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7" r:id="rId2"/>
    <p:sldId id="291" r:id="rId3"/>
    <p:sldId id="265" r:id="rId4"/>
    <p:sldId id="266" r:id="rId5"/>
    <p:sldId id="267" r:id="rId6"/>
    <p:sldId id="268" r:id="rId7"/>
    <p:sldId id="269" r:id="rId8"/>
    <p:sldId id="270" r:id="rId9"/>
    <p:sldId id="263" r:id="rId10"/>
    <p:sldId id="264" r:id="rId11"/>
    <p:sldId id="287" r:id="rId12"/>
    <p:sldId id="288" r:id="rId13"/>
    <p:sldId id="271" r:id="rId14"/>
    <p:sldId id="272" r:id="rId15"/>
    <p:sldId id="258" r:id="rId16"/>
    <p:sldId id="259" r:id="rId17"/>
    <p:sldId id="286" r:id="rId18"/>
    <p:sldId id="260" r:id="rId19"/>
    <p:sldId id="261" r:id="rId20"/>
    <p:sldId id="262" r:id="rId21"/>
    <p:sldId id="292" r:id="rId22"/>
    <p:sldId id="274" r:id="rId23"/>
    <p:sldId id="275" r:id="rId24"/>
    <p:sldId id="276" r:id="rId25"/>
    <p:sldId id="273" r:id="rId26"/>
    <p:sldId id="277" r:id="rId27"/>
    <p:sldId id="278" r:id="rId28"/>
    <p:sldId id="293" r:id="rId29"/>
    <p:sldId id="283" r:id="rId30"/>
    <p:sldId id="284" r:id="rId31"/>
    <p:sldId id="285" r:id="rId32"/>
    <p:sldId id="280" r:id="rId33"/>
    <p:sldId id="281" r:id="rId34"/>
    <p:sldId id="282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F3D65"/>
    <a:srgbClr val="604A7B"/>
    <a:srgbClr val="9966FF"/>
    <a:srgbClr val="FF0000"/>
    <a:srgbClr val="660066"/>
    <a:srgbClr val="FFFF00"/>
    <a:srgbClr val="007600"/>
    <a:srgbClr val="3737FF"/>
    <a:srgbClr val="5B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79478" autoAdjust="0"/>
  </p:normalViewPr>
  <p:slideViewPr>
    <p:cSldViewPr snapToGrid="0">
      <p:cViewPr varScale="1">
        <p:scale>
          <a:sx n="82" d="100"/>
          <a:sy n="82" d="100"/>
        </p:scale>
        <p:origin x="588" y="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16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folder for this key concept can be downloaded from </a:t>
            </a:r>
            <a:r>
              <a:rPr lang="en-GB" sz="1600" b="1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www.BestEvidenceScienceTeaching.org</a:t>
            </a:r>
          </a:p>
          <a:p>
            <a:pPr algn="l">
              <a:spcAft>
                <a:spcPts val="600"/>
              </a:spcAft>
            </a:pP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It contains: </a:t>
            </a:r>
            <a:endParaRPr lang="en-GB" sz="1600" b="1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Teacher notes for this key concept </a:t>
            </a:r>
            <a:r>
              <a:rPr lang="en-GB" sz="16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that</a:t>
            </a: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2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include </a:t>
            </a:r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a summary of the research evidence on relevant preconceptions and misunderstandings.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folder of </a:t>
            </a:r>
            <a:r>
              <a:rPr lang="en-GB" sz="1200" b="1" i="1" baseline="0" dirty="0" smtClean="0">
                <a:solidFill>
                  <a:schemeClr val="tx1"/>
                </a:solidFill>
              </a:rPr>
              <a:t>student sheets and teacher notes 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that contains printable and editable worksheets, together with full teacher notes for each activity.</a:t>
            </a:r>
          </a:p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1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statements B and D are right; and statements A and C are wrong.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7261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metals are good thermal conductors.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‘heat’ (or ‘energy’) is a substance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5857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Expected answers:</a:t>
            </a:r>
            <a:r>
              <a:rPr lang="en-GB" b="1" baseline="0" dirty="0" smtClean="0"/>
              <a:t> </a:t>
            </a:r>
            <a:r>
              <a:rPr lang="en-GB" baseline="0" dirty="0" smtClean="0"/>
              <a:t>statements A and B are right; and statement C is wrong.</a:t>
            </a: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02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different objects in thermal equilibrium feel hotter or cooler to touch.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some materials inherently have a higher temperature than others because they feel warm to touch.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8035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Expected answers:</a:t>
            </a:r>
            <a:r>
              <a:rPr lang="en-GB" b="1" baseline="0" dirty="0" smtClean="0"/>
              <a:t> </a:t>
            </a:r>
            <a:r>
              <a:rPr lang="en-GB" baseline="0" dirty="0" smtClean="0"/>
              <a:t>statements A and C are right; and statement B is wrong.</a:t>
            </a:r>
            <a:endParaRPr lang="en-GB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134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different objects in thermal equilibrium feel hotter or cooler to touch.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‘cold’ is a substance that can flow, plastic inherently has a higher temperature than metal because it feels warm to touch.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 smtClean="0"/>
          </a:p>
          <a:p>
            <a:r>
              <a:rPr lang="en-GB" dirty="0" smtClean="0"/>
              <a:t>Image by </a:t>
            </a:r>
            <a:r>
              <a:rPr lang="en-GB" dirty="0" err="1" smtClean="0"/>
              <a:t>Wokandapix</a:t>
            </a:r>
            <a:r>
              <a:rPr lang="en-GB" dirty="0" smtClean="0"/>
              <a:t> from Pixabay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05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It</a:t>
            </a:r>
            <a:r>
              <a:rPr lang="en-GB" baseline="0" dirty="0" smtClean="0"/>
              <a:t> is common for s</a:t>
            </a:r>
            <a:r>
              <a:rPr lang="en-GB" dirty="0" smtClean="0"/>
              <a:t>ome</a:t>
            </a:r>
            <a:r>
              <a:rPr lang="en-GB" baseline="0" dirty="0" smtClean="0"/>
              <a:t> students to need the meaning of the term </a:t>
            </a:r>
            <a:r>
              <a:rPr lang="en-GB" b="1" baseline="0" dirty="0" smtClean="0"/>
              <a:t>‘absorb’ </a:t>
            </a:r>
            <a:r>
              <a:rPr lang="en-GB" baseline="0" dirty="0" smtClean="0"/>
              <a:t>clarifying.</a:t>
            </a:r>
          </a:p>
          <a:p>
            <a:endParaRPr lang="en-GB" b="1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Expected answer:</a:t>
            </a:r>
            <a:r>
              <a:rPr lang="en-GB" b="1" baseline="0" dirty="0" smtClean="0"/>
              <a:t> </a:t>
            </a:r>
            <a:r>
              <a:rPr lang="en-GB" baseline="0" dirty="0" smtClean="0"/>
              <a:t>A (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Metal is a better thermal conductor than plastic.)</a:t>
            </a: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506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different objects in thermal equilibrium feel hotter or cooler to touch.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plastic inherently has a higher temperature than metal because it feels warm to touch, ‘cold’ is a substance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Statement A is right; and statement B is wrong.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Word document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3982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It</a:t>
            </a:r>
            <a:r>
              <a:rPr lang="en-GB" baseline="0" dirty="0" smtClean="0"/>
              <a:t> is common for s</a:t>
            </a:r>
            <a:r>
              <a:rPr lang="en-GB" dirty="0" smtClean="0"/>
              <a:t>ome</a:t>
            </a:r>
            <a:r>
              <a:rPr lang="en-GB" baseline="0" dirty="0" smtClean="0"/>
              <a:t> students to need the </a:t>
            </a:r>
            <a:r>
              <a:rPr lang="en-GB" baseline="0" dirty="0" smtClean="0"/>
              <a:t>meaning </a:t>
            </a:r>
            <a:r>
              <a:rPr lang="en-GB" baseline="0" dirty="0" smtClean="0"/>
              <a:t>of the </a:t>
            </a:r>
            <a:r>
              <a:rPr lang="en-GB" baseline="0" dirty="0" smtClean="0"/>
              <a:t>term </a:t>
            </a:r>
            <a:r>
              <a:rPr lang="en-GB" b="0" dirty="0" smtClean="0"/>
              <a:t>‘</a:t>
            </a:r>
            <a:r>
              <a:rPr lang="en-GB" b="1" dirty="0" smtClean="0"/>
              <a:t>giant</a:t>
            </a:r>
            <a:r>
              <a:rPr lang="en-GB" b="1" baseline="0" dirty="0" smtClean="0"/>
              <a:t> structure’ </a:t>
            </a:r>
            <a:r>
              <a:rPr lang="en-GB" b="0" baseline="0" dirty="0" smtClean="0"/>
              <a:t>clarifying.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baseline="0" dirty="0" smtClean="0"/>
              <a:t>N.B. Diamond is </a:t>
            </a:r>
            <a:r>
              <a:rPr lang="en-GB" b="1" baseline="0" dirty="0" smtClean="0"/>
              <a:t>not a good conductor </a:t>
            </a:r>
            <a:r>
              <a:rPr lang="en-GB" b="1" i="0" u="none" baseline="0" dirty="0" smtClean="0"/>
              <a:t>of electricity </a:t>
            </a:r>
            <a:r>
              <a:rPr lang="en-GB" b="0" baseline="0" dirty="0" smtClean="0"/>
              <a:t>because it has no freely moving outer electrons.</a:t>
            </a:r>
            <a:endParaRPr lang="en-GB" b="0" dirty="0" smtClean="0"/>
          </a:p>
          <a:p>
            <a:endParaRPr lang="en-GB" b="1" dirty="0" smtClean="0"/>
          </a:p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some non-metals are better thermal conductors than metals.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all non-metals are poor thermal conductors; and all good thermal conductors are good electrical conductors.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6451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Expected answer:</a:t>
            </a:r>
            <a:r>
              <a:rPr lang="en-GB" b="1" baseline="0" dirty="0" smtClean="0"/>
              <a:t> </a:t>
            </a:r>
            <a:r>
              <a:rPr lang="en-GB" baseline="0" dirty="0" smtClean="0"/>
              <a:t>C</a:t>
            </a:r>
            <a:endParaRPr lang="en-GB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613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5462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It</a:t>
            </a:r>
            <a:r>
              <a:rPr lang="en-GB" baseline="0" dirty="0" smtClean="0"/>
              <a:t> is common for s</a:t>
            </a:r>
            <a:r>
              <a:rPr lang="en-GB" dirty="0" smtClean="0"/>
              <a:t>ome</a:t>
            </a:r>
            <a:r>
              <a:rPr lang="en-GB" baseline="0" dirty="0" smtClean="0"/>
              <a:t> students to need the meanings of the term </a:t>
            </a:r>
            <a:r>
              <a:rPr lang="en-GB" b="0" dirty="0" smtClean="0"/>
              <a:t>‘</a:t>
            </a:r>
            <a:r>
              <a:rPr lang="en-GB" b="1" dirty="0" smtClean="0"/>
              <a:t>giant</a:t>
            </a:r>
            <a:r>
              <a:rPr lang="en-GB" b="1" baseline="0" dirty="0" smtClean="0"/>
              <a:t> structure’ </a:t>
            </a:r>
            <a:r>
              <a:rPr lang="en-GB" b="0" baseline="0" dirty="0" smtClean="0"/>
              <a:t>clarifying</a:t>
            </a:r>
            <a:r>
              <a:rPr lang="en-GB" b="0" baseline="0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baseline="0" dirty="0" smtClean="0"/>
              <a:t>N.B. Diamond is </a:t>
            </a:r>
            <a:r>
              <a:rPr lang="en-GB" b="1" baseline="0" dirty="0" smtClean="0"/>
              <a:t>not a good conductor </a:t>
            </a:r>
            <a:r>
              <a:rPr lang="en-GB" b="1" i="0" baseline="0" dirty="0" smtClean="0"/>
              <a:t>of electricity </a:t>
            </a:r>
            <a:r>
              <a:rPr lang="en-GB" b="0" baseline="0" dirty="0" smtClean="0"/>
              <a:t>because </a:t>
            </a:r>
            <a:r>
              <a:rPr lang="en-GB" b="0" baseline="0" smtClean="0"/>
              <a:t>it has no </a:t>
            </a:r>
            <a:r>
              <a:rPr lang="en-GB" b="0" baseline="0" dirty="0" smtClean="0"/>
              <a:t>freely moving outer electrons.</a:t>
            </a:r>
            <a:endParaRPr lang="en-GB" b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Expected answer:</a:t>
            </a:r>
            <a:r>
              <a:rPr lang="en-GB" b="1" baseline="0" dirty="0" smtClean="0"/>
              <a:t> </a:t>
            </a:r>
            <a:r>
              <a:rPr lang="en-GB" baseline="0" dirty="0" smtClean="0"/>
              <a:t>C</a:t>
            </a:r>
            <a:endParaRPr lang="en-GB" dirty="0" smtClean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3617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9211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how the sensation of hotness is caused by vibrating particles;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escribe the mechanism of thermal conduction that can occur in all solids.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‘heat’ (or ‘energy’) is a substance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Image by Augusto Ordonez from Pixabay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8023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81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1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Nadia, Ollie and Peter are right; and Luca and Matilda are wrong.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1409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the mechanism of thermal conduction that can occur in all solids; and explain why metals are good thermal conductors.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‘heat’ (or ‘energy’) is a substance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7691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metals are good thermal conductors..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‘heat’ (or ‘energy’) is a substance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9097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Answers are revealed by clicking on the mouse.</a:t>
            </a: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5158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Answers are revealed by clicking on the mouse.</a:t>
            </a: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3138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different objects in thermal equilibrium feel hotter or cooler to touch.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some materials inherently have a higher temperature than others because they feel warm to touch.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608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should be able to 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escribe how the sensation of hotness is caused by vibrating particles.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‘heat’ (or ‘energy’) is a substance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Image: by </a:t>
            </a:r>
            <a:r>
              <a:rPr lang="en-GB" sz="1200" b="0" i="1" baseline="0" dirty="0" err="1" smtClean="0">
                <a:solidFill>
                  <a:schemeClr val="tx1"/>
                </a:solidFill>
              </a:rPr>
              <a:t>Cyrille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 </a:t>
            </a:r>
            <a:r>
              <a:rPr lang="en-GB" sz="1200" b="0" i="1" baseline="0" dirty="0" err="1" smtClean="0">
                <a:solidFill>
                  <a:schemeClr val="tx1"/>
                </a:solidFill>
              </a:rPr>
              <a:t>Remacly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 from Pixabay</a:t>
            </a:r>
            <a:endParaRPr lang="en-GB" sz="1200" b="0" i="1" dirty="0" smtClean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2744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All three materials and the room have the same temperature – they are in thermal equilibrium with each other.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more detailed answer, with an explanation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6576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explain why different objects in thermal equilibrium feel hotter or cooler to touch.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some materials inherently have a higher temperature than others because they feel warm to touch; and ‘cold’ is a substance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1873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The ice on the metal plate will melt more quickly.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more detailed answer, with an explanation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630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Expected</a:t>
            </a:r>
            <a:r>
              <a:rPr lang="en-GB" b="1" baseline="0" dirty="0" smtClean="0"/>
              <a:t> answer: </a:t>
            </a:r>
            <a:r>
              <a:rPr lang="en-GB" baseline="0" dirty="0" smtClean="0"/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the other choices tell you about students’ misunderstandings can be found in the teacher notes for this activity.</a:t>
            </a:r>
          </a:p>
          <a:p>
            <a:endParaRPr lang="en-GB" dirty="0" smtClean="0"/>
          </a:p>
          <a:p>
            <a:r>
              <a:rPr lang="en-GB" dirty="0" smtClean="0"/>
              <a:t>Image of hand: by </a:t>
            </a:r>
            <a:r>
              <a:rPr lang="en-GB" dirty="0" err="1" smtClean="0"/>
              <a:t>Clker</a:t>
            </a:r>
            <a:r>
              <a:rPr lang="en-GB" dirty="0" smtClean="0"/>
              <a:t>-Free-Vector-Images</a:t>
            </a:r>
            <a:r>
              <a:rPr lang="en-GB" baseline="0" dirty="0" smtClean="0"/>
              <a:t> from Pixabay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823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Expected</a:t>
            </a:r>
            <a:r>
              <a:rPr lang="en-GB" b="1" baseline="0" dirty="0" smtClean="0"/>
              <a:t> answer: </a:t>
            </a:r>
            <a:r>
              <a:rPr lang="en-GB" baseline="0" dirty="0" smtClean="0"/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the other choices tell you about students’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065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should be able to 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escribe how the sensation of hotness is caused by vibrating particles.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‘heat’ (or ‘energy’) is a substance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Image: by PublicDomainPictures from Pixabay</a:t>
            </a:r>
            <a:endParaRPr lang="en-GB" sz="1200" b="0" i="1" dirty="0" smtClean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784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Expected</a:t>
            </a:r>
            <a:r>
              <a:rPr lang="en-GB" b="1" baseline="0" dirty="0" smtClean="0"/>
              <a:t> answer: </a:t>
            </a:r>
            <a:r>
              <a:rPr lang="en-GB" baseline="0" dirty="0" smtClean="0"/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the other choices tell you about students’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065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Expected</a:t>
            </a:r>
            <a:r>
              <a:rPr lang="en-GB" b="1" baseline="0" dirty="0" smtClean="0"/>
              <a:t> answer: </a:t>
            </a:r>
            <a:r>
              <a:rPr lang="en-GB" baseline="0" dirty="0" smtClean="0"/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the other choices tell you about students’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859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PMA3.1: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the mechanism of thermal conduction that can occur in all solids.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‘heat’ (or ‘energy’) is a substance that can flow.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‘heat’ conducts through …  or ‘energy’ flows through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is transferred through …… as particles are made to vibrate more quickly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55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22.xml"/><Relationship Id="rId18" Type="http://schemas.openxmlformats.org/officeDocument/2006/relationships/hyperlink" Target="BEST_PMA_3_1_Teacher%20notes_key%20concept_Transfer%20of%20energy%20by%20conduction.docx" TargetMode="External"/><Relationship Id="rId3" Type="http://schemas.openxmlformats.org/officeDocument/2006/relationships/image" Target="../media/image1.png"/><Relationship Id="rId7" Type="http://schemas.openxmlformats.org/officeDocument/2006/relationships/slide" Target="slide9.xml"/><Relationship Id="rId12" Type="http://schemas.openxmlformats.org/officeDocument/2006/relationships/slide" Target="slide17.xml"/><Relationship Id="rId17" Type="http://schemas.openxmlformats.org/officeDocument/2006/relationships/slide" Target="slide32.xml"/><Relationship Id="rId2" Type="http://schemas.openxmlformats.org/officeDocument/2006/relationships/notesSlide" Target="../notesSlides/notesSlide1.xml"/><Relationship Id="rId16" Type="http://schemas.openxmlformats.org/officeDocument/2006/relationships/slide" Target="slide2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5.xml"/><Relationship Id="rId5" Type="http://schemas.openxmlformats.org/officeDocument/2006/relationships/slide" Target="slide3.xml"/><Relationship Id="rId15" Type="http://schemas.openxmlformats.org/officeDocument/2006/relationships/slide" Target="slide26.xml"/><Relationship Id="rId10" Type="http://schemas.openxmlformats.org/officeDocument/2006/relationships/slide" Target="slide18.xml"/><Relationship Id="rId4" Type="http://schemas.openxmlformats.org/officeDocument/2006/relationships/image" Target="../media/image2.png"/><Relationship Id="rId9" Type="http://schemas.openxmlformats.org/officeDocument/2006/relationships/slide" Target="slide13.xml"/><Relationship Id="rId14" Type="http://schemas.openxmlformats.org/officeDocument/2006/relationships/slide" Target="slide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slide" Target="slide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6.jpeg"/><Relationship Id="rId4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2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</a:t>
              </a:r>
              <a:r>
                <a:rPr lang="en-GB" sz="9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learning.</a:t>
              </a:r>
              <a:endParaRPr lang="en-GB" sz="9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5" name="Text Box 235"/>
            <p:cNvSpPr txBox="1"/>
            <p:nvPr/>
          </p:nvSpPr>
          <p:spPr>
            <a:xfrm>
              <a:off x="193862" y="599155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Bridge to later stages of learning.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212333" y="813857"/>
            <a:ext cx="8683572" cy="4682509"/>
            <a:chOff x="213529" y="766232"/>
            <a:chExt cx="8683572" cy="4682509"/>
          </a:xfrm>
        </p:grpSpPr>
        <p:grpSp>
          <p:nvGrpSpPr>
            <p:cNvPr id="51" name="Group 50"/>
            <p:cNvGrpSpPr/>
            <p:nvPr/>
          </p:nvGrpSpPr>
          <p:grpSpPr>
            <a:xfrm>
              <a:off x="213529" y="766232"/>
              <a:ext cx="8681180" cy="4682322"/>
              <a:chOff x="213528" y="781472"/>
              <a:chExt cx="8681180" cy="4682322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213528" y="781472"/>
                <a:ext cx="8681180" cy="4682322"/>
                <a:chOff x="237339" y="997372"/>
                <a:chExt cx="8681180" cy="4682322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1353428" y="997372"/>
                  <a:ext cx="7565091" cy="1942089"/>
                  <a:chOff x="1348745" y="997475"/>
                  <a:chExt cx="7565091" cy="1942089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1348745" y="997475"/>
                    <a:ext cx="7565091" cy="1942089"/>
                    <a:chOff x="1348745" y="997475"/>
                    <a:chExt cx="7565091" cy="1942089"/>
                  </a:xfrm>
                </p:grpSpPr>
                <p:sp>
                  <p:nvSpPr>
                    <p:cNvPr id="2" name="Rectangle 1"/>
                    <p:cNvSpPr/>
                    <p:nvPr/>
                  </p:nvSpPr>
                  <p:spPr>
                    <a:xfrm>
                      <a:off x="1348745" y="997475"/>
                      <a:ext cx="7565091" cy="503794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Energy is transferred through a solid away from regions of higher temperature as its particles are caused to vibrate more vigorously. </a:t>
                      </a:r>
                      <a:endParaRPr lang="en-GB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p:txBody>
                </p:sp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1348745" y="1715564"/>
                      <a:ext cx="1512000" cy="12240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72000" tIns="36000" rIns="72000" bIns="36000" rtlCol="0" anchor="t" anchorCtr="0"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Describe how the sensation of hotness is caused by vibrating particles.</a:t>
                      </a:r>
                    </a:p>
                  </p:txBody>
                </p:sp>
                <p:sp>
                  <p:nvSpPr>
                    <p:cNvPr id="14" name="Rectangle 13"/>
                    <p:cNvSpPr/>
                    <p:nvPr/>
                  </p:nvSpPr>
                  <p:spPr>
                    <a:xfrm>
                      <a:off x="2861813" y="1715564"/>
                      <a:ext cx="1512000" cy="12240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72000" tIns="36000" rIns="72000" bIns="36000" rtlCol="0" anchor="t" anchorCtr="0"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Describe the mechanism of thermal conduction that can occur in all solids.</a:t>
                      </a:r>
                    </a:p>
                  </p:txBody>
                </p:sp>
                <p:sp>
                  <p:nvSpPr>
                    <p:cNvPr id="15" name="Rectangle 14"/>
                    <p:cNvSpPr/>
                    <p:nvPr/>
                  </p:nvSpPr>
                  <p:spPr>
                    <a:xfrm>
                      <a:off x="4374881" y="1715564"/>
                      <a:ext cx="1512000" cy="12240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72000" tIns="36000" rIns="72000" bIns="36000" rtlCol="0" anchor="t" anchorCtr="0"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Explain why metals are good thermal conductors.</a:t>
                      </a:r>
                    </a:p>
                  </p:txBody>
                </p:sp>
                <p:sp>
                  <p:nvSpPr>
                    <p:cNvPr id="16" name="Rectangle 15"/>
                    <p:cNvSpPr/>
                    <p:nvPr/>
                  </p:nvSpPr>
                  <p:spPr>
                    <a:xfrm>
                      <a:off x="5887949" y="1715564"/>
                      <a:ext cx="1512000" cy="12240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72000" tIns="36000" rIns="72000" bIns="36000" rtlCol="0" anchor="t" anchorCtr="0"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Explain why different objects in thermal equilibrium feel hotter or cooler to touch.</a:t>
                      </a:r>
                    </a:p>
                  </p:txBody>
                </p:sp>
                <p:sp>
                  <p:nvSpPr>
                    <p:cNvPr id="17" name="Rectangle 16"/>
                    <p:cNvSpPr/>
                    <p:nvPr/>
                  </p:nvSpPr>
                  <p:spPr>
                    <a:xfrm>
                      <a:off x="7401019" y="1715564"/>
                      <a:ext cx="1512000" cy="1224000"/>
                    </a:xfrm>
                    <a:prstGeom prst="rect">
                      <a:avLst/>
                    </a:prstGeom>
                    <a:noFill/>
                    <a:ln>
                      <a:solidFill>
                        <a:srgbClr val="604A7B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72000" tIns="36000" rIns="72000" bIns="36000" rtlCol="0" anchor="t" anchorCtr="0"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Explain why some non-metals are better thermal conductors than metals.</a:t>
                      </a:r>
                    </a:p>
                  </p:txBody>
                </p:sp>
                <p:sp>
                  <p:nvSpPr>
                    <p:cNvPr id="20" name="Text Box 234"/>
                    <p:cNvSpPr txBox="1"/>
                    <p:nvPr/>
                  </p:nvSpPr>
                  <p:spPr>
                    <a:xfrm>
                      <a:off x="1464900" y="2601021"/>
                      <a:ext cx="200025" cy="22225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36000" tIns="36000" rIns="36000" bIns="36000" numCol="1" spcCol="0" rtlCol="0" fromWordArt="0" anchor="ctr" anchorCtr="0" forceAA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FFFF"/>
                          </a:solidFill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" name="Text Box 234"/>
                    <p:cNvSpPr txBox="1"/>
                    <p:nvPr/>
                  </p:nvSpPr>
                  <p:spPr>
                    <a:xfrm>
                      <a:off x="2977969" y="2603943"/>
                      <a:ext cx="200025" cy="22225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36000" tIns="36000" rIns="36000" bIns="36000" numCol="1" spcCol="0" rtlCol="0" fromWordArt="0" anchor="ctr" anchorCtr="0" forceAA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FFFF"/>
                          </a:solidFill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4" name="Text Box 235"/>
                    <p:cNvSpPr txBox="1"/>
                    <p:nvPr/>
                  </p:nvSpPr>
                  <p:spPr>
                    <a:xfrm>
                      <a:off x="7517693" y="2601021"/>
                      <a:ext cx="200025" cy="222250"/>
                    </a:xfrm>
                    <a:prstGeom prst="rect">
                      <a:avLst/>
                    </a:prstGeom>
                    <a:solidFill>
                      <a:srgbClr val="604A7B"/>
                    </a:solidFill>
                    <a:ln w="6350">
                      <a:noFill/>
                    </a:ln>
                  </p:spPr>
                  <p:txBody>
                    <a:bodyPr rot="0" spcFirstLastPara="0" vert="horz" wrap="square" lIns="36000" tIns="36000" rIns="36000" bIns="36000" numCol="1" spcCol="0" rtlCol="0" fromWordArt="0" anchor="ctr" anchorCtr="0" forceAA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FFFF"/>
                          </a:solidFill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pic>
                  <p:nvPicPr>
                    <p:cNvPr id="23" name="Picture 22"/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1461019" y="1501269"/>
                      <a:ext cx="7344000" cy="242623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33" name="Rectangle 32"/>
                  <p:cNvSpPr/>
                  <p:nvPr/>
                </p:nvSpPr>
                <p:spPr>
                  <a:xfrm>
                    <a:off x="1348745" y="1497988"/>
                    <a:ext cx="7564274" cy="217370"/>
                  </a:xfrm>
                  <a:prstGeom prst="rect">
                    <a:avLst/>
                  </a:prstGeom>
                  <a:noFill/>
                  <a:ln>
                    <a:solidFill>
                      <a:srgbClr val="604A7B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</a:pPr>
                    <a:endParaRPr lang="en-GB" sz="1200" dirty="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grpSp>
              <p:nvGrpSpPr>
                <p:cNvPr id="40" name="Group 39"/>
                <p:cNvGrpSpPr/>
                <p:nvPr/>
              </p:nvGrpSpPr>
              <p:grpSpPr>
                <a:xfrm>
                  <a:off x="237339" y="1016796"/>
                  <a:ext cx="1080254" cy="4662898"/>
                  <a:chOff x="237339" y="1016796"/>
                  <a:chExt cx="1080254" cy="4662898"/>
                </a:xfrm>
              </p:grpSpPr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238410" y="1016796"/>
                    <a:ext cx="1079183" cy="461665"/>
                  </a:xfrm>
                  <a:prstGeom prst="rect">
                    <a:avLst/>
                  </a:prstGeom>
                  <a:solidFill>
                    <a:srgbClr val="604A7B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Learning focus </a:t>
                    </a:r>
                    <a:endParaRPr lang="en-GB" sz="1000" dirty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237341" y="1497885"/>
                    <a:ext cx="1079183" cy="1441576"/>
                  </a:xfrm>
                  <a:prstGeom prst="rect">
                    <a:avLst/>
                  </a:prstGeom>
                  <a:solidFill>
                    <a:srgbClr val="604A7B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GB" sz="10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As students’ conceptual understanding progresses they can:</a:t>
                    </a:r>
                    <a:endParaRPr lang="en-GB" sz="1000" dirty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237339" y="3013367"/>
                    <a:ext cx="1079183" cy="1296000"/>
                  </a:xfrm>
                  <a:prstGeom prst="rect">
                    <a:avLst/>
                  </a:prstGeom>
                  <a:solidFill>
                    <a:srgbClr val="604A7B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GB" sz="1000" b="1" dirty="0" smtClean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Diagnostic questions</a:t>
                    </a:r>
                    <a:endParaRPr lang="en-GB" sz="1000" dirty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237339" y="4383694"/>
                    <a:ext cx="1079183" cy="1296000"/>
                  </a:xfrm>
                  <a:prstGeom prst="rect">
                    <a:avLst/>
                  </a:prstGeom>
                  <a:solidFill>
                    <a:srgbClr val="604A7B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GB" sz="1000" b="1" dirty="0" smtClean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Response activities</a:t>
                    </a:r>
                    <a:endParaRPr lang="en-GB" sz="1000" dirty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</p:grpSp>
          <p:grpSp>
            <p:nvGrpSpPr>
              <p:cNvPr id="50" name="Group 49"/>
              <p:cNvGrpSpPr/>
              <p:nvPr/>
            </p:nvGrpSpPr>
            <p:grpSpPr>
              <a:xfrm>
                <a:off x="1329617" y="2797467"/>
                <a:ext cx="1512000" cy="1296188"/>
                <a:chOff x="1329617" y="2804703"/>
                <a:chExt cx="1512000" cy="1296188"/>
              </a:xfrm>
            </p:grpSpPr>
            <p:sp>
              <p:nvSpPr>
                <p:cNvPr id="48" name="TextBox 47">
                  <a:hlinkClick r:id="rId5" action="ppaction://hlinksldjump"/>
                </p:cNvPr>
                <p:cNvSpPr txBox="1"/>
                <p:nvPr/>
              </p:nvSpPr>
              <p:spPr>
                <a:xfrm>
                  <a:off x="1330956" y="2804703"/>
                  <a:ext cx="1510661" cy="648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Hot blocks</a:t>
                  </a:r>
                  <a:endPara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49" name="TextBox 48">
                  <a:hlinkClick r:id="rId6" action="ppaction://hlinksldjump"/>
                </p:cNvPr>
                <p:cNvSpPr txBox="1"/>
                <p:nvPr/>
              </p:nvSpPr>
              <p:spPr>
                <a:xfrm>
                  <a:off x="1329617" y="3452891"/>
                  <a:ext cx="1512000" cy="648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Hot iron</a:t>
                  </a:r>
                  <a:endPara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</p:grpSp>
        <p:sp>
          <p:nvSpPr>
            <p:cNvPr id="52" name="TextBox 51">
              <a:hlinkClick r:id="rId7" action="ppaction://hlinksldjump"/>
            </p:cNvPr>
            <p:cNvSpPr txBox="1"/>
            <p:nvPr/>
          </p:nvSpPr>
          <p:spPr>
            <a:xfrm>
              <a:off x="2843489" y="2782227"/>
              <a:ext cx="1512000" cy="12961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Heating spoons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3" name="TextBox 52">
              <a:hlinkClick r:id="rId8" action="ppaction://hlinksldjump"/>
            </p:cNvPr>
            <p:cNvSpPr txBox="1"/>
            <p:nvPr/>
          </p:nvSpPr>
          <p:spPr>
            <a:xfrm>
              <a:off x="4357360" y="2782227"/>
              <a:ext cx="1512000" cy="12961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Fast conduction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4" name="TextBox 53">
              <a:hlinkClick r:id="rId9" action="ppaction://hlinksldjump"/>
            </p:cNvPr>
            <p:cNvSpPr txBox="1"/>
            <p:nvPr/>
          </p:nvSpPr>
          <p:spPr>
            <a:xfrm>
              <a:off x="5871231" y="2782227"/>
              <a:ext cx="1512000" cy="43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Warm and cold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5" name="TextBox 54">
              <a:hlinkClick r:id="rId10" action="ppaction://hlinksldjump"/>
            </p:cNvPr>
            <p:cNvSpPr txBox="1"/>
            <p:nvPr/>
          </p:nvSpPr>
          <p:spPr>
            <a:xfrm>
              <a:off x="7385101" y="2782227"/>
              <a:ext cx="1512000" cy="12961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Diamond conductor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6" name="TextBox 55">
              <a:hlinkClick r:id="rId11" action="ppaction://hlinksldjump"/>
            </p:cNvPr>
            <p:cNvSpPr txBox="1"/>
            <p:nvPr/>
          </p:nvSpPr>
          <p:spPr>
            <a:xfrm>
              <a:off x="5871231" y="3214414"/>
              <a:ext cx="1512000" cy="43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Handlebars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7" name="TextBox 56">
              <a:hlinkClick r:id="rId12" action="ppaction://hlinksldjump"/>
            </p:cNvPr>
            <p:cNvSpPr txBox="1"/>
            <p:nvPr/>
          </p:nvSpPr>
          <p:spPr>
            <a:xfrm>
              <a:off x="5871231" y="3646414"/>
              <a:ext cx="1512000" cy="43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Cold spoons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8" name="TextBox 57">
              <a:hlinkClick r:id="rId13" action="ppaction://hlinksldjump"/>
            </p:cNvPr>
            <p:cNvSpPr txBox="1"/>
            <p:nvPr/>
          </p:nvSpPr>
          <p:spPr>
            <a:xfrm>
              <a:off x="1329617" y="4152554"/>
              <a:ext cx="3025069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Feel the heat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329617" y="4800741"/>
              <a:ext cx="1512001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en-GB" sz="11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0" name="TextBox 59">
              <a:hlinkClick r:id="rId14" action="ppaction://hlinksldjump"/>
            </p:cNvPr>
            <p:cNvSpPr txBox="1"/>
            <p:nvPr/>
          </p:nvSpPr>
          <p:spPr>
            <a:xfrm>
              <a:off x="2843489" y="4800741"/>
              <a:ext cx="3025069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Along the line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1" name="TextBox 60">
              <a:hlinkClick r:id="rId15" action="ppaction://hlinksldjump"/>
            </p:cNvPr>
            <p:cNvSpPr txBox="1"/>
            <p:nvPr/>
          </p:nvSpPr>
          <p:spPr>
            <a:xfrm>
              <a:off x="4353619" y="4152554"/>
              <a:ext cx="1513068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Free electron model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2" name="TextBox 61">
              <a:hlinkClick r:id="rId16" action="ppaction://hlinksldjump"/>
            </p:cNvPr>
            <p:cNvSpPr txBox="1"/>
            <p:nvPr/>
          </p:nvSpPr>
          <p:spPr>
            <a:xfrm>
              <a:off x="5870963" y="4152554"/>
              <a:ext cx="1513068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Thermal equilibrium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3" name="TextBox 62">
              <a:hlinkClick r:id="rId17" action="ppaction://hlinksldjump"/>
            </p:cNvPr>
            <p:cNvSpPr txBox="1"/>
            <p:nvPr/>
          </p:nvSpPr>
          <p:spPr>
            <a:xfrm>
              <a:off x="5865620" y="4800741"/>
              <a:ext cx="1513068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Melting ice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385101" y="4152554"/>
              <a:ext cx="1512000" cy="12961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en-GB" sz="11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86" name="Rounded Rectangle 85">
            <a:hlinkClick r:id="rId18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4F3D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600"/>
              </a:spcAft>
            </a:pPr>
            <a:r>
              <a:rPr lang="en-GB" sz="1200" b="1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links.</a:t>
            </a:r>
          </a:p>
          <a:p>
            <a:pPr lvl="0" algn="ctr"/>
            <a:r>
              <a:rPr lang="en-GB" sz="1200" b="1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</a:t>
            </a:r>
            <a:r>
              <a:rPr lang="en-GB" sz="1200" b="1" dirty="0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notes.</a:t>
            </a:r>
            <a:endParaRPr lang="en-GB" sz="11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1513138" y="29069"/>
            <a:ext cx="6132336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PMA3.1 Transfer of energy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by conduction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Heating spoons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656601" cy="914047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softEdge rad="762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statements are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linked to thermal conduction in different materials</a:t>
            </a:r>
            <a:r>
              <a:rPr lang="en-US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about each one?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11734"/>
            <a:ext cx="5331120" cy="53788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Temperature of a </a:t>
            </a:r>
            <a:r>
              <a:rPr lang="en-GB" sz="15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material </a:t>
            </a:r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increases as it fills with heat.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169152"/>
            <a:ext cx="5331120" cy="53788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</a:t>
            </a:r>
            <a:r>
              <a:rPr lang="en-GB" sz="15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articles </a:t>
            </a:r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a </a:t>
            </a:r>
            <a:r>
              <a:rPr lang="en-GB" sz="15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spoon with bigger </a:t>
            </a:r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vibrations make the particles next to them vibrate more vigorously.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828970"/>
            <a:ext cx="5331120" cy="53788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5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no thermal conduction </a:t>
            </a:r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through </a:t>
            </a:r>
            <a:r>
              <a:rPr lang="en-GB" sz="15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plastic spoon. (Plastic is an insulator.)</a:t>
            </a:r>
            <a:endParaRPr lang="en-GB" sz="15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488788"/>
            <a:ext cx="5331120" cy="53788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4000"/>
              </a:lnSpc>
            </a:pPr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Our skin can detect the vibrations of particles </a:t>
            </a:r>
            <a:r>
              <a:rPr lang="en-GB" sz="15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that are too </a:t>
            </a:r>
            <a:r>
              <a:rPr lang="en-GB" sz="15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small to see under a microscope.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31" name="Group 130"/>
          <p:cNvGrpSpPr/>
          <p:nvPr/>
        </p:nvGrpSpPr>
        <p:grpSpPr>
          <a:xfrm>
            <a:off x="1243519" y="1790513"/>
            <a:ext cx="3816206" cy="1564277"/>
            <a:chOff x="2463895" y="4249437"/>
            <a:chExt cx="3816206" cy="1564277"/>
          </a:xfrm>
        </p:grpSpPr>
        <p:grpSp>
          <p:nvGrpSpPr>
            <p:cNvPr id="132" name="Group 131"/>
            <p:cNvGrpSpPr/>
            <p:nvPr/>
          </p:nvGrpSpPr>
          <p:grpSpPr>
            <a:xfrm rot="16200000">
              <a:off x="4226485" y="3459893"/>
              <a:ext cx="609600" cy="2730788"/>
              <a:chOff x="2336800" y="2617066"/>
              <a:chExt cx="609600" cy="2730788"/>
            </a:xfrm>
          </p:grpSpPr>
          <p:sp>
            <p:nvSpPr>
              <p:cNvPr id="148" name="Trapezoid 147"/>
              <p:cNvSpPr/>
              <p:nvPr/>
            </p:nvSpPr>
            <p:spPr>
              <a:xfrm>
                <a:off x="2545898" y="2959103"/>
                <a:ext cx="191404" cy="1582644"/>
              </a:xfrm>
              <a:prstGeom prst="trapezoid">
                <a:avLst>
                  <a:gd name="adj" fmla="val 13803"/>
                </a:avLst>
              </a:prstGeom>
              <a:blipFill>
                <a:blip r:embed="rId4"/>
                <a:tile tx="0" ty="0" sx="100000" sy="100000" flip="none" algn="tl"/>
              </a:blip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Rounded Rectangle 148"/>
              <p:cNvSpPr/>
              <p:nvPr/>
            </p:nvSpPr>
            <p:spPr>
              <a:xfrm>
                <a:off x="2570848" y="2617066"/>
                <a:ext cx="141504" cy="412411"/>
              </a:xfrm>
              <a:prstGeom prst="roundRect">
                <a:avLst>
                  <a:gd name="adj" fmla="val 44431"/>
                </a:avLst>
              </a:prstGeom>
              <a:blipFill>
                <a:blip r:embed="rId4"/>
                <a:tile tx="0" ty="0" sx="100000" sy="100000" flip="none" algn="tl"/>
              </a:blip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336800" y="4433454"/>
                <a:ext cx="609600" cy="914400"/>
              </a:xfrm>
              <a:prstGeom prst="ellipse">
                <a:avLst/>
              </a:prstGeom>
              <a:blipFill>
                <a:blip r:embed="rId4"/>
                <a:tile tx="0" ty="0" sx="100000" sy="100000" flip="none" algn="tl"/>
              </a:blip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Rounded Rectangle 150"/>
              <p:cNvSpPr/>
              <p:nvPr/>
            </p:nvSpPr>
            <p:spPr>
              <a:xfrm>
                <a:off x="2575000" y="2950874"/>
                <a:ext cx="133200" cy="104775"/>
              </a:xfrm>
              <a:prstGeom prst="roundRect">
                <a:avLst>
                  <a:gd name="adj" fmla="val 33739"/>
                </a:avLst>
              </a:prstGeom>
              <a:blipFill>
                <a:blip r:embed="rId4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 rot="16200000">
              <a:off x="4609907" y="3849691"/>
              <a:ext cx="609600" cy="2730788"/>
              <a:chOff x="2336800" y="2617066"/>
              <a:chExt cx="609600" cy="2730788"/>
            </a:xfrm>
          </p:grpSpPr>
          <p:sp>
            <p:nvSpPr>
              <p:cNvPr id="144" name="Trapezoid 143"/>
              <p:cNvSpPr/>
              <p:nvPr/>
            </p:nvSpPr>
            <p:spPr>
              <a:xfrm>
                <a:off x="2545898" y="2959103"/>
                <a:ext cx="191404" cy="1582644"/>
              </a:xfrm>
              <a:prstGeom prst="trapezoid">
                <a:avLst>
                  <a:gd name="adj" fmla="val 13803"/>
                </a:avLst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Rounded Rectangle 144"/>
              <p:cNvSpPr/>
              <p:nvPr/>
            </p:nvSpPr>
            <p:spPr>
              <a:xfrm>
                <a:off x="2570848" y="2617066"/>
                <a:ext cx="141504" cy="412411"/>
              </a:xfrm>
              <a:prstGeom prst="roundRect">
                <a:avLst>
                  <a:gd name="adj" fmla="val 44431"/>
                </a:avLst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2336800" y="4433454"/>
                <a:ext cx="609600" cy="914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Rounded Rectangle 146"/>
              <p:cNvSpPr/>
              <p:nvPr/>
            </p:nvSpPr>
            <p:spPr>
              <a:xfrm>
                <a:off x="2575000" y="2950874"/>
                <a:ext cx="133200" cy="104775"/>
              </a:xfrm>
              <a:prstGeom prst="roundRect">
                <a:avLst>
                  <a:gd name="adj" fmla="val 33739"/>
                </a:avLst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 rot="16200000">
              <a:off x="3524489" y="4143520"/>
              <a:ext cx="609600" cy="2730788"/>
              <a:chOff x="2336800" y="2617066"/>
              <a:chExt cx="609600" cy="2730788"/>
            </a:xfrm>
          </p:grpSpPr>
          <p:sp>
            <p:nvSpPr>
              <p:cNvPr id="140" name="Trapezoid 139"/>
              <p:cNvSpPr/>
              <p:nvPr/>
            </p:nvSpPr>
            <p:spPr>
              <a:xfrm>
                <a:off x="2545898" y="2959103"/>
                <a:ext cx="191404" cy="1582644"/>
              </a:xfrm>
              <a:prstGeom prst="trapezoid">
                <a:avLst>
                  <a:gd name="adj" fmla="val 13803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74000">
                    <a:schemeClr val="bg1">
                      <a:lumMod val="85000"/>
                    </a:schemeClr>
                  </a:gs>
                  <a:gs pos="83000">
                    <a:schemeClr val="bg1">
                      <a:lumMod val="7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Rounded Rectangle 140"/>
              <p:cNvSpPr/>
              <p:nvPr/>
            </p:nvSpPr>
            <p:spPr>
              <a:xfrm>
                <a:off x="2570848" y="2617066"/>
                <a:ext cx="141504" cy="412411"/>
              </a:xfrm>
              <a:prstGeom prst="roundRect">
                <a:avLst>
                  <a:gd name="adj" fmla="val 44431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74000">
                    <a:schemeClr val="bg1">
                      <a:lumMod val="85000"/>
                    </a:schemeClr>
                  </a:gs>
                  <a:gs pos="83000">
                    <a:schemeClr val="bg1">
                      <a:lumMod val="7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2336800" y="4433454"/>
                <a:ext cx="609600" cy="914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74000">
                    <a:schemeClr val="bg1">
                      <a:lumMod val="75000"/>
                    </a:schemeClr>
                  </a:gs>
                  <a:gs pos="83000">
                    <a:schemeClr val="bg1">
                      <a:lumMod val="6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Rounded Rectangle 142"/>
              <p:cNvSpPr/>
              <p:nvPr/>
            </p:nvSpPr>
            <p:spPr>
              <a:xfrm>
                <a:off x="2575000" y="2950874"/>
                <a:ext cx="133200" cy="104775"/>
              </a:xfrm>
              <a:prstGeom prst="roundRect">
                <a:avLst>
                  <a:gd name="adj" fmla="val 33739"/>
                </a:avLst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74000">
                    <a:schemeClr val="bg1">
                      <a:lumMod val="85000"/>
                    </a:schemeClr>
                  </a:gs>
                  <a:gs pos="83000">
                    <a:schemeClr val="bg1">
                      <a:lumMod val="7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 rot="16200000">
              <a:off x="4432691" y="3188843"/>
              <a:ext cx="609600" cy="2730788"/>
              <a:chOff x="2336800" y="2617066"/>
              <a:chExt cx="609600" cy="2730788"/>
            </a:xfrm>
          </p:grpSpPr>
          <p:sp>
            <p:nvSpPr>
              <p:cNvPr id="136" name="Trapezoid 135"/>
              <p:cNvSpPr/>
              <p:nvPr/>
            </p:nvSpPr>
            <p:spPr>
              <a:xfrm>
                <a:off x="2545898" y="2959103"/>
                <a:ext cx="191404" cy="1582644"/>
              </a:xfrm>
              <a:prstGeom prst="trapezoid">
                <a:avLst>
                  <a:gd name="adj" fmla="val 13803"/>
                </a:avLst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  <a:alpha val="30000"/>
                    </a:schemeClr>
                  </a:gs>
                  <a:gs pos="74000">
                    <a:srgbClr val="9CF2E2"/>
                  </a:gs>
                  <a:gs pos="83000">
                    <a:srgbClr val="67EBD2"/>
                  </a:gs>
                  <a:gs pos="100000">
                    <a:srgbClr val="9CF2E2"/>
                  </a:gs>
                </a:gsLst>
                <a:lin ang="0" scaled="1"/>
                <a:tileRect/>
              </a:gradFill>
              <a:ln w="3175">
                <a:solidFill>
                  <a:srgbClr val="9CF2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Rounded Rectangle 136"/>
              <p:cNvSpPr/>
              <p:nvPr/>
            </p:nvSpPr>
            <p:spPr>
              <a:xfrm>
                <a:off x="2570848" y="2617066"/>
                <a:ext cx="141504" cy="412411"/>
              </a:xfrm>
              <a:prstGeom prst="roundRect">
                <a:avLst>
                  <a:gd name="adj" fmla="val 44431"/>
                </a:avLst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  <a:alpha val="30000"/>
                    </a:schemeClr>
                  </a:gs>
                  <a:gs pos="74000">
                    <a:srgbClr val="9CF2E2"/>
                  </a:gs>
                  <a:gs pos="83000">
                    <a:srgbClr val="67EBD2"/>
                  </a:gs>
                  <a:gs pos="100000">
                    <a:srgbClr val="9CF2E2"/>
                  </a:gs>
                </a:gsLst>
                <a:lin ang="0" scaled="1"/>
                <a:tileRect/>
              </a:gradFill>
              <a:ln w="3175">
                <a:solidFill>
                  <a:srgbClr val="9CF2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2336800" y="4433454"/>
                <a:ext cx="609600" cy="914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  <a:alpha val="30000"/>
                    </a:schemeClr>
                  </a:gs>
                  <a:gs pos="74000">
                    <a:srgbClr val="9CF2E2"/>
                  </a:gs>
                  <a:gs pos="83000">
                    <a:srgbClr val="67EBD2"/>
                  </a:gs>
                  <a:gs pos="100000">
                    <a:srgbClr val="9CF2E2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rgbClr val="9CF2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" name="Rounded Rectangle 138"/>
              <p:cNvSpPr/>
              <p:nvPr/>
            </p:nvSpPr>
            <p:spPr>
              <a:xfrm>
                <a:off x="2575000" y="2950874"/>
                <a:ext cx="133200" cy="104775"/>
              </a:xfrm>
              <a:prstGeom prst="roundRect">
                <a:avLst>
                  <a:gd name="adj" fmla="val 33739"/>
                </a:avLst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rgbClr val="9CF2E2"/>
                  </a:gs>
                  <a:gs pos="83000">
                    <a:srgbClr val="67EBD2"/>
                  </a:gs>
                  <a:gs pos="100000">
                    <a:srgbClr val="9CF2E2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8" name="Rounded Rectangle 67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30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 </a:t>
            </a:r>
            <a:r>
              <a:rPr lang="en-US" dirty="0" smtClean="0"/>
              <a:t>conduction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four spoons are all placed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hot water at the same time.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831285" y="1885172"/>
            <a:ext cx="5422834" cy="3730505"/>
            <a:chOff x="1831285" y="1885172"/>
            <a:chExt cx="5422834" cy="3730505"/>
          </a:xfrm>
        </p:grpSpPr>
        <p:grpSp>
          <p:nvGrpSpPr>
            <p:cNvPr id="3" name="Group 2"/>
            <p:cNvGrpSpPr/>
            <p:nvPr/>
          </p:nvGrpSpPr>
          <p:grpSpPr>
            <a:xfrm>
              <a:off x="1854119" y="1885172"/>
              <a:ext cx="5400000" cy="3730505"/>
              <a:chOff x="1854119" y="1885172"/>
              <a:chExt cx="5400000" cy="3730505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854119" y="1885172"/>
                <a:ext cx="5400000" cy="3730505"/>
                <a:chOff x="1854119" y="2001502"/>
                <a:chExt cx="5400000" cy="3730505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854119" y="2001502"/>
                  <a:ext cx="5400000" cy="3730505"/>
                  <a:chOff x="1899780" y="2369359"/>
                  <a:chExt cx="5400000" cy="3730505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1899780" y="2369359"/>
                    <a:ext cx="5400000" cy="3205941"/>
                    <a:chOff x="1899780" y="2369359"/>
                    <a:chExt cx="5400000" cy="3205941"/>
                  </a:xfrm>
                </p:grpSpPr>
                <p:grpSp>
                  <p:nvGrpSpPr>
                    <p:cNvPr id="16" name="Group 15"/>
                    <p:cNvGrpSpPr/>
                    <p:nvPr/>
                  </p:nvGrpSpPr>
                  <p:grpSpPr>
                    <a:xfrm>
                      <a:off x="3699122" y="2369359"/>
                      <a:ext cx="2993033" cy="2730788"/>
                      <a:chOff x="3420430" y="2617066"/>
                      <a:chExt cx="2993033" cy="2730788"/>
                    </a:xfrm>
                  </p:grpSpPr>
                  <p:grpSp>
                    <p:nvGrpSpPr>
                      <p:cNvPr id="19" name="Group 18"/>
                      <p:cNvGrpSpPr/>
                      <p:nvPr/>
                    </p:nvGrpSpPr>
                    <p:grpSpPr>
                      <a:xfrm>
                        <a:off x="3420430" y="2617066"/>
                        <a:ext cx="609600" cy="2730788"/>
                        <a:chOff x="2336800" y="2617066"/>
                        <a:chExt cx="609600" cy="2730788"/>
                      </a:xfrm>
                    </p:grpSpPr>
                    <p:sp>
                      <p:nvSpPr>
                        <p:cNvPr id="31" name="Trapezoid 30"/>
                        <p:cNvSpPr/>
                        <p:nvPr/>
                      </p:nvSpPr>
                      <p:spPr>
                        <a:xfrm>
                          <a:off x="2545898" y="2959103"/>
                          <a:ext cx="191404" cy="1582644"/>
                        </a:xfrm>
                        <a:prstGeom prst="trapezoid">
                          <a:avLst>
                            <a:gd name="adj" fmla="val 13803"/>
                          </a:avLst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lin ang="0" scaled="1"/>
                          <a:tileRect/>
                        </a:gradFill>
                        <a:ln w="3175"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2" name="Rounded Rectangle 31"/>
                        <p:cNvSpPr/>
                        <p:nvPr/>
                      </p:nvSpPr>
                      <p:spPr>
                        <a:xfrm>
                          <a:off x="2570848" y="2617066"/>
                          <a:ext cx="141504" cy="412411"/>
                        </a:xfrm>
                        <a:prstGeom prst="roundRect">
                          <a:avLst>
                            <a:gd name="adj" fmla="val 44431"/>
                          </a:avLst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lin ang="0" scaled="1"/>
                          <a:tileRect/>
                        </a:gradFill>
                        <a:ln w="3175"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3" name="Oval 32"/>
                        <p:cNvSpPr/>
                        <p:nvPr/>
                      </p:nvSpPr>
                      <p:spPr>
                        <a:xfrm>
                          <a:off x="2336800" y="4433454"/>
                          <a:ext cx="609600" cy="9144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path path="circle">
                            <a:fillToRect l="100000" t="100000"/>
                          </a:path>
                          <a:tileRect r="-100000" b="-100000"/>
                        </a:gradFill>
                        <a:ln w="3175"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4" name="Rounded Rectangle 33"/>
                        <p:cNvSpPr/>
                        <p:nvPr/>
                      </p:nvSpPr>
                      <p:spPr>
                        <a:xfrm>
                          <a:off x="2575000" y="2950874"/>
                          <a:ext cx="133200" cy="104775"/>
                        </a:xfrm>
                        <a:prstGeom prst="roundRect">
                          <a:avLst>
                            <a:gd name="adj" fmla="val 33739"/>
                          </a:avLst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35000">
                              <a:schemeClr val="accent3">
                                <a:lumMod val="0"/>
                                <a:lumOff val="100000"/>
                              </a:schemeClr>
                            </a:gs>
                            <a:gs pos="100000">
                              <a:schemeClr val="accent3">
                                <a:lumMod val="100000"/>
                              </a:schemeClr>
                            </a:gs>
                          </a:gsLst>
                          <a:lin ang="0" scaled="1"/>
                          <a:tileRect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20" name="Group 19"/>
                      <p:cNvGrpSpPr/>
                      <p:nvPr/>
                    </p:nvGrpSpPr>
                    <p:grpSpPr>
                      <a:xfrm>
                        <a:off x="4612147" y="2617066"/>
                        <a:ext cx="609600" cy="2730788"/>
                        <a:chOff x="2336800" y="2617066"/>
                        <a:chExt cx="609600" cy="2730788"/>
                      </a:xfrm>
                    </p:grpSpPr>
                    <p:sp>
                      <p:nvSpPr>
                        <p:cNvPr id="27" name="Trapezoid 26"/>
                        <p:cNvSpPr/>
                        <p:nvPr/>
                      </p:nvSpPr>
                      <p:spPr>
                        <a:xfrm>
                          <a:off x="2545898" y="2959103"/>
                          <a:ext cx="191404" cy="1582644"/>
                        </a:xfrm>
                        <a:prstGeom prst="trapezoid">
                          <a:avLst>
                            <a:gd name="adj" fmla="val 13803"/>
                          </a:avLst>
                        </a:prstGeom>
                        <a:gradFill flip="none" rotWithShape="1">
                          <a:gsLst>
                            <a:gs pos="0">
                              <a:schemeClr val="bg1">
                                <a:lumMod val="95000"/>
                              </a:schemeClr>
                            </a:gs>
                            <a:gs pos="74000">
                              <a:schemeClr val="bg1">
                                <a:lumMod val="85000"/>
                              </a:schemeClr>
                            </a:gs>
                            <a:gs pos="83000">
                              <a:schemeClr val="bg1">
                                <a:lumMod val="75000"/>
                              </a:schemeClr>
                            </a:gs>
                            <a:gs pos="100000">
                              <a:schemeClr val="accent3">
                                <a:lumMod val="30000"/>
                                <a:lumOff val="70000"/>
                              </a:schemeClr>
                            </a:gs>
                          </a:gsLst>
                          <a:lin ang="0" scaled="1"/>
                          <a:tileRect/>
                        </a:gradFill>
                        <a:ln w="3175"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8" name="Rounded Rectangle 27"/>
                        <p:cNvSpPr/>
                        <p:nvPr/>
                      </p:nvSpPr>
                      <p:spPr>
                        <a:xfrm>
                          <a:off x="2570848" y="2617066"/>
                          <a:ext cx="141504" cy="412411"/>
                        </a:xfrm>
                        <a:prstGeom prst="roundRect">
                          <a:avLst>
                            <a:gd name="adj" fmla="val 44431"/>
                          </a:avLst>
                        </a:prstGeom>
                        <a:gradFill flip="none" rotWithShape="1">
                          <a:gsLst>
                            <a:gs pos="0">
                              <a:schemeClr val="bg1">
                                <a:lumMod val="95000"/>
                              </a:schemeClr>
                            </a:gs>
                            <a:gs pos="74000">
                              <a:schemeClr val="bg1">
                                <a:lumMod val="85000"/>
                              </a:schemeClr>
                            </a:gs>
                            <a:gs pos="83000">
                              <a:schemeClr val="bg1">
                                <a:lumMod val="75000"/>
                              </a:schemeClr>
                            </a:gs>
                            <a:gs pos="100000">
                              <a:schemeClr val="accent3">
                                <a:lumMod val="30000"/>
                                <a:lumOff val="70000"/>
                              </a:schemeClr>
                            </a:gs>
                          </a:gsLst>
                          <a:lin ang="0" scaled="1"/>
                          <a:tileRect/>
                        </a:gradFill>
                        <a:ln w="3175"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9" name="Oval 28"/>
                        <p:cNvSpPr/>
                        <p:nvPr/>
                      </p:nvSpPr>
                      <p:spPr>
                        <a:xfrm>
                          <a:off x="2336800" y="4433454"/>
                          <a:ext cx="609600" cy="9144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bg1">
                                <a:lumMod val="95000"/>
                              </a:schemeClr>
                            </a:gs>
                            <a:gs pos="74000">
                              <a:schemeClr val="bg1">
                                <a:lumMod val="75000"/>
                              </a:schemeClr>
                            </a:gs>
                            <a:gs pos="83000">
                              <a:schemeClr val="bg1">
                                <a:lumMod val="65000"/>
                              </a:schemeClr>
                            </a:gs>
                            <a:gs pos="100000">
                              <a:schemeClr val="bg1">
                                <a:lumMod val="85000"/>
                              </a:schemeClr>
                            </a:gs>
                          </a:gsLst>
                          <a:path path="circle">
                            <a:fillToRect l="100000" t="100000"/>
                          </a:path>
                          <a:tileRect r="-100000" b="-100000"/>
                        </a:gradFill>
                        <a:ln w="3175"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0" name="Rounded Rectangle 29"/>
                        <p:cNvSpPr/>
                        <p:nvPr/>
                      </p:nvSpPr>
                      <p:spPr>
                        <a:xfrm>
                          <a:off x="2575000" y="2950874"/>
                          <a:ext cx="133200" cy="104775"/>
                        </a:xfrm>
                        <a:prstGeom prst="roundRect">
                          <a:avLst>
                            <a:gd name="adj" fmla="val 33739"/>
                          </a:avLst>
                        </a:prstGeom>
                        <a:gradFill flip="none" rotWithShape="1">
                          <a:gsLst>
                            <a:gs pos="0">
                              <a:schemeClr val="bg1">
                                <a:lumMod val="95000"/>
                              </a:schemeClr>
                            </a:gs>
                            <a:gs pos="74000">
                              <a:schemeClr val="bg1">
                                <a:lumMod val="85000"/>
                              </a:schemeClr>
                            </a:gs>
                            <a:gs pos="83000">
                              <a:schemeClr val="bg1">
                                <a:lumMod val="75000"/>
                              </a:schemeClr>
                            </a:gs>
                            <a:gs pos="100000">
                              <a:schemeClr val="accent3">
                                <a:lumMod val="30000"/>
                                <a:lumOff val="70000"/>
                              </a:schemeClr>
                            </a:gs>
                          </a:gsLst>
                          <a:lin ang="0" scaled="1"/>
                          <a:tileRect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21" name="Group 20"/>
                      <p:cNvGrpSpPr/>
                      <p:nvPr/>
                    </p:nvGrpSpPr>
                    <p:grpSpPr>
                      <a:xfrm>
                        <a:off x="5803863" y="2617066"/>
                        <a:ext cx="609600" cy="2730788"/>
                        <a:chOff x="2336800" y="2617066"/>
                        <a:chExt cx="609600" cy="2730788"/>
                      </a:xfrm>
                    </p:grpSpPr>
                    <p:sp>
                      <p:nvSpPr>
                        <p:cNvPr id="22" name="Trapezoid 21"/>
                        <p:cNvSpPr/>
                        <p:nvPr/>
                      </p:nvSpPr>
                      <p:spPr>
                        <a:xfrm>
                          <a:off x="2545898" y="2959103"/>
                          <a:ext cx="191404" cy="1582644"/>
                        </a:xfrm>
                        <a:prstGeom prst="trapezoid">
                          <a:avLst>
                            <a:gd name="adj" fmla="val 13803"/>
                          </a:avLst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5000"/>
                                <a:lumOff val="95000"/>
                                <a:alpha val="30000"/>
                              </a:schemeClr>
                            </a:gs>
                            <a:gs pos="74000">
                              <a:srgbClr val="9CF2E2"/>
                            </a:gs>
                            <a:gs pos="83000">
                              <a:srgbClr val="67EBD2"/>
                            </a:gs>
                            <a:gs pos="100000">
                              <a:srgbClr val="9CF2E2"/>
                            </a:gs>
                          </a:gsLst>
                          <a:lin ang="0" scaled="1"/>
                          <a:tileRect/>
                        </a:gradFill>
                        <a:ln w="3175">
                          <a:solidFill>
                            <a:srgbClr val="9CF2E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3" name="Rounded Rectangle 22"/>
                        <p:cNvSpPr/>
                        <p:nvPr/>
                      </p:nvSpPr>
                      <p:spPr>
                        <a:xfrm>
                          <a:off x="2570848" y="2617066"/>
                          <a:ext cx="141504" cy="412411"/>
                        </a:xfrm>
                        <a:prstGeom prst="roundRect">
                          <a:avLst>
                            <a:gd name="adj" fmla="val 44431"/>
                          </a:avLst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5000"/>
                                <a:lumOff val="95000"/>
                                <a:alpha val="30000"/>
                              </a:schemeClr>
                            </a:gs>
                            <a:gs pos="74000">
                              <a:srgbClr val="9CF2E2"/>
                            </a:gs>
                            <a:gs pos="83000">
                              <a:srgbClr val="67EBD2"/>
                            </a:gs>
                            <a:gs pos="100000">
                              <a:srgbClr val="9CF2E2"/>
                            </a:gs>
                          </a:gsLst>
                          <a:lin ang="0" scaled="1"/>
                          <a:tileRect/>
                        </a:gradFill>
                        <a:ln w="3175">
                          <a:solidFill>
                            <a:srgbClr val="9CF2E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4" name="Oval 23"/>
                        <p:cNvSpPr/>
                        <p:nvPr/>
                      </p:nvSpPr>
                      <p:spPr>
                        <a:xfrm>
                          <a:off x="2336800" y="4433454"/>
                          <a:ext cx="609600" cy="9144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bg1">
                                <a:lumMod val="95000"/>
                                <a:alpha val="30000"/>
                              </a:schemeClr>
                            </a:gs>
                            <a:gs pos="74000">
                              <a:srgbClr val="9CF2E2"/>
                            </a:gs>
                            <a:gs pos="83000">
                              <a:srgbClr val="67EBD2"/>
                            </a:gs>
                            <a:gs pos="100000">
                              <a:srgbClr val="9CF2E2"/>
                            </a:gs>
                          </a:gsLst>
                          <a:path path="circle">
                            <a:fillToRect l="100000" t="100000"/>
                          </a:path>
                          <a:tileRect r="-100000" b="-100000"/>
                        </a:gradFill>
                        <a:ln w="3175">
                          <a:solidFill>
                            <a:srgbClr val="9CF2E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5" name="Rounded Rectangle 24"/>
                        <p:cNvSpPr/>
                        <p:nvPr/>
                      </p:nvSpPr>
                      <p:spPr>
                        <a:xfrm>
                          <a:off x="2575000" y="2950874"/>
                          <a:ext cx="133200" cy="104775"/>
                        </a:xfrm>
                        <a:prstGeom prst="roundRect">
                          <a:avLst>
                            <a:gd name="adj" fmla="val 33739"/>
                          </a:avLst>
                        </a:prstGeom>
                        <a:gradFill flip="none" rotWithShape="1">
                          <a:gsLst>
                            <a:gs pos="0">
                              <a:schemeClr val="accent3">
                                <a:lumMod val="5000"/>
                                <a:lumOff val="95000"/>
                              </a:schemeClr>
                            </a:gs>
                            <a:gs pos="74000">
                              <a:srgbClr val="9CF2E2"/>
                            </a:gs>
                            <a:gs pos="83000">
                              <a:srgbClr val="67EBD2"/>
                            </a:gs>
                            <a:gs pos="100000">
                              <a:srgbClr val="9CF2E2"/>
                            </a:gs>
                          </a:gsLst>
                          <a:lin ang="0" scaled="1"/>
                          <a:tileRect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sp>
                  <p:nvSpPr>
                    <p:cNvPr id="17" name="Freeform 16"/>
                    <p:cNvSpPr/>
                    <p:nvPr/>
                  </p:nvSpPr>
                  <p:spPr>
                    <a:xfrm>
                      <a:off x="1899780" y="3235960"/>
                      <a:ext cx="5400000" cy="2339340"/>
                    </a:xfrm>
                    <a:custGeom>
                      <a:avLst/>
                      <a:gdLst>
                        <a:gd name="connsiteX0" fmla="*/ 7620 w 5288280"/>
                        <a:gd name="connsiteY0" fmla="*/ 0 h 2339340"/>
                        <a:gd name="connsiteX1" fmla="*/ 0 w 5288280"/>
                        <a:gd name="connsiteY1" fmla="*/ 2339340 h 2339340"/>
                        <a:gd name="connsiteX2" fmla="*/ 5288280 w 5288280"/>
                        <a:gd name="connsiteY2" fmla="*/ 2316480 h 2339340"/>
                        <a:gd name="connsiteX3" fmla="*/ 5288280 w 5288280"/>
                        <a:gd name="connsiteY3" fmla="*/ 7620 h 23393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288280" h="2339340">
                          <a:moveTo>
                            <a:pt x="7620" y="0"/>
                          </a:moveTo>
                          <a:lnTo>
                            <a:pt x="0" y="2339340"/>
                          </a:lnTo>
                          <a:lnTo>
                            <a:pt x="5288280" y="2316480"/>
                          </a:lnTo>
                          <a:lnTo>
                            <a:pt x="5288280" y="7620"/>
                          </a:lnTo>
                        </a:path>
                      </a:pathLst>
                    </a:custGeom>
                    <a:noFill/>
                    <a:ln w="50800">
                      <a:solidFill>
                        <a:srgbClr val="67EBD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2239181" y="5730532"/>
                    <a:ext cx="114604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Copper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3430898" y="5730532"/>
                    <a:ext cx="114604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Plastic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4622615" y="5730532"/>
                    <a:ext cx="114604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Steel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5814332" y="5730532"/>
                    <a:ext cx="114604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Glass</a:t>
                    </a:r>
                    <a:endParaRPr lang="en-GB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7" name="TextBox 6"/>
                <p:cNvSpPr txBox="1"/>
                <p:nvPr/>
              </p:nvSpPr>
              <p:spPr>
                <a:xfrm>
                  <a:off x="4103133" y="4315563"/>
                  <a:ext cx="90197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solidFill>
                        <a:srgbClr val="107E69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Hot water</a:t>
                  </a:r>
                  <a:endParaRPr lang="en-GB" dirty="0">
                    <a:solidFill>
                      <a:srgbClr val="107E69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2" name="Group 1"/>
              <p:cNvGrpSpPr/>
              <p:nvPr/>
            </p:nvGrpSpPr>
            <p:grpSpPr>
              <a:xfrm>
                <a:off x="2458202" y="1885172"/>
                <a:ext cx="609600" cy="2730788"/>
                <a:chOff x="2458202" y="1885172"/>
                <a:chExt cx="609600" cy="2730788"/>
              </a:xfrm>
            </p:grpSpPr>
            <p:sp>
              <p:nvSpPr>
                <p:cNvPr id="40" name="Trapezoid 39"/>
                <p:cNvSpPr/>
                <p:nvPr/>
              </p:nvSpPr>
              <p:spPr>
                <a:xfrm>
                  <a:off x="2667300" y="2227209"/>
                  <a:ext cx="191404" cy="1582644"/>
                </a:xfrm>
                <a:prstGeom prst="trapezoid">
                  <a:avLst>
                    <a:gd name="adj" fmla="val 13803"/>
                  </a:avLst>
                </a:prstGeom>
                <a:gradFill flip="none" rotWithShape="1"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74000">
                      <a:schemeClr val="accent2">
                        <a:lumMod val="40000"/>
                        <a:lumOff val="60000"/>
                      </a:schemeClr>
                    </a:gs>
                    <a:gs pos="8300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 w="3175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Rounded Rectangle 40"/>
                <p:cNvSpPr/>
                <p:nvPr/>
              </p:nvSpPr>
              <p:spPr>
                <a:xfrm>
                  <a:off x="2692250" y="1885172"/>
                  <a:ext cx="141504" cy="412411"/>
                </a:xfrm>
                <a:prstGeom prst="roundRect">
                  <a:avLst>
                    <a:gd name="adj" fmla="val 44431"/>
                  </a:avLst>
                </a:prstGeom>
                <a:gradFill flip="none" rotWithShape="1"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74000">
                      <a:schemeClr val="accent2">
                        <a:lumMod val="40000"/>
                        <a:lumOff val="60000"/>
                      </a:schemeClr>
                    </a:gs>
                    <a:gs pos="8300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 w="3175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>
                  <a:off x="2458202" y="3701560"/>
                  <a:ext cx="609600" cy="9144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74000">
                      <a:schemeClr val="accent2">
                        <a:lumMod val="60000"/>
                        <a:lumOff val="40000"/>
                      </a:schemeClr>
                    </a:gs>
                    <a:gs pos="83000">
                      <a:schemeClr val="accent2">
                        <a:lumMod val="75000"/>
                      </a:schemeClr>
                    </a:gs>
                    <a:gs pos="100000">
                      <a:schemeClr val="accent2">
                        <a:lumMod val="40000"/>
                        <a:lumOff val="6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3175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Rounded Rectangle 42"/>
                <p:cNvSpPr/>
                <p:nvPr/>
              </p:nvSpPr>
              <p:spPr>
                <a:xfrm>
                  <a:off x="2696402" y="2218980"/>
                  <a:ext cx="133200" cy="104775"/>
                </a:xfrm>
                <a:prstGeom prst="roundRect">
                  <a:avLst>
                    <a:gd name="adj" fmla="val 33739"/>
                  </a:avLst>
                </a:prstGeom>
                <a:gradFill flip="none" rotWithShape="1"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74000">
                      <a:schemeClr val="accent2">
                        <a:lumMod val="40000"/>
                        <a:lumOff val="60000"/>
                      </a:schemeClr>
                    </a:gs>
                    <a:gs pos="8300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chemeClr val="accent2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44" name="Rectangle 43"/>
            <p:cNvSpPr/>
            <p:nvPr/>
          </p:nvSpPr>
          <p:spPr>
            <a:xfrm>
              <a:off x="1831285" y="3336607"/>
              <a:ext cx="5400000" cy="1752600"/>
            </a:xfrm>
            <a:prstGeom prst="rect">
              <a:avLst/>
            </a:prstGeom>
            <a:solidFill>
              <a:srgbClr val="9CF2E2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8063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 conduction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These statements are about the speed of thermal conduction.</a:t>
            </a:r>
          </a:p>
          <a:p>
            <a:pPr lvl="0">
              <a:defRPr/>
            </a:pPr>
            <a:r>
              <a:rPr lang="en-US" dirty="0"/>
              <a:t>What do you think about each one?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tops of the metal spoons become hotter before the tops of 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other spoons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Outer electrons from metal atoms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can move easily through metal.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outer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electrons from metal atoms carry heat through a metal.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5450" y="1700123"/>
            <a:ext cx="3191114" cy="2239128"/>
          </a:xfrm>
          <a:prstGeom prst="rect">
            <a:avLst/>
          </a:prstGeom>
        </p:spPr>
      </p:pic>
      <p:sp>
        <p:nvSpPr>
          <p:cNvPr id="46" name="Rounded Rectangle 45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0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Warm and cold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90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objects feel warm to the touch.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Other objects feel cold to the touch.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823" y="1753583"/>
            <a:ext cx="5555916" cy="416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30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Warm and cold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925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objects have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been in the same place for several hours.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What</a:t>
            </a:r>
            <a:r>
              <a:rPr lang="en-US" dirty="0" smtClean="0"/>
              <a:t> do you think about each of the statements about them?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glass feels cooler than the book.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orange has a higher temperature than the mug.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temperature of each object is the same.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2" b="17918"/>
          <a:stretch/>
        </p:blipFill>
        <p:spPr>
          <a:xfrm>
            <a:off x="1229387" y="1717202"/>
            <a:ext cx="3844469" cy="2133684"/>
          </a:xfrm>
          <a:prstGeom prst="rect">
            <a:avLst/>
          </a:prstGeom>
        </p:spPr>
      </p:pic>
      <p:sp>
        <p:nvSpPr>
          <p:cNvPr id="46" name="Rounded Rectangle 45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04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Handlebars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87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On a cold day the metal on a bike feels very cold.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plastic grips on the handlebars do not feel so cold.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Bicycles, Winter, Snow, Col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617" y="1969861"/>
            <a:ext cx="5554493" cy="396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3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Handlebars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5291847" cy="1931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does the metal handlebar feel colder than the plastic grips?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Which do you think is the best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2385" y="29142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7842" y="2999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Metal is a better thermal conductor than plastic.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1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2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Metal absorbs the cold better than plastic.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1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2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Metal is smoother and more shiny than plastic.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1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2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Metal lets the heat out more easily than plastic.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1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2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Plastic has a higher temperature than metal.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2" name="Picture 2" descr="Bicycles, Winter, Snow, Col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768" y="758074"/>
            <a:ext cx="2854083" cy="203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ounded Rectangle 33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16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Cold spoons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6" y="863125"/>
            <a:ext cx="8492463" cy="1664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>
                <a:solidFill>
                  <a:srgbClr val="222A35"/>
                </a:solidFill>
              </a:rPr>
              <a:t>These two spoons have been dipped into some very cold water.</a:t>
            </a:r>
          </a:p>
          <a:p>
            <a:pPr lvl="0">
              <a:defRPr/>
            </a:pPr>
            <a:r>
              <a:rPr lang="en-US" dirty="0">
                <a:solidFill>
                  <a:srgbClr val="222A35"/>
                </a:solidFill>
              </a:rPr>
              <a:t>They have been left in the water for a long time</a:t>
            </a:r>
            <a:r>
              <a:rPr lang="en-US" dirty="0" smtClean="0">
                <a:solidFill>
                  <a:srgbClr val="222A35"/>
                </a:solidFill>
              </a:rPr>
              <a:t>.</a:t>
            </a:r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07887" y="456190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522171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64963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64730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metal spoon feels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colder.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530705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530472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plastic spoon has a higher temperature.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561900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5221718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606602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7886" y="4037899"/>
            <a:ext cx="5865646" cy="40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4000"/>
              </a:lnSpc>
              <a:spcAft>
                <a:spcPts val="600"/>
              </a:spcAft>
              <a:defRPr/>
            </a:pPr>
            <a:r>
              <a:rPr lang="en-US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 </a:t>
            </a:r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 you think about </a:t>
            </a:r>
            <a:r>
              <a:rPr lang="en-US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statement?</a:t>
            </a:r>
            <a:endParaRPr lang="en-US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8863" y="1661623"/>
            <a:ext cx="1943691" cy="2288471"/>
          </a:xfrm>
          <a:prstGeom prst="rect">
            <a:avLst/>
          </a:prstGeom>
        </p:spPr>
      </p:pic>
      <p:sp>
        <p:nvSpPr>
          <p:cNvPr id="33" name="Rounded Rectangle 32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19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Diamond conductor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597571" cy="2633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Diamond is made from carbon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atoms.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a non-metal.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</a:t>
            </a:r>
            <a:r>
              <a:rPr lang="en-US" dirty="0" smtClean="0"/>
              <a:t> carbon atoms are bonded together to make a giant structure.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US" noProof="0" dirty="0" smtClean="0"/>
              <a:t>e forces holding the carbon atoms in place are very strong.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39" name="Group 138"/>
          <p:cNvGrpSpPr/>
          <p:nvPr/>
        </p:nvGrpSpPr>
        <p:grpSpPr>
          <a:xfrm>
            <a:off x="4035134" y="1259122"/>
            <a:ext cx="4255082" cy="3918337"/>
            <a:chOff x="2342103" y="2149346"/>
            <a:chExt cx="4255082" cy="3918337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4752166" y="5260470"/>
              <a:ext cx="722748" cy="164923"/>
            </a:xfrm>
            <a:prstGeom prst="line">
              <a:avLst/>
            </a:prstGeom>
            <a:ln w="508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4501751" y="3952574"/>
              <a:ext cx="747171" cy="213746"/>
            </a:xfrm>
            <a:prstGeom prst="line">
              <a:avLst/>
            </a:prstGeom>
            <a:ln w="508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5203789" y="4949122"/>
              <a:ext cx="710533" cy="243922"/>
            </a:xfrm>
            <a:prstGeom prst="line">
              <a:avLst/>
            </a:prstGeom>
            <a:ln w="508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4497492" y="5047107"/>
              <a:ext cx="730081" cy="128699"/>
            </a:xfrm>
            <a:prstGeom prst="line">
              <a:avLst/>
            </a:prstGeom>
            <a:ln w="50800" cap="rnd">
              <a:solidFill>
                <a:srgbClr val="7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4498736" y="4179995"/>
              <a:ext cx="775" cy="860540"/>
            </a:xfrm>
            <a:prstGeom prst="line">
              <a:avLst/>
            </a:prstGeom>
            <a:ln w="50800" cap="rnd">
              <a:solidFill>
                <a:srgbClr val="DE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4080445" y="4498025"/>
              <a:ext cx="17934" cy="755281"/>
            </a:xfrm>
            <a:prstGeom prst="line">
              <a:avLst/>
            </a:prstGeom>
            <a:ln w="50800" cap="rnd">
              <a:solidFill>
                <a:srgbClr val="DE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3776554" y="5041357"/>
              <a:ext cx="716702" cy="146438"/>
            </a:xfrm>
            <a:prstGeom prst="line">
              <a:avLst/>
            </a:prstGeom>
            <a:ln w="508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 flipV="1">
              <a:off x="4086434" y="5284337"/>
              <a:ext cx="641444" cy="130803"/>
            </a:xfrm>
            <a:prstGeom prst="line">
              <a:avLst/>
            </a:prstGeom>
            <a:ln w="50800" cap="rnd">
              <a:solidFill>
                <a:srgbClr val="7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3363038" y="5278040"/>
              <a:ext cx="711222" cy="249425"/>
            </a:xfrm>
            <a:prstGeom prst="line">
              <a:avLst/>
            </a:prstGeom>
            <a:ln w="508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283597" y="5569850"/>
              <a:ext cx="759804" cy="183308"/>
            </a:xfrm>
            <a:prstGeom prst="line">
              <a:avLst/>
            </a:prstGeom>
            <a:ln w="508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2456796" y="5071083"/>
              <a:ext cx="709245" cy="235730"/>
            </a:xfrm>
            <a:prstGeom prst="line">
              <a:avLst/>
            </a:prstGeom>
            <a:ln w="508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138190" y="4033187"/>
              <a:ext cx="763367" cy="275303"/>
            </a:xfrm>
            <a:prstGeom prst="line">
              <a:avLst/>
            </a:prstGeom>
            <a:ln w="508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5242277" y="3959671"/>
              <a:ext cx="629165" cy="166846"/>
            </a:xfrm>
            <a:prstGeom prst="line">
              <a:avLst/>
            </a:prstGeom>
            <a:ln w="50800" cap="rnd">
              <a:solidFill>
                <a:srgbClr val="7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4841751" y="4306233"/>
              <a:ext cx="639620" cy="105807"/>
            </a:xfrm>
            <a:prstGeom prst="line">
              <a:avLst/>
            </a:prstGeom>
            <a:ln w="50800" cap="rnd">
              <a:solidFill>
                <a:srgbClr val="7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3886046" y="4055457"/>
              <a:ext cx="615705" cy="102742"/>
            </a:xfrm>
            <a:prstGeom prst="line">
              <a:avLst/>
            </a:prstGeom>
            <a:ln w="50800" cap="rnd">
              <a:solidFill>
                <a:srgbClr val="7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5475419" y="5260470"/>
              <a:ext cx="609006" cy="139056"/>
            </a:xfrm>
            <a:prstGeom prst="line">
              <a:avLst/>
            </a:prstGeom>
            <a:ln w="50800">
              <a:solidFill>
                <a:srgbClr val="7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5875677" y="4975199"/>
              <a:ext cx="597877" cy="135636"/>
            </a:xfrm>
            <a:prstGeom prst="line">
              <a:avLst/>
            </a:prstGeom>
            <a:ln w="50800" cap="rnd">
              <a:solidFill>
                <a:srgbClr val="7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5054846" y="5535261"/>
              <a:ext cx="622683" cy="155745"/>
            </a:xfrm>
            <a:prstGeom prst="line">
              <a:avLst/>
            </a:prstGeom>
            <a:ln w="50800" cap="rnd">
              <a:solidFill>
                <a:srgbClr val="7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 flipV="1">
              <a:off x="3127920" y="5057361"/>
              <a:ext cx="654279" cy="130596"/>
            </a:xfrm>
            <a:prstGeom prst="line">
              <a:avLst/>
            </a:prstGeom>
            <a:ln w="50800" cap="rnd">
              <a:solidFill>
                <a:srgbClr val="7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5871442" y="4126517"/>
              <a:ext cx="3032" cy="818354"/>
            </a:xfrm>
            <a:prstGeom prst="line">
              <a:avLst/>
            </a:prstGeom>
            <a:ln w="50800" cap="rnd">
              <a:solidFill>
                <a:srgbClr val="DE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5475829" y="4413626"/>
              <a:ext cx="6484" cy="855281"/>
            </a:xfrm>
            <a:prstGeom prst="line">
              <a:avLst/>
            </a:prstGeom>
            <a:ln w="50800" cap="rnd">
              <a:solidFill>
                <a:srgbClr val="DE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3149980" y="4316285"/>
              <a:ext cx="14394" cy="724250"/>
            </a:xfrm>
            <a:prstGeom prst="line">
              <a:avLst/>
            </a:prstGeom>
            <a:ln w="50800" cap="rnd">
              <a:solidFill>
                <a:srgbClr val="DE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5029082" y="4739528"/>
              <a:ext cx="14319" cy="811044"/>
            </a:xfrm>
            <a:prstGeom prst="line">
              <a:avLst/>
            </a:prstGeom>
            <a:ln w="50800" cap="rnd">
              <a:solidFill>
                <a:srgbClr val="DE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Oval 144"/>
            <p:cNvSpPr/>
            <p:nvPr/>
          </p:nvSpPr>
          <p:spPr>
            <a:xfrm rot="9639536">
              <a:off x="3056373" y="4203168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Oval 146"/>
            <p:cNvSpPr/>
            <p:nvPr/>
          </p:nvSpPr>
          <p:spPr>
            <a:xfrm rot="9639536">
              <a:off x="4369634" y="4050086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4084320" y="4295921"/>
              <a:ext cx="732502" cy="211715"/>
            </a:xfrm>
            <a:prstGeom prst="line">
              <a:avLst/>
            </a:prstGeom>
            <a:ln w="508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Oval 148"/>
            <p:cNvSpPr/>
            <p:nvPr/>
          </p:nvSpPr>
          <p:spPr>
            <a:xfrm rot="9639536">
              <a:off x="5772240" y="4016390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Oval 152"/>
            <p:cNvSpPr/>
            <p:nvPr/>
          </p:nvSpPr>
          <p:spPr>
            <a:xfrm rot="9639536">
              <a:off x="3025763" y="493910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Oval 153"/>
            <p:cNvSpPr/>
            <p:nvPr/>
          </p:nvSpPr>
          <p:spPr>
            <a:xfrm rot="9639536">
              <a:off x="3687854" y="5067806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Oval 155"/>
            <p:cNvSpPr/>
            <p:nvPr/>
          </p:nvSpPr>
          <p:spPr>
            <a:xfrm rot="9639536">
              <a:off x="4403619" y="4927567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Oval 159"/>
            <p:cNvSpPr/>
            <p:nvPr/>
          </p:nvSpPr>
          <p:spPr>
            <a:xfrm rot="9639536">
              <a:off x="5095788" y="5054476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Oval 160"/>
            <p:cNvSpPr/>
            <p:nvPr/>
          </p:nvSpPr>
          <p:spPr>
            <a:xfrm rot="9639536">
              <a:off x="5772241" y="4842216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Oval 161"/>
            <p:cNvSpPr/>
            <p:nvPr/>
          </p:nvSpPr>
          <p:spPr>
            <a:xfrm rot="9639536">
              <a:off x="2342103" y="5198813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3901557" y="3022657"/>
              <a:ext cx="739383" cy="233829"/>
            </a:xfrm>
            <a:prstGeom prst="line">
              <a:avLst/>
            </a:prstGeom>
            <a:ln w="508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4672800" y="3035808"/>
              <a:ext cx="569477" cy="181062"/>
            </a:xfrm>
            <a:prstGeom prst="line">
              <a:avLst/>
            </a:prstGeom>
            <a:ln w="50800" cap="rnd">
              <a:solidFill>
                <a:srgbClr val="7A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/>
            <p:cNvCxnSpPr/>
            <p:nvPr/>
          </p:nvCxnSpPr>
          <p:spPr>
            <a:xfrm>
              <a:off x="3889248" y="3243165"/>
              <a:ext cx="3936" cy="789860"/>
            </a:xfrm>
            <a:prstGeom prst="line">
              <a:avLst/>
            </a:prstGeom>
            <a:ln w="50800" cap="rnd">
              <a:solidFill>
                <a:srgbClr val="DE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4638466" y="2258169"/>
              <a:ext cx="0" cy="764488"/>
            </a:xfrm>
            <a:prstGeom prst="line">
              <a:avLst/>
            </a:prstGeom>
            <a:ln w="50800" cap="rnd">
              <a:solidFill>
                <a:srgbClr val="DE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5242277" y="3241474"/>
              <a:ext cx="6645" cy="722543"/>
            </a:xfrm>
            <a:prstGeom prst="line">
              <a:avLst/>
            </a:prstGeom>
            <a:ln w="50800" cap="rnd">
              <a:solidFill>
                <a:srgbClr val="DE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7" name="Oval 1066"/>
            <p:cNvSpPr/>
            <p:nvPr/>
          </p:nvSpPr>
          <p:spPr>
            <a:xfrm rot="9639536">
              <a:off x="4530466" y="2149346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Oval 139"/>
            <p:cNvSpPr/>
            <p:nvPr/>
          </p:nvSpPr>
          <p:spPr>
            <a:xfrm rot="9639536">
              <a:off x="4530466" y="2887788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Oval 140"/>
            <p:cNvSpPr/>
            <p:nvPr/>
          </p:nvSpPr>
          <p:spPr>
            <a:xfrm rot="9639536">
              <a:off x="5140922" y="3103116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Oval 141"/>
            <p:cNvSpPr/>
            <p:nvPr/>
          </p:nvSpPr>
          <p:spPr>
            <a:xfrm rot="9639536">
              <a:off x="3786757" y="314203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Connector 29"/>
            <p:cNvCxnSpPr/>
            <p:nvPr/>
          </p:nvCxnSpPr>
          <p:spPr>
            <a:xfrm flipH="1" flipV="1">
              <a:off x="4841750" y="3437070"/>
              <a:ext cx="6772" cy="859912"/>
            </a:xfrm>
            <a:prstGeom prst="line">
              <a:avLst/>
            </a:prstGeom>
            <a:ln w="50800" cap="rnd">
              <a:solidFill>
                <a:srgbClr val="DE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endCxn id="140" idx="0"/>
            </p:cNvCxnSpPr>
            <p:nvPr/>
          </p:nvCxnSpPr>
          <p:spPr>
            <a:xfrm flipH="1" flipV="1">
              <a:off x="4674235" y="3097693"/>
              <a:ext cx="166074" cy="326093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Oval 142"/>
            <p:cNvSpPr/>
            <p:nvPr/>
          </p:nvSpPr>
          <p:spPr>
            <a:xfrm rot="9639536">
              <a:off x="4739575" y="3313970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9" name="Straight Connector 78"/>
            <p:cNvCxnSpPr>
              <a:endCxn id="161" idx="0"/>
            </p:cNvCxnSpPr>
            <p:nvPr/>
          </p:nvCxnSpPr>
          <p:spPr>
            <a:xfrm flipH="1" flipV="1">
              <a:off x="5916010" y="5052121"/>
              <a:ext cx="168416" cy="340242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Oval 166"/>
            <p:cNvSpPr/>
            <p:nvPr/>
          </p:nvSpPr>
          <p:spPr>
            <a:xfrm rot="9639536">
              <a:off x="5965075" y="5284003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Oval 167"/>
            <p:cNvSpPr/>
            <p:nvPr/>
          </p:nvSpPr>
          <p:spPr>
            <a:xfrm rot="9639536">
              <a:off x="6381185" y="5001217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>
              <a:endCxn id="153" idx="0"/>
            </p:cNvCxnSpPr>
            <p:nvPr/>
          </p:nvCxnSpPr>
          <p:spPr>
            <a:xfrm flipH="1" flipV="1">
              <a:off x="3169532" y="5149010"/>
              <a:ext cx="212849" cy="386251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Oval 154"/>
            <p:cNvSpPr/>
            <p:nvPr/>
          </p:nvSpPr>
          <p:spPr>
            <a:xfrm rot="9639536">
              <a:off x="3285747" y="541167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Oval 163"/>
            <p:cNvSpPr/>
            <p:nvPr/>
          </p:nvSpPr>
          <p:spPr>
            <a:xfrm rot="9639536">
              <a:off x="4928065" y="5438474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6" name="Straight Connector 75"/>
            <p:cNvCxnSpPr>
              <a:endCxn id="164" idx="0"/>
            </p:cNvCxnSpPr>
            <p:nvPr/>
          </p:nvCxnSpPr>
          <p:spPr>
            <a:xfrm flipH="1" flipV="1">
              <a:off x="5071834" y="5648379"/>
              <a:ext cx="129451" cy="243259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Oval 164"/>
            <p:cNvSpPr/>
            <p:nvPr/>
          </p:nvSpPr>
          <p:spPr>
            <a:xfrm rot="9639536">
              <a:off x="5118946" y="5851683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Oval 158"/>
            <p:cNvSpPr/>
            <p:nvPr/>
          </p:nvSpPr>
          <p:spPr>
            <a:xfrm rot="9639536">
              <a:off x="5374520" y="5168968"/>
              <a:ext cx="216000" cy="20655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7" name="Straight Connector 76"/>
            <p:cNvCxnSpPr>
              <a:endCxn id="159" idx="0"/>
            </p:cNvCxnSpPr>
            <p:nvPr/>
          </p:nvCxnSpPr>
          <p:spPr>
            <a:xfrm flipH="1" flipV="1">
              <a:off x="5516724" y="5369691"/>
              <a:ext cx="160805" cy="321315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Oval 156"/>
            <p:cNvSpPr/>
            <p:nvPr/>
          </p:nvSpPr>
          <p:spPr>
            <a:xfrm rot="9639536">
              <a:off x="3979024" y="5174626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4" name="Straight Connector 73"/>
            <p:cNvCxnSpPr>
              <a:endCxn id="157" idx="0"/>
            </p:cNvCxnSpPr>
            <p:nvPr/>
          </p:nvCxnSpPr>
          <p:spPr>
            <a:xfrm flipH="1" flipV="1">
              <a:off x="4122793" y="5384531"/>
              <a:ext cx="189473" cy="357825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Oval 162"/>
            <p:cNvSpPr/>
            <p:nvPr/>
          </p:nvSpPr>
          <p:spPr>
            <a:xfrm rot="9639536">
              <a:off x="4208515" y="5641016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" name="Oval 165"/>
            <p:cNvSpPr/>
            <p:nvPr/>
          </p:nvSpPr>
          <p:spPr>
            <a:xfrm rot="9639536">
              <a:off x="5580973" y="559967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Oval 143"/>
            <p:cNvSpPr/>
            <p:nvPr/>
          </p:nvSpPr>
          <p:spPr>
            <a:xfrm rot="9639536">
              <a:off x="3785164" y="3903903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Oval 147"/>
            <p:cNvSpPr/>
            <p:nvPr/>
          </p:nvSpPr>
          <p:spPr>
            <a:xfrm rot="9639536">
              <a:off x="5131633" y="3839943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Oval 150"/>
            <p:cNvSpPr/>
            <p:nvPr/>
          </p:nvSpPr>
          <p:spPr>
            <a:xfrm rot="9639536">
              <a:off x="4735690" y="4189164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>
              <a:endCxn id="148" idx="0"/>
            </p:cNvCxnSpPr>
            <p:nvPr/>
          </p:nvCxnSpPr>
          <p:spPr>
            <a:xfrm flipH="1" flipV="1">
              <a:off x="5275402" y="4049848"/>
              <a:ext cx="203669" cy="371443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endCxn id="144" idx="0"/>
            </p:cNvCxnSpPr>
            <p:nvPr/>
          </p:nvCxnSpPr>
          <p:spPr>
            <a:xfrm flipH="1" flipV="1">
              <a:off x="3928933" y="4113808"/>
              <a:ext cx="170749" cy="384217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endCxn id="151" idx="0"/>
            </p:cNvCxnSpPr>
            <p:nvPr/>
          </p:nvCxnSpPr>
          <p:spPr>
            <a:xfrm flipH="1" flipV="1">
              <a:off x="4879459" y="4399069"/>
              <a:ext cx="149891" cy="324800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Oval 145"/>
            <p:cNvSpPr/>
            <p:nvPr/>
          </p:nvSpPr>
          <p:spPr>
            <a:xfrm rot="9639536">
              <a:off x="3997160" y="4386834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Oval 151"/>
            <p:cNvSpPr/>
            <p:nvPr/>
          </p:nvSpPr>
          <p:spPr>
            <a:xfrm rot="9639536">
              <a:off x="4928240" y="461434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Oval 149"/>
            <p:cNvSpPr/>
            <p:nvPr/>
          </p:nvSpPr>
          <p:spPr>
            <a:xfrm rot="9639536">
              <a:off x="5365144" y="4304039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Straight Connector 70"/>
            <p:cNvCxnSpPr>
              <a:endCxn id="156" idx="0"/>
            </p:cNvCxnSpPr>
            <p:nvPr/>
          </p:nvCxnSpPr>
          <p:spPr>
            <a:xfrm flipH="1" flipV="1">
              <a:off x="4547388" y="5137472"/>
              <a:ext cx="192664" cy="262055"/>
            </a:xfrm>
            <a:prstGeom prst="line">
              <a:avLst/>
            </a:prstGeom>
            <a:ln w="508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Oval 157"/>
            <p:cNvSpPr/>
            <p:nvPr/>
          </p:nvSpPr>
          <p:spPr>
            <a:xfrm rot="9639536">
              <a:off x="4649673" y="5300885"/>
              <a:ext cx="216000" cy="216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27000">
                  <a:schemeClr val="tx1">
                    <a:lumMod val="50000"/>
                    <a:lumOff val="50000"/>
                  </a:schemeClr>
                </a:gs>
                <a:gs pos="67000">
                  <a:schemeClr val="tx1"/>
                </a:gs>
                <a:gs pos="97000">
                  <a:schemeClr val="tx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6285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Diamond conductor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4457700" cy="2029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2925" marR="0" lvl="0" indent="-54292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>
                <a:solidFill>
                  <a:srgbClr val="1F497D">
                    <a:lumMod val="50000"/>
                  </a:srgbClr>
                </a:solidFill>
              </a:rPr>
              <a:t>Metals are good thermal conductors.</a:t>
            </a:r>
          </a:p>
          <a:p>
            <a:pPr marL="542925" marR="0" lvl="0" indent="-54292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noProof="0" dirty="0" smtClean="0">
                <a:solidFill>
                  <a:srgbClr val="1F497D">
                    <a:lumMod val="50000"/>
                  </a:srgbClr>
                </a:solidFill>
              </a:rPr>
              <a:t>a.</a:t>
            </a:r>
            <a:r>
              <a:rPr lang="en-US" noProof="0" dirty="0" smtClean="0">
                <a:solidFill>
                  <a:srgbClr val="1F497D">
                    <a:lumMod val="50000"/>
                  </a:srgbClr>
                </a:solidFill>
              </a:rPr>
              <a:t>	What sort of thermal conductor do you think diamond 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poor thermal conductor.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good thermal conductor.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good thermal conductor.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4901" y="832031"/>
            <a:ext cx="2779171" cy="256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2" name="TextBox 1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 smtClean="0"/>
              <a:t>A </a:t>
            </a:r>
            <a:r>
              <a:rPr lang="en-GB" dirty="0"/>
              <a:t>folder </a:t>
            </a:r>
            <a:r>
              <a:rPr lang="en-GB" dirty="0" smtClean="0"/>
              <a:t>containing 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b="1" dirty="0" smtClean="0"/>
              <a:t>Teacher </a:t>
            </a:r>
            <a:r>
              <a:rPr lang="en-GB" b="1" dirty="0"/>
              <a:t>notes for this key concept </a:t>
            </a:r>
            <a:r>
              <a:rPr lang="en-GB" dirty="0" smtClean="0"/>
              <a:t>include </a:t>
            </a:r>
            <a:r>
              <a:rPr lang="en-GB" dirty="0"/>
              <a:t>a summary of the research evidence on relevant preconceptions and misunderstandings.</a:t>
            </a:r>
          </a:p>
          <a:p>
            <a:pPr>
              <a:spcAft>
                <a:spcPts val="1200"/>
              </a:spcAft>
            </a:pPr>
            <a:r>
              <a:rPr lang="en-GB" dirty="0"/>
              <a:t>A </a:t>
            </a:r>
            <a:r>
              <a:rPr lang="en-GB" dirty="0" smtClean="0"/>
              <a:t>full set of </a:t>
            </a:r>
            <a:r>
              <a:rPr lang="en-GB" b="1" dirty="0" smtClean="0"/>
              <a:t>student </a:t>
            </a:r>
            <a:r>
              <a:rPr lang="en-GB" b="1" dirty="0"/>
              <a:t>sheets and teacher notes </a:t>
            </a:r>
            <a:r>
              <a:rPr lang="en-GB" dirty="0" smtClean="0"/>
              <a:t>contain </a:t>
            </a:r>
            <a:r>
              <a:rPr lang="en-GB" dirty="0"/>
              <a:t>printable and editable worksheets, together with full teacher notes for each activity</a:t>
            </a:r>
            <a:r>
              <a:rPr lang="en-GB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Teacher notes include a summary of research evidence, guidance for using the activity, expected answers and a section with suggestions of how to respond to students’ misunderstandings.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3126"/>
            <a:ext cx="8285163" cy="1803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Then </a:t>
            </a:r>
            <a:r>
              <a:rPr lang="en-GB" sz="1600" dirty="0"/>
              <a:t>decide how to best focus and sequence your teaching.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Use </a:t>
            </a:r>
            <a:r>
              <a:rPr lang="en-GB" sz="1600" dirty="0"/>
              <a:t>further diagnostic questions and response activities to move student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121079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Diamond conductor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705350" cy="2029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>
                <a:solidFill>
                  <a:srgbClr val="1F497D">
                    <a:lumMod val="50000"/>
                  </a:srgbClr>
                </a:solidFill>
              </a:rPr>
              <a:t>Each statement below correctly describes diamond.</a:t>
            </a:r>
          </a:p>
          <a:p>
            <a:pPr marL="542925" marR="0" lvl="0" indent="-54292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noProof="0" dirty="0" smtClean="0">
                <a:solidFill>
                  <a:srgbClr val="1F497D">
                    <a:lumMod val="50000"/>
                  </a:srgbClr>
                </a:solidFill>
              </a:rPr>
              <a:t>b.</a:t>
            </a:r>
            <a:r>
              <a:rPr lang="en-US" noProof="0" dirty="0" smtClean="0">
                <a:solidFill>
                  <a:srgbClr val="1F497D">
                    <a:lumMod val="50000"/>
                  </a:srgbClr>
                </a:solidFill>
              </a:rPr>
              <a:t>	Which one do you think is the </a:t>
            </a:r>
            <a:r>
              <a:rPr lang="en-US" i="1" noProof="0" dirty="0" smtClean="0">
                <a:solidFill>
                  <a:srgbClr val="1F497D">
                    <a:lumMod val="50000"/>
                  </a:srgbClr>
                </a:solidFill>
              </a:rPr>
              <a:t>best</a:t>
            </a:r>
            <a:r>
              <a:rPr lang="en-US" noProof="0" dirty="0" smtClean="0">
                <a:solidFill>
                  <a:srgbClr val="1F497D">
                    <a:lumMod val="50000"/>
                  </a:srgbClr>
                </a:solidFill>
              </a:rPr>
              <a:t> reason for your last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Diamond is a non-metal.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are no freely moving outer electrons in diamond.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forces holding the carbon atoms in place are very strong.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4901" y="832031"/>
            <a:ext cx="2779171" cy="256049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02383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57198" y="563886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7839" y="563653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Diamond has a giant structure.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Rounded Rectangle 18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83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2" name="TextBox 1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 smtClean="0"/>
              <a:t>A </a:t>
            </a:r>
            <a:r>
              <a:rPr lang="en-GB" dirty="0"/>
              <a:t>folder </a:t>
            </a:r>
            <a:r>
              <a:rPr lang="en-GB" dirty="0" smtClean="0"/>
              <a:t>containing 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b="1" dirty="0" smtClean="0"/>
              <a:t>Teacher </a:t>
            </a:r>
            <a:r>
              <a:rPr lang="en-GB" b="1" dirty="0"/>
              <a:t>notes for this key concept </a:t>
            </a:r>
            <a:r>
              <a:rPr lang="en-GB" dirty="0" smtClean="0"/>
              <a:t>include </a:t>
            </a:r>
            <a:r>
              <a:rPr lang="en-GB" dirty="0"/>
              <a:t>a summary of the research evidence on relevant preconceptions and misunderstandings.</a:t>
            </a:r>
          </a:p>
          <a:p>
            <a:pPr>
              <a:spcAft>
                <a:spcPts val="1200"/>
              </a:spcAft>
            </a:pPr>
            <a:r>
              <a:rPr lang="en-GB" dirty="0"/>
              <a:t>A </a:t>
            </a:r>
            <a:r>
              <a:rPr lang="en-GB" dirty="0" smtClean="0"/>
              <a:t>full set of </a:t>
            </a:r>
            <a:r>
              <a:rPr lang="en-GB" b="1" dirty="0" smtClean="0"/>
              <a:t>student </a:t>
            </a:r>
            <a:r>
              <a:rPr lang="en-GB" b="1" dirty="0"/>
              <a:t>sheets and teacher notes </a:t>
            </a:r>
            <a:r>
              <a:rPr lang="en-GB" dirty="0" smtClean="0"/>
              <a:t>contain </a:t>
            </a:r>
            <a:r>
              <a:rPr lang="en-GB" dirty="0"/>
              <a:t>printable and editable worksheets, together with full teacher notes for each activity</a:t>
            </a:r>
            <a:r>
              <a:rPr lang="en-GB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Teacher notes include a summary of research evidence, guidance for using the activity and expected answers.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3126"/>
            <a:ext cx="8285163" cy="859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</a:t>
            </a:r>
            <a:r>
              <a:rPr lang="en-GB" sz="1600" dirty="0" smtClean="0"/>
              <a:t>response activities to challenge misunderstandings and to develop and consolidate a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88218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Feel the heat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30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Luca has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protective plastic case on his phone.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has noticed that the plastic case sometimes feels very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warm.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Hand, Cellular, Desktop Application, Phone, Mobi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4" y="2112996"/>
            <a:ext cx="6103711" cy="3802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55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Feel the heat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748624"/>
            <a:ext cx="2863600" cy="1336530"/>
          </a:xfrm>
          <a:prstGeom prst="wedgeRoundRectCallout">
            <a:avLst>
              <a:gd name="adj1" fmla="val 60870"/>
              <a:gd name="adj2" fmla="val 4251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Heat flows through the plastic when the phone gets hot.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180458" y="4979293"/>
            <a:ext cx="5132717" cy="953580"/>
          </a:xfrm>
          <a:prstGeom prst="wedgeRoundRectCallout">
            <a:avLst>
              <a:gd name="adj1" fmla="val -26254"/>
              <a:gd name="adj2" fmla="val -8566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Ollie: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Heat isn’t something that can flow. We feel hotness when particles in the plastic vibrate a lot.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061842" y="3006410"/>
            <a:ext cx="2559580" cy="1578634"/>
          </a:xfrm>
          <a:prstGeom prst="wedgeRoundRectCallout">
            <a:avLst>
              <a:gd name="adj1" fmla="val -62616"/>
              <a:gd name="adj2" fmla="val 719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Nadia: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phone is heating the plastic and making its particles vibrate more vigorously.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227682" y="3520327"/>
            <a:ext cx="2596067" cy="1609106"/>
          </a:xfrm>
          <a:prstGeom prst="wedgeRoundRectCallout">
            <a:avLst>
              <a:gd name="adj1" fmla="val 72048"/>
              <a:gd name="adj2" fmla="val -3541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Peter: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All the particles in the plastic are connected because plastic is a solid.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3844936" y="1589314"/>
            <a:ext cx="3546464" cy="1021544"/>
          </a:xfrm>
          <a:prstGeom prst="wedgeRoundRectCallout">
            <a:avLst>
              <a:gd name="adj1" fmla="val -22319"/>
              <a:gd name="adj2" fmla="val 8199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Matilda: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Luca is feeling the warmth of his own hand. Plastic is an insulator.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237304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Luca is discussing with his friends why the plastic case of his phone sometimes feels very warm.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5" name="Picture 2" descr="Hand, Cellular, Desktop Application, Phone, Mobil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8"/>
          <a:stretch/>
        </p:blipFill>
        <p:spPr bwMode="auto">
          <a:xfrm>
            <a:off x="7429365" y="1327371"/>
            <a:ext cx="1714635" cy="125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80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Feel the heat</a:t>
            </a:r>
            <a:endParaRPr lang="en-GB" dirty="0"/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8528865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Luca is discussing with his friends why the plastic case of his phone sometimes feels very warm.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780380"/>
            <a:ext cx="8748828" cy="145613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the plastic case sometimes feels very warm?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why the plastic case sometimes feels very warm? </a:t>
            </a:r>
            <a:endParaRPr lang="en-GB" sz="16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14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</a:t>
            </a:r>
            <a:r>
              <a: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would you say to help them understand?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69545" y="1242891"/>
            <a:ext cx="7176978" cy="3398975"/>
            <a:chOff x="899398" y="1275548"/>
            <a:chExt cx="7176978" cy="3398975"/>
          </a:xfrm>
        </p:grpSpPr>
        <p:grpSp>
          <p:nvGrpSpPr>
            <p:cNvPr id="8" name="Group 7"/>
            <p:cNvGrpSpPr/>
            <p:nvPr/>
          </p:nvGrpSpPr>
          <p:grpSpPr>
            <a:xfrm>
              <a:off x="3927887" y="2493819"/>
              <a:ext cx="1421700" cy="999912"/>
              <a:chOff x="0" y="0"/>
              <a:chExt cx="1428115" cy="973455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9"/>
              <p:cNvGrpSpPr>
                <a:grpSpLocks noChangeAspect="1"/>
              </p:cNvGrpSpPr>
              <p:nvPr userDrawn="1"/>
            </p:nvGrpSpPr>
            <p:grpSpPr>
              <a:xfrm>
                <a:off x="0" y="276225"/>
                <a:ext cx="475615" cy="611505"/>
                <a:chOff x="0" y="0"/>
                <a:chExt cx="527901" cy="688156"/>
              </a:xfrm>
            </p:grpSpPr>
            <p:sp>
              <p:nvSpPr>
                <p:cNvPr id="25" name="Freeform 24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Oval 25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 userDrawn="1"/>
            </p:nvGrpSpPr>
            <p:grpSpPr>
              <a:xfrm>
                <a:off x="952500" y="361950"/>
                <a:ext cx="475615" cy="611505"/>
                <a:chOff x="0" y="0"/>
                <a:chExt cx="527901" cy="688156"/>
              </a:xfrm>
            </p:grpSpPr>
            <p:sp>
              <p:nvSpPr>
                <p:cNvPr id="21" name="Freeform 20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2" name="Oval 21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342900" y="342900"/>
                <a:ext cx="475615" cy="611505"/>
                <a:chOff x="0" y="0"/>
                <a:chExt cx="527901" cy="688156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35" name="Rounded Rectangular Callout 34"/>
            <p:cNvSpPr/>
            <p:nvPr/>
          </p:nvSpPr>
          <p:spPr>
            <a:xfrm>
              <a:off x="991674" y="1749596"/>
              <a:ext cx="2563345" cy="1190519"/>
            </a:xfrm>
            <a:prstGeom prst="wedgeRoundRectCallout">
              <a:avLst>
                <a:gd name="adj1" fmla="val 65116"/>
                <a:gd name="adj2" fmla="val 17826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Luca: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Heat flows through the plastic when the phone gets hot.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6" name="Rounded Rectangular Callout 35"/>
            <p:cNvSpPr/>
            <p:nvPr/>
          </p:nvSpPr>
          <p:spPr>
            <a:xfrm>
              <a:off x="3354551" y="3825118"/>
              <a:ext cx="4594540" cy="849405"/>
            </a:xfrm>
            <a:prstGeom prst="wedgeRoundRectCallout">
              <a:avLst>
                <a:gd name="adj1" fmla="val -23884"/>
                <a:gd name="adj2" fmla="val -76693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Ollie: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Heat isn’t something that can flow. We feel hotness when particles in the plastic vibrate a lot.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7" name="Rounded Rectangular Callout 36"/>
            <p:cNvSpPr/>
            <p:nvPr/>
          </p:nvSpPr>
          <p:spPr>
            <a:xfrm>
              <a:off x="5785174" y="2312176"/>
              <a:ext cx="2291202" cy="1386258"/>
            </a:xfrm>
            <a:prstGeom prst="wedgeRoundRectCallout">
              <a:avLst>
                <a:gd name="adj1" fmla="val -64517"/>
                <a:gd name="adj2" fmla="val 5564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Nadia: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phone is heating the plastic and making its particles vibrate more vigorously.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8" name="Rounded Rectangular Callout 37"/>
            <p:cNvSpPr/>
            <p:nvPr/>
          </p:nvSpPr>
          <p:spPr>
            <a:xfrm>
              <a:off x="899398" y="3082997"/>
              <a:ext cx="2323864" cy="1433317"/>
            </a:xfrm>
            <a:prstGeom prst="wedgeRoundRectCallout">
              <a:avLst>
                <a:gd name="adj1" fmla="val 72516"/>
                <a:gd name="adj2" fmla="val -50608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Peter: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All the particles in the plastic are connected because plastic is a solid.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9" name="Rounded Rectangular Callout 38"/>
            <p:cNvSpPr/>
            <p:nvPr/>
          </p:nvSpPr>
          <p:spPr>
            <a:xfrm>
              <a:off x="3698869" y="1275548"/>
              <a:ext cx="3174610" cy="909944"/>
            </a:xfrm>
            <a:prstGeom prst="wedgeRoundRectCallout">
              <a:avLst>
                <a:gd name="adj1" fmla="val -15461"/>
                <a:gd name="adj2" fmla="val 72428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Matilda: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Luca is feeling the warmth of his own hand. Plastic is an insulator.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40" name="Picture 2" descr="Hand, Cellular, Desktop Application, Phone, Mobil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8"/>
          <a:stretch/>
        </p:blipFill>
        <p:spPr bwMode="auto">
          <a:xfrm>
            <a:off x="7429365" y="1327371"/>
            <a:ext cx="1714635" cy="125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ounded Rectangle 29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0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" y="644339"/>
            <a:ext cx="9150889" cy="6212362"/>
          </a:xfrm>
          <a:prstGeom prst="rect">
            <a:avLst/>
          </a:prstGeom>
          <a:ln>
            <a:noFill/>
          </a:ln>
        </p:spPr>
      </p:pic>
      <p:sp>
        <p:nvSpPr>
          <p:cNvPr id="67" name="Right Arrow 66"/>
          <p:cNvSpPr/>
          <p:nvPr/>
        </p:nvSpPr>
        <p:spPr>
          <a:xfrm>
            <a:off x="3457942" y="3051716"/>
            <a:ext cx="2235004" cy="389129"/>
          </a:xfrm>
          <a:prstGeom prst="rightArrow">
            <a:avLst>
              <a:gd name="adj1" fmla="val 60911"/>
              <a:gd name="adj2" fmla="val 50000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Thermal conduction</a:t>
            </a: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Along the line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4"/>
            <a:ext cx="8471331" cy="992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modelling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thermal conduction in metal.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They want to show how the freely moving outer electrons from metal atoms enable a metal to conduct quickly.</a:t>
            </a:r>
            <a:endParaRPr kumimoji="0" lang="en-US" sz="16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94141" y="4060056"/>
            <a:ext cx="8748828" cy="218212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>
              <a:lnSpc>
                <a:spcPct val="114000"/>
              </a:lnSpc>
              <a:spcAft>
                <a:spcPts val="600"/>
              </a:spcAft>
              <a:defRPr/>
            </a:pPr>
            <a:r>
              <a:rPr lang="en-GB" sz="1600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  <a:endParaRPr lang="en-GB" sz="1600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</a:t>
            </a:r>
            <a:r>
              <a:rPr lang="en-GB" sz="1600" b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 good representation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thermal conduction in metal.</a:t>
            </a: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is </a:t>
            </a:r>
            <a:r>
              <a:rPr lang="en-GB" sz="1600" b="1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an accurate representation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thermal conduction in metal. </a:t>
            </a:r>
            <a:endParaRPr lang="en-GB" sz="1600" dirty="0" smtClean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 a better model to show thermal conduction in a metal.</a:t>
            </a:r>
            <a:endParaRPr lang="en-GB" sz="1600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1964987" y="1900936"/>
            <a:ext cx="5234667" cy="1987690"/>
            <a:chOff x="1743213" y="1715314"/>
            <a:chExt cx="5621811" cy="2134695"/>
          </a:xfrm>
        </p:grpSpPr>
        <p:grpSp>
          <p:nvGrpSpPr>
            <p:cNvPr id="19" name="Group 18"/>
            <p:cNvGrpSpPr/>
            <p:nvPr/>
          </p:nvGrpSpPr>
          <p:grpSpPr>
            <a:xfrm>
              <a:off x="1743213" y="1715314"/>
              <a:ext cx="5621811" cy="2134695"/>
              <a:chOff x="1743213" y="1715314"/>
              <a:chExt cx="5621811" cy="2134695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743213" y="1715314"/>
                <a:ext cx="5621811" cy="2134695"/>
                <a:chOff x="1350489" y="1719378"/>
                <a:chExt cx="5621811" cy="2134695"/>
              </a:xfrm>
            </p:grpSpPr>
            <p:sp>
              <p:nvSpPr>
                <p:cNvPr id="107" name="Trapezoid 106"/>
                <p:cNvSpPr/>
                <p:nvPr/>
              </p:nvSpPr>
              <p:spPr>
                <a:xfrm>
                  <a:off x="1350489" y="3495933"/>
                  <a:ext cx="5621811" cy="358140"/>
                </a:xfrm>
                <a:prstGeom prst="trapezoid">
                  <a:avLst>
                    <a:gd name="adj" fmla="val 69681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4" name="Group 13"/>
                <p:cNvGrpSpPr/>
                <p:nvPr/>
              </p:nvGrpSpPr>
              <p:grpSpPr>
                <a:xfrm>
                  <a:off x="1682499" y="1758069"/>
                  <a:ext cx="471783" cy="1938367"/>
                  <a:chOff x="1682499" y="1758069"/>
                  <a:chExt cx="471783" cy="1938367"/>
                </a:xfrm>
              </p:grpSpPr>
              <p:grpSp>
                <p:nvGrpSpPr>
                  <p:cNvPr id="108" name="Group 107"/>
                  <p:cNvGrpSpPr/>
                  <p:nvPr/>
                </p:nvGrpSpPr>
                <p:grpSpPr>
                  <a:xfrm>
                    <a:off x="1682499" y="1758069"/>
                    <a:ext cx="361560" cy="1938367"/>
                    <a:chOff x="1070949" y="1698992"/>
                    <a:chExt cx="361560" cy="1938367"/>
                  </a:xfrm>
                </p:grpSpPr>
                <p:sp>
                  <p:nvSpPr>
                    <p:cNvPr id="161" name="Oval 160"/>
                    <p:cNvSpPr/>
                    <p:nvPr/>
                  </p:nvSpPr>
                  <p:spPr>
                    <a:xfrm>
                      <a:off x="1122433" y="1698992"/>
                      <a:ext cx="252000" cy="324000"/>
                    </a:xfrm>
                    <a:prstGeom prst="ellipse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 w="28575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62" name="Straight Connector 161"/>
                    <p:cNvCxnSpPr/>
                    <p:nvPr/>
                  </p:nvCxnSpPr>
                  <p:spPr>
                    <a:xfrm flipH="1">
                      <a:off x="1250950" y="2037700"/>
                      <a:ext cx="0" cy="610250"/>
                    </a:xfrm>
                    <a:prstGeom prst="line">
                      <a:avLst/>
                    </a:prstGeom>
                    <a:ln w="31750" cap="rnd">
                      <a:solidFill>
                        <a:schemeClr val="accent1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" name="Straight Connector 162"/>
                    <p:cNvCxnSpPr/>
                    <p:nvPr/>
                  </p:nvCxnSpPr>
                  <p:spPr>
                    <a:xfrm>
                      <a:off x="1160735" y="2099709"/>
                      <a:ext cx="175396" cy="0"/>
                    </a:xfrm>
                    <a:prstGeom prst="line">
                      <a:avLst/>
                    </a:prstGeom>
                    <a:ln w="31750" cap="rnd">
                      <a:solidFill>
                        <a:schemeClr val="accent1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4" name="Freeform 163"/>
                    <p:cNvSpPr/>
                    <p:nvPr/>
                  </p:nvSpPr>
                  <p:spPr>
                    <a:xfrm>
                      <a:off x="1070949" y="2647950"/>
                      <a:ext cx="180000" cy="984250"/>
                    </a:xfrm>
                    <a:custGeom>
                      <a:avLst/>
                      <a:gdLst>
                        <a:gd name="connsiteX0" fmla="*/ 187325 w 187325"/>
                        <a:gd name="connsiteY0" fmla="*/ 0 h 984250"/>
                        <a:gd name="connsiteX1" fmla="*/ 117475 w 187325"/>
                        <a:gd name="connsiteY1" fmla="*/ 441325 h 984250"/>
                        <a:gd name="connsiteX2" fmla="*/ 117475 w 187325"/>
                        <a:gd name="connsiteY2" fmla="*/ 869950 h 984250"/>
                        <a:gd name="connsiteX3" fmla="*/ 0 w 187325"/>
                        <a:gd name="connsiteY3" fmla="*/ 984250 h 98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7325" h="984250">
                          <a:moveTo>
                            <a:pt x="187325" y="0"/>
                          </a:moveTo>
                          <a:lnTo>
                            <a:pt x="117475" y="441325"/>
                          </a:lnTo>
                          <a:lnTo>
                            <a:pt x="117475" y="869950"/>
                          </a:lnTo>
                          <a:lnTo>
                            <a:pt x="0" y="984250"/>
                          </a:lnTo>
                        </a:path>
                      </a:pathLst>
                    </a:custGeom>
                    <a:noFill/>
                    <a:ln w="31750" cap="rnd">
                      <a:solidFill>
                        <a:schemeClr val="accent1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5" name="Freeform 164"/>
                    <p:cNvSpPr/>
                    <p:nvPr/>
                  </p:nvSpPr>
                  <p:spPr>
                    <a:xfrm flipH="1">
                      <a:off x="1252509" y="2653109"/>
                      <a:ext cx="180000" cy="984250"/>
                    </a:xfrm>
                    <a:custGeom>
                      <a:avLst/>
                      <a:gdLst>
                        <a:gd name="connsiteX0" fmla="*/ 187325 w 187325"/>
                        <a:gd name="connsiteY0" fmla="*/ 0 h 984250"/>
                        <a:gd name="connsiteX1" fmla="*/ 117475 w 187325"/>
                        <a:gd name="connsiteY1" fmla="*/ 441325 h 984250"/>
                        <a:gd name="connsiteX2" fmla="*/ 117475 w 187325"/>
                        <a:gd name="connsiteY2" fmla="*/ 869950 h 984250"/>
                        <a:gd name="connsiteX3" fmla="*/ 0 w 187325"/>
                        <a:gd name="connsiteY3" fmla="*/ 984250 h 98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7325" h="984250">
                          <a:moveTo>
                            <a:pt x="187325" y="0"/>
                          </a:moveTo>
                          <a:lnTo>
                            <a:pt x="117475" y="441325"/>
                          </a:lnTo>
                          <a:lnTo>
                            <a:pt x="117475" y="869950"/>
                          </a:lnTo>
                          <a:lnTo>
                            <a:pt x="0" y="984250"/>
                          </a:lnTo>
                        </a:path>
                      </a:pathLst>
                    </a:custGeom>
                    <a:noFill/>
                    <a:ln w="31750" cap="rnd">
                      <a:solidFill>
                        <a:schemeClr val="accent1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" name="Freeform 2"/>
                  <p:cNvSpPr/>
                  <p:nvPr/>
                </p:nvSpPr>
                <p:spPr>
                  <a:xfrm rot="21006963">
                    <a:off x="1731255" y="2153364"/>
                    <a:ext cx="197644" cy="654843"/>
                  </a:xfrm>
                  <a:custGeom>
                    <a:avLst/>
                    <a:gdLst>
                      <a:gd name="connsiteX0" fmla="*/ 95250 w 197644"/>
                      <a:gd name="connsiteY0" fmla="*/ 0 h 654843"/>
                      <a:gd name="connsiteX1" fmla="*/ 0 w 197644"/>
                      <a:gd name="connsiteY1" fmla="*/ 269081 h 654843"/>
                      <a:gd name="connsiteX2" fmla="*/ 78582 w 197644"/>
                      <a:gd name="connsiteY2" fmla="*/ 550068 h 654843"/>
                      <a:gd name="connsiteX3" fmla="*/ 197644 w 197644"/>
                      <a:gd name="connsiteY3" fmla="*/ 654843 h 654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7644" h="654843">
                        <a:moveTo>
                          <a:pt x="95250" y="0"/>
                        </a:moveTo>
                        <a:lnTo>
                          <a:pt x="0" y="269081"/>
                        </a:lnTo>
                        <a:lnTo>
                          <a:pt x="78582" y="550068"/>
                        </a:lnTo>
                        <a:lnTo>
                          <a:pt x="197644" y="654843"/>
                        </a:lnTo>
                      </a:path>
                    </a:pathLst>
                  </a:custGeom>
                  <a:noFill/>
                  <a:ln w="31750" cap="rnd">
                    <a:solidFill>
                      <a:schemeClr val="accent1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" name="Oval 8"/>
                  <p:cNvSpPr/>
                  <p:nvPr/>
                </p:nvSpPr>
                <p:spPr>
                  <a:xfrm>
                    <a:off x="1939357" y="2634301"/>
                    <a:ext cx="159814" cy="168844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86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" name="Freeform 7"/>
                  <p:cNvSpPr/>
                  <p:nvPr/>
                </p:nvSpPr>
                <p:spPr>
                  <a:xfrm>
                    <a:off x="1951082" y="2159954"/>
                    <a:ext cx="203200" cy="625051"/>
                  </a:xfrm>
                  <a:custGeom>
                    <a:avLst/>
                    <a:gdLst>
                      <a:gd name="connsiteX0" fmla="*/ 0 w 203200"/>
                      <a:gd name="connsiteY0" fmla="*/ 0 h 619125"/>
                      <a:gd name="connsiteX1" fmla="*/ 196850 w 203200"/>
                      <a:gd name="connsiteY1" fmla="*/ 263525 h 619125"/>
                      <a:gd name="connsiteX2" fmla="*/ 203200 w 203200"/>
                      <a:gd name="connsiteY2" fmla="*/ 511175 h 619125"/>
                      <a:gd name="connsiteX3" fmla="*/ 120650 w 203200"/>
                      <a:gd name="connsiteY3" fmla="*/ 619125 h 619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00" h="619125">
                        <a:moveTo>
                          <a:pt x="0" y="0"/>
                        </a:moveTo>
                        <a:lnTo>
                          <a:pt x="196850" y="263525"/>
                        </a:lnTo>
                        <a:lnTo>
                          <a:pt x="203200" y="511175"/>
                        </a:lnTo>
                        <a:lnTo>
                          <a:pt x="120650" y="619125"/>
                        </a:lnTo>
                      </a:path>
                    </a:pathLst>
                  </a:custGeom>
                  <a:noFill/>
                  <a:ln w="31750" cap="rnd">
                    <a:solidFill>
                      <a:schemeClr val="accent1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2431826" y="1724641"/>
                  <a:ext cx="539182" cy="1967614"/>
                  <a:chOff x="2431826" y="1724641"/>
                  <a:chExt cx="539182" cy="1967614"/>
                </a:xfrm>
              </p:grpSpPr>
              <p:grpSp>
                <p:nvGrpSpPr>
                  <p:cNvPr id="109" name="Group 108"/>
                  <p:cNvGrpSpPr/>
                  <p:nvPr/>
                </p:nvGrpSpPr>
                <p:grpSpPr>
                  <a:xfrm>
                    <a:off x="2611211" y="1724641"/>
                    <a:ext cx="359797" cy="1967614"/>
                    <a:chOff x="1070949" y="1667430"/>
                    <a:chExt cx="359797" cy="1967614"/>
                  </a:xfrm>
                </p:grpSpPr>
                <p:sp>
                  <p:nvSpPr>
                    <p:cNvPr id="154" name="Oval 153"/>
                    <p:cNvSpPr/>
                    <p:nvPr/>
                  </p:nvSpPr>
                  <p:spPr>
                    <a:xfrm>
                      <a:off x="1131959" y="1667430"/>
                      <a:ext cx="252000" cy="324000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28575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55" name="Straight Connector 154"/>
                    <p:cNvCxnSpPr/>
                    <p:nvPr/>
                  </p:nvCxnSpPr>
                  <p:spPr>
                    <a:xfrm flipH="1">
                      <a:off x="1250950" y="1991430"/>
                      <a:ext cx="3834" cy="656520"/>
                    </a:xfrm>
                    <a:prstGeom prst="line">
                      <a:avLst/>
                    </a:prstGeom>
                    <a:ln w="31750" cap="rnd">
                      <a:solidFill>
                        <a:schemeClr val="accent2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" name="Straight Connector 155"/>
                    <p:cNvCxnSpPr/>
                    <p:nvPr/>
                  </p:nvCxnSpPr>
                  <p:spPr>
                    <a:xfrm>
                      <a:off x="1163251" y="2079625"/>
                      <a:ext cx="175396" cy="0"/>
                    </a:xfrm>
                    <a:prstGeom prst="line">
                      <a:avLst/>
                    </a:prstGeom>
                    <a:ln w="31750" cap="rnd">
                      <a:solidFill>
                        <a:schemeClr val="accent2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7" name="Freeform 156"/>
                    <p:cNvSpPr/>
                    <p:nvPr/>
                  </p:nvSpPr>
                  <p:spPr>
                    <a:xfrm>
                      <a:off x="1070949" y="2647950"/>
                      <a:ext cx="180000" cy="984250"/>
                    </a:xfrm>
                    <a:custGeom>
                      <a:avLst/>
                      <a:gdLst>
                        <a:gd name="connsiteX0" fmla="*/ 187325 w 187325"/>
                        <a:gd name="connsiteY0" fmla="*/ 0 h 984250"/>
                        <a:gd name="connsiteX1" fmla="*/ 117475 w 187325"/>
                        <a:gd name="connsiteY1" fmla="*/ 441325 h 984250"/>
                        <a:gd name="connsiteX2" fmla="*/ 117475 w 187325"/>
                        <a:gd name="connsiteY2" fmla="*/ 869950 h 984250"/>
                        <a:gd name="connsiteX3" fmla="*/ 0 w 187325"/>
                        <a:gd name="connsiteY3" fmla="*/ 984250 h 98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7325" h="984250">
                          <a:moveTo>
                            <a:pt x="187325" y="0"/>
                          </a:moveTo>
                          <a:lnTo>
                            <a:pt x="117475" y="441325"/>
                          </a:lnTo>
                          <a:lnTo>
                            <a:pt x="117475" y="869950"/>
                          </a:lnTo>
                          <a:lnTo>
                            <a:pt x="0" y="984250"/>
                          </a:lnTo>
                        </a:path>
                      </a:pathLst>
                    </a:custGeom>
                    <a:noFill/>
                    <a:ln w="31750" cap="rnd">
                      <a:solidFill>
                        <a:schemeClr val="accent2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8" name="Freeform 157"/>
                    <p:cNvSpPr/>
                    <p:nvPr/>
                  </p:nvSpPr>
                  <p:spPr>
                    <a:xfrm flipH="1">
                      <a:off x="1250746" y="2650794"/>
                      <a:ext cx="180000" cy="984250"/>
                    </a:xfrm>
                    <a:custGeom>
                      <a:avLst/>
                      <a:gdLst>
                        <a:gd name="connsiteX0" fmla="*/ 187325 w 187325"/>
                        <a:gd name="connsiteY0" fmla="*/ 0 h 984250"/>
                        <a:gd name="connsiteX1" fmla="*/ 117475 w 187325"/>
                        <a:gd name="connsiteY1" fmla="*/ 441325 h 984250"/>
                        <a:gd name="connsiteX2" fmla="*/ 117475 w 187325"/>
                        <a:gd name="connsiteY2" fmla="*/ 869950 h 984250"/>
                        <a:gd name="connsiteX3" fmla="*/ 0 w 187325"/>
                        <a:gd name="connsiteY3" fmla="*/ 984250 h 98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7325" h="984250">
                          <a:moveTo>
                            <a:pt x="187325" y="0"/>
                          </a:moveTo>
                          <a:lnTo>
                            <a:pt x="117475" y="441325"/>
                          </a:lnTo>
                          <a:lnTo>
                            <a:pt x="117475" y="869950"/>
                          </a:lnTo>
                          <a:lnTo>
                            <a:pt x="0" y="984250"/>
                          </a:lnTo>
                        </a:path>
                      </a:pathLst>
                    </a:custGeom>
                    <a:noFill/>
                    <a:ln w="31750" cap="rnd">
                      <a:solidFill>
                        <a:schemeClr val="accent2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0" name="Group 9"/>
                  <p:cNvGrpSpPr/>
                  <p:nvPr/>
                </p:nvGrpSpPr>
                <p:grpSpPr>
                  <a:xfrm flipH="1">
                    <a:off x="2431826" y="2109286"/>
                    <a:ext cx="447021" cy="668853"/>
                    <a:chOff x="2329684" y="2128454"/>
                    <a:chExt cx="451309" cy="668853"/>
                  </a:xfrm>
                </p:grpSpPr>
                <p:sp>
                  <p:nvSpPr>
                    <p:cNvPr id="77" name="Freeform 76"/>
                    <p:cNvSpPr/>
                    <p:nvPr/>
                  </p:nvSpPr>
                  <p:spPr>
                    <a:xfrm rot="20513648">
                      <a:off x="2329684" y="2142464"/>
                      <a:ext cx="197644" cy="654843"/>
                    </a:xfrm>
                    <a:custGeom>
                      <a:avLst/>
                      <a:gdLst>
                        <a:gd name="connsiteX0" fmla="*/ 95250 w 197644"/>
                        <a:gd name="connsiteY0" fmla="*/ 0 h 654843"/>
                        <a:gd name="connsiteX1" fmla="*/ 0 w 197644"/>
                        <a:gd name="connsiteY1" fmla="*/ 269081 h 654843"/>
                        <a:gd name="connsiteX2" fmla="*/ 78582 w 197644"/>
                        <a:gd name="connsiteY2" fmla="*/ 550068 h 654843"/>
                        <a:gd name="connsiteX3" fmla="*/ 197644 w 197644"/>
                        <a:gd name="connsiteY3" fmla="*/ 654843 h 6548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97644" h="654843">
                          <a:moveTo>
                            <a:pt x="95250" y="0"/>
                          </a:moveTo>
                          <a:lnTo>
                            <a:pt x="0" y="269081"/>
                          </a:lnTo>
                          <a:lnTo>
                            <a:pt x="78582" y="550068"/>
                          </a:lnTo>
                          <a:lnTo>
                            <a:pt x="197644" y="654843"/>
                          </a:lnTo>
                        </a:path>
                      </a:pathLst>
                    </a:custGeom>
                    <a:noFill/>
                    <a:ln w="31750" cap="rnd">
                      <a:solidFill>
                        <a:schemeClr val="accent2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8" name="Freeform 77"/>
                    <p:cNvSpPr/>
                    <p:nvPr/>
                  </p:nvSpPr>
                  <p:spPr>
                    <a:xfrm rot="20818579">
                      <a:off x="2577793" y="2128454"/>
                      <a:ext cx="203200" cy="625051"/>
                    </a:xfrm>
                    <a:custGeom>
                      <a:avLst/>
                      <a:gdLst>
                        <a:gd name="connsiteX0" fmla="*/ 0 w 203200"/>
                        <a:gd name="connsiteY0" fmla="*/ 0 h 619125"/>
                        <a:gd name="connsiteX1" fmla="*/ 196850 w 203200"/>
                        <a:gd name="connsiteY1" fmla="*/ 263525 h 619125"/>
                        <a:gd name="connsiteX2" fmla="*/ 203200 w 203200"/>
                        <a:gd name="connsiteY2" fmla="*/ 511175 h 619125"/>
                        <a:gd name="connsiteX3" fmla="*/ 120650 w 203200"/>
                        <a:gd name="connsiteY3" fmla="*/ 619125 h 619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03200" h="619125">
                          <a:moveTo>
                            <a:pt x="0" y="0"/>
                          </a:moveTo>
                          <a:lnTo>
                            <a:pt x="196850" y="263525"/>
                          </a:lnTo>
                          <a:lnTo>
                            <a:pt x="203200" y="511175"/>
                          </a:lnTo>
                          <a:lnTo>
                            <a:pt x="120650" y="619125"/>
                          </a:lnTo>
                        </a:path>
                      </a:pathLst>
                    </a:custGeom>
                    <a:noFill/>
                    <a:ln w="31750" cap="rnd">
                      <a:solidFill>
                        <a:schemeClr val="accent2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82" name="Group 81"/>
                <p:cNvGrpSpPr/>
                <p:nvPr/>
              </p:nvGrpSpPr>
              <p:grpSpPr>
                <a:xfrm>
                  <a:off x="3500371" y="1734916"/>
                  <a:ext cx="395547" cy="1967614"/>
                  <a:chOff x="2611211" y="1724641"/>
                  <a:chExt cx="395547" cy="1967614"/>
                </a:xfrm>
              </p:grpSpPr>
              <p:grpSp>
                <p:nvGrpSpPr>
                  <p:cNvPr id="83" name="Group 82"/>
                  <p:cNvGrpSpPr/>
                  <p:nvPr/>
                </p:nvGrpSpPr>
                <p:grpSpPr>
                  <a:xfrm>
                    <a:off x="2611211" y="1724641"/>
                    <a:ext cx="359797" cy="1967614"/>
                    <a:chOff x="1070949" y="1667430"/>
                    <a:chExt cx="359797" cy="1967614"/>
                  </a:xfrm>
                </p:grpSpPr>
                <p:sp>
                  <p:nvSpPr>
                    <p:cNvPr id="87" name="Oval 86"/>
                    <p:cNvSpPr/>
                    <p:nvPr/>
                  </p:nvSpPr>
                  <p:spPr>
                    <a:xfrm>
                      <a:off x="1131959" y="1667430"/>
                      <a:ext cx="252000" cy="324000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88" name="Straight Connector 87"/>
                    <p:cNvCxnSpPr/>
                    <p:nvPr/>
                  </p:nvCxnSpPr>
                  <p:spPr>
                    <a:xfrm flipH="1">
                      <a:off x="1250950" y="1991430"/>
                      <a:ext cx="3834" cy="656520"/>
                    </a:xfrm>
                    <a:prstGeom prst="line">
                      <a:avLst/>
                    </a:prstGeom>
                    <a:ln w="31750" cap="rnd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Straight Connector 88"/>
                    <p:cNvCxnSpPr/>
                    <p:nvPr/>
                  </p:nvCxnSpPr>
                  <p:spPr>
                    <a:xfrm>
                      <a:off x="1163251" y="2079625"/>
                      <a:ext cx="175396" cy="0"/>
                    </a:xfrm>
                    <a:prstGeom prst="line">
                      <a:avLst/>
                    </a:prstGeom>
                    <a:ln w="31750" cap="rnd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0" name="Freeform 89"/>
                    <p:cNvSpPr/>
                    <p:nvPr/>
                  </p:nvSpPr>
                  <p:spPr>
                    <a:xfrm>
                      <a:off x="1070949" y="2647950"/>
                      <a:ext cx="180000" cy="984250"/>
                    </a:xfrm>
                    <a:custGeom>
                      <a:avLst/>
                      <a:gdLst>
                        <a:gd name="connsiteX0" fmla="*/ 187325 w 187325"/>
                        <a:gd name="connsiteY0" fmla="*/ 0 h 984250"/>
                        <a:gd name="connsiteX1" fmla="*/ 117475 w 187325"/>
                        <a:gd name="connsiteY1" fmla="*/ 441325 h 984250"/>
                        <a:gd name="connsiteX2" fmla="*/ 117475 w 187325"/>
                        <a:gd name="connsiteY2" fmla="*/ 869950 h 984250"/>
                        <a:gd name="connsiteX3" fmla="*/ 0 w 187325"/>
                        <a:gd name="connsiteY3" fmla="*/ 984250 h 98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7325" h="984250">
                          <a:moveTo>
                            <a:pt x="187325" y="0"/>
                          </a:moveTo>
                          <a:lnTo>
                            <a:pt x="117475" y="441325"/>
                          </a:lnTo>
                          <a:lnTo>
                            <a:pt x="117475" y="869950"/>
                          </a:lnTo>
                          <a:lnTo>
                            <a:pt x="0" y="984250"/>
                          </a:lnTo>
                        </a:path>
                      </a:pathLst>
                    </a:custGeom>
                    <a:noFill/>
                    <a:ln w="31750" cap="rnd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1" name="Freeform 90"/>
                    <p:cNvSpPr/>
                    <p:nvPr/>
                  </p:nvSpPr>
                  <p:spPr>
                    <a:xfrm flipH="1">
                      <a:off x="1250746" y="2650794"/>
                      <a:ext cx="180000" cy="984250"/>
                    </a:xfrm>
                    <a:custGeom>
                      <a:avLst/>
                      <a:gdLst>
                        <a:gd name="connsiteX0" fmla="*/ 187325 w 187325"/>
                        <a:gd name="connsiteY0" fmla="*/ 0 h 984250"/>
                        <a:gd name="connsiteX1" fmla="*/ 117475 w 187325"/>
                        <a:gd name="connsiteY1" fmla="*/ 441325 h 984250"/>
                        <a:gd name="connsiteX2" fmla="*/ 117475 w 187325"/>
                        <a:gd name="connsiteY2" fmla="*/ 869950 h 984250"/>
                        <a:gd name="connsiteX3" fmla="*/ 0 w 187325"/>
                        <a:gd name="connsiteY3" fmla="*/ 984250 h 984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7325" h="984250">
                          <a:moveTo>
                            <a:pt x="187325" y="0"/>
                          </a:moveTo>
                          <a:lnTo>
                            <a:pt x="117475" y="441325"/>
                          </a:lnTo>
                          <a:lnTo>
                            <a:pt x="117475" y="869950"/>
                          </a:lnTo>
                          <a:lnTo>
                            <a:pt x="0" y="984250"/>
                          </a:lnTo>
                        </a:path>
                      </a:pathLst>
                    </a:custGeom>
                    <a:noFill/>
                    <a:ln w="31750" cap="rnd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85" name="Freeform 84"/>
                  <p:cNvSpPr/>
                  <p:nvPr/>
                </p:nvSpPr>
                <p:spPr>
                  <a:xfrm rot="21316858" flipH="1">
                    <a:off x="2810992" y="2145869"/>
                    <a:ext cx="195766" cy="691912"/>
                  </a:xfrm>
                  <a:custGeom>
                    <a:avLst/>
                    <a:gdLst>
                      <a:gd name="connsiteX0" fmla="*/ 95250 w 197644"/>
                      <a:gd name="connsiteY0" fmla="*/ 0 h 654843"/>
                      <a:gd name="connsiteX1" fmla="*/ 0 w 197644"/>
                      <a:gd name="connsiteY1" fmla="*/ 269081 h 654843"/>
                      <a:gd name="connsiteX2" fmla="*/ 78582 w 197644"/>
                      <a:gd name="connsiteY2" fmla="*/ 550068 h 654843"/>
                      <a:gd name="connsiteX3" fmla="*/ 197644 w 197644"/>
                      <a:gd name="connsiteY3" fmla="*/ 654843 h 654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7644" h="654843">
                        <a:moveTo>
                          <a:pt x="95250" y="0"/>
                        </a:moveTo>
                        <a:lnTo>
                          <a:pt x="0" y="269081"/>
                        </a:lnTo>
                        <a:lnTo>
                          <a:pt x="78582" y="550068"/>
                        </a:lnTo>
                        <a:lnTo>
                          <a:pt x="197644" y="654843"/>
                        </a:lnTo>
                      </a:path>
                    </a:pathLst>
                  </a:custGeom>
                  <a:noFill/>
                  <a:ln w="31750" cap="rnd">
                    <a:solidFill>
                      <a:schemeClr val="accent6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4454671" y="1720257"/>
                  <a:ext cx="359797" cy="1967614"/>
                  <a:chOff x="4454671" y="1720257"/>
                  <a:chExt cx="359797" cy="1967614"/>
                </a:xfrm>
              </p:grpSpPr>
              <p:grpSp>
                <p:nvGrpSpPr>
                  <p:cNvPr id="94" name="Group 93"/>
                  <p:cNvGrpSpPr/>
                  <p:nvPr/>
                </p:nvGrpSpPr>
                <p:grpSpPr>
                  <a:xfrm>
                    <a:off x="4454671" y="1720257"/>
                    <a:ext cx="359797" cy="1967614"/>
                    <a:chOff x="3500371" y="1734916"/>
                    <a:chExt cx="359797" cy="1967614"/>
                  </a:xfrm>
                </p:grpSpPr>
                <p:grpSp>
                  <p:nvGrpSpPr>
                    <p:cNvPr id="97" name="Group 96"/>
                    <p:cNvGrpSpPr/>
                    <p:nvPr/>
                  </p:nvGrpSpPr>
                  <p:grpSpPr>
                    <a:xfrm>
                      <a:off x="3500371" y="1734916"/>
                      <a:ext cx="359797" cy="1967614"/>
                      <a:chOff x="1070949" y="1667430"/>
                      <a:chExt cx="359797" cy="1967614"/>
                    </a:xfrm>
                  </p:grpSpPr>
                  <p:sp>
                    <p:nvSpPr>
                      <p:cNvPr id="99" name="Oval 98"/>
                      <p:cNvSpPr/>
                      <p:nvPr/>
                    </p:nvSpPr>
                    <p:spPr>
                      <a:xfrm>
                        <a:off x="1131959" y="1667430"/>
                        <a:ext cx="252000" cy="324000"/>
                      </a:xfrm>
                      <a:prstGeom prst="ellipse">
                        <a:avLst/>
                      </a:prstGeom>
                      <a:solidFill>
                        <a:schemeClr val="accent4">
                          <a:lumMod val="75000"/>
                        </a:schemeClr>
                      </a:solidFill>
                      <a:ln w="28575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00" name="Straight Connector 99"/>
                      <p:cNvCxnSpPr/>
                      <p:nvPr/>
                    </p:nvCxnSpPr>
                    <p:spPr>
                      <a:xfrm flipH="1">
                        <a:off x="1250950" y="1991430"/>
                        <a:ext cx="3834" cy="656520"/>
                      </a:xfrm>
                      <a:prstGeom prst="line">
                        <a:avLst/>
                      </a:prstGeom>
                      <a:ln w="31750" cap="rnd">
                        <a:solidFill>
                          <a:schemeClr val="accent4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1" name="Straight Connector 100"/>
                      <p:cNvCxnSpPr/>
                      <p:nvPr/>
                    </p:nvCxnSpPr>
                    <p:spPr>
                      <a:xfrm>
                        <a:off x="1163251" y="2079625"/>
                        <a:ext cx="175396" cy="0"/>
                      </a:xfrm>
                      <a:prstGeom prst="line">
                        <a:avLst/>
                      </a:prstGeom>
                      <a:ln w="31750" cap="rnd">
                        <a:solidFill>
                          <a:schemeClr val="accent4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02" name="Freeform 101"/>
                      <p:cNvSpPr/>
                      <p:nvPr/>
                    </p:nvSpPr>
                    <p:spPr>
                      <a:xfrm>
                        <a:off x="1070949" y="2647950"/>
                        <a:ext cx="180000" cy="984250"/>
                      </a:xfrm>
                      <a:custGeom>
                        <a:avLst/>
                        <a:gdLst>
                          <a:gd name="connsiteX0" fmla="*/ 187325 w 187325"/>
                          <a:gd name="connsiteY0" fmla="*/ 0 h 984250"/>
                          <a:gd name="connsiteX1" fmla="*/ 117475 w 187325"/>
                          <a:gd name="connsiteY1" fmla="*/ 441325 h 984250"/>
                          <a:gd name="connsiteX2" fmla="*/ 117475 w 187325"/>
                          <a:gd name="connsiteY2" fmla="*/ 869950 h 984250"/>
                          <a:gd name="connsiteX3" fmla="*/ 0 w 187325"/>
                          <a:gd name="connsiteY3" fmla="*/ 984250 h 984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7325" h="984250">
                            <a:moveTo>
                              <a:pt x="187325" y="0"/>
                            </a:moveTo>
                            <a:lnTo>
                              <a:pt x="117475" y="441325"/>
                            </a:lnTo>
                            <a:lnTo>
                              <a:pt x="117475" y="869950"/>
                            </a:lnTo>
                            <a:lnTo>
                              <a:pt x="0" y="984250"/>
                            </a:lnTo>
                          </a:path>
                        </a:pathLst>
                      </a:custGeom>
                      <a:noFill/>
                      <a:ln w="31750" cap="rnd">
                        <a:solidFill>
                          <a:schemeClr val="accent4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03" name="Freeform 102"/>
                      <p:cNvSpPr/>
                      <p:nvPr/>
                    </p:nvSpPr>
                    <p:spPr>
                      <a:xfrm flipH="1">
                        <a:off x="1250746" y="2650794"/>
                        <a:ext cx="180000" cy="984250"/>
                      </a:xfrm>
                      <a:custGeom>
                        <a:avLst/>
                        <a:gdLst>
                          <a:gd name="connsiteX0" fmla="*/ 187325 w 187325"/>
                          <a:gd name="connsiteY0" fmla="*/ 0 h 984250"/>
                          <a:gd name="connsiteX1" fmla="*/ 117475 w 187325"/>
                          <a:gd name="connsiteY1" fmla="*/ 441325 h 984250"/>
                          <a:gd name="connsiteX2" fmla="*/ 117475 w 187325"/>
                          <a:gd name="connsiteY2" fmla="*/ 869950 h 984250"/>
                          <a:gd name="connsiteX3" fmla="*/ 0 w 187325"/>
                          <a:gd name="connsiteY3" fmla="*/ 984250 h 984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7325" h="984250">
                            <a:moveTo>
                              <a:pt x="187325" y="0"/>
                            </a:moveTo>
                            <a:lnTo>
                              <a:pt x="117475" y="441325"/>
                            </a:lnTo>
                            <a:lnTo>
                              <a:pt x="117475" y="869950"/>
                            </a:lnTo>
                            <a:lnTo>
                              <a:pt x="0" y="984250"/>
                            </a:lnTo>
                          </a:path>
                        </a:pathLst>
                      </a:custGeom>
                      <a:noFill/>
                      <a:ln w="31750" cap="rnd">
                        <a:solidFill>
                          <a:schemeClr val="accent4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96" name="Freeform 95"/>
                    <p:cNvSpPr/>
                    <p:nvPr/>
                  </p:nvSpPr>
                  <p:spPr>
                    <a:xfrm rot="21400692">
                      <a:off x="3515925" y="2150298"/>
                      <a:ext cx="98150" cy="759619"/>
                    </a:xfrm>
                    <a:custGeom>
                      <a:avLst/>
                      <a:gdLst>
                        <a:gd name="connsiteX0" fmla="*/ 66675 w 66675"/>
                        <a:gd name="connsiteY0" fmla="*/ 0 h 759619"/>
                        <a:gd name="connsiteX1" fmla="*/ 0 w 66675"/>
                        <a:gd name="connsiteY1" fmla="*/ 302419 h 759619"/>
                        <a:gd name="connsiteX2" fmla="*/ 2381 w 66675"/>
                        <a:gd name="connsiteY2" fmla="*/ 578644 h 759619"/>
                        <a:gd name="connsiteX3" fmla="*/ 45243 w 66675"/>
                        <a:gd name="connsiteY3" fmla="*/ 759619 h 7596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6675" h="759619">
                          <a:moveTo>
                            <a:pt x="66675" y="0"/>
                          </a:moveTo>
                          <a:lnTo>
                            <a:pt x="0" y="302419"/>
                          </a:lnTo>
                          <a:cubicBezTo>
                            <a:pt x="794" y="394494"/>
                            <a:pt x="1587" y="486569"/>
                            <a:pt x="2381" y="578644"/>
                          </a:cubicBezTo>
                          <a:lnTo>
                            <a:pt x="45243" y="759619"/>
                          </a:lnTo>
                        </a:path>
                      </a:pathLst>
                    </a:custGeom>
                    <a:noFill/>
                    <a:ln w="31750" cap="rnd">
                      <a:solidFill>
                        <a:schemeClr val="accent4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04" name="Freeform 103"/>
                  <p:cNvSpPr/>
                  <p:nvPr/>
                </p:nvSpPr>
                <p:spPr>
                  <a:xfrm rot="304118" flipH="1">
                    <a:off x="4690836" y="2142010"/>
                    <a:ext cx="119070" cy="759619"/>
                  </a:xfrm>
                  <a:custGeom>
                    <a:avLst/>
                    <a:gdLst>
                      <a:gd name="connsiteX0" fmla="*/ 66675 w 66675"/>
                      <a:gd name="connsiteY0" fmla="*/ 0 h 759619"/>
                      <a:gd name="connsiteX1" fmla="*/ 0 w 66675"/>
                      <a:gd name="connsiteY1" fmla="*/ 302419 h 759619"/>
                      <a:gd name="connsiteX2" fmla="*/ 2381 w 66675"/>
                      <a:gd name="connsiteY2" fmla="*/ 578644 h 759619"/>
                      <a:gd name="connsiteX3" fmla="*/ 45243 w 66675"/>
                      <a:gd name="connsiteY3" fmla="*/ 759619 h 759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6675" h="759619">
                        <a:moveTo>
                          <a:pt x="66675" y="0"/>
                        </a:moveTo>
                        <a:lnTo>
                          <a:pt x="0" y="302419"/>
                        </a:lnTo>
                        <a:cubicBezTo>
                          <a:pt x="794" y="394494"/>
                          <a:pt x="1587" y="486569"/>
                          <a:pt x="2381" y="578644"/>
                        </a:cubicBezTo>
                        <a:lnTo>
                          <a:pt x="45243" y="759619"/>
                        </a:lnTo>
                      </a:path>
                    </a:pathLst>
                  </a:custGeom>
                  <a:noFill/>
                  <a:ln w="31750" cap="rnd">
                    <a:solidFill>
                      <a:schemeClr val="accent4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68" name="Group 167"/>
                <p:cNvGrpSpPr/>
                <p:nvPr/>
              </p:nvGrpSpPr>
              <p:grpSpPr>
                <a:xfrm>
                  <a:off x="5340496" y="1719378"/>
                  <a:ext cx="359797" cy="1967614"/>
                  <a:chOff x="4454671" y="1720257"/>
                  <a:chExt cx="359797" cy="1967614"/>
                </a:xfrm>
              </p:grpSpPr>
              <p:grpSp>
                <p:nvGrpSpPr>
                  <p:cNvPr id="169" name="Group 168"/>
                  <p:cNvGrpSpPr/>
                  <p:nvPr/>
                </p:nvGrpSpPr>
                <p:grpSpPr>
                  <a:xfrm>
                    <a:off x="4454671" y="1720257"/>
                    <a:ext cx="359797" cy="1967614"/>
                    <a:chOff x="3500371" y="1734916"/>
                    <a:chExt cx="359797" cy="1967614"/>
                  </a:xfrm>
                </p:grpSpPr>
                <p:grpSp>
                  <p:nvGrpSpPr>
                    <p:cNvPr id="171" name="Group 170"/>
                    <p:cNvGrpSpPr/>
                    <p:nvPr/>
                  </p:nvGrpSpPr>
                  <p:grpSpPr>
                    <a:xfrm>
                      <a:off x="3500371" y="1734916"/>
                      <a:ext cx="359797" cy="1967614"/>
                      <a:chOff x="1070949" y="1667430"/>
                      <a:chExt cx="359797" cy="1967614"/>
                    </a:xfrm>
                  </p:grpSpPr>
                  <p:sp>
                    <p:nvSpPr>
                      <p:cNvPr id="173" name="Oval 172"/>
                      <p:cNvSpPr/>
                      <p:nvPr/>
                    </p:nvSpPr>
                    <p:spPr>
                      <a:xfrm>
                        <a:off x="1131959" y="1667430"/>
                        <a:ext cx="252000" cy="324000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 w="28575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74" name="Straight Connector 173"/>
                      <p:cNvCxnSpPr/>
                      <p:nvPr/>
                    </p:nvCxnSpPr>
                    <p:spPr>
                      <a:xfrm flipH="1">
                        <a:off x="1250950" y="1991430"/>
                        <a:ext cx="3834" cy="656520"/>
                      </a:xfrm>
                      <a:prstGeom prst="line">
                        <a:avLst/>
                      </a:prstGeom>
                      <a:ln w="31750" cap="rnd">
                        <a:solidFill>
                          <a:schemeClr val="accent6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5" name="Straight Connector 174"/>
                      <p:cNvCxnSpPr/>
                      <p:nvPr/>
                    </p:nvCxnSpPr>
                    <p:spPr>
                      <a:xfrm>
                        <a:off x="1163251" y="2079625"/>
                        <a:ext cx="175396" cy="0"/>
                      </a:xfrm>
                      <a:prstGeom prst="line">
                        <a:avLst/>
                      </a:prstGeom>
                      <a:ln w="31750" cap="rnd">
                        <a:solidFill>
                          <a:schemeClr val="accent6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76" name="Freeform 175"/>
                      <p:cNvSpPr/>
                      <p:nvPr/>
                    </p:nvSpPr>
                    <p:spPr>
                      <a:xfrm>
                        <a:off x="1070949" y="2647950"/>
                        <a:ext cx="180000" cy="984250"/>
                      </a:xfrm>
                      <a:custGeom>
                        <a:avLst/>
                        <a:gdLst>
                          <a:gd name="connsiteX0" fmla="*/ 187325 w 187325"/>
                          <a:gd name="connsiteY0" fmla="*/ 0 h 984250"/>
                          <a:gd name="connsiteX1" fmla="*/ 117475 w 187325"/>
                          <a:gd name="connsiteY1" fmla="*/ 441325 h 984250"/>
                          <a:gd name="connsiteX2" fmla="*/ 117475 w 187325"/>
                          <a:gd name="connsiteY2" fmla="*/ 869950 h 984250"/>
                          <a:gd name="connsiteX3" fmla="*/ 0 w 187325"/>
                          <a:gd name="connsiteY3" fmla="*/ 984250 h 984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7325" h="984250">
                            <a:moveTo>
                              <a:pt x="187325" y="0"/>
                            </a:moveTo>
                            <a:lnTo>
                              <a:pt x="117475" y="441325"/>
                            </a:lnTo>
                            <a:lnTo>
                              <a:pt x="117475" y="869950"/>
                            </a:lnTo>
                            <a:lnTo>
                              <a:pt x="0" y="984250"/>
                            </a:lnTo>
                          </a:path>
                        </a:pathLst>
                      </a:custGeom>
                      <a:noFill/>
                      <a:ln w="31750" cap="rnd">
                        <a:solidFill>
                          <a:schemeClr val="accent6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77" name="Freeform 176"/>
                      <p:cNvSpPr/>
                      <p:nvPr/>
                    </p:nvSpPr>
                    <p:spPr>
                      <a:xfrm flipH="1">
                        <a:off x="1250746" y="2650794"/>
                        <a:ext cx="180000" cy="984250"/>
                      </a:xfrm>
                      <a:custGeom>
                        <a:avLst/>
                        <a:gdLst>
                          <a:gd name="connsiteX0" fmla="*/ 187325 w 187325"/>
                          <a:gd name="connsiteY0" fmla="*/ 0 h 984250"/>
                          <a:gd name="connsiteX1" fmla="*/ 117475 w 187325"/>
                          <a:gd name="connsiteY1" fmla="*/ 441325 h 984250"/>
                          <a:gd name="connsiteX2" fmla="*/ 117475 w 187325"/>
                          <a:gd name="connsiteY2" fmla="*/ 869950 h 984250"/>
                          <a:gd name="connsiteX3" fmla="*/ 0 w 187325"/>
                          <a:gd name="connsiteY3" fmla="*/ 984250 h 984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7325" h="984250">
                            <a:moveTo>
                              <a:pt x="187325" y="0"/>
                            </a:moveTo>
                            <a:lnTo>
                              <a:pt x="117475" y="441325"/>
                            </a:lnTo>
                            <a:lnTo>
                              <a:pt x="117475" y="869950"/>
                            </a:lnTo>
                            <a:lnTo>
                              <a:pt x="0" y="984250"/>
                            </a:lnTo>
                          </a:path>
                        </a:pathLst>
                      </a:custGeom>
                      <a:noFill/>
                      <a:ln w="31750" cap="rnd">
                        <a:solidFill>
                          <a:schemeClr val="accent6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72" name="Freeform 171"/>
                    <p:cNvSpPr/>
                    <p:nvPr/>
                  </p:nvSpPr>
                  <p:spPr>
                    <a:xfrm>
                      <a:off x="3524877" y="2153382"/>
                      <a:ext cx="66675" cy="759619"/>
                    </a:xfrm>
                    <a:custGeom>
                      <a:avLst/>
                      <a:gdLst>
                        <a:gd name="connsiteX0" fmla="*/ 66675 w 66675"/>
                        <a:gd name="connsiteY0" fmla="*/ 0 h 759619"/>
                        <a:gd name="connsiteX1" fmla="*/ 0 w 66675"/>
                        <a:gd name="connsiteY1" fmla="*/ 302419 h 759619"/>
                        <a:gd name="connsiteX2" fmla="*/ 2381 w 66675"/>
                        <a:gd name="connsiteY2" fmla="*/ 578644 h 759619"/>
                        <a:gd name="connsiteX3" fmla="*/ 45243 w 66675"/>
                        <a:gd name="connsiteY3" fmla="*/ 759619 h 7596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6675" h="759619">
                          <a:moveTo>
                            <a:pt x="66675" y="0"/>
                          </a:moveTo>
                          <a:lnTo>
                            <a:pt x="0" y="302419"/>
                          </a:lnTo>
                          <a:cubicBezTo>
                            <a:pt x="794" y="394494"/>
                            <a:pt x="1587" y="486569"/>
                            <a:pt x="2381" y="578644"/>
                          </a:cubicBezTo>
                          <a:lnTo>
                            <a:pt x="45243" y="759619"/>
                          </a:lnTo>
                        </a:path>
                      </a:pathLst>
                    </a:custGeom>
                    <a:noFill/>
                    <a:ln w="31750" cap="rnd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70" name="Freeform 169"/>
                  <p:cNvSpPr/>
                  <p:nvPr/>
                </p:nvSpPr>
                <p:spPr>
                  <a:xfrm flipH="1">
                    <a:off x="4728529" y="2139556"/>
                    <a:ext cx="72000" cy="759619"/>
                  </a:xfrm>
                  <a:custGeom>
                    <a:avLst/>
                    <a:gdLst>
                      <a:gd name="connsiteX0" fmla="*/ 66675 w 66675"/>
                      <a:gd name="connsiteY0" fmla="*/ 0 h 759619"/>
                      <a:gd name="connsiteX1" fmla="*/ 0 w 66675"/>
                      <a:gd name="connsiteY1" fmla="*/ 302419 h 759619"/>
                      <a:gd name="connsiteX2" fmla="*/ 2381 w 66675"/>
                      <a:gd name="connsiteY2" fmla="*/ 578644 h 759619"/>
                      <a:gd name="connsiteX3" fmla="*/ 45243 w 66675"/>
                      <a:gd name="connsiteY3" fmla="*/ 759619 h 759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6675" h="759619">
                        <a:moveTo>
                          <a:pt x="66675" y="0"/>
                        </a:moveTo>
                        <a:lnTo>
                          <a:pt x="0" y="302419"/>
                        </a:lnTo>
                        <a:cubicBezTo>
                          <a:pt x="794" y="394494"/>
                          <a:pt x="1587" y="486569"/>
                          <a:pt x="2381" y="578644"/>
                        </a:cubicBezTo>
                        <a:lnTo>
                          <a:pt x="45243" y="759619"/>
                        </a:lnTo>
                      </a:path>
                    </a:pathLst>
                  </a:custGeom>
                  <a:noFill/>
                  <a:ln w="31750" cap="rnd">
                    <a:solidFill>
                      <a:schemeClr val="accent6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78" name="Group 177"/>
                <p:cNvGrpSpPr/>
                <p:nvPr/>
              </p:nvGrpSpPr>
              <p:grpSpPr>
                <a:xfrm>
                  <a:off x="6203464" y="1736432"/>
                  <a:ext cx="359797" cy="1967614"/>
                  <a:chOff x="4454671" y="1720257"/>
                  <a:chExt cx="359797" cy="1967614"/>
                </a:xfrm>
              </p:grpSpPr>
              <p:grpSp>
                <p:nvGrpSpPr>
                  <p:cNvPr id="179" name="Group 178"/>
                  <p:cNvGrpSpPr/>
                  <p:nvPr/>
                </p:nvGrpSpPr>
                <p:grpSpPr>
                  <a:xfrm>
                    <a:off x="4454671" y="1720257"/>
                    <a:ext cx="359797" cy="1967614"/>
                    <a:chOff x="3500371" y="1734916"/>
                    <a:chExt cx="359797" cy="1967614"/>
                  </a:xfrm>
                </p:grpSpPr>
                <p:grpSp>
                  <p:nvGrpSpPr>
                    <p:cNvPr id="181" name="Group 180"/>
                    <p:cNvGrpSpPr/>
                    <p:nvPr/>
                  </p:nvGrpSpPr>
                  <p:grpSpPr>
                    <a:xfrm>
                      <a:off x="3500371" y="1734916"/>
                      <a:ext cx="359797" cy="1967614"/>
                      <a:chOff x="1070949" y="1667430"/>
                      <a:chExt cx="359797" cy="1967614"/>
                    </a:xfrm>
                  </p:grpSpPr>
                  <p:sp>
                    <p:nvSpPr>
                      <p:cNvPr id="183" name="Oval 182"/>
                      <p:cNvSpPr/>
                      <p:nvPr/>
                    </p:nvSpPr>
                    <p:spPr>
                      <a:xfrm>
                        <a:off x="1131959" y="1667430"/>
                        <a:ext cx="252000" cy="324000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28575">
                        <a:solidFill>
                          <a:schemeClr val="accent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184" name="Straight Connector 183"/>
                      <p:cNvCxnSpPr/>
                      <p:nvPr/>
                    </p:nvCxnSpPr>
                    <p:spPr>
                      <a:xfrm flipH="1">
                        <a:off x="1250950" y="1991430"/>
                        <a:ext cx="3834" cy="656520"/>
                      </a:xfrm>
                      <a:prstGeom prst="line">
                        <a:avLst/>
                      </a:prstGeom>
                      <a:ln w="31750" cap="rnd">
                        <a:solidFill>
                          <a:schemeClr val="accent2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5" name="Straight Connector 184"/>
                      <p:cNvCxnSpPr/>
                      <p:nvPr/>
                    </p:nvCxnSpPr>
                    <p:spPr>
                      <a:xfrm>
                        <a:off x="1163251" y="2079625"/>
                        <a:ext cx="175396" cy="0"/>
                      </a:xfrm>
                      <a:prstGeom prst="line">
                        <a:avLst/>
                      </a:prstGeom>
                      <a:ln w="31750" cap="rnd">
                        <a:solidFill>
                          <a:schemeClr val="accent2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86" name="Freeform 185"/>
                      <p:cNvSpPr/>
                      <p:nvPr/>
                    </p:nvSpPr>
                    <p:spPr>
                      <a:xfrm>
                        <a:off x="1070949" y="2647950"/>
                        <a:ext cx="180000" cy="984250"/>
                      </a:xfrm>
                      <a:custGeom>
                        <a:avLst/>
                        <a:gdLst>
                          <a:gd name="connsiteX0" fmla="*/ 187325 w 187325"/>
                          <a:gd name="connsiteY0" fmla="*/ 0 h 984250"/>
                          <a:gd name="connsiteX1" fmla="*/ 117475 w 187325"/>
                          <a:gd name="connsiteY1" fmla="*/ 441325 h 984250"/>
                          <a:gd name="connsiteX2" fmla="*/ 117475 w 187325"/>
                          <a:gd name="connsiteY2" fmla="*/ 869950 h 984250"/>
                          <a:gd name="connsiteX3" fmla="*/ 0 w 187325"/>
                          <a:gd name="connsiteY3" fmla="*/ 984250 h 984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7325" h="984250">
                            <a:moveTo>
                              <a:pt x="187325" y="0"/>
                            </a:moveTo>
                            <a:lnTo>
                              <a:pt x="117475" y="441325"/>
                            </a:lnTo>
                            <a:lnTo>
                              <a:pt x="117475" y="869950"/>
                            </a:lnTo>
                            <a:lnTo>
                              <a:pt x="0" y="984250"/>
                            </a:lnTo>
                          </a:path>
                        </a:pathLst>
                      </a:custGeom>
                      <a:noFill/>
                      <a:ln w="31750" cap="rnd">
                        <a:solidFill>
                          <a:schemeClr val="accent2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7" name="Freeform 186"/>
                      <p:cNvSpPr/>
                      <p:nvPr/>
                    </p:nvSpPr>
                    <p:spPr>
                      <a:xfrm flipH="1">
                        <a:off x="1250746" y="2650794"/>
                        <a:ext cx="180000" cy="984250"/>
                      </a:xfrm>
                      <a:custGeom>
                        <a:avLst/>
                        <a:gdLst>
                          <a:gd name="connsiteX0" fmla="*/ 187325 w 187325"/>
                          <a:gd name="connsiteY0" fmla="*/ 0 h 984250"/>
                          <a:gd name="connsiteX1" fmla="*/ 117475 w 187325"/>
                          <a:gd name="connsiteY1" fmla="*/ 441325 h 984250"/>
                          <a:gd name="connsiteX2" fmla="*/ 117475 w 187325"/>
                          <a:gd name="connsiteY2" fmla="*/ 869950 h 984250"/>
                          <a:gd name="connsiteX3" fmla="*/ 0 w 187325"/>
                          <a:gd name="connsiteY3" fmla="*/ 984250 h 984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7325" h="984250">
                            <a:moveTo>
                              <a:pt x="187325" y="0"/>
                            </a:moveTo>
                            <a:lnTo>
                              <a:pt x="117475" y="441325"/>
                            </a:lnTo>
                            <a:lnTo>
                              <a:pt x="117475" y="869950"/>
                            </a:lnTo>
                            <a:lnTo>
                              <a:pt x="0" y="984250"/>
                            </a:lnTo>
                          </a:path>
                        </a:pathLst>
                      </a:custGeom>
                      <a:noFill/>
                      <a:ln w="31750" cap="rnd">
                        <a:solidFill>
                          <a:schemeClr val="accent2">
                            <a:lumMod val="50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82" name="Freeform 181"/>
                    <p:cNvSpPr/>
                    <p:nvPr/>
                  </p:nvSpPr>
                  <p:spPr>
                    <a:xfrm>
                      <a:off x="3524877" y="2153382"/>
                      <a:ext cx="66675" cy="759619"/>
                    </a:xfrm>
                    <a:custGeom>
                      <a:avLst/>
                      <a:gdLst>
                        <a:gd name="connsiteX0" fmla="*/ 66675 w 66675"/>
                        <a:gd name="connsiteY0" fmla="*/ 0 h 759619"/>
                        <a:gd name="connsiteX1" fmla="*/ 0 w 66675"/>
                        <a:gd name="connsiteY1" fmla="*/ 302419 h 759619"/>
                        <a:gd name="connsiteX2" fmla="*/ 2381 w 66675"/>
                        <a:gd name="connsiteY2" fmla="*/ 578644 h 759619"/>
                        <a:gd name="connsiteX3" fmla="*/ 45243 w 66675"/>
                        <a:gd name="connsiteY3" fmla="*/ 759619 h 7596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6675" h="759619">
                          <a:moveTo>
                            <a:pt x="66675" y="0"/>
                          </a:moveTo>
                          <a:lnTo>
                            <a:pt x="0" y="302419"/>
                          </a:lnTo>
                          <a:cubicBezTo>
                            <a:pt x="794" y="394494"/>
                            <a:pt x="1587" y="486569"/>
                            <a:pt x="2381" y="578644"/>
                          </a:cubicBezTo>
                          <a:lnTo>
                            <a:pt x="45243" y="759619"/>
                          </a:lnTo>
                        </a:path>
                      </a:pathLst>
                    </a:custGeom>
                    <a:noFill/>
                    <a:ln w="31750" cap="rnd">
                      <a:solidFill>
                        <a:schemeClr val="accent2">
                          <a:lumMod val="50000"/>
                        </a:schemeClr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80" name="Freeform 179"/>
                  <p:cNvSpPr/>
                  <p:nvPr/>
                </p:nvSpPr>
                <p:spPr>
                  <a:xfrm flipH="1">
                    <a:off x="4728529" y="2139556"/>
                    <a:ext cx="72000" cy="759619"/>
                  </a:xfrm>
                  <a:custGeom>
                    <a:avLst/>
                    <a:gdLst>
                      <a:gd name="connsiteX0" fmla="*/ 66675 w 66675"/>
                      <a:gd name="connsiteY0" fmla="*/ 0 h 759619"/>
                      <a:gd name="connsiteX1" fmla="*/ 0 w 66675"/>
                      <a:gd name="connsiteY1" fmla="*/ 302419 h 759619"/>
                      <a:gd name="connsiteX2" fmla="*/ 2381 w 66675"/>
                      <a:gd name="connsiteY2" fmla="*/ 578644 h 759619"/>
                      <a:gd name="connsiteX3" fmla="*/ 45243 w 66675"/>
                      <a:gd name="connsiteY3" fmla="*/ 759619 h 759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6675" h="759619">
                        <a:moveTo>
                          <a:pt x="66675" y="0"/>
                        </a:moveTo>
                        <a:lnTo>
                          <a:pt x="0" y="302419"/>
                        </a:lnTo>
                        <a:cubicBezTo>
                          <a:pt x="794" y="394494"/>
                          <a:pt x="1587" y="486569"/>
                          <a:pt x="2381" y="578644"/>
                        </a:cubicBezTo>
                        <a:lnTo>
                          <a:pt x="45243" y="759619"/>
                        </a:lnTo>
                      </a:path>
                    </a:pathLst>
                  </a:custGeom>
                  <a:noFill/>
                  <a:ln w="31750" cap="rnd">
                    <a:solidFill>
                      <a:schemeClr val="accent2">
                        <a:lumMod val="50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188" name="Oval 187"/>
              <p:cNvSpPr/>
              <p:nvPr/>
            </p:nvSpPr>
            <p:spPr>
              <a:xfrm>
                <a:off x="4949566" y="2737916"/>
                <a:ext cx="159814" cy="168844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86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89" name="Freeform 188"/>
            <p:cNvSpPr/>
            <p:nvPr/>
          </p:nvSpPr>
          <p:spPr>
            <a:xfrm>
              <a:off x="3917601" y="2149318"/>
              <a:ext cx="66675" cy="759619"/>
            </a:xfrm>
            <a:custGeom>
              <a:avLst/>
              <a:gdLst>
                <a:gd name="connsiteX0" fmla="*/ 66675 w 66675"/>
                <a:gd name="connsiteY0" fmla="*/ 0 h 759619"/>
                <a:gd name="connsiteX1" fmla="*/ 0 w 66675"/>
                <a:gd name="connsiteY1" fmla="*/ 302419 h 759619"/>
                <a:gd name="connsiteX2" fmla="*/ 2381 w 66675"/>
                <a:gd name="connsiteY2" fmla="*/ 578644 h 759619"/>
                <a:gd name="connsiteX3" fmla="*/ 45243 w 66675"/>
                <a:gd name="connsiteY3" fmla="*/ 759619 h 75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759619">
                  <a:moveTo>
                    <a:pt x="66675" y="0"/>
                  </a:moveTo>
                  <a:lnTo>
                    <a:pt x="0" y="302419"/>
                  </a:lnTo>
                  <a:cubicBezTo>
                    <a:pt x="794" y="394494"/>
                    <a:pt x="1587" y="486569"/>
                    <a:pt x="2381" y="578644"/>
                  </a:cubicBezTo>
                  <a:lnTo>
                    <a:pt x="45243" y="759619"/>
                  </a:lnTo>
                </a:path>
              </a:pathLst>
            </a:custGeom>
            <a:noFill/>
            <a:ln w="31750" cap="rnd">
              <a:solidFill>
                <a:schemeClr val="accent6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2" name="Rounded Rectangle 71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79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Free </a:t>
            </a:r>
            <a:r>
              <a:rPr lang="en-US" dirty="0" smtClean="0"/>
              <a:t>electron model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7673931" cy="1043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Metals are good thermal conductors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because the outer electrons of each metal atom are free to move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96881" y="1761910"/>
            <a:ext cx="6067127" cy="3979817"/>
            <a:chOff x="869937" y="1983781"/>
            <a:chExt cx="6067127" cy="3979817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6543851" y="2276134"/>
              <a:ext cx="364085" cy="3687464"/>
              <a:chOff x="6420351" y="2087498"/>
              <a:chExt cx="577434" cy="5371969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6486333" y="2087498"/>
                <a:ext cx="450731" cy="1852935"/>
                <a:chOff x="5937369" y="2386382"/>
                <a:chExt cx="680158" cy="1852935"/>
              </a:xfrm>
            </p:grpSpPr>
            <p:sp>
              <p:nvSpPr>
                <p:cNvPr id="15" name="Freeform 14"/>
                <p:cNvSpPr>
                  <a:spLocks noChangeAspect="1"/>
                </p:cNvSpPr>
                <p:nvPr/>
              </p:nvSpPr>
              <p:spPr>
                <a:xfrm>
                  <a:off x="5937369" y="2386382"/>
                  <a:ext cx="680158" cy="1852935"/>
                </a:xfrm>
                <a:custGeom>
                  <a:avLst/>
                  <a:gdLst>
                    <a:gd name="connsiteX0" fmla="*/ 211877 w 462658"/>
                    <a:gd name="connsiteY0" fmla="*/ 1010655 h 1011501"/>
                    <a:gd name="connsiteX1" fmla="*/ 462134 w 462658"/>
                    <a:gd name="connsiteY1" fmla="*/ 856651 h 1011501"/>
                    <a:gd name="connsiteX2" fmla="*/ 269628 w 462658"/>
                    <a:gd name="connsiteY2" fmla="*/ 2 h 1011501"/>
                    <a:gd name="connsiteX3" fmla="*/ 121 w 462658"/>
                    <a:gd name="connsiteY3" fmla="*/ 847025 h 1011501"/>
                    <a:gd name="connsiteX4" fmla="*/ 211877 w 462658"/>
                    <a:gd name="connsiteY4" fmla="*/ 1010655 h 101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2658" h="1011501">
                      <a:moveTo>
                        <a:pt x="211877" y="1010655"/>
                      </a:moveTo>
                      <a:cubicBezTo>
                        <a:pt x="288879" y="1012259"/>
                        <a:pt x="452509" y="1025093"/>
                        <a:pt x="462134" y="856651"/>
                      </a:cubicBezTo>
                      <a:cubicBezTo>
                        <a:pt x="471759" y="688209"/>
                        <a:pt x="346630" y="1606"/>
                        <a:pt x="269628" y="2"/>
                      </a:cubicBezTo>
                      <a:cubicBezTo>
                        <a:pt x="192626" y="-1602"/>
                        <a:pt x="4933" y="678583"/>
                        <a:pt x="121" y="847025"/>
                      </a:cubicBezTo>
                      <a:cubicBezTo>
                        <a:pt x="-4691" y="1015467"/>
                        <a:pt x="134875" y="1009051"/>
                        <a:pt x="211877" y="101065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  <a:alpha val="5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Freeform 15"/>
                <p:cNvSpPr>
                  <a:spLocks noChangeAspect="1"/>
                </p:cNvSpPr>
                <p:nvPr/>
              </p:nvSpPr>
              <p:spPr>
                <a:xfrm>
                  <a:off x="6091432" y="3225800"/>
                  <a:ext cx="372032" cy="1013517"/>
                </a:xfrm>
                <a:custGeom>
                  <a:avLst/>
                  <a:gdLst>
                    <a:gd name="connsiteX0" fmla="*/ 211877 w 462658"/>
                    <a:gd name="connsiteY0" fmla="*/ 1010655 h 1011501"/>
                    <a:gd name="connsiteX1" fmla="*/ 462134 w 462658"/>
                    <a:gd name="connsiteY1" fmla="*/ 856651 h 1011501"/>
                    <a:gd name="connsiteX2" fmla="*/ 269628 w 462658"/>
                    <a:gd name="connsiteY2" fmla="*/ 2 h 1011501"/>
                    <a:gd name="connsiteX3" fmla="*/ 121 w 462658"/>
                    <a:gd name="connsiteY3" fmla="*/ 847025 h 1011501"/>
                    <a:gd name="connsiteX4" fmla="*/ 211877 w 462658"/>
                    <a:gd name="connsiteY4" fmla="*/ 1010655 h 101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2658" h="1011501">
                      <a:moveTo>
                        <a:pt x="211877" y="1010655"/>
                      </a:moveTo>
                      <a:cubicBezTo>
                        <a:pt x="288879" y="1012259"/>
                        <a:pt x="452509" y="1025093"/>
                        <a:pt x="462134" y="856651"/>
                      </a:cubicBezTo>
                      <a:cubicBezTo>
                        <a:pt x="471759" y="688209"/>
                        <a:pt x="346630" y="1606"/>
                        <a:pt x="269628" y="2"/>
                      </a:cubicBezTo>
                      <a:cubicBezTo>
                        <a:pt x="192626" y="-1602"/>
                        <a:pt x="4933" y="678583"/>
                        <a:pt x="121" y="847025"/>
                      </a:cubicBezTo>
                      <a:cubicBezTo>
                        <a:pt x="-4691" y="1015467"/>
                        <a:pt x="134875" y="1009051"/>
                        <a:pt x="211877" y="1010655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" name="Rectangle 8"/>
              <p:cNvSpPr/>
              <p:nvPr/>
            </p:nvSpPr>
            <p:spPr>
              <a:xfrm>
                <a:off x="6470398" y="3940432"/>
                <a:ext cx="466666" cy="3193875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420351" y="3940433"/>
                <a:ext cx="560157" cy="1066891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Wave 13"/>
              <p:cNvSpPr/>
              <p:nvPr/>
            </p:nvSpPr>
            <p:spPr>
              <a:xfrm>
                <a:off x="6425607" y="7002268"/>
                <a:ext cx="572178" cy="457199"/>
              </a:xfrm>
              <a:prstGeom prst="wav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9937" y="1983781"/>
              <a:ext cx="6067127" cy="1717238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392615">
            <a:off x="5787617" y="3363281"/>
            <a:ext cx="5371407" cy="38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22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Free electron model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957" y="1651513"/>
            <a:ext cx="8407182" cy="46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a metal, the outer electrons of each metal atom are free to move.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07094" y="802888"/>
            <a:ext cx="8335269" cy="691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375" marR="0" lvl="0" indent="-7143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To do: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	</a:t>
            </a:r>
            <a:r>
              <a:rPr lang="en-US" sz="1600" noProof="0" dirty="0" smtClean="0"/>
              <a:t>Explain</a:t>
            </a:r>
            <a:r>
              <a:rPr lang="en-US" sz="1600" dirty="0" smtClean="0"/>
              <a:t> why metals are good thermal conductors.</a:t>
            </a:r>
            <a:endParaRPr kumimoji="0" lang="en-US" sz="1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marL="714375" marR="0" lvl="0" indent="-7143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dirty="0" smtClean="0"/>
              <a:t>	</a:t>
            </a:r>
            <a:r>
              <a:rPr lang="en-US" sz="1400" i="1" dirty="0" smtClean="0"/>
              <a:t>I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n each row pick one</a:t>
            </a:r>
            <a:r>
              <a:rPr kumimoji="0" lang="en-US" sz="14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statement that you think is right.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3044" y="1651513"/>
            <a:ext cx="324051" cy="46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83044" y="2263004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83044" y="3989986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83044" y="5716966"/>
            <a:ext cx="324051" cy="46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959" y="2263004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3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move about freely </a:t>
            </a:r>
          </a:p>
          <a:p>
            <a:pPr algn="ctr">
              <a:lnSpc>
                <a:spcPct val="113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in-between metal ions.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90391" y="2263004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move from one metal atom to the next.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957" y="3989986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also cause the outer electrons to vibrate more vigorously.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04819" y="3989986"/>
            <a:ext cx="413832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also cause the outer electrons to move around more quickly.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43139" y="2276763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each orbit </a:t>
            </a:r>
          </a:p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metal ion.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5957" y="5716966"/>
            <a:ext cx="8407182" cy="46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greatly speeds up thermal conduction in a metal.</a:t>
            </a:r>
          </a:p>
        </p:txBody>
      </p:sp>
      <p:sp>
        <p:nvSpPr>
          <p:cNvPr id="34" name="Text Placeholder 16"/>
          <p:cNvSpPr txBox="1">
            <a:spLocks/>
          </p:cNvSpPr>
          <p:nvPr/>
        </p:nvSpPr>
        <p:spPr>
          <a:xfrm>
            <a:off x="83044" y="4853477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5958" y="4853477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These electrons force nearby metal ions to vibrate faster.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04820" y="4853477"/>
            <a:ext cx="4138319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These electrons force metal ions throughout the metal to vibrate faster.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 Placeholder 16"/>
          <p:cNvSpPr txBox="1">
            <a:spLocks/>
          </p:cNvSpPr>
          <p:nvPr/>
        </p:nvSpPr>
        <p:spPr>
          <a:xfrm>
            <a:off x="83044" y="3126495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5958" y="3126495"/>
            <a:ext cx="8407182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When metal is heated some metal ions are made to vibrate more vigorously.</a:t>
            </a:r>
          </a:p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vibrate against other ions, forcing more and more to vibrate faster.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Free electron model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957" y="1651513"/>
            <a:ext cx="8407182" cy="46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a metal, the outer electrons of each metal atom are free to move.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07094" y="802888"/>
            <a:ext cx="8335269" cy="691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375" marR="0" lvl="0" indent="-7143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Answers: </a:t>
            </a:r>
            <a:r>
              <a:rPr lang="en-US" sz="1600" noProof="0" dirty="0" smtClean="0"/>
              <a:t>Why</a:t>
            </a:r>
            <a:r>
              <a:rPr lang="en-US" sz="1600" dirty="0" smtClean="0"/>
              <a:t> metals are good thermal conductors.</a:t>
            </a:r>
            <a:endParaRPr kumimoji="0" lang="en-US" sz="1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marL="714375" marR="0" lvl="0" indent="-7143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dirty="0" smtClean="0"/>
              <a:t>	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3044" y="1651513"/>
            <a:ext cx="324051" cy="46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83044" y="2263004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83044" y="3989986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83044" y="5716966"/>
            <a:ext cx="324051" cy="46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959" y="2263004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3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move about freely </a:t>
            </a:r>
          </a:p>
          <a:p>
            <a:pPr algn="ctr">
              <a:lnSpc>
                <a:spcPct val="113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in-between metal ions.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90391" y="2263004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move from one metal atom to the next.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957" y="3989986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also cause the outer electrons to vibrate more vigorously.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04819" y="3989986"/>
            <a:ext cx="413832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also cause the outer electrons to move around more quickly.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43139" y="2276763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each orbit </a:t>
            </a:r>
          </a:p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metal ion.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5957" y="5716966"/>
            <a:ext cx="8407182" cy="46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greatly speeds up thermal conduction in a metal.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xt Placeholder 16"/>
          <p:cNvSpPr txBox="1">
            <a:spLocks/>
          </p:cNvSpPr>
          <p:nvPr/>
        </p:nvSpPr>
        <p:spPr>
          <a:xfrm>
            <a:off x="83044" y="4853477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5958" y="4853477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These electrons force nearby metal ions to vibrate faster.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04820" y="4853477"/>
            <a:ext cx="4138319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These electrons force metal ions throughout the metal to vibrate faster.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 Placeholder 16"/>
          <p:cNvSpPr txBox="1">
            <a:spLocks/>
          </p:cNvSpPr>
          <p:nvPr/>
        </p:nvSpPr>
        <p:spPr>
          <a:xfrm>
            <a:off x="83044" y="3126495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5958" y="3126495"/>
            <a:ext cx="8407182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When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metal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heated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metal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ions are made to vibrate more vigorously.</a:t>
            </a:r>
          </a:p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vibrate against other ions, forcing more and more to vibrate faster.</a:t>
            </a:r>
          </a:p>
        </p:txBody>
      </p:sp>
      <p:sp>
        <p:nvSpPr>
          <p:cNvPr id="21" name="Rounded Rectangle 20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67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Thermal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equilibrium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27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materials have been left in the laboratory overnight.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Feel each material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with your hand.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Put them in order, from the one that feels the warmest to the one that feels the coldest.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997150" y="2903538"/>
            <a:ext cx="5205261" cy="2025780"/>
            <a:chOff x="1958199" y="3065225"/>
            <a:chExt cx="5205261" cy="2025780"/>
          </a:xfrm>
        </p:grpSpPr>
        <p:grpSp>
          <p:nvGrpSpPr>
            <p:cNvPr id="53" name="Group 52"/>
            <p:cNvGrpSpPr/>
            <p:nvPr/>
          </p:nvGrpSpPr>
          <p:grpSpPr>
            <a:xfrm>
              <a:off x="2129652" y="3065225"/>
              <a:ext cx="4862492" cy="1316039"/>
              <a:chOff x="2043927" y="3093800"/>
              <a:chExt cx="4862492" cy="1316039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892006" y="3149363"/>
                <a:ext cx="1014413" cy="1204912"/>
                <a:chOff x="4599781" y="3267075"/>
                <a:chExt cx="1014413" cy="1204912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4599781" y="3267075"/>
                  <a:ext cx="1014413" cy="1204912"/>
                  <a:chOff x="4599781" y="3267075"/>
                  <a:chExt cx="1014413" cy="1204912"/>
                </a:xfrm>
              </p:grpSpPr>
              <p:sp>
                <p:nvSpPr>
                  <p:cNvPr id="3" name="Can 2"/>
                  <p:cNvSpPr/>
                  <p:nvPr/>
                </p:nvSpPr>
                <p:spPr>
                  <a:xfrm>
                    <a:off x="4599781" y="3267075"/>
                    <a:ext cx="1014412" cy="1204912"/>
                  </a:xfrm>
                  <a:prstGeom prst="can">
                    <a:avLst>
                      <a:gd name="adj" fmla="val 14401"/>
                    </a:avLst>
                  </a:prstGeom>
                  <a:gradFill flip="none" rotWithShape="1">
                    <a:gsLst>
                      <a:gs pos="76860">
                        <a:schemeClr val="bg1">
                          <a:lumMod val="65000"/>
                        </a:schemeClr>
                      </a:gs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35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lin ang="0" scaled="1"/>
                    <a:tileRect/>
                  </a:gradFill>
                  <a:ln w="3175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" name="Oval 3"/>
                  <p:cNvSpPr/>
                  <p:nvPr/>
                </p:nvSpPr>
                <p:spPr>
                  <a:xfrm>
                    <a:off x="4599782" y="3267075"/>
                    <a:ext cx="1014412" cy="147638"/>
                  </a:xfrm>
                  <a:prstGeom prst="ellipse">
                    <a:avLst/>
                  </a:prstGeom>
                  <a:gradFill flip="none" rotWithShape="1">
                    <a:gsLst>
                      <a:gs pos="76000">
                        <a:srgbClr val="DDDDDD"/>
                      </a:gs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36000">
                        <a:srgbClr val="FFFFFF"/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lin ang="18900000" scaled="1"/>
                    <a:tileRect/>
                  </a:gradFill>
                  <a:ln w="3175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9" name="Oval 8"/>
                <p:cNvSpPr>
                  <a:spLocks noChangeAspect="1"/>
                </p:cNvSpPr>
                <p:nvPr/>
              </p:nvSpPr>
              <p:spPr>
                <a:xfrm flipH="1">
                  <a:off x="5211952" y="3331894"/>
                  <a:ext cx="123677" cy="1800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1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3937929" y="3093800"/>
                <a:ext cx="1074487" cy="1316039"/>
                <a:chOff x="4458998" y="3093799"/>
                <a:chExt cx="1074487" cy="1316039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4458998" y="3093799"/>
                  <a:ext cx="1074487" cy="1316039"/>
                  <a:chOff x="4458998" y="3093799"/>
                  <a:chExt cx="1074487" cy="1316039"/>
                </a:xfrm>
              </p:grpSpPr>
              <p:sp>
                <p:nvSpPr>
                  <p:cNvPr id="7" name="Cube 6"/>
                  <p:cNvSpPr/>
                  <p:nvPr/>
                </p:nvSpPr>
                <p:spPr>
                  <a:xfrm rot="16200000" flipV="1">
                    <a:off x="4338223" y="3214576"/>
                    <a:ext cx="1316038" cy="1074485"/>
                  </a:xfrm>
                  <a:prstGeom prst="cube">
                    <a:avLst/>
                  </a:prstGeom>
                  <a:blipFill>
                    <a:blip r:embed="rId4"/>
                    <a:tile tx="0" ty="0" sx="100000" sy="100000" flip="none" algn="tl"/>
                  </a:blipFill>
                  <a:ln w="3175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" name="Parallelogram 7"/>
                  <p:cNvSpPr/>
                  <p:nvPr/>
                </p:nvSpPr>
                <p:spPr>
                  <a:xfrm>
                    <a:off x="4458998" y="3093799"/>
                    <a:ext cx="1074487" cy="266145"/>
                  </a:xfrm>
                  <a:prstGeom prst="parallelogram">
                    <a:avLst>
                      <a:gd name="adj" fmla="val 101051"/>
                    </a:avLst>
                  </a:prstGeom>
                  <a:blipFill>
                    <a:blip r:embed="rId5"/>
                    <a:tile tx="0" ty="0" sx="100000" sy="100000" flip="none" algn="tl"/>
                  </a:blipFill>
                  <a:ln w="3175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3" name="Oval 42"/>
                <p:cNvSpPr>
                  <a:spLocks noChangeAspect="1"/>
                </p:cNvSpPr>
                <p:nvPr/>
              </p:nvSpPr>
              <p:spPr>
                <a:xfrm flipH="1">
                  <a:off x="4934402" y="3222619"/>
                  <a:ext cx="123677" cy="1800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2043927" y="3149363"/>
                <a:ext cx="1014412" cy="1204912"/>
                <a:chOff x="2778622" y="3166799"/>
                <a:chExt cx="1014412" cy="1204912"/>
              </a:xfrm>
            </p:grpSpPr>
            <p:sp>
              <p:nvSpPr>
                <p:cNvPr id="50" name="Can 49"/>
                <p:cNvSpPr/>
                <p:nvPr/>
              </p:nvSpPr>
              <p:spPr>
                <a:xfrm>
                  <a:off x="2806632" y="3434188"/>
                  <a:ext cx="958391" cy="912495"/>
                </a:xfrm>
                <a:prstGeom prst="can">
                  <a:avLst>
                    <a:gd name="adj" fmla="val 14401"/>
                  </a:avLst>
                </a:prstGeom>
                <a:solidFill>
                  <a:srgbClr val="0070C0">
                    <a:alpha val="22000"/>
                  </a:srgb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51" name="Group 50"/>
                <p:cNvGrpSpPr/>
                <p:nvPr/>
              </p:nvGrpSpPr>
              <p:grpSpPr>
                <a:xfrm>
                  <a:off x="2778622" y="3166799"/>
                  <a:ext cx="1014412" cy="1204912"/>
                  <a:chOff x="2303218" y="3166799"/>
                  <a:chExt cx="1014412" cy="1204912"/>
                </a:xfrm>
              </p:grpSpPr>
              <p:sp>
                <p:nvSpPr>
                  <p:cNvPr id="48" name="Can 47"/>
                  <p:cNvSpPr/>
                  <p:nvPr/>
                </p:nvSpPr>
                <p:spPr>
                  <a:xfrm>
                    <a:off x="2303218" y="3166799"/>
                    <a:ext cx="1014412" cy="1204912"/>
                  </a:xfrm>
                  <a:prstGeom prst="can">
                    <a:avLst>
                      <a:gd name="adj" fmla="val 14401"/>
                    </a:avLst>
                  </a:prstGeom>
                  <a:gradFill flip="none" rotWithShape="1">
                    <a:gsLst>
                      <a:gs pos="73000">
                        <a:srgbClr val="43E1B8">
                          <a:alpha val="0"/>
                        </a:srgbClr>
                      </a:gs>
                      <a:gs pos="0">
                        <a:srgbClr val="DEFAF3"/>
                      </a:gs>
                      <a:gs pos="32000">
                        <a:srgbClr val="BAF4E5">
                          <a:alpha val="36000"/>
                        </a:srgbClr>
                      </a:gs>
                      <a:gs pos="100000">
                        <a:srgbClr val="81EBCF"/>
                      </a:gs>
                    </a:gsLst>
                    <a:lin ang="0" scaled="1"/>
                    <a:tileRect/>
                  </a:gradFill>
                  <a:ln w="3175">
                    <a:solidFill>
                      <a:schemeClr val="bg1">
                        <a:lumMod val="65000"/>
                        <a:alpha val="2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9" name="Oval 48"/>
                  <p:cNvSpPr/>
                  <p:nvPr/>
                </p:nvSpPr>
                <p:spPr>
                  <a:xfrm>
                    <a:off x="2303218" y="3166799"/>
                    <a:ext cx="1014412" cy="147638"/>
                  </a:xfrm>
                  <a:prstGeom prst="ellipse">
                    <a:avLst/>
                  </a:prstGeom>
                  <a:gradFill flip="none" rotWithShape="1">
                    <a:gsLst>
                      <a:gs pos="76000">
                        <a:srgbClr val="2EDEB0">
                          <a:alpha val="37000"/>
                        </a:srgbClr>
                      </a:gs>
                      <a:gs pos="0">
                        <a:srgbClr val="BAF4E5"/>
                      </a:gs>
                      <a:gs pos="36000">
                        <a:srgbClr val="4FE3BC">
                          <a:alpha val="12000"/>
                        </a:srgbClr>
                      </a:gs>
                      <a:gs pos="100000">
                        <a:srgbClr val="6EE8C8"/>
                      </a:gs>
                    </a:gsLst>
                    <a:lin ang="0" scaled="1"/>
                    <a:tileRect/>
                  </a:gradFill>
                  <a:ln w="3175">
                    <a:solidFill>
                      <a:schemeClr val="bg1">
                        <a:lumMod val="65000"/>
                        <a:alpha val="2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grpSp>
          <p:nvGrpSpPr>
            <p:cNvPr id="57" name="Group 56"/>
            <p:cNvGrpSpPr/>
            <p:nvPr/>
          </p:nvGrpSpPr>
          <p:grpSpPr>
            <a:xfrm>
              <a:off x="1958199" y="4501015"/>
              <a:ext cx="5205261" cy="589990"/>
              <a:chOff x="1958199" y="4501015"/>
              <a:chExt cx="5205261" cy="589990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1958199" y="4506230"/>
                <a:ext cx="135095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Glass of water</a:t>
                </a:r>
                <a:endParaRPr lang="en-GB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878643" y="4501015"/>
                <a:ext cx="135095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Block of wood</a:t>
                </a:r>
                <a:endParaRPr lang="en-GB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812508" y="4501015"/>
                <a:ext cx="135095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Block of metal</a:t>
                </a:r>
                <a:endParaRPr lang="en-GB" sz="16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776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blocks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196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Touching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hot metal can burn.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</a:t>
            </a:r>
            <a:r>
              <a:rPr lang="en-US" dirty="0" smtClean="0"/>
              <a:t> hot metal can damage the cells in your skin.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Artisan, Crafts, Horseshoe, Work, Anvil, Blacksmith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" b="13512"/>
          <a:stretch/>
        </p:blipFill>
        <p:spPr bwMode="auto">
          <a:xfrm>
            <a:off x="1291062" y="1892172"/>
            <a:ext cx="6526113" cy="371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97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925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Thermal equilibrium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863126"/>
            <a:ext cx="4828396" cy="268032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Which material do you think has: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the highest temperature?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the lowest temperature?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Do you think these are higher or lower than the temperature of the room?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5" y="3727327"/>
            <a:ext cx="4348740" cy="1928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are the reasons you think the temperatures will be like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598815" y="1733465"/>
            <a:ext cx="2641955" cy="3766489"/>
            <a:chOff x="5598815" y="1733465"/>
            <a:chExt cx="2641955" cy="3766489"/>
          </a:xfrm>
        </p:grpSpPr>
        <p:grpSp>
          <p:nvGrpSpPr>
            <p:cNvPr id="18" name="Group 17"/>
            <p:cNvGrpSpPr/>
            <p:nvPr/>
          </p:nvGrpSpPr>
          <p:grpSpPr>
            <a:xfrm>
              <a:off x="5598815" y="3560104"/>
              <a:ext cx="1014412" cy="1204912"/>
              <a:chOff x="2778622" y="3166799"/>
              <a:chExt cx="1014412" cy="1204912"/>
            </a:xfrm>
          </p:grpSpPr>
          <p:sp>
            <p:nvSpPr>
              <p:cNvPr id="19" name="Can 18"/>
              <p:cNvSpPr/>
              <p:nvPr/>
            </p:nvSpPr>
            <p:spPr>
              <a:xfrm>
                <a:off x="2806632" y="3434188"/>
                <a:ext cx="958391" cy="912495"/>
              </a:xfrm>
              <a:prstGeom prst="can">
                <a:avLst>
                  <a:gd name="adj" fmla="val 14401"/>
                </a:avLst>
              </a:prstGeom>
              <a:solidFill>
                <a:srgbClr val="0070C0">
                  <a:alpha val="22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2778622" y="3166799"/>
                <a:ext cx="1014412" cy="1204912"/>
                <a:chOff x="2303218" y="3166799"/>
                <a:chExt cx="1014412" cy="1204912"/>
              </a:xfrm>
            </p:grpSpPr>
            <p:sp>
              <p:nvSpPr>
                <p:cNvPr id="21" name="Can 20"/>
                <p:cNvSpPr/>
                <p:nvPr/>
              </p:nvSpPr>
              <p:spPr>
                <a:xfrm>
                  <a:off x="2303218" y="3166799"/>
                  <a:ext cx="1014412" cy="1204912"/>
                </a:xfrm>
                <a:prstGeom prst="can">
                  <a:avLst>
                    <a:gd name="adj" fmla="val 14401"/>
                  </a:avLst>
                </a:prstGeom>
                <a:gradFill flip="none" rotWithShape="1">
                  <a:gsLst>
                    <a:gs pos="73000">
                      <a:srgbClr val="43E1B8">
                        <a:alpha val="0"/>
                      </a:srgbClr>
                    </a:gs>
                    <a:gs pos="0">
                      <a:srgbClr val="DEFAF3"/>
                    </a:gs>
                    <a:gs pos="32000">
                      <a:srgbClr val="BAF4E5">
                        <a:alpha val="36000"/>
                      </a:srgbClr>
                    </a:gs>
                    <a:gs pos="100000">
                      <a:srgbClr val="81EBCF"/>
                    </a:gs>
                  </a:gsLst>
                  <a:lin ang="0" scaled="1"/>
                  <a:tileRect/>
                </a:gradFill>
                <a:ln w="3175">
                  <a:solidFill>
                    <a:schemeClr val="bg1">
                      <a:lumMod val="65000"/>
                      <a:alpha val="2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2303218" y="3166799"/>
                  <a:ext cx="1014412" cy="147638"/>
                </a:xfrm>
                <a:prstGeom prst="ellipse">
                  <a:avLst/>
                </a:prstGeom>
                <a:gradFill flip="none" rotWithShape="1">
                  <a:gsLst>
                    <a:gs pos="76000">
                      <a:srgbClr val="2EDEB0">
                        <a:alpha val="37000"/>
                      </a:srgbClr>
                    </a:gs>
                    <a:gs pos="0">
                      <a:srgbClr val="BAF4E5"/>
                    </a:gs>
                    <a:gs pos="36000">
                      <a:srgbClr val="4FE3BC">
                        <a:alpha val="12000"/>
                      </a:srgbClr>
                    </a:gs>
                    <a:gs pos="100000">
                      <a:srgbClr val="6EE8C8"/>
                    </a:gs>
                  </a:gsLst>
                  <a:lin ang="0" scaled="1"/>
                  <a:tileRect/>
                </a:gradFill>
                <a:ln w="3175">
                  <a:solidFill>
                    <a:schemeClr val="bg1">
                      <a:lumMod val="65000"/>
                      <a:alpha val="2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4" name="Group 3"/>
            <p:cNvGrpSpPr/>
            <p:nvPr/>
          </p:nvGrpSpPr>
          <p:grpSpPr>
            <a:xfrm>
              <a:off x="7226357" y="1733465"/>
              <a:ext cx="1014413" cy="3174064"/>
              <a:chOff x="7226357" y="1733465"/>
              <a:chExt cx="1014413" cy="3174064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7226357" y="3702617"/>
                <a:ext cx="1014413" cy="1204912"/>
                <a:chOff x="4599781" y="3267075"/>
                <a:chExt cx="1014413" cy="1204912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4599781" y="3267075"/>
                  <a:ext cx="1014413" cy="1204912"/>
                  <a:chOff x="4599781" y="3267075"/>
                  <a:chExt cx="1014413" cy="1204912"/>
                </a:xfrm>
              </p:grpSpPr>
              <p:sp>
                <p:nvSpPr>
                  <p:cNvPr id="29" name="Can 28"/>
                  <p:cNvSpPr/>
                  <p:nvPr/>
                </p:nvSpPr>
                <p:spPr>
                  <a:xfrm>
                    <a:off x="4599781" y="3267075"/>
                    <a:ext cx="1014412" cy="1204912"/>
                  </a:xfrm>
                  <a:prstGeom prst="can">
                    <a:avLst>
                      <a:gd name="adj" fmla="val 14401"/>
                    </a:avLst>
                  </a:prstGeom>
                  <a:gradFill flip="none" rotWithShape="1">
                    <a:gsLst>
                      <a:gs pos="76860">
                        <a:schemeClr val="bg1">
                          <a:lumMod val="65000"/>
                        </a:schemeClr>
                      </a:gs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35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lin ang="0" scaled="1"/>
                    <a:tileRect/>
                  </a:gradFill>
                  <a:ln w="3175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" name="Oval 29"/>
                  <p:cNvSpPr/>
                  <p:nvPr/>
                </p:nvSpPr>
                <p:spPr>
                  <a:xfrm>
                    <a:off x="4599782" y="3267075"/>
                    <a:ext cx="1014412" cy="147638"/>
                  </a:xfrm>
                  <a:prstGeom prst="ellipse">
                    <a:avLst/>
                  </a:prstGeom>
                  <a:gradFill flip="none" rotWithShape="1">
                    <a:gsLst>
                      <a:gs pos="76000">
                        <a:srgbClr val="DDDDDD"/>
                      </a:gs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36000">
                        <a:srgbClr val="FFFFFF"/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lin ang="18900000" scaled="1"/>
                    <a:tileRect/>
                  </a:gradFill>
                  <a:ln w="3175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8" name="Oval 27"/>
                <p:cNvSpPr>
                  <a:spLocks noChangeAspect="1"/>
                </p:cNvSpPr>
                <p:nvPr/>
              </p:nvSpPr>
              <p:spPr>
                <a:xfrm flipH="1">
                  <a:off x="5211952" y="3331894"/>
                  <a:ext cx="123677" cy="1800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1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3"/>
              <a:srcRect l="1" t="-1" r="-1" b="28852"/>
              <a:stretch/>
            </p:blipFill>
            <p:spPr>
              <a:xfrm>
                <a:off x="7814331" y="1733465"/>
                <a:ext cx="172069" cy="2045579"/>
              </a:xfrm>
              <a:prstGeom prst="rect">
                <a:avLst/>
              </a:prstGeom>
            </p:spPr>
          </p:pic>
        </p:grpSp>
        <p:grpSp>
          <p:nvGrpSpPr>
            <p:cNvPr id="17" name="Group 16"/>
            <p:cNvGrpSpPr/>
            <p:nvPr/>
          </p:nvGrpSpPr>
          <p:grpSpPr>
            <a:xfrm>
              <a:off x="6061978" y="4183915"/>
              <a:ext cx="1074487" cy="1316039"/>
              <a:chOff x="4458998" y="3093799"/>
              <a:chExt cx="1074487" cy="1316039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4458998" y="3093799"/>
                <a:ext cx="1074487" cy="1316039"/>
                <a:chOff x="4458998" y="3093799"/>
                <a:chExt cx="1074487" cy="1316039"/>
              </a:xfrm>
            </p:grpSpPr>
            <p:sp>
              <p:nvSpPr>
                <p:cNvPr id="25" name="Cube 24"/>
                <p:cNvSpPr/>
                <p:nvPr/>
              </p:nvSpPr>
              <p:spPr>
                <a:xfrm rot="16200000" flipV="1">
                  <a:off x="4338223" y="3214576"/>
                  <a:ext cx="1316038" cy="1074485"/>
                </a:xfrm>
                <a:prstGeom prst="cube">
                  <a:avLst/>
                </a:prstGeom>
                <a:blipFill>
                  <a:blip r:embed="rId4"/>
                  <a:tile tx="0" ty="0" sx="100000" sy="100000" flip="none" algn="tl"/>
                </a:blipFill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Parallelogram 25"/>
                <p:cNvSpPr/>
                <p:nvPr/>
              </p:nvSpPr>
              <p:spPr>
                <a:xfrm>
                  <a:off x="4458998" y="3093799"/>
                  <a:ext cx="1074487" cy="266145"/>
                </a:xfrm>
                <a:prstGeom prst="parallelogram">
                  <a:avLst>
                    <a:gd name="adj" fmla="val 101051"/>
                  </a:avLst>
                </a:prstGeom>
                <a:blipFill>
                  <a:blip r:embed="rId5"/>
                  <a:tile tx="0" ty="0" sx="100000" sy="100000" flip="none" algn="tl"/>
                </a:blipFill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4" name="Oval 23"/>
              <p:cNvSpPr>
                <a:spLocks noChangeAspect="1"/>
              </p:cNvSpPr>
              <p:nvPr/>
            </p:nvSpPr>
            <p:spPr>
              <a:xfrm flipH="1">
                <a:off x="4934402" y="3222619"/>
                <a:ext cx="123677" cy="1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353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Thermal equilibrium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2" y="2191109"/>
            <a:ext cx="5080961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Record the temperature of each material.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Record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the temperature of the room.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5" y="3727327"/>
            <a:ext cx="5445066" cy="206626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>
              <a:defRPr/>
            </a:pPr>
            <a:r>
              <a:rPr lang="en-GB" dirty="0"/>
              <a:t>Try to improve your first explanation to explain what happened more clearly.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 the temperature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each material and of the room.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598815" y="1733465"/>
            <a:ext cx="2641955" cy="3766489"/>
            <a:chOff x="5598815" y="1733465"/>
            <a:chExt cx="2641955" cy="3766489"/>
          </a:xfrm>
        </p:grpSpPr>
        <p:grpSp>
          <p:nvGrpSpPr>
            <p:cNvPr id="33" name="Group 32"/>
            <p:cNvGrpSpPr/>
            <p:nvPr/>
          </p:nvGrpSpPr>
          <p:grpSpPr>
            <a:xfrm>
              <a:off x="5598815" y="3560104"/>
              <a:ext cx="1014412" cy="1204912"/>
              <a:chOff x="2778622" y="3166799"/>
              <a:chExt cx="1014412" cy="1204912"/>
            </a:xfrm>
          </p:grpSpPr>
          <p:sp>
            <p:nvSpPr>
              <p:cNvPr id="46" name="Can 45"/>
              <p:cNvSpPr/>
              <p:nvPr/>
            </p:nvSpPr>
            <p:spPr>
              <a:xfrm>
                <a:off x="2806632" y="3434188"/>
                <a:ext cx="958391" cy="912495"/>
              </a:xfrm>
              <a:prstGeom prst="can">
                <a:avLst>
                  <a:gd name="adj" fmla="val 14401"/>
                </a:avLst>
              </a:prstGeom>
              <a:solidFill>
                <a:srgbClr val="0070C0">
                  <a:alpha val="22000"/>
                </a:srgb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2778622" y="3166799"/>
                <a:ext cx="1014412" cy="1204912"/>
                <a:chOff x="2303218" y="3166799"/>
                <a:chExt cx="1014412" cy="1204912"/>
              </a:xfrm>
            </p:grpSpPr>
            <p:sp>
              <p:nvSpPr>
                <p:cNvPr id="48" name="Can 47"/>
                <p:cNvSpPr/>
                <p:nvPr/>
              </p:nvSpPr>
              <p:spPr>
                <a:xfrm>
                  <a:off x="2303218" y="3166799"/>
                  <a:ext cx="1014412" cy="1204912"/>
                </a:xfrm>
                <a:prstGeom prst="can">
                  <a:avLst>
                    <a:gd name="adj" fmla="val 14401"/>
                  </a:avLst>
                </a:prstGeom>
                <a:gradFill flip="none" rotWithShape="1">
                  <a:gsLst>
                    <a:gs pos="73000">
                      <a:srgbClr val="43E1B8">
                        <a:alpha val="0"/>
                      </a:srgbClr>
                    </a:gs>
                    <a:gs pos="0">
                      <a:srgbClr val="DEFAF3"/>
                    </a:gs>
                    <a:gs pos="32000">
                      <a:srgbClr val="BAF4E5">
                        <a:alpha val="36000"/>
                      </a:srgbClr>
                    </a:gs>
                    <a:gs pos="100000">
                      <a:srgbClr val="81EBCF"/>
                    </a:gs>
                  </a:gsLst>
                  <a:lin ang="0" scaled="1"/>
                  <a:tileRect/>
                </a:gradFill>
                <a:ln w="3175">
                  <a:solidFill>
                    <a:schemeClr val="bg1">
                      <a:lumMod val="65000"/>
                      <a:alpha val="2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2303218" y="3166799"/>
                  <a:ext cx="1014412" cy="147638"/>
                </a:xfrm>
                <a:prstGeom prst="ellipse">
                  <a:avLst/>
                </a:prstGeom>
                <a:gradFill flip="none" rotWithShape="1">
                  <a:gsLst>
                    <a:gs pos="76000">
                      <a:srgbClr val="2EDEB0">
                        <a:alpha val="37000"/>
                      </a:srgbClr>
                    </a:gs>
                    <a:gs pos="0">
                      <a:srgbClr val="BAF4E5"/>
                    </a:gs>
                    <a:gs pos="36000">
                      <a:srgbClr val="4FE3BC">
                        <a:alpha val="12000"/>
                      </a:srgbClr>
                    </a:gs>
                    <a:gs pos="100000">
                      <a:srgbClr val="6EE8C8"/>
                    </a:gs>
                  </a:gsLst>
                  <a:lin ang="0" scaled="1"/>
                  <a:tileRect/>
                </a:gradFill>
                <a:ln w="3175">
                  <a:solidFill>
                    <a:schemeClr val="bg1">
                      <a:lumMod val="65000"/>
                      <a:alpha val="2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4" name="Group 33"/>
            <p:cNvGrpSpPr/>
            <p:nvPr/>
          </p:nvGrpSpPr>
          <p:grpSpPr>
            <a:xfrm>
              <a:off x="7226357" y="1733465"/>
              <a:ext cx="1014413" cy="3174064"/>
              <a:chOff x="7226357" y="1733465"/>
              <a:chExt cx="1014413" cy="3174064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7226357" y="3702617"/>
                <a:ext cx="1014413" cy="1204912"/>
                <a:chOff x="4599781" y="3267075"/>
                <a:chExt cx="1014413" cy="1204912"/>
              </a:xfrm>
            </p:grpSpPr>
            <p:grpSp>
              <p:nvGrpSpPr>
                <p:cNvPr id="42" name="Group 41"/>
                <p:cNvGrpSpPr/>
                <p:nvPr/>
              </p:nvGrpSpPr>
              <p:grpSpPr>
                <a:xfrm>
                  <a:off x="4599781" y="3267075"/>
                  <a:ext cx="1014413" cy="1204912"/>
                  <a:chOff x="4599781" y="3267075"/>
                  <a:chExt cx="1014413" cy="1204912"/>
                </a:xfrm>
              </p:grpSpPr>
              <p:sp>
                <p:nvSpPr>
                  <p:cNvPr id="44" name="Can 43"/>
                  <p:cNvSpPr/>
                  <p:nvPr/>
                </p:nvSpPr>
                <p:spPr>
                  <a:xfrm>
                    <a:off x="4599781" y="3267075"/>
                    <a:ext cx="1014412" cy="1204912"/>
                  </a:xfrm>
                  <a:prstGeom prst="can">
                    <a:avLst>
                      <a:gd name="adj" fmla="val 14401"/>
                    </a:avLst>
                  </a:prstGeom>
                  <a:gradFill flip="none" rotWithShape="1">
                    <a:gsLst>
                      <a:gs pos="76860">
                        <a:schemeClr val="bg1">
                          <a:lumMod val="65000"/>
                        </a:schemeClr>
                      </a:gs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35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lin ang="0" scaled="1"/>
                    <a:tileRect/>
                  </a:gradFill>
                  <a:ln w="3175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Oval 44"/>
                  <p:cNvSpPr/>
                  <p:nvPr/>
                </p:nvSpPr>
                <p:spPr>
                  <a:xfrm>
                    <a:off x="4599782" y="3267075"/>
                    <a:ext cx="1014412" cy="147638"/>
                  </a:xfrm>
                  <a:prstGeom prst="ellipse">
                    <a:avLst/>
                  </a:prstGeom>
                  <a:gradFill flip="none" rotWithShape="1">
                    <a:gsLst>
                      <a:gs pos="76000">
                        <a:srgbClr val="DDDDDD"/>
                      </a:gs>
                      <a:gs pos="0">
                        <a:schemeClr val="accent3">
                          <a:lumMod val="0"/>
                          <a:lumOff val="100000"/>
                        </a:schemeClr>
                      </a:gs>
                      <a:gs pos="36000">
                        <a:srgbClr val="FFFFFF"/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lin ang="18900000" scaled="1"/>
                    <a:tileRect/>
                  </a:gradFill>
                  <a:ln w="3175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3" name="Oval 42"/>
                <p:cNvSpPr>
                  <a:spLocks noChangeAspect="1"/>
                </p:cNvSpPr>
                <p:nvPr/>
              </p:nvSpPr>
              <p:spPr>
                <a:xfrm flipH="1">
                  <a:off x="5211952" y="3331894"/>
                  <a:ext cx="123677" cy="1800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1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41" name="Picture 40"/>
              <p:cNvPicPr>
                <a:picLocks noChangeAspect="1"/>
              </p:cNvPicPr>
              <p:nvPr/>
            </p:nvPicPr>
            <p:blipFill rotWithShape="1">
              <a:blip r:embed="rId4"/>
              <a:srcRect l="1" t="-1" r="-1" b="28852"/>
              <a:stretch/>
            </p:blipFill>
            <p:spPr>
              <a:xfrm>
                <a:off x="7814331" y="1733465"/>
                <a:ext cx="172069" cy="2045579"/>
              </a:xfrm>
              <a:prstGeom prst="rect">
                <a:avLst/>
              </a:prstGeom>
            </p:spPr>
          </p:pic>
        </p:grpSp>
        <p:grpSp>
          <p:nvGrpSpPr>
            <p:cNvPr id="35" name="Group 34"/>
            <p:cNvGrpSpPr/>
            <p:nvPr/>
          </p:nvGrpSpPr>
          <p:grpSpPr>
            <a:xfrm>
              <a:off x="6061978" y="4183915"/>
              <a:ext cx="1074487" cy="1316039"/>
              <a:chOff x="4458998" y="3093799"/>
              <a:chExt cx="1074487" cy="1316039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4458998" y="3093799"/>
                <a:ext cx="1074487" cy="1316039"/>
                <a:chOff x="4458998" y="3093799"/>
                <a:chExt cx="1074487" cy="1316039"/>
              </a:xfrm>
            </p:grpSpPr>
            <p:sp>
              <p:nvSpPr>
                <p:cNvPr id="38" name="Cube 37"/>
                <p:cNvSpPr/>
                <p:nvPr/>
              </p:nvSpPr>
              <p:spPr>
                <a:xfrm rot="16200000" flipV="1">
                  <a:off x="4338223" y="3214576"/>
                  <a:ext cx="1316038" cy="1074485"/>
                </a:xfrm>
                <a:prstGeom prst="cube">
                  <a:avLst/>
                </a:prstGeom>
                <a:blipFill>
                  <a:blip r:embed="rId5"/>
                  <a:tile tx="0" ty="0" sx="100000" sy="100000" flip="none" algn="tl"/>
                </a:blipFill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Parallelogram 38"/>
                <p:cNvSpPr/>
                <p:nvPr/>
              </p:nvSpPr>
              <p:spPr>
                <a:xfrm>
                  <a:off x="4458998" y="3093799"/>
                  <a:ext cx="1074487" cy="266145"/>
                </a:xfrm>
                <a:prstGeom prst="parallelogram">
                  <a:avLst>
                    <a:gd name="adj" fmla="val 101051"/>
                  </a:avLst>
                </a:prstGeom>
                <a:blipFill>
                  <a:blip r:embed="rId6"/>
                  <a:tile tx="0" ty="0" sx="100000" sy="100000" flip="none" algn="tl"/>
                </a:blipFill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7" name="Oval 36"/>
              <p:cNvSpPr>
                <a:spLocks noChangeAspect="1"/>
              </p:cNvSpPr>
              <p:nvPr/>
            </p:nvSpPr>
            <p:spPr>
              <a:xfrm flipH="1">
                <a:off x="4934402" y="3222619"/>
                <a:ext cx="123677" cy="1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6" name="Rounded Rectangle 25">
            <a:hlinkClick r:id="rId7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60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Melting ice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594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pieces of ice are taken out of </a:t>
            </a:r>
            <a:r>
              <a:rPr lang="en-US" dirty="0"/>
              <a:t>a</a:t>
            </a:r>
            <a:r>
              <a:rPr lang="en-US" dirty="0" smtClean="0"/>
              <a:t> freezer at the same time.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are 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same size as each other.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is placed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a piece of wood, the other on a piece of metal.</a:t>
            </a:r>
          </a:p>
          <a:p>
            <a:pPr lvl="0">
              <a:defRPr/>
            </a:pPr>
            <a:r>
              <a:rPr lang="en-US" baseline="0" dirty="0" smtClean="0"/>
              <a:t>They</a:t>
            </a:r>
            <a:r>
              <a:rPr lang="en-US" dirty="0" smtClean="0"/>
              <a:t> are left </a:t>
            </a:r>
            <a:r>
              <a:rPr lang="en-US" dirty="0"/>
              <a:t>to </a:t>
            </a:r>
            <a:r>
              <a:rPr lang="en-US" dirty="0" smtClean="0"/>
              <a:t>melt next to each other.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6050" y="2806939"/>
            <a:ext cx="8407461" cy="1889760"/>
            <a:chOff x="334902" y="2811780"/>
            <a:chExt cx="8407461" cy="1889760"/>
          </a:xfrm>
        </p:grpSpPr>
        <p:sp>
          <p:nvSpPr>
            <p:cNvPr id="6" name="Freeform 5"/>
            <p:cNvSpPr/>
            <p:nvPr/>
          </p:nvSpPr>
          <p:spPr>
            <a:xfrm>
              <a:off x="334902" y="2815818"/>
              <a:ext cx="4334877" cy="1703578"/>
            </a:xfrm>
            <a:custGeom>
              <a:avLst/>
              <a:gdLst>
                <a:gd name="connsiteX0" fmla="*/ 0 w 3493698"/>
                <a:gd name="connsiteY0" fmla="*/ 793630 h 810883"/>
                <a:gd name="connsiteX1" fmla="*/ 2579298 w 3493698"/>
                <a:gd name="connsiteY1" fmla="*/ 810883 h 810883"/>
                <a:gd name="connsiteX2" fmla="*/ 3493698 w 3493698"/>
                <a:gd name="connsiteY2" fmla="*/ 8626 h 810883"/>
                <a:gd name="connsiteX3" fmla="*/ 957532 w 3493698"/>
                <a:gd name="connsiteY3" fmla="*/ 0 h 810883"/>
                <a:gd name="connsiteX4" fmla="*/ 0 w 3493698"/>
                <a:gd name="connsiteY4" fmla="*/ 793630 h 8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3698" h="810883">
                  <a:moveTo>
                    <a:pt x="0" y="793630"/>
                  </a:moveTo>
                  <a:lnTo>
                    <a:pt x="2579298" y="810883"/>
                  </a:lnTo>
                  <a:lnTo>
                    <a:pt x="3493698" y="8626"/>
                  </a:lnTo>
                  <a:lnTo>
                    <a:pt x="957532" y="0"/>
                  </a:lnTo>
                  <a:lnTo>
                    <a:pt x="0" y="793630"/>
                  </a:lnTo>
                  <a:close/>
                </a:path>
              </a:pathLst>
            </a:custGeom>
            <a:blipFill>
              <a:blip r:embed="rId4"/>
              <a:tile tx="0" ty="0" sx="100000" sy="100000" flip="none" algn="tl"/>
            </a:blipFill>
            <a:ln>
              <a:noFill/>
            </a:ln>
            <a:scene3d>
              <a:camera prst="orthographicFront">
                <a:rot lat="20400000" lon="600000" rev="21000000"/>
              </a:camera>
              <a:lightRig rig="threePt" dir="t"/>
            </a:scene3d>
            <a:sp3d extrusionH="152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73923">
              <a:off x="1946435" y="2984573"/>
              <a:ext cx="1111811" cy="1012739"/>
            </a:xfrm>
            <a:prstGeom prst="rect">
              <a:avLst/>
            </a:prstGeom>
          </p:spPr>
        </p:pic>
        <p:sp>
          <p:nvSpPr>
            <p:cNvPr id="8" name="Freeform 7"/>
            <p:cNvSpPr/>
            <p:nvPr/>
          </p:nvSpPr>
          <p:spPr>
            <a:xfrm>
              <a:off x="4407860" y="2811780"/>
              <a:ext cx="4334503" cy="1889760"/>
            </a:xfrm>
            <a:custGeom>
              <a:avLst/>
              <a:gdLst>
                <a:gd name="connsiteX0" fmla="*/ 0 w 3493698"/>
                <a:gd name="connsiteY0" fmla="*/ 793630 h 810883"/>
                <a:gd name="connsiteX1" fmla="*/ 2579298 w 3493698"/>
                <a:gd name="connsiteY1" fmla="*/ 810883 h 810883"/>
                <a:gd name="connsiteX2" fmla="*/ 3493698 w 3493698"/>
                <a:gd name="connsiteY2" fmla="*/ 8626 h 810883"/>
                <a:gd name="connsiteX3" fmla="*/ 957532 w 3493698"/>
                <a:gd name="connsiteY3" fmla="*/ 0 h 810883"/>
                <a:gd name="connsiteX4" fmla="*/ 0 w 3493698"/>
                <a:gd name="connsiteY4" fmla="*/ 793630 h 8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3698" h="810883">
                  <a:moveTo>
                    <a:pt x="0" y="793630"/>
                  </a:moveTo>
                  <a:lnTo>
                    <a:pt x="2579298" y="810883"/>
                  </a:lnTo>
                  <a:lnTo>
                    <a:pt x="3493698" y="8626"/>
                  </a:lnTo>
                  <a:lnTo>
                    <a:pt x="957532" y="0"/>
                  </a:lnTo>
                  <a:lnTo>
                    <a:pt x="0" y="793630"/>
                  </a:lnTo>
                  <a:close/>
                </a:path>
              </a:pathLst>
            </a:custGeom>
            <a:gradFill flip="none" rotWithShape="1">
              <a:gsLst>
                <a:gs pos="22000">
                  <a:schemeClr val="bg1">
                    <a:lumMod val="65000"/>
                  </a:schemeClr>
                </a:gs>
                <a:gs pos="48000">
                  <a:schemeClr val="accent3">
                    <a:lumMod val="0"/>
                    <a:lumOff val="100000"/>
                  </a:schemeClr>
                </a:gs>
                <a:gs pos="74654">
                  <a:schemeClr val="bg1">
                    <a:lumMod val="50000"/>
                  </a:schemeClr>
                </a:gs>
                <a:gs pos="99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>
              <a:noFill/>
            </a:ln>
            <a:scene3d>
              <a:camera prst="orthographicFront">
                <a:rot lat="20400000" lon="962642" rev="21000000"/>
              </a:camera>
              <a:lightRig rig="threePt" dir="t"/>
            </a:scene3d>
            <a:sp3d extrusionH="152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01382" y="2971013"/>
              <a:ext cx="1148812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951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925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Melting ice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863125"/>
            <a:ext cx="4015914" cy="232283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How quickly do you think each piece of ice will melt?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Which will melt the most quickly?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5" y="3727327"/>
            <a:ext cx="4348740" cy="1928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the pieces of ice will melt like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/>
          <a:srcRect r="19252"/>
          <a:stretch/>
        </p:blipFill>
        <p:spPr>
          <a:xfrm>
            <a:off x="5451903" y="1513829"/>
            <a:ext cx="3692097" cy="427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91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7" y="645638"/>
            <a:ext cx="9130193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Melting ice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2" y="2191109"/>
            <a:ext cx="4699311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r>
              <a:rPr lang="en-US" dirty="0"/>
              <a:t>Record a description of each ice cube at intervals of ten minutes. 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5" y="3727327"/>
            <a:ext cx="5445066" cy="206626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>
              <a:defRPr/>
            </a:pPr>
            <a:r>
              <a:rPr lang="en-GB" dirty="0"/>
              <a:t>Try to improve your first explanation to explain what happened more clearly.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b="1" dirty="0"/>
              <a:t>Observe the ice at intervals of ten </a:t>
            </a:r>
            <a:r>
              <a:rPr lang="en-US" b="1" dirty="0" smtClean="0"/>
              <a:t>minutes.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r="19252"/>
          <a:stretch/>
        </p:blipFill>
        <p:spPr>
          <a:xfrm>
            <a:off x="5451903" y="1513829"/>
            <a:ext cx="3692097" cy="4279763"/>
          </a:xfrm>
          <a:prstGeom prst="rect">
            <a:avLst/>
          </a:prstGeom>
        </p:spPr>
      </p:pic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28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Hot blocks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7948145" cy="943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If you touched one of these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blocks of metal for two seconds, which would burn you the most?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994999" y="2101030"/>
            <a:ext cx="7118239" cy="2053583"/>
            <a:chOff x="842950" y="2463597"/>
            <a:chExt cx="7118239" cy="2053583"/>
          </a:xfrm>
        </p:grpSpPr>
        <p:grpSp>
          <p:nvGrpSpPr>
            <p:cNvPr id="19" name="Group 18"/>
            <p:cNvGrpSpPr/>
            <p:nvPr/>
          </p:nvGrpSpPr>
          <p:grpSpPr>
            <a:xfrm>
              <a:off x="842950" y="2463597"/>
              <a:ext cx="1388374" cy="2053583"/>
              <a:chOff x="842950" y="2463597"/>
              <a:chExt cx="1388374" cy="2053583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842950" y="2463597"/>
                <a:ext cx="1388374" cy="2053583"/>
                <a:chOff x="842950" y="2463597"/>
                <a:chExt cx="1388374" cy="2053583"/>
              </a:xfrm>
            </p:grpSpPr>
            <p:sp>
              <p:nvSpPr>
                <p:cNvPr id="26" name="TextBox 25"/>
                <p:cNvSpPr txBox="1"/>
                <p:nvPr/>
              </p:nvSpPr>
              <p:spPr>
                <a:xfrm>
                  <a:off x="1304224" y="4147848"/>
                  <a:ext cx="46582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  <a:endParaRPr lang="en-GB" b="1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grpSp>
              <p:nvGrpSpPr>
                <p:cNvPr id="7" name="Group 6"/>
                <p:cNvGrpSpPr/>
                <p:nvPr/>
              </p:nvGrpSpPr>
              <p:grpSpPr>
                <a:xfrm>
                  <a:off x="842950" y="2463597"/>
                  <a:ext cx="1388374" cy="1328448"/>
                  <a:chOff x="1151626" y="2463597"/>
                  <a:chExt cx="1388374" cy="1328448"/>
                </a:xfrm>
              </p:grpSpPr>
              <p:sp>
                <p:nvSpPr>
                  <p:cNvPr id="5" name="Cube 4"/>
                  <p:cNvSpPr/>
                  <p:nvPr/>
                </p:nvSpPr>
                <p:spPr>
                  <a:xfrm>
                    <a:off x="1151626" y="2463597"/>
                    <a:ext cx="1388374" cy="1328448"/>
                  </a:xfrm>
                  <a:prstGeom prst="cub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35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lin ang="0" scaled="1"/>
                    <a:tileRect/>
                  </a:gra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" name="Parallelogram 5"/>
                  <p:cNvSpPr/>
                  <p:nvPr/>
                </p:nvSpPr>
                <p:spPr>
                  <a:xfrm>
                    <a:off x="1151626" y="2463597"/>
                    <a:ext cx="1388374" cy="330621"/>
                  </a:xfrm>
                  <a:prstGeom prst="parallelogram">
                    <a:avLst>
                      <a:gd name="adj" fmla="val 98944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36" name="TextBox 35"/>
              <p:cNvSpPr txBox="1"/>
              <p:nvPr/>
            </p:nvSpPr>
            <p:spPr>
              <a:xfrm>
                <a:off x="842950" y="3081454"/>
                <a:ext cx="1074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60</a:t>
                </a:r>
                <a:r>
                  <a:rPr lang="en-GB" b="1" baseline="300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707882" y="2463597"/>
              <a:ext cx="1388374" cy="2053583"/>
              <a:chOff x="3845661" y="2463597"/>
              <a:chExt cx="1388374" cy="2053583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3845661" y="2463597"/>
                <a:ext cx="1388374" cy="2053583"/>
                <a:chOff x="3845661" y="2463597"/>
                <a:chExt cx="1388374" cy="2053583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4306935" y="4147848"/>
                  <a:ext cx="46582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</a:p>
              </p:txBody>
            </p:sp>
            <p:grpSp>
              <p:nvGrpSpPr>
                <p:cNvPr id="30" name="Group 29"/>
                <p:cNvGrpSpPr/>
                <p:nvPr/>
              </p:nvGrpSpPr>
              <p:grpSpPr>
                <a:xfrm>
                  <a:off x="3845661" y="2463597"/>
                  <a:ext cx="1388374" cy="1328448"/>
                  <a:chOff x="1151626" y="2463597"/>
                  <a:chExt cx="1388374" cy="1328448"/>
                </a:xfrm>
              </p:grpSpPr>
              <p:sp>
                <p:nvSpPr>
                  <p:cNvPr id="31" name="Cube 30"/>
                  <p:cNvSpPr/>
                  <p:nvPr/>
                </p:nvSpPr>
                <p:spPr>
                  <a:xfrm>
                    <a:off x="1151626" y="2463597"/>
                    <a:ext cx="1388374" cy="1328448"/>
                  </a:xfrm>
                  <a:prstGeom prst="cub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35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lin ang="0" scaled="1"/>
                    <a:tileRect/>
                  </a:gra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" name="Parallelogram 31"/>
                  <p:cNvSpPr/>
                  <p:nvPr/>
                </p:nvSpPr>
                <p:spPr>
                  <a:xfrm>
                    <a:off x="1151626" y="2463597"/>
                    <a:ext cx="1388374" cy="330621"/>
                  </a:xfrm>
                  <a:prstGeom prst="parallelogram">
                    <a:avLst>
                      <a:gd name="adj" fmla="val 98944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37" name="TextBox 36"/>
              <p:cNvSpPr txBox="1"/>
              <p:nvPr/>
            </p:nvSpPr>
            <p:spPr>
              <a:xfrm>
                <a:off x="3845661" y="3081454"/>
                <a:ext cx="1074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70</a:t>
                </a:r>
                <a:r>
                  <a:rPr lang="en-GB" b="1" baseline="300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572815" y="2463597"/>
              <a:ext cx="1388374" cy="2053583"/>
              <a:chOff x="6572815" y="2463597"/>
              <a:chExt cx="1388374" cy="2053583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6572815" y="2463597"/>
                <a:ext cx="1388374" cy="2053583"/>
                <a:chOff x="6572815" y="2463597"/>
                <a:chExt cx="1388374" cy="2053583"/>
              </a:xfrm>
            </p:grpSpPr>
            <p:sp>
              <p:nvSpPr>
                <p:cNvPr id="14" name="TextBox 13"/>
                <p:cNvSpPr txBox="1"/>
                <p:nvPr/>
              </p:nvSpPr>
              <p:spPr>
                <a:xfrm>
                  <a:off x="7034089" y="4147848"/>
                  <a:ext cx="46582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  <a:endParaRPr lang="en-GB" b="1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grpSp>
              <p:nvGrpSpPr>
                <p:cNvPr id="33" name="Group 32"/>
                <p:cNvGrpSpPr/>
                <p:nvPr/>
              </p:nvGrpSpPr>
              <p:grpSpPr>
                <a:xfrm>
                  <a:off x="6572815" y="2463597"/>
                  <a:ext cx="1388374" cy="1328448"/>
                  <a:chOff x="1151626" y="2463597"/>
                  <a:chExt cx="1388374" cy="1328448"/>
                </a:xfrm>
              </p:grpSpPr>
              <p:sp>
                <p:nvSpPr>
                  <p:cNvPr id="34" name="Cube 33"/>
                  <p:cNvSpPr/>
                  <p:nvPr/>
                </p:nvSpPr>
                <p:spPr>
                  <a:xfrm>
                    <a:off x="1151626" y="2463597"/>
                    <a:ext cx="1388374" cy="1328448"/>
                  </a:xfrm>
                  <a:prstGeom prst="cub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35000">
                        <a:schemeClr val="accent3">
                          <a:lumMod val="0"/>
                          <a:lumOff val="100000"/>
                        </a:schemeClr>
                      </a:gs>
                      <a:gs pos="100000">
                        <a:schemeClr val="accent3">
                          <a:lumMod val="100000"/>
                        </a:schemeClr>
                      </a:gs>
                    </a:gsLst>
                    <a:lin ang="0" scaled="1"/>
                    <a:tileRect/>
                  </a:gra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" name="Parallelogram 34"/>
                  <p:cNvSpPr/>
                  <p:nvPr/>
                </p:nvSpPr>
                <p:spPr>
                  <a:xfrm>
                    <a:off x="1151626" y="2463597"/>
                    <a:ext cx="1388374" cy="330621"/>
                  </a:xfrm>
                  <a:prstGeom prst="parallelogram">
                    <a:avLst>
                      <a:gd name="adj" fmla="val 98944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38" name="TextBox 37"/>
              <p:cNvSpPr txBox="1"/>
              <p:nvPr/>
            </p:nvSpPr>
            <p:spPr>
              <a:xfrm>
                <a:off x="6572815" y="3081454"/>
                <a:ext cx="1074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80</a:t>
                </a:r>
                <a:r>
                  <a:rPr lang="en-GB" b="1" baseline="300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745542" y="3516740"/>
            <a:ext cx="7659803" cy="1994501"/>
            <a:chOff x="724216" y="4064681"/>
            <a:chExt cx="7659803" cy="1994501"/>
          </a:xfrm>
        </p:grpSpPr>
        <p:grpSp>
          <p:nvGrpSpPr>
            <p:cNvPr id="42" name="Group 41"/>
            <p:cNvGrpSpPr/>
            <p:nvPr/>
          </p:nvGrpSpPr>
          <p:grpSpPr>
            <a:xfrm>
              <a:off x="5603119" y="4064681"/>
              <a:ext cx="1375745" cy="1716782"/>
              <a:chOff x="5487144" y="4042281"/>
              <a:chExt cx="1375745" cy="1716782"/>
            </a:xfrm>
          </p:grpSpPr>
          <p:pic>
            <p:nvPicPr>
              <p:cNvPr id="2050" name="Picture 2" descr="Index Finger, Pointing, Pointer, Hand, Finger, Human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937519">
                <a:off x="5539536" y="4042281"/>
                <a:ext cx="1323353" cy="17167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" name="Oval 40"/>
              <p:cNvSpPr/>
              <p:nvPr/>
            </p:nvSpPr>
            <p:spPr>
              <a:xfrm rot="20003112">
                <a:off x="5487144" y="4109368"/>
                <a:ext cx="461540" cy="57693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softEdge rad="76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724216" y="5351296"/>
              <a:ext cx="7659803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perspectiveRelaxedModerately"/>
                <a:lightRig rig="threePt" dir="t"/>
              </a:scene3d>
            </a:bodyPr>
            <a:lstStyle/>
            <a:p>
              <a:pPr algn="ctr"/>
              <a:r>
                <a:rPr lang="en-US" sz="4000" b="1" cap="none" spc="0" dirty="0" smtClean="0">
                  <a:ln w="6600">
                    <a:solidFill>
                      <a:srgbClr val="C00000"/>
                    </a:solidFill>
                    <a:prstDash val="solid"/>
                  </a:ln>
                  <a:solidFill>
                    <a:srgbClr val="FFC000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Arial Black" panose="020B0A04020102020204" pitchFamily="34" charset="0"/>
                </a:rPr>
                <a:t>Do not try this yourself!</a:t>
              </a:r>
              <a:endParaRPr lang="en-US" sz="4000" b="1" cap="none" spc="0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314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Hot blocks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60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	</a:t>
            </a: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best reason for your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last answer?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heat particles flow from the block.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energy flows from the block.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are more particles in this block that are vibrating.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particles in this block are vibrating more quickly.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009435" y="1664470"/>
            <a:ext cx="7118239" cy="1328448"/>
            <a:chOff x="842950" y="2463597"/>
            <a:chExt cx="7118239" cy="1328448"/>
          </a:xfrm>
        </p:grpSpPr>
        <p:grpSp>
          <p:nvGrpSpPr>
            <p:cNvPr id="18" name="Group 17"/>
            <p:cNvGrpSpPr/>
            <p:nvPr/>
          </p:nvGrpSpPr>
          <p:grpSpPr>
            <a:xfrm>
              <a:off x="842950" y="2463597"/>
              <a:ext cx="1388374" cy="1328448"/>
              <a:chOff x="842950" y="2463597"/>
              <a:chExt cx="1388374" cy="1328448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842950" y="2463597"/>
                <a:ext cx="1388374" cy="1328448"/>
                <a:chOff x="1151626" y="2463597"/>
                <a:chExt cx="1388374" cy="1328448"/>
              </a:xfrm>
            </p:grpSpPr>
            <p:sp>
              <p:nvSpPr>
                <p:cNvPr id="49" name="Cube 48"/>
                <p:cNvSpPr/>
                <p:nvPr/>
              </p:nvSpPr>
              <p:spPr>
                <a:xfrm>
                  <a:off x="1151626" y="2463597"/>
                  <a:ext cx="1388374" cy="1328448"/>
                </a:xfrm>
                <a:prstGeom prst="cub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lin ang="0" scaled="1"/>
                  <a:tileRect/>
                </a:gra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Parallelogram 49"/>
                <p:cNvSpPr/>
                <p:nvPr/>
              </p:nvSpPr>
              <p:spPr>
                <a:xfrm>
                  <a:off x="1151626" y="2463597"/>
                  <a:ext cx="1388374" cy="330621"/>
                </a:xfrm>
                <a:prstGeom prst="parallelogram">
                  <a:avLst>
                    <a:gd name="adj" fmla="val 98944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6" name="TextBox 45"/>
              <p:cNvSpPr txBox="1"/>
              <p:nvPr/>
            </p:nvSpPr>
            <p:spPr>
              <a:xfrm>
                <a:off x="842950" y="3081454"/>
                <a:ext cx="1074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60</a:t>
                </a:r>
                <a:r>
                  <a:rPr lang="en-GB" b="1" baseline="300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707882" y="2463597"/>
              <a:ext cx="1388374" cy="1328448"/>
              <a:chOff x="3845661" y="2463597"/>
              <a:chExt cx="1388374" cy="1328448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45661" y="2463597"/>
                <a:ext cx="1388374" cy="1328448"/>
                <a:chOff x="1151626" y="2463597"/>
                <a:chExt cx="1388374" cy="1328448"/>
              </a:xfrm>
            </p:grpSpPr>
            <p:sp>
              <p:nvSpPr>
                <p:cNvPr id="43" name="Cube 42"/>
                <p:cNvSpPr/>
                <p:nvPr/>
              </p:nvSpPr>
              <p:spPr>
                <a:xfrm>
                  <a:off x="1151626" y="2463597"/>
                  <a:ext cx="1388374" cy="1328448"/>
                </a:xfrm>
                <a:prstGeom prst="cub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lin ang="0" scaled="1"/>
                  <a:tileRect/>
                </a:gra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Parallelogram 43"/>
                <p:cNvSpPr/>
                <p:nvPr/>
              </p:nvSpPr>
              <p:spPr>
                <a:xfrm>
                  <a:off x="1151626" y="2463597"/>
                  <a:ext cx="1388374" cy="330621"/>
                </a:xfrm>
                <a:prstGeom prst="parallelogram">
                  <a:avLst>
                    <a:gd name="adj" fmla="val 98944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0" name="TextBox 39"/>
              <p:cNvSpPr txBox="1"/>
              <p:nvPr/>
            </p:nvSpPr>
            <p:spPr>
              <a:xfrm>
                <a:off x="3845661" y="3081454"/>
                <a:ext cx="1074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70</a:t>
                </a:r>
                <a:r>
                  <a:rPr lang="en-GB" b="1" baseline="300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6572815" y="2463597"/>
              <a:ext cx="1388374" cy="1328448"/>
              <a:chOff x="6572815" y="2463597"/>
              <a:chExt cx="1388374" cy="1328448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6572815" y="2463597"/>
                <a:ext cx="1388374" cy="1328448"/>
                <a:chOff x="1151626" y="2463597"/>
                <a:chExt cx="1388374" cy="1328448"/>
              </a:xfrm>
            </p:grpSpPr>
            <p:sp>
              <p:nvSpPr>
                <p:cNvPr id="37" name="Cube 36"/>
                <p:cNvSpPr/>
                <p:nvPr/>
              </p:nvSpPr>
              <p:spPr>
                <a:xfrm>
                  <a:off x="1151626" y="2463597"/>
                  <a:ext cx="1388374" cy="1328448"/>
                </a:xfrm>
                <a:prstGeom prst="cub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35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accent3">
                        <a:lumMod val="100000"/>
                      </a:schemeClr>
                    </a:gs>
                  </a:gsLst>
                  <a:lin ang="0" scaled="1"/>
                  <a:tileRect/>
                </a:gra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Parallelogram 37"/>
                <p:cNvSpPr/>
                <p:nvPr/>
              </p:nvSpPr>
              <p:spPr>
                <a:xfrm>
                  <a:off x="1151626" y="2463597"/>
                  <a:ext cx="1388374" cy="330621"/>
                </a:xfrm>
                <a:prstGeom prst="parallelogram">
                  <a:avLst>
                    <a:gd name="adj" fmla="val 98944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4" name="TextBox 33"/>
              <p:cNvSpPr txBox="1"/>
              <p:nvPr/>
            </p:nvSpPr>
            <p:spPr>
              <a:xfrm>
                <a:off x="6572815" y="3081454"/>
                <a:ext cx="1074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80</a:t>
                </a:r>
                <a:r>
                  <a:rPr lang="en-GB" b="1" baseline="30000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b="1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5838197" y="2998948"/>
            <a:ext cx="1375745" cy="1716782"/>
            <a:chOff x="5533596" y="3062759"/>
            <a:chExt cx="1375745" cy="1716782"/>
          </a:xfrm>
        </p:grpSpPr>
        <p:pic>
          <p:nvPicPr>
            <p:cNvPr id="52" name="Picture 2" descr="Index Finger, Pointing, Pointer, Hand, Finger, Huma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37519">
              <a:off x="5585988" y="3062759"/>
              <a:ext cx="1323353" cy="17167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Oval 52"/>
            <p:cNvSpPr/>
            <p:nvPr/>
          </p:nvSpPr>
          <p:spPr>
            <a:xfrm rot="20003112">
              <a:off x="5533596" y="3129846"/>
              <a:ext cx="461540" cy="57693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ounded Rectangle 2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4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iron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Ironing, Iron, Close-Up, Isolated, Clothing, Electri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86" y="1722554"/>
            <a:ext cx="6531429" cy="432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196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Touching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iron in the wrong </a:t>
            </a:r>
            <a:r>
              <a:rPr lang="en-US" dirty="0" smtClean="0"/>
              <a:t>place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 burn.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</a:t>
            </a:r>
            <a:r>
              <a:rPr lang="en-US" dirty="0" smtClean="0"/>
              <a:t> hot metal on it can damage the cells in your skin.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852" y="2585401"/>
            <a:ext cx="497782" cy="19737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76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016570" y="1427267"/>
            <a:ext cx="3603220" cy="2207500"/>
            <a:chOff x="2016570" y="1427267"/>
            <a:chExt cx="3603220" cy="2207500"/>
          </a:xfrm>
        </p:grpSpPr>
        <p:pic>
          <p:nvPicPr>
            <p:cNvPr id="41" name="Picture 2" descr="Ironing, Iron, Close-Up, Isolated, Clothing, Electric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468" y="1427267"/>
              <a:ext cx="3337322" cy="220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016570" y="1809373"/>
              <a:ext cx="497782" cy="121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Hot </a:t>
            </a:r>
            <a:r>
              <a:rPr lang="en-US" dirty="0" smtClean="0"/>
              <a:t>iron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45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0" indent="-533400">
              <a:defRPr/>
            </a:pPr>
            <a:r>
              <a:rPr lang="en-US" b="1" dirty="0" smtClean="0">
                <a:solidFill>
                  <a:srgbClr val="1F497D">
                    <a:lumMod val="50000"/>
                  </a:srgbClr>
                </a:solidFill>
              </a:rPr>
              <a:t>a.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	If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you touched the hot metal on an iron,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length of time would damage your skin the most?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second.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seconds.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seconds.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damage for 1, 2 or 3 seconds.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819501" y="2558614"/>
            <a:ext cx="1375745" cy="1716782"/>
            <a:chOff x="5533596" y="3062759"/>
            <a:chExt cx="1375745" cy="1716782"/>
          </a:xfrm>
        </p:grpSpPr>
        <p:pic>
          <p:nvPicPr>
            <p:cNvPr id="47" name="Picture 2" descr="Index Finger, Pointing, Pointer, Hand, Finger, Human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37519">
              <a:off x="5585988" y="3062759"/>
              <a:ext cx="1323353" cy="17167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Oval 50"/>
            <p:cNvSpPr/>
            <p:nvPr/>
          </p:nvSpPr>
          <p:spPr>
            <a:xfrm rot="20003112">
              <a:off x="5533596" y="3129846"/>
              <a:ext cx="461540" cy="57693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4" name="Rectangle 53"/>
          <p:cNvSpPr/>
          <p:nvPr/>
        </p:nvSpPr>
        <p:spPr>
          <a:xfrm>
            <a:off x="5100306" y="1467406"/>
            <a:ext cx="172546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 not try this yourself!</a:t>
            </a:r>
            <a:endParaRPr lang="en-US" sz="2000" b="1" cap="none" spc="0" dirty="0">
              <a:ln w="6600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82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016570" y="1427267"/>
            <a:ext cx="3603220" cy="2207500"/>
            <a:chOff x="2016570" y="1427267"/>
            <a:chExt cx="3603220" cy="2207500"/>
          </a:xfrm>
        </p:grpSpPr>
        <p:pic>
          <p:nvPicPr>
            <p:cNvPr id="39" name="Picture 2" descr="Ironing, Iron, Close-Up, Isolated, Clothing, Electric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468" y="1427267"/>
              <a:ext cx="3337322" cy="220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Rectangle 53"/>
            <p:cNvSpPr/>
            <p:nvPr/>
          </p:nvSpPr>
          <p:spPr>
            <a:xfrm>
              <a:off x="2016570" y="1809373"/>
              <a:ext cx="497782" cy="121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Hot </a:t>
            </a:r>
            <a:r>
              <a:rPr lang="en-US" dirty="0" smtClean="0"/>
              <a:t>iron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60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	</a:t>
            </a: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best reason for your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last answer?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energy flows from the metal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heat particles flow from the metal.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in the metal vibrate against the skin for longer.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articles in the metal are vibrating the same each time.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4819501" y="2558614"/>
            <a:ext cx="1375745" cy="1716782"/>
            <a:chOff x="5533596" y="3062759"/>
            <a:chExt cx="1375745" cy="1716782"/>
          </a:xfrm>
        </p:grpSpPr>
        <p:pic>
          <p:nvPicPr>
            <p:cNvPr id="45" name="Picture 2" descr="Index Finger, Pointing, Pointer, Hand, Finger, Human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937519">
              <a:off x="5585988" y="3062759"/>
              <a:ext cx="1323353" cy="17167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Oval 46"/>
            <p:cNvSpPr/>
            <p:nvPr/>
          </p:nvSpPr>
          <p:spPr>
            <a:xfrm rot="20003112">
              <a:off x="5533596" y="3129846"/>
              <a:ext cx="461540" cy="57693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5100306" y="1467406"/>
            <a:ext cx="172546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 not try this yourself!</a:t>
            </a:r>
            <a:endParaRPr lang="en-US" sz="2000" b="1" cap="none" spc="0" dirty="0">
              <a:ln w="6600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ounded Rectangle 32">
            <a:hlinkClick r:id="rId6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41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4399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spoons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7"/>
            <a:ext cx="8285163" cy="1325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Energy can be transferred through a spoon by thermal conduction.</a:t>
            </a:r>
          </a:p>
          <a:p>
            <a:pPr>
              <a:defRPr/>
            </a:pPr>
            <a:r>
              <a:rPr lang="en-US" dirty="0" smtClean="0"/>
              <a:t>These spoons are made from different materials.</a:t>
            </a:r>
          </a:p>
          <a:p>
            <a:pPr>
              <a:defRPr/>
            </a:pPr>
            <a:r>
              <a:rPr lang="en-US" dirty="0" smtClean="0"/>
              <a:t>Thermal conduction is faster in some materials and slower in others.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854119" y="2188307"/>
            <a:ext cx="5400000" cy="3730505"/>
            <a:chOff x="1854119" y="2001502"/>
            <a:chExt cx="5400000" cy="3730505"/>
          </a:xfrm>
        </p:grpSpPr>
        <p:grpSp>
          <p:nvGrpSpPr>
            <p:cNvPr id="35" name="Group 34"/>
            <p:cNvGrpSpPr/>
            <p:nvPr/>
          </p:nvGrpSpPr>
          <p:grpSpPr>
            <a:xfrm>
              <a:off x="1854119" y="2001502"/>
              <a:ext cx="5400000" cy="3730505"/>
              <a:chOff x="1899780" y="2369359"/>
              <a:chExt cx="5400000" cy="3730505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1899780" y="2369359"/>
                <a:ext cx="5400000" cy="3205941"/>
                <a:chOff x="1899780" y="2369359"/>
                <a:chExt cx="5400000" cy="3205941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2507405" y="2369359"/>
                  <a:ext cx="4184750" cy="2730788"/>
                  <a:chOff x="2228713" y="2617066"/>
                  <a:chExt cx="4184750" cy="2730788"/>
                </a:xfrm>
              </p:grpSpPr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2228713" y="2617066"/>
                    <a:ext cx="609600" cy="2730788"/>
                    <a:chOff x="2336800" y="2617066"/>
                    <a:chExt cx="609600" cy="2730788"/>
                  </a:xfrm>
                </p:grpSpPr>
                <p:sp>
                  <p:nvSpPr>
                    <p:cNvPr id="3" name="Trapezoid 2"/>
                    <p:cNvSpPr/>
                    <p:nvPr/>
                  </p:nvSpPr>
                  <p:spPr>
                    <a:xfrm>
                      <a:off x="2545898" y="2959103"/>
                      <a:ext cx="191404" cy="1582644"/>
                    </a:xfrm>
                    <a:prstGeom prst="trapezoid">
                      <a:avLst>
                        <a:gd name="adj" fmla="val 13803"/>
                      </a:avLst>
                    </a:prstGeom>
                    <a:blipFill>
                      <a:blip r:embed="rId4"/>
                      <a:tile tx="0" ty="0" sx="100000" sy="100000" flip="none" algn="tl"/>
                    </a:blipFill>
                    <a:ln w="317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" name="Rounded Rectangle 3"/>
                    <p:cNvSpPr/>
                    <p:nvPr/>
                  </p:nvSpPr>
                  <p:spPr>
                    <a:xfrm>
                      <a:off x="2570848" y="2617066"/>
                      <a:ext cx="141504" cy="412411"/>
                    </a:xfrm>
                    <a:prstGeom prst="roundRect">
                      <a:avLst>
                        <a:gd name="adj" fmla="val 44431"/>
                      </a:avLst>
                    </a:prstGeom>
                    <a:blipFill>
                      <a:blip r:embed="rId4"/>
                      <a:tile tx="0" ty="0" sx="100000" sy="100000" flip="none" algn="tl"/>
                    </a:blipFill>
                    <a:ln w="317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" name="Oval 1"/>
                    <p:cNvSpPr/>
                    <p:nvPr/>
                  </p:nvSpPr>
                  <p:spPr>
                    <a:xfrm>
                      <a:off x="2336800" y="4433454"/>
                      <a:ext cx="609600" cy="914400"/>
                    </a:xfrm>
                    <a:prstGeom prst="ellipse">
                      <a:avLst/>
                    </a:prstGeom>
                    <a:blipFill>
                      <a:blip r:embed="rId4"/>
                      <a:tile tx="0" ty="0" sx="100000" sy="100000" flip="none" algn="tl"/>
                    </a:blipFill>
                    <a:ln w="317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" name="Rounded Rectangle 5"/>
                    <p:cNvSpPr/>
                    <p:nvPr/>
                  </p:nvSpPr>
                  <p:spPr>
                    <a:xfrm>
                      <a:off x="2575000" y="2950874"/>
                      <a:ext cx="133200" cy="104775"/>
                    </a:xfrm>
                    <a:prstGeom prst="roundRect">
                      <a:avLst>
                        <a:gd name="adj" fmla="val 33739"/>
                      </a:avLst>
                    </a:prstGeom>
                    <a:blipFill>
                      <a:blip r:embed="rId4"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3420430" y="2617066"/>
                    <a:ext cx="609600" cy="2730788"/>
                    <a:chOff x="2336800" y="2617066"/>
                    <a:chExt cx="609600" cy="2730788"/>
                  </a:xfrm>
                </p:grpSpPr>
                <p:sp>
                  <p:nvSpPr>
                    <p:cNvPr id="14" name="Trapezoid 13"/>
                    <p:cNvSpPr/>
                    <p:nvPr/>
                  </p:nvSpPr>
                  <p:spPr>
                    <a:xfrm>
                      <a:off x="2545898" y="2959103"/>
                      <a:ext cx="191404" cy="1582644"/>
                    </a:xfrm>
                    <a:prstGeom prst="trapezoid">
                      <a:avLst>
                        <a:gd name="adj" fmla="val 13803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35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accent3">
                            <a:lumMod val="100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2">
                          <a:lumMod val="9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" name="Rounded Rectangle 14"/>
                    <p:cNvSpPr/>
                    <p:nvPr/>
                  </p:nvSpPr>
                  <p:spPr>
                    <a:xfrm>
                      <a:off x="2570848" y="2617066"/>
                      <a:ext cx="141504" cy="412411"/>
                    </a:xfrm>
                    <a:prstGeom prst="roundRect">
                      <a:avLst>
                        <a:gd name="adj" fmla="val 44431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35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accent3">
                            <a:lumMod val="100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2">
                          <a:lumMod val="9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" name="Oval 15"/>
                    <p:cNvSpPr/>
                    <p:nvPr/>
                  </p:nvSpPr>
                  <p:spPr>
                    <a:xfrm>
                      <a:off x="2336800" y="4433454"/>
                      <a:ext cx="609600" cy="9144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35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accent3">
                            <a:lumMod val="10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 w="3175">
                      <a:solidFill>
                        <a:schemeClr val="bg2">
                          <a:lumMod val="9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" name="Rounded Rectangle 16"/>
                    <p:cNvSpPr/>
                    <p:nvPr/>
                  </p:nvSpPr>
                  <p:spPr>
                    <a:xfrm>
                      <a:off x="2575000" y="2950874"/>
                      <a:ext cx="133200" cy="104775"/>
                    </a:xfrm>
                    <a:prstGeom prst="roundRect">
                      <a:avLst>
                        <a:gd name="adj" fmla="val 33739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35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accent3">
                            <a:lumMod val="100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4612147" y="2617066"/>
                    <a:ext cx="609600" cy="2730788"/>
                    <a:chOff x="2336800" y="2617066"/>
                    <a:chExt cx="609600" cy="2730788"/>
                  </a:xfrm>
                </p:grpSpPr>
                <p:sp>
                  <p:nvSpPr>
                    <p:cNvPr id="19" name="Trapezoid 18"/>
                    <p:cNvSpPr/>
                    <p:nvPr/>
                  </p:nvSpPr>
                  <p:spPr>
                    <a:xfrm>
                      <a:off x="2545898" y="2959103"/>
                      <a:ext cx="191404" cy="1582644"/>
                    </a:xfrm>
                    <a:prstGeom prst="trapezoid">
                      <a:avLst>
                        <a:gd name="adj" fmla="val 13803"/>
                      </a:avLst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74000">
                          <a:schemeClr val="bg1">
                            <a:lumMod val="85000"/>
                          </a:schemeClr>
                        </a:gs>
                        <a:gs pos="83000">
                          <a:schemeClr val="bg1">
                            <a:lumMod val="7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2">
                          <a:lumMod val="9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" name="Rounded Rectangle 19"/>
                    <p:cNvSpPr/>
                    <p:nvPr/>
                  </p:nvSpPr>
                  <p:spPr>
                    <a:xfrm>
                      <a:off x="2570848" y="2617066"/>
                      <a:ext cx="141504" cy="412411"/>
                    </a:xfrm>
                    <a:prstGeom prst="roundRect">
                      <a:avLst>
                        <a:gd name="adj" fmla="val 44431"/>
                      </a:avLst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74000">
                          <a:schemeClr val="bg1">
                            <a:lumMod val="85000"/>
                          </a:schemeClr>
                        </a:gs>
                        <a:gs pos="83000">
                          <a:schemeClr val="bg1">
                            <a:lumMod val="7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2">
                          <a:lumMod val="9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" name="Oval 20"/>
                    <p:cNvSpPr/>
                    <p:nvPr/>
                  </p:nvSpPr>
                  <p:spPr>
                    <a:xfrm>
                      <a:off x="2336800" y="4433454"/>
                      <a:ext cx="609600" cy="9144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74000">
                          <a:schemeClr val="bg1">
                            <a:lumMod val="75000"/>
                          </a:schemeClr>
                        </a:gs>
                        <a:gs pos="83000">
                          <a:schemeClr val="bg1">
                            <a:lumMod val="65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 w="3175">
                      <a:solidFill>
                        <a:schemeClr val="bg2">
                          <a:lumMod val="9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" name="Rounded Rectangle 21"/>
                    <p:cNvSpPr/>
                    <p:nvPr/>
                  </p:nvSpPr>
                  <p:spPr>
                    <a:xfrm>
                      <a:off x="2575000" y="2950874"/>
                      <a:ext cx="133200" cy="104775"/>
                    </a:xfrm>
                    <a:prstGeom prst="roundRect">
                      <a:avLst>
                        <a:gd name="adj" fmla="val 33739"/>
                      </a:avLst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74000">
                          <a:schemeClr val="bg1">
                            <a:lumMod val="85000"/>
                          </a:schemeClr>
                        </a:gs>
                        <a:gs pos="83000">
                          <a:schemeClr val="bg1">
                            <a:lumMod val="7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5803863" y="2617066"/>
                    <a:ext cx="609600" cy="2730788"/>
                    <a:chOff x="2336800" y="2617066"/>
                    <a:chExt cx="609600" cy="2730788"/>
                  </a:xfrm>
                </p:grpSpPr>
                <p:sp>
                  <p:nvSpPr>
                    <p:cNvPr id="24" name="Trapezoid 23"/>
                    <p:cNvSpPr/>
                    <p:nvPr/>
                  </p:nvSpPr>
                  <p:spPr>
                    <a:xfrm>
                      <a:off x="2545898" y="2959103"/>
                      <a:ext cx="191404" cy="1582644"/>
                    </a:xfrm>
                    <a:prstGeom prst="trapezoid">
                      <a:avLst>
                        <a:gd name="adj" fmla="val 13803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  <a:alpha val="30000"/>
                          </a:schemeClr>
                        </a:gs>
                        <a:gs pos="74000">
                          <a:srgbClr val="9CF2E2"/>
                        </a:gs>
                        <a:gs pos="83000">
                          <a:srgbClr val="67EBD2"/>
                        </a:gs>
                        <a:gs pos="100000">
                          <a:srgbClr val="9CF2E2"/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rgbClr val="9CF2E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" name="Rounded Rectangle 24"/>
                    <p:cNvSpPr/>
                    <p:nvPr/>
                  </p:nvSpPr>
                  <p:spPr>
                    <a:xfrm>
                      <a:off x="2570848" y="2617066"/>
                      <a:ext cx="141504" cy="412411"/>
                    </a:xfrm>
                    <a:prstGeom prst="roundRect">
                      <a:avLst>
                        <a:gd name="adj" fmla="val 44431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  <a:alpha val="30000"/>
                          </a:schemeClr>
                        </a:gs>
                        <a:gs pos="74000">
                          <a:srgbClr val="9CF2E2"/>
                        </a:gs>
                        <a:gs pos="83000">
                          <a:srgbClr val="67EBD2"/>
                        </a:gs>
                        <a:gs pos="100000">
                          <a:srgbClr val="9CF2E2"/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rgbClr val="9CF2E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7" name="Oval 26"/>
                    <p:cNvSpPr/>
                    <p:nvPr/>
                  </p:nvSpPr>
                  <p:spPr>
                    <a:xfrm>
                      <a:off x="2336800" y="4433454"/>
                      <a:ext cx="609600" cy="914400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  <a:alpha val="30000"/>
                          </a:schemeClr>
                        </a:gs>
                        <a:gs pos="74000">
                          <a:srgbClr val="9CF2E2"/>
                        </a:gs>
                        <a:gs pos="83000">
                          <a:srgbClr val="67EBD2"/>
                        </a:gs>
                        <a:gs pos="100000">
                          <a:srgbClr val="9CF2E2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 w="3175">
                      <a:solidFill>
                        <a:srgbClr val="9CF2E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" name="Rounded Rectangle 27"/>
                    <p:cNvSpPr/>
                    <p:nvPr/>
                  </p:nvSpPr>
                  <p:spPr>
                    <a:xfrm>
                      <a:off x="2575000" y="2950874"/>
                      <a:ext cx="133200" cy="104775"/>
                    </a:xfrm>
                    <a:prstGeom prst="roundRect">
                      <a:avLst>
                        <a:gd name="adj" fmla="val 33739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rgbClr val="9CF2E2"/>
                        </a:gs>
                        <a:gs pos="83000">
                          <a:srgbClr val="67EBD2"/>
                        </a:gs>
                        <a:gs pos="100000">
                          <a:srgbClr val="9CF2E2"/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9" name="Freeform 8"/>
                <p:cNvSpPr/>
                <p:nvPr/>
              </p:nvSpPr>
              <p:spPr>
                <a:xfrm>
                  <a:off x="1899780" y="3235960"/>
                  <a:ext cx="5400000" cy="2339340"/>
                </a:xfrm>
                <a:custGeom>
                  <a:avLst/>
                  <a:gdLst>
                    <a:gd name="connsiteX0" fmla="*/ 7620 w 5288280"/>
                    <a:gd name="connsiteY0" fmla="*/ 0 h 2339340"/>
                    <a:gd name="connsiteX1" fmla="*/ 0 w 5288280"/>
                    <a:gd name="connsiteY1" fmla="*/ 2339340 h 2339340"/>
                    <a:gd name="connsiteX2" fmla="*/ 5288280 w 5288280"/>
                    <a:gd name="connsiteY2" fmla="*/ 2316480 h 2339340"/>
                    <a:gd name="connsiteX3" fmla="*/ 5288280 w 5288280"/>
                    <a:gd name="connsiteY3" fmla="*/ 7620 h 2339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88280" h="2339340">
                      <a:moveTo>
                        <a:pt x="7620" y="0"/>
                      </a:moveTo>
                      <a:lnTo>
                        <a:pt x="0" y="2339340"/>
                      </a:lnTo>
                      <a:lnTo>
                        <a:pt x="5288280" y="2316480"/>
                      </a:lnTo>
                      <a:lnTo>
                        <a:pt x="5288280" y="7620"/>
                      </a:lnTo>
                    </a:path>
                  </a:pathLst>
                </a:custGeom>
                <a:noFill/>
                <a:ln w="50800">
                  <a:solidFill>
                    <a:srgbClr val="67EBD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1899780" y="3822700"/>
                <a:ext cx="5400000" cy="1752600"/>
              </a:xfrm>
              <a:prstGeom prst="rect">
                <a:avLst/>
              </a:prstGeom>
              <a:solidFill>
                <a:srgbClr val="9CF2E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239181" y="5730532"/>
                <a:ext cx="1146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Wood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430898" y="5730532"/>
                <a:ext cx="1146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Plastic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622615" y="5730532"/>
                <a:ext cx="1146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Metal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814332" y="5730532"/>
                <a:ext cx="1146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Glass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4103133" y="4315563"/>
              <a:ext cx="9019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7E69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Hot water</a:t>
              </a:r>
              <a:endParaRPr lang="en-GB" dirty="0">
                <a:solidFill>
                  <a:srgbClr val="107E69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074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AFCFE15-FDEF-4879-B745-B17B538379E5}" vid="{CE21557C-2589-4954-A45C-32C1018929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BEST_XXX_N_n_Diagnostic_Title</Template>
  <TotalTime>565</TotalTime>
  <Words>4304</Words>
  <Application>Microsoft Office PowerPoint</Application>
  <PresentationFormat>On-screen Show (4:3)</PresentationFormat>
  <Paragraphs>527</Paragraphs>
  <Slides>34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Arial Black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81</cp:revision>
  <dcterms:created xsi:type="dcterms:W3CDTF">2020-07-05T09:59:17Z</dcterms:created>
  <dcterms:modified xsi:type="dcterms:W3CDTF">2020-09-24T12:14:11Z</dcterms:modified>
</cp:coreProperties>
</file>