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9" autoAdjust="0"/>
    <p:restoredTop sz="94651" autoAdjust="0"/>
  </p:normalViewPr>
  <p:slideViewPr>
    <p:cSldViewPr snapToGrid="0">
      <p:cViewPr varScale="1">
        <p:scale>
          <a:sx n="74" d="100"/>
          <a:sy n="74" d="100"/>
        </p:scale>
        <p:origin x="-96" y="-7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05/01/2021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05/01/2021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The struggle for existence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4539803" cy="2405659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/>
              <a:t>Charles Darwin recognised that all organisms are in a “struggle for existence”.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They are in competition with one another for limited resources. 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They need the resources to survive</a:t>
            </a:r>
            <a:r>
              <a:rPr lang="en-GB" dirty="0" smtClean="0"/>
              <a:t>.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5395912" y="941028"/>
            <a:ext cx="3533775" cy="3063240"/>
            <a:chOff x="0" y="0"/>
            <a:chExt cx="3533775" cy="3063240"/>
          </a:xfrm>
        </p:grpSpPr>
        <p:sp>
          <p:nvSpPr>
            <p:cNvPr id="6" name="Cloud 5"/>
            <p:cNvSpPr/>
            <p:nvPr/>
          </p:nvSpPr>
          <p:spPr>
            <a:xfrm>
              <a:off x="76200" y="885826"/>
              <a:ext cx="3238500" cy="1238250"/>
            </a:xfrm>
            <a:prstGeom prst="cloud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600">
                  <a:solidFill>
                    <a:srgbClr val="000000"/>
                  </a:solidFill>
                  <a:effectLst/>
                  <a:latin typeface="Comic Sans MS"/>
                  <a:ea typeface="Calibri"/>
                  <a:cs typeface="Arial"/>
                </a:rPr>
                <a:t>C</a:t>
              </a:r>
              <a:r>
                <a:rPr lang="en-GB" sz="1000">
                  <a:solidFill>
                    <a:srgbClr val="000000"/>
                  </a:solidFill>
                  <a:effectLst/>
                  <a:latin typeface="Comic Sans MS"/>
                  <a:ea typeface="Calibri"/>
                  <a:cs typeface="Arial"/>
                </a:rPr>
                <a:t> </a:t>
              </a:r>
              <a:r>
                <a:rPr lang="en-GB" sz="1600">
                  <a:solidFill>
                    <a:srgbClr val="000000"/>
                  </a:solidFill>
                  <a:effectLst/>
                  <a:latin typeface="Comic Sans MS"/>
                  <a:ea typeface="Calibri"/>
                  <a:cs typeface="Arial"/>
                </a:rPr>
                <a:t>O</a:t>
              </a:r>
              <a:r>
                <a:rPr lang="en-GB" sz="1000">
                  <a:solidFill>
                    <a:srgbClr val="000000"/>
                  </a:solidFill>
                  <a:effectLst/>
                  <a:latin typeface="Comic Sans MS"/>
                  <a:ea typeface="Calibri"/>
                  <a:cs typeface="Arial"/>
                </a:rPr>
                <a:t> </a:t>
              </a:r>
              <a:r>
                <a:rPr lang="en-GB" sz="1600">
                  <a:solidFill>
                    <a:srgbClr val="000000"/>
                  </a:solidFill>
                  <a:effectLst/>
                  <a:latin typeface="Comic Sans MS"/>
                  <a:ea typeface="Calibri"/>
                  <a:cs typeface="Arial"/>
                </a:rPr>
                <a:t>M</a:t>
              </a:r>
              <a:r>
                <a:rPr lang="en-GB" sz="1000">
                  <a:solidFill>
                    <a:srgbClr val="000000"/>
                  </a:solidFill>
                  <a:effectLst/>
                  <a:latin typeface="Comic Sans MS"/>
                  <a:ea typeface="Calibri"/>
                  <a:cs typeface="Arial"/>
                </a:rPr>
                <a:t> </a:t>
              </a:r>
              <a:r>
                <a:rPr lang="en-GB" sz="1600">
                  <a:solidFill>
                    <a:srgbClr val="000000"/>
                  </a:solidFill>
                  <a:effectLst/>
                  <a:latin typeface="Comic Sans MS"/>
                  <a:ea typeface="Calibri"/>
                  <a:cs typeface="Arial"/>
                </a:rPr>
                <a:t>P</a:t>
              </a:r>
              <a:r>
                <a:rPr lang="en-GB" sz="1000">
                  <a:solidFill>
                    <a:srgbClr val="000000"/>
                  </a:solidFill>
                  <a:effectLst/>
                  <a:latin typeface="Comic Sans MS"/>
                  <a:ea typeface="Calibri"/>
                  <a:cs typeface="Arial"/>
                </a:rPr>
                <a:t> </a:t>
              </a:r>
              <a:r>
                <a:rPr lang="en-GB" sz="1600">
                  <a:solidFill>
                    <a:srgbClr val="000000"/>
                  </a:solidFill>
                  <a:effectLst/>
                  <a:latin typeface="Comic Sans MS"/>
                  <a:ea typeface="Calibri"/>
                  <a:cs typeface="Arial"/>
                </a:rPr>
                <a:t>E</a:t>
              </a:r>
              <a:r>
                <a:rPr lang="en-GB" sz="1000">
                  <a:solidFill>
                    <a:srgbClr val="000000"/>
                  </a:solidFill>
                  <a:effectLst/>
                  <a:latin typeface="Comic Sans MS"/>
                  <a:ea typeface="Calibri"/>
                  <a:cs typeface="Arial"/>
                </a:rPr>
                <a:t> </a:t>
              </a:r>
              <a:r>
                <a:rPr lang="en-GB" sz="1600">
                  <a:solidFill>
                    <a:srgbClr val="000000"/>
                  </a:solidFill>
                  <a:effectLst/>
                  <a:latin typeface="Comic Sans MS"/>
                  <a:ea typeface="Calibri"/>
                  <a:cs typeface="Arial"/>
                </a:rPr>
                <a:t>T</a:t>
              </a:r>
              <a:r>
                <a:rPr lang="en-GB" sz="1000">
                  <a:solidFill>
                    <a:srgbClr val="000000"/>
                  </a:solidFill>
                  <a:effectLst/>
                  <a:latin typeface="Comic Sans MS"/>
                  <a:ea typeface="Calibri"/>
                  <a:cs typeface="Arial"/>
                </a:rPr>
                <a:t> </a:t>
              </a:r>
              <a:r>
                <a:rPr lang="en-GB" sz="1600">
                  <a:solidFill>
                    <a:srgbClr val="000000"/>
                  </a:solidFill>
                  <a:effectLst/>
                  <a:latin typeface="Comic Sans MS"/>
                  <a:ea typeface="Calibri"/>
                  <a:cs typeface="Arial"/>
                </a:rPr>
                <a:t>I</a:t>
              </a:r>
              <a:r>
                <a:rPr lang="en-GB" sz="1000">
                  <a:solidFill>
                    <a:srgbClr val="000000"/>
                  </a:solidFill>
                  <a:effectLst/>
                  <a:latin typeface="Comic Sans MS"/>
                  <a:ea typeface="Calibri"/>
                  <a:cs typeface="Arial"/>
                </a:rPr>
                <a:t> </a:t>
              </a:r>
              <a:r>
                <a:rPr lang="en-GB" sz="1600">
                  <a:solidFill>
                    <a:srgbClr val="000000"/>
                  </a:solidFill>
                  <a:effectLst/>
                  <a:latin typeface="Comic Sans MS"/>
                  <a:ea typeface="Calibri"/>
                  <a:cs typeface="Arial"/>
                </a:rPr>
                <a:t>T</a:t>
              </a:r>
              <a:r>
                <a:rPr lang="en-GB" sz="1000">
                  <a:solidFill>
                    <a:srgbClr val="000000"/>
                  </a:solidFill>
                  <a:effectLst/>
                  <a:latin typeface="Comic Sans MS"/>
                  <a:ea typeface="Calibri"/>
                  <a:cs typeface="Arial"/>
                </a:rPr>
                <a:t> </a:t>
              </a:r>
              <a:r>
                <a:rPr lang="en-GB" sz="1600">
                  <a:solidFill>
                    <a:srgbClr val="000000"/>
                  </a:solidFill>
                  <a:effectLst/>
                  <a:latin typeface="Comic Sans MS"/>
                  <a:ea typeface="Calibri"/>
                  <a:cs typeface="Arial"/>
                </a:rPr>
                <a:t>I</a:t>
              </a:r>
              <a:r>
                <a:rPr lang="en-GB" sz="1000">
                  <a:solidFill>
                    <a:srgbClr val="000000"/>
                  </a:solidFill>
                  <a:effectLst/>
                  <a:latin typeface="Comic Sans MS"/>
                  <a:ea typeface="Calibri"/>
                  <a:cs typeface="Arial"/>
                </a:rPr>
                <a:t> </a:t>
              </a:r>
              <a:r>
                <a:rPr lang="en-GB" sz="1600">
                  <a:solidFill>
                    <a:srgbClr val="000000"/>
                  </a:solidFill>
                  <a:effectLst/>
                  <a:latin typeface="Comic Sans MS"/>
                  <a:ea typeface="Calibri"/>
                  <a:cs typeface="Arial"/>
                </a:rPr>
                <a:t>O</a:t>
              </a:r>
              <a:r>
                <a:rPr lang="en-GB" sz="1000">
                  <a:solidFill>
                    <a:srgbClr val="000000"/>
                  </a:solidFill>
                  <a:effectLst/>
                  <a:latin typeface="Comic Sans MS"/>
                  <a:ea typeface="Calibri"/>
                  <a:cs typeface="Arial"/>
                </a:rPr>
                <a:t> </a:t>
              </a:r>
              <a:r>
                <a:rPr lang="en-GB" sz="1600">
                  <a:solidFill>
                    <a:srgbClr val="000000"/>
                  </a:solidFill>
                  <a:effectLst/>
                  <a:latin typeface="Comic Sans MS"/>
                  <a:ea typeface="Calibri"/>
                  <a:cs typeface="Arial"/>
                </a:rPr>
                <a:t>N </a:t>
              </a:r>
              <a:endParaRPr lang="en-GB" sz="1100">
                <a:effectLst/>
                <a:ea typeface="Calibri"/>
                <a:cs typeface="Arial"/>
              </a:endParaRPr>
            </a:p>
          </p:txBody>
        </p:sp>
        <p:sp>
          <p:nvSpPr>
            <p:cNvPr id="7" name="Arc 6"/>
            <p:cNvSpPr/>
            <p:nvPr/>
          </p:nvSpPr>
          <p:spPr>
            <a:xfrm rot="20692929">
              <a:off x="104775" y="542925"/>
              <a:ext cx="685800" cy="1019175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8" name="Arc 7"/>
            <p:cNvSpPr/>
            <p:nvPr/>
          </p:nvSpPr>
          <p:spPr>
            <a:xfrm rot="10980986">
              <a:off x="2847975" y="1438275"/>
              <a:ext cx="685800" cy="1019175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9" name="Arc 8"/>
            <p:cNvSpPr/>
            <p:nvPr/>
          </p:nvSpPr>
          <p:spPr>
            <a:xfrm rot="568731" flipH="1">
              <a:off x="2247900" y="371475"/>
              <a:ext cx="685800" cy="1019175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0" name="Arc 9"/>
            <p:cNvSpPr/>
            <p:nvPr/>
          </p:nvSpPr>
          <p:spPr>
            <a:xfrm rot="10625123" flipH="1">
              <a:off x="304800" y="1638300"/>
              <a:ext cx="685800" cy="1019175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3" name="Arc 12"/>
            <p:cNvSpPr/>
            <p:nvPr/>
          </p:nvSpPr>
          <p:spPr>
            <a:xfrm rot="9343610" flipH="1">
              <a:off x="1190625" y="1847850"/>
              <a:ext cx="685800" cy="1019175"/>
            </a:xfrm>
            <a:prstGeom prst="arc">
              <a:avLst>
                <a:gd name="adj1" fmla="val 17906445"/>
                <a:gd name="adj2" fmla="val 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4" name="Arc 13"/>
            <p:cNvSpPr/>
            <p:nvPr/>
          </p:nvSpPr>
          <p:spPr>
            <a:xfrm rot="20610197" flipH="1">
              <a:off x="1514475" y="238125"/>
              <a:ext cx="685800" cy="1019175"/>
            </a:xfrm>
            <a:prstGeom prst="arc">
              <a:avLst>
                <a:gd name="adj1" fmla="val 17906445"/>
                <a:gd name="adj2" fmla="val 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5" name="Text Box 17"/>
            <p:cNvSpPr txBox="1"/>
            <p:nvPr/>
          </p:nvSpPr>
          <p:spPr>
            <a:xfrm>
              <a:off x="0" y="285750"/>
              <a:ext cx="400050" cy="50101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2600" b="1">
                  <a:effectLst/>
                  <a:ea typeface="Calibri"/>
                  <a:cs typeface="Arial"/>
                </a:rPr>
                <a:t>?</a:t>
              </a:r>
              <a:endParaRPr lang="en-GB" sz="1100">
                <a:effectLst/>
                <a:ea typeface="Calibri"/>
                <a:cs typeface="Arial"/>
              </a:endParaRPr>
            </a:p>
          </p:txBody>
        </p:sp>
        <p:sp>
          <p:nvSpPr>
            <p:cNvPr id="16" name="Text Box 18"/>
            <p:cNvSpPr txBox="1"/>
            <p:nvPr/>
          </p:nvSpPr>
          <p:spPr>
            <a:xfrm>
              <a:off x="1390650" y="0"/>
              <a:ext cx="400050" cy="50101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2600" b="1">
                  <a:effectLst/>
                  <a:ea typeface="Calibri"/>
                  <a:cs typeface="Arial"/>
                </a:rPr>
                <a:t>?</a:t>
              </a:r>
              <a:endParaRPr lang="en-GB" sz="1100">
                <a:effectLst/>
                <a:ea typeface="Calibri"/>
                <a:cs typeface="Arial"/>
              </a:endParaRPr>
            </a:p>
          </p:txBody>
        </p:sp>
        <p:sp>
          <p:nvSpPr>
            <p:cNvPr id="17" name="Text Box 19"/>
            <p:cNvSpPr txBox="1"/>
            <p:nvPr/>
          </p:nvSpPr>
          <p:spPr>
            <a:xfrm>
              <a:off x="2609850" y="123825"/>
              <a:ext cx="400050" cy="50101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2600" b="1">
                  <a:effectLst/>
                  <a:ea typeface="Calibri"/>
                  <a:cs typeface="Arial"/>
                </a:rPr>
                <a:t>?</a:t>
              </a:r>
              <a:endParaRPr lang="en-GB" sz="1100">
                <a:effectLst/>
                <a:ea typeface="Calibri"/>
                <a:cs typeface="Arial"/>
              </a:endParaRPr>
            </a:p>
          </p:txBody>
        </p:sp>
        <p:sp>
          <p:nvSpPr>
            <p:cNvPr id="18" name="Text Box 20"/>
            <p:cNvSpPr txBox="1"/>
            <p:nvPr/>
          </p:nvSpPr>
          <p:spPr>
            <a:xfrm>
              <a:off x="352425" y="2400300"/>
              <a:ext cx="400050" cy="50101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2600" b="1">
                  <a:effectLst/>
                  <a:ea typeface="Calibri"/>
                  <a:cs typeface="Arial"/>
                </a:rPr>
                <a:t>?</a:t>
              </a:r>
              <a:endParaRPr lang="en-GB" sz="1100">
                <a:effectLst/>
                <a:ea typeface="Calibri"/>
                <a:cs typeface="Arial"/>
              </a:endParaRPr>
            </a:p>
          </p:txBody>
        </p:sp>
        <p:sp>
          <p:nvSpPr>
            <p:cNvPr id="19" name="Text Box 21"/>
            <p:cNvSpPr txBox="1"/>
            <p:nvPr/>
          </p:nvSpPr>
          <p:spPr>
            <a:xfrm>
              <a:off x="1676400" y="2562225"/>
              <a:ext cx="400050" cy="50101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2600" b="1">
                  <a:effectLst/>
                  <a:ea typeface="Calibri"/>
                  <a:cs typeface="Arial"/>
                </a:rPr>
                <a:t>?</a:t>
              </a:r>
              <a:endParaRPr lang="en-GB" sz="1100">
                <a:effectLst/>
                <a:ea typeface="Calibri"/>
                <a:cs typeface="Arial"/>
              </a:endParaRPr>
            </a:p>
          </p:txBody>
        </p:sp>
        <p:sp>
          <p:nvSpPr>
            <p:cNvPr id="20" name="Text Box 22"/>
            <p:cNvSpPr txBox="1"/>
            <p:nvPr/>
          </p:nvSpPr>
          <p:spPr>
            <a:xfrm>
              <a:off x="3086100" y="2219325"/>
              <a:ext cx="400050" cy="50101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2600" b="1">
                  <a:effectLst/>
                  <a:ea typeface="Calibri"/>
                  <a:cs typeface="Arial"/>
                </a:rPr>
                <a:t>?</a:t>
              </a:r>
              <a:endParaRPr lang="en-GB" sz="1100">
                <a:effectLst/>
                <a:ea typeface="Calibri"/>
                <a:cs typeface="Arial"/>
              </a:endParaRPr>
            </a:p>
          </p:txBody>
        </p:sp>
      </p:grpSp>
      <p:sp>
        <p:nvSpPr>
          <p:cNvPr id="21" name="Text Placeholder 16"/>
          <p:cNvSpPr txBox="1">
            <a:spLocks/>
          </p:cNvSpPr>
          <p:nvPr/>
        </p:nvSpPr>
        <p:spPr>
          <a:xfrm>
            <a:off x="457200" y="3830730"/>
            <a:ext cx="8030895" cy="2299156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b="1" dirty="0" smtClean="0"/>
              <a:t>To </a:t>
            </a:r>
            <a:r>
              <a:rPr lang="en-GB" b="1" dirty="0"/>
              <a:t>do in your pair or group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Draw a concept map to show:</a:t>
            </a:r>
          </a:p>
          <a:p>
            <a:pPr marL="285750" lvl="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resources </a:t>
            </a:r>
            <a:r>
              <a:rPr lang="en-GB" dirty="0"/>
              <a:t>that organisms compete for</a:t>
            </a:r>
          </a:p>
          <a:p>
            <a:pPr marL="285750" lvl="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features </a:t>
            </a:r>
            <a:r>
              <a:rPr lang="en-GB" dirty="0"/>
              <a:t>(adaptations) that could help an organism to compete successfully for each </a:t>
            </a:r>
            <a:r>
              <a:rPr lang="en-GB" dirty="0" smtClean="0"/>
              <a:t>resource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5</TotalTime>
  <Words>88</Words>
  <Application>Microsoft Office PowerPoint</Application>
  <PresentationFormat>On-screen Show (4:3)</PresentationFormat>
  <Paragraphs>16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.BEST_PPt_First slide ready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2</cp:revision>
  <dcterms:created xsi:type="dcterms:W3CDTF">2021-01-05T17:26:31Z</dcterms:created>
  <dcterms:modified xsi:type="dcterms:W3CDTF">2021-01-05T17:32:04Z</dcterms:modified>
</cp:coreProperties>
</file>