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9" autoAdjust="0"/>
    <p:restoredTop sz="94651" autoAdjust="0"/>
  </p:normalViewPr>
  <p:slideViewPr>
    <p:cSldViewPr snapToGrid="0">
      <p:cViewPr varScale="1">
        <p:scale>
          <a:sx n="72" d="100"/>
          <a:sy n="72" d="100"/>
        </p:scale>
        <p:origin x="-108" y="-8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186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593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315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829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634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738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675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14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740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63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859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928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A simple model of </a:t>
            </a:r>
            <a:r>
              <a:rPr lang="en-GB" dirty="0"/>
              <a:t>aerobic cellular respiration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83336" y="734398"/>
            <a:ext cx="8681152" cy="56020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b="1" dirty="0"/>
              <a:t>Part 1</a:t>
            </a:r>
          </a:p>
          <a:p>
            <a:pPr>
              <a:spcAft>
                <a:spcPts val="1200"/>
              </a:spcAft>
            </a:pPr>
            <a:r>
              <a:rPr lang="en-GB" dirty="0"/>
              <a:t>Aerobic cellular respiration takes place in the cells that make up our bodies.</a:t>
            </a:r>
          </a:p>
          <a:p>
            <a:pPr>
              <a:spcAft>
                <a:spcPts val="1200"/>
              </a:spcAft>
              <a:tabLst>
                <a:tab pos="1881188" algn="l"/>
              </a:tabLst>
            </a:pPr>
            <a:r>
              <a:rPr lang="en-GB" dirty="0"/>
              <a:t>The diagram shows a simple model of aerobic cellular respiration, including what it uses as fuel and what cells get from it.</a:t>
            </a:r>
            <a:endParaRPr lang="en-GB" dirty="0"/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Some of the labels are missing</a:t>
            </a:r>
            <a:r>
              <a:rPr lang="en-GB" dirty="0" smtClean="0"/>
              <a:t>!</a:t>
            </a:r>
          </a:p>
          <a:p>
            <a:pPr lvl="0">
              <a:spcAft>
                <a:spcPts val="600"/>
              </a:spcAft>
              <a:defRPr/>
            </a:pPr>
            <a:endParaRPr lang="en-GB" dirty="0" smtClean="0"/>
          </a:p>
          <a:p>
            <a:pPr lvl="0">
              <a:spcAft>
                <a:spcPts val="600"/>
              </a:spcAft>
              <a:defRPr/>
            </a:pPr>
            <a:endParaRPr lang="en-GB" dirty="0"/>
          </a:p>
          <a:p>
            <a:pPr lvl="0">
              <a:spcAft>
                <a:spcPts val="600"/>
              </a:spcAft>
              <a:defRPr/>
            </a:pPr>
            <a:endParaRPr lang="en-GB" dirty="0"/>
          </a:p>
          <a:p>
            <a:pPr lvl="0">
              <a:spcAft>
                <a:spcPts val="600"/>
              </a:spcAft>
              <a:defRPr/>
            </a:pPr>
            <a:endParaRPr lang="en-GB" dirty="0" smtClean="0"/>
          </a:p>
          <a:p>
            <a:pPr lvl="0">
              <a:defRPr/>
            </a:pPr>
            <a:endParaRPr lang="en-GB" dirty="0"/>
          </a:p>
          <a:p>
            <a:pPr lvl="0">
              <a:spcAft>
                <a:spcPts val="600"/>
              </a:spcAft>
              <a:defRPr/>
            </a:pPr>
            <a:r>
              <a:rPr lang="en-GB" b="1" dirty="0"/>
              <a:t>To do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 smtClean="0"/>
              <a:t>Add </a:t>
            </a:r>
            <a:r>
              <a:rPr lang="en-GB" dirty="0"/>
              <a:t>the missing labels into the empty boxes to complete the model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5" name="Text Box 30"/>
          <p:cNvSpPr txBox="1"/>
          <p:nvPr/>
        </p:nvSpPr>
        <p:spPr>
          <a:xfrm>
            <a:off x="5599245" y="3419061"/>
            <a:ext cx="2160000" cy="2087682"/>
          </a:xfrm>
          <a:prstGeom prst="rect">
            <a:avLst/>
          </a:prstGeom>
          <a:solidFill>
            <a:schemeClr val="bg1"/>
          </a:solidFill>
          <a:ln w="6350">
            <a:solidFill>
              <a:prstClr val="black"/>
            </a:solidFill>
            <a:prstDash val="lgDash"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What cells get from it</a:t>
            </a:r>
            <a:endParaRPr lang="en-GB" sz="11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6" name="Text Box 25"/>
          <p:cNvSpPr txBox="1"/>
          <p:nvPr/>
        </p:nvSpPr>
        <p:spPr>
          <a:xfrm>
            <a:off x="1313414" y="3419061"/>
            <a:ext cx="2160000" cy="2087682"/>
          </a:xfrm>
          <a:prstGeom prst="rect">
            <a:avLst/>
          </a:prstGeom>
          <a:solidFill>
            <a:schemeClr val="bg1"/>
          </a:solidFill>
          <a:ln w="6350">
            <a:solidFill>
              <a:prstClr val="black"/>
            </a:solidFill>
            <a:prstDash val="lgDash"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What it uses as fuel</a:t>
            </a:r>
            <a:endParaRPr lang="en-GB" sz="11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223794" y="4468652"/>
            <a:ext cx="503555" cy="0"/>
          </a:xfrm>
          <a:prstGeom prst="straightConnector1">
            <a:avLst/>
          </a:prstGeom>
          <a:ln w="57150">
            <a:solidFill>
              <a:schemeClr val="bg1">
                <a:lumMod val="5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385969" y="4468652"/>
            <a:ext cx="503555" cy="0"/>
          </a:xfrm>
          <a:prstGeom prst="straightConnector1">
            <a:avLst/>
          </a:prstGeom>
          <a:ln w="57150">
            <a:solidFill>
              <a:schemeClr val="bg1">
                <a:lumMod val="5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21"/>
          <p:cNvSpPr txBox="1"/>
          <p:nvPr/>
        </p:nvSpPr>
        <p:spPr>
          <a:xfrm>
            <a:off x="3728619" y="3419061"/>
            <a:ext cx="1651000" cy="208768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txBody>
          <a:bodyPr rot="0" spcFirstLastPara="0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b="1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Aerobic</a:t>
            </a:r>
          </a:p>
          <a:p>
            <a:pPr algn="ctr">
              <a:spcAft>
                <a:spcPts val="0"/>
              </a:spcAft>
            </a:pPr>
            <a:r>
              <a:rPr lang="en-GB" sz="1400" b="1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cellular respiration</a:t>
            </a:r>
            <a:endParaRPr lang="en-GB" sz="11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GB" dirty="0"/>
              <a:t>A simple model of </a:t>
            </a:r>
            <a:r>
              <a:rPr lang="en-GB" dirty="0"/>
              <a:t>aerobic cellular </a:t>
            </a:r>
            <a:r>
              <a:rPr lang="en-GB" dirty="0" smtClean="0"/>
              <a:t>respiration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83336" y="927652"/>
            <a:ext cx="8681152" cy="15505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b="1" dirty="0"/>
              <a:t>Part </a:t>
            </a:r>
            <a:r>
              <a:rPr lang="en-GB" b="1" dirty="0" smtClean="0"/>
              <a:t>2</a:t>
            </a:r>
            <a:endParaRPr lang="en-GB" b="1" dirty="0"/>
          </a:p>
          <a:p>
            <a:pPr lvl="0">
              <a:spcAft>
                <a:spcPts val="600"/>
              </a:spcAft>
              <a:defRPr/>
            </a:pPr>
            <a:r>
              <a:rPr lang="en-GB" dirty="0"/>
              <a:t>The diagram shows a simple model of aerobic cellular respiration in humans. The model shows what aerobic cellular respiration uses as fuel and what cells get from it.</a:t>
            </a:r>
            <a:endParaRPr lang="en-GB" dirty="0"/>
          </a:p>
          <a:p>
            <a:pPr lvl="0">
              <a:spcAft>
                <a:spcPts val="600"/>
              </a:spcAft>
              <a:defRPr/>
            </a:pPr>
            <a:endParaRPr lang="en-GB" dirty="0" smtClean="0"/>
          </a:p>
          <a:p>
            <a:pPr lvl="0">
              <a:spcAft>
                <a:spcPts val="600"/>
              </a:spcAft>
              <a:defRPr/>
            </a:pPr>
            <a:endParaRPr lang="en-GB" dirty="0" smtClean="0"/>
          </a:p>
          <a:p>
            <a:pPr lvl="0">
              <a:spcAft>
                <a:spcPts val="600"/>
              </a:spcAft>
              <a:defRPr/>
            </a:pPr>
            <a:endParaRPr lang="en-GB" dirty="0"/>
          </a:p>
          <a:p>
            <a:pPr lvl="0">
              <a:spcAft>
                <a:spcPts val="600"/>
              </a:spcAft>
              <a:defRPr/>
            </a:pPr>
            <a:endParaRPr lang="en-GB" dirty="0"/>
          </a:p>
          <a:p>
            <a:pPr lvl="0">
              <a:spcAft>
                <a:spcPts val="600"/>
              </a:spcAft>
              <a:defRPr/>
            </a:pPr>
            <a:endParaRPr lang="en-GB" dirty="0" smtClean="0"/>
          </a:p>
          <a:p>
            <a:pPr lvl="0">
              <a:spcAft>
                <a:spcPts val="600"/>
              </a:spcAft>
              <a:defRPr/>
            </a:pPr>
            <a:endParaRPr lang="en-GB" dirty="0" smtClean="0"/>
          </a:p>
          <a:p>
            <a:pPr lvl="0">
              <a:spcAft>
                <a:spcPts val="600"/>
              </a:spcAft>
              <a:defRPr/>
            </a:pPr>
            <a:endParaRPr lang="en-GB" dirty="0"/>
          </a:p>
        </p:txBody>
      </p: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756133" y="2896234"/>
            <a:ext cx="7596926" cy="2590166"/>
            <a:chOff x="0" y="0"/>
            <a:chExt cx="5753100" cy="1961515"/>
          </a:xfrm>
        </p:grpSpPr>
        <p:sp>
          <p:nvSpPr>
            <p:cNvPr id="28" name="Text Box 31"/>
            <p:cNvSpPr txBox="1"/>
            <p:nvPr/>
          </p:nvSpPr>
          <p:spPr>
            <a:xfrm>
              <a:off x="3914775" y="0"/>
              <a:ext cx="1838325" cy="19615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prstClr val="black"/>
              </a:solidFill>
              <a:prstDash val="lgDash"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6350" algn="ctr">
                <a:spcAft>
                  <a:spcPts val="0"/>
                </a:spcAft>
              </a:pPr>
              <a:r>
                <a:rPr lang="en-GB" sz="1400" b="1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What cells get from it</a:t>
              </a:r>
              <a:endParaRPr lang="en-GB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9" name="Text Box 32"/>
            <p:cNvSpPr txBox="1"/>
            <p:nvPr/>
          </p:nvSpPr>
          <p:spPr>
            <a:xfrm>
              <a:off x="0" y="0"/>
              <a:ext cx="1781175" cy="19615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prstClr val="black"/>
              </a:solidFill>
              <a:prstDash val="lgDash"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R="184150" algn="ctr">
                <a:spcAft>
                  <a:spcPts val="0"/>
                </a:spcAft>
                <a:tabLst>
                  <a:tab pos="1616075" algn="l"/>
                </a:tabLst>
              </a:pPr>
              <a:r>
                <a:rPr lang="en-GB" sz="1400" b="1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What it uses as fuel</a:t>
              </a:r>
              <a:endParaRPr lang="en-GB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3705225" y="1114425"/>
              <a:ext cx="503555" cy="0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3705225" y="1647825"/>
              <a:ext cx="503555" cy="0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1552575" y="838200"/>
              <a:ext cx="503555" cy="0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1543050" y="1390650"/>
              <a:ext cx="503555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 Box 40"/>
            <p:cNvSpPr txBox="1"/>
            <p:nvPr/>
          </p:nvSpPr>
          <p:spPr>
            <a:xfrm>
              <a:off x="104775" y="609600"/>
              <a:ext cx="1439545" cy="4318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glucose from carbohydrate food</a:t>
              </a:r>
            </a:p>
          </p:txBody>
        </p:sp>
        <p:sp>
          <p:nvSpPr>
            <p:cNvPr id="35" name="Text Box 41"/>
            <p:cNvSpPr txBox="1"/>
            <p:nvPr/>
          </p:nvSpPr>
          <p:spPr>
            <a:xfrm>
              <a:off x="104775" y="1162050"/>
              <a:ext cx="1439545" cy="4318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oxygen</a:t>
              </a:r>
            </a:p>
          </p:txBody>
        </p:sp>
        <p:sp>
          <p:nvSpPr>
            <p:cNvPr id="36" name="Text Box 42"/>
            <p:cNvSpPr txBox="1"/>
            <p:nvPr/>
          </p:nvSpPr>
          <p:spPr>
            <a:xfrm>
              <a:off x="2057400" y="0"/>
              <a:ext cx="1651000" cy="196151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accent2">
                  <a:lumMod val="75000"/>
                </a:schemeClr>
              </a:solidFill>
            </a:ln>
          </p:spPr>
          <p:txBody>
            <a:bodyPr rot="0" spcFirstLastPara="0" vert="horz" wrap="square" lIns="0" tIns="45720" rIns="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2000" b="1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Aerobic</a:t>
              </a:r>
              <a:endParaRPr lang="en-GB" sz="14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endParaRPr>
            </a:p>
            <a:p>
              <a:pPr algn="ctr">
                <a:spcAft>
                  <a:spcPts val="0"/>
                </a:spcAft>
              </a:pPr>
              <a:r>
                <a:rPr lang="en-GB" sz="2000" b="1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cellular</a:t>
              </a:r>
              <a:endParaRPr lang="en-GB" sz="14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endParaRPr>
            </a:p>
            <a:p>
              <a:pPr algn="ctr">
                <a:spcAft>
                  <a:spcPts val="0"/>
                </a:spcAft>
              </a:pPr>
              <a:r>
                <a:rPr lang="en-GB" sz="2000" b="1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respiration</a:t>
              </a:r>
              <a:endParaRPr lang="en-GB" sz="14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37" name="Text Box 43"/>
            <p:cNvSpPr txBox="1"/>
            <p:nvPr/>
          </p:nvSpPr>
          <p:spPr>
            <a:xfrm>
              <a:off x="4200525" y="342900"/>
              <a:ext cx="1439545" cy="4318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energy</a:t>
              </a:r>
            </a:p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for life processes</a:t>
              </a:r>
            </a:p>
          </p:txBody>
        </p:sp>
        <p:sp>
          <p:nvSpPr>
            <p:cNvPr id="38" name="Text Box 44"/>
            <p:cNvSpPr txBox="1"/>
            <p:nvPr/>
          </p:nvSpPr>
          <p:spPr>
            <a:xfrm>
              <a:off x="4200525" y="885825"/>
              <a:ext cx="1439545" cy="4318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carbon dioxide</a:t>
              </a:r>
            </a:p>
          </p:txBody>
        </p:sp>
        <p:sp>
          <p:nvSpPr>
            <p:cNvPr id="39" name="Text Box 45"/>
            <p:cNvSpPr txBox="1"/>
            <p:nvPr/>
          </p:nvSpPr>
          <p:spPr>
            <a:xfrm>
              <a:off x="4200525" y="1428750"/>
              <a:ext cx="1439545" cy="4318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water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>
              <a:off x="3705225" y="571500"/>
              <a:ext cx="503555" cy="0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023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GB" dirty="0"/>
              <a:t>A simple model of </a:t>
            </a:r>
            <a:r>
              <a:rPr lang="en-GB" dirty="0"/>
              <a:t>aerobic cellular </a:t>
            </a:r>
            <a:r>
              <a:rPr lang="en-GB" dirty="0" smtClean="0"/>
              <a:t>respiration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71303" y="808384"/>
            <a:ext cx="3414019" cy="28939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b="1" dirty="0" smtClean="0"/>
              <a:t>To answer</a:t>
            </a:r>
            <a:endParaRPr lang="en-GB" b="1" dirty="0"/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 smtClean="0"/>
              <a:t>What </a:t>
            </a:r>
            <a:r>
              <a:rPr lang="en-GB" dirty="0"/>
              <a:t>happens in the middle part labelled </a:t>
            </a:r>
            <a:r>
              <a:rPr lang="en-GB" dirty="0"/>
              <a:t>‘Aerobic cellular respiration’?</a:t>
            </a:r>
            <a:endParaRPr lang="en-GB" dirty="0"/>
          </a:p>
          <a:p>
            <a:pPr marL="357188" lvl="0">
              <a:spcAft>
                <a:spcPts val="600"/>
              </a:spcAft>
              <a:defRPr/>
            </a:pPr>
            <a:r>
              <a:rPr lang="en-GB" dirty="0" smtClean="0"/>
              <a:t>Pick one box from each side, below, </a:t>
            </a:r>
            <a:r>
              <a:rPr lang="en-GB" dirty="0"/>
              <a:t>to form the </a:t>
            </a:r>
            <a:r>
              <a:rPr lang="en-GB" dirty="0" smtClean="0"/>
              <a:t>answer.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258420" y="4706363"/>
            <a:ext cx="3571461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series of chemical reactions…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58420" y="3961400"/>
            <a:ext cx="3571461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single chemical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reaction…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58420" y="5451326"/>
            <a:ext cx="3571461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process that does </a:t>
            </a:r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involve</a:t>
            </a:r>
          </a:p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chemical reactions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29212" y="3961400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…that takes place inside cells.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29212" y="5451326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…that takes place only in the lungs.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729212" y="4706363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…that takes place inside the body,</a:t>
            </a:r>
          </a:p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but not inside cells.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3751863" y="887896"/>
            <a:ext cx="5130600" cy="1749274"/>
            <a:chOff x="0" y="0"/>
            <a:chExt cx="5753100" cy="1961515"/>
          </a:xfrm>
        </p:grpSpPr>
        <p:sp>
          <p:nvSpPr>
            <p:cNvPr id="49" name="Text Box 31"/>
            <p:cNvSpPr txBox="1"/>
            <p:nvPr/>
          </p:nvSpPr>
          <p:spPr>
            <a:xfrm>
              <a:off x="3914775" y="0"/>
              <a:ext cx="1838325" cy="19615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prstClr val="black"/>
              </a:solidFill>
              <a:prstDash val="lgDash"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98425" algn="ctr">
                <a:spcAft>
                  <a:spcPts val="0"/>
                </a:spcAft>
              </a:pPr>
              <a:r>
                <a:rPr lang="en-GB" sz="1100" b="1" dirty="0">
                  <a:effectLst/>
                  <a:ea typeface="Calibri"/>
                  <a:cs typeface="Arial"/>
                </a:rPr>
                <a:t>What cells get from it</a:t>
              </a:r>
              <a:endParaRPr lang="en-GB" sz="1100" dirty="0">
                <a:effectLst/>
                <a:ea typeface="Calibri"/>
                <a:cs typeface="Arial"/>
              </a:endParaRPr>
            </a:p>
          </p:txBody>
        </p:sp>
        <p:sp>
          <p:nvSpPr>
            <p:cNvPr id="50" name="Text Box 32"/>
            <p:cNvSpPr txBox="1"/>
            <p:nvPr/>
          </p:nvSpPr>
          <p:spPr>
            <a:xfrm>
              <a:off x="0" y="0"/>
              <a:ext cx="1781175" cy="19615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prstClr val="black"/>
              </a:solidFill>
              <a:prstDash val="lgDash"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R="184150" algn="ctr">
                <a:spcAft>
                  <a:spcPts val="0"/>
                </a:spcAft>
              </a:pPr>
              <a:r>
                <a:rPr lang="en-GB" sz="1100" b="1" dirty="0">
                  <a:effectLst/>
                  <a:ea typeface="Calibri"/>
                  <a:cs typeface="Arial"/>
                </a:rPr>
                <a:t>What it uses as fuel</a:t>
              </a:r>
              <a:endParaRPr lang="en-GB" sz="1100" dirty="0">
                <a:effectLst/>
                <a:ea typeface="Calibri"/>
                <a:cs typeface="Arial"/>
              </a:endParaRPr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>
              <a:off x="3705225" y="1114425"/>
              <a:ext cx="503555" cy="0"/>
            </a:xfrm>
            <a:prstGeom prst="straightConnector1">
              <a:avLst/>
            </a:prstGeom>
            <a:ln w="19050">
              <a:solidFill>
                <a:srgbClr val="7030A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>
              <a:off x="3705225" y="1647825"/>
              <a:ext cx="503555" cy="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>
              <a:off x="1552575" y="838200"/>
              <a:ext cx="503555" cy="0"/>
            </a:xfrm>
            <a:prstGeom prst="straightConnector1">
              <a:avLst/>
            </a:prstGeom>
            <a:ln w="1905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1543050" y="1390650"/>
              <a:ext cx="503555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 Box 40"/>
            <p:cNvSpPr txBox="1"/>
            <p:nvPr/>
          </p:nvSpPr>
          <p:spPr>
            <a:xfrm>
              <a:off x="104775" y="609600"/>
              <a:ext cx="1439545" cy="4318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Calibri"/>
                  <a:ea typeface="Calibri"/>
                  <a:cs typeface="Arial"/>
                </a:rPr>
                <a:t>glucose from carbohydrate food</a:t>
              </a:r>
            </a:p>
          </p:txBody>
        </p:sp>
        <p:sp>
          <p:nvSpPr>
            <p:cNvPr id="56" name="Text Box 41"/>
            <p:cNvSpPr txBox="1"/>
            <p:nvPr/>
          </p:nvSpPr>
          <p:spPr>
            <a:xfrm>
              <a:off x="104775" y="1162050"/>
              <a:ext cx="1439545" cy="4318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Calibri"/>
                  <a:ea typeface="Calibri"/>
                  <a:cs typeface="Arial"/>
                </a:rPr>
                <a:t>oxygen</a:t>
              </a:r>
            </a:p>
          </p:txBody>
        </p:sp>
        <p:sp>
          <p:nvSpPr>
            <p:cNvPr id="57" name="Text Box 42"/>
            <p:cNvSpPr txBox="1"/>
            <p:nvPr/>
          </p:nvSpPr>
          <p:spPr>
            <a:xfrm>
              <a:off x="2057400" y="0"/>
              <a:ext cx="1651000" cy="196151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accent2">
                  <a:lumMod val="75000"/>
                </a:schemeClr>
              </a:solidFill>
            </a:ln>
          </p:spPr>
          <p:txBody>
            <a:bodyPr rot="0" spcFirstLastPara="0" vert="horz" wrap="square" lIns="0" tIns="45720" rIns="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600" b="1">
                  <a:effectLst/>
                  <a:latin typeface="Calibri"/>
                  <a:ea typeface="Calibri"/>
                  <a:cs typeface="Arial"/>
                </a:rPr>
                <a:t>Aerobic</a:t>
              </a:r>
              <a:endParaRPr lang="en-GB" sz="1100">
                <a:effectLst/>
                <a:latin typeface="Calibri"/>
                <a:ea typeface="Calibri"/>
                <a:cs typeface="Arial"/>
              </a:endParaRPr>
            </a:p>
            <a:p>
              <a:pPr algn="ctr">
                <a:spcAft>
                  <a:spcPts val="0"/>
                </a:spcAft>
              </a:pPr>
              <a:r>
                <a:rPr lang="en-GB" sz="1600" b="1">
                  <a:effectLst/>
                  <a:latin typeface="Calibri"/>
                  <a:ea typeface="Calibri"/>
                  <a:cs typeface="Arial"/>
                </a:rPr>
                <a:t>cellular</a:t>
              </a:r>
              <a:endParaRPr lang="en-GB" sz="1100">
                <a:effectLst/>
                <a:latin typeface="Calibri"/>
                <a:ea typeface="Calibri"/>
                <a:cs typeface="Arial"/>
              </a:endParaRPr>
            </a:p>
            <a:p>
              <a:pPr algn="ctr">
                <a:spcAft>
                  <a:spcPts val="0"/>
                </a:spcAft>
              </a:pPr>
              <a:r>
                <a:rPr lang="en-GB" sz="1600" b="1">
                  <a:effectLst/>
                  <a:latin typeface="Calibri"/>
                  <a:ea typeface="Calibri"/>
                  <a:cs typeface="Arial"/>
                </a:rPr>
                <a:t>respiration</a:t>
              </a:r>
              <a:endParaRPr lang="en-GB" sz="1100">
                <a:effectLst/>
                <a:latin typeface="Calibri"/>
                <a:ea typeface="Calibri"/>
                <a:cs typeface="Arial"/>
              </a:endParaRPr>
            </a:p>
          </p:txBody>
        </p:sp>
        <p:sp>
          <p:nvSpPr>
            <p:cNvPr id="58" name="Text Box 43"/>
            <p:cNvSpPr txBox="1"/>
            <p:nvPr/>
          </p:nvSpPr>
          <p:spPr>
            <a:xfrm>
              <a:off x="4200525" y="342900"/>
              <a:ext cx="1439545" cy="4318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Calibri"/>
                  <a:ea typeface="Calibri"/>
                  <a:cs typeface="Arial"/>
                </a:rPr>
                <a:t>energy</a:t>
              </a:r>
            </a:p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Calibri"/>
                  <a:ea typeface="Calibri"/>
                  <a:cs typeface="Arial"/>
                </a:rPr>
                <a:t>for life processes</a:t>
              </a:r>
            </a:p>
          </p:txBody>
        </p:sp>
        <p:sp>
          <p:nvSpPr>
            <p:cNvPr id="59" name="Text Box 44"/>
            <p:cNvSpPr txBox="1"/>
            <p:nvPr/>
          </p:nvSpPr>
          <p:spPr>
            <a:xfrm>
              <a:off x="4200525" y="885825"/>
              <a:ext cx="1439545" cy="4318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Calibri"/>
                  <a:ea typeface="Calibri"/>
                  <a:cs typeface="Arial"/>
                </a:rPr>
                <a:t>carbon dioxide</a:t>
              </a:r>
            </a:p>
          </p:txBody>
        </p:sp>
        <p:sp>
          <p:nvSpPr>
            <p:cNvPr id="60" name="Text Box 45"/>
            <p:cNvSpPr txBox="1"/>
            <p:nvPr/>
          </p:nvSpPr>
          <p:spPr>
            <a:xfrm>
              <a:off x="4200525" y="1428750"/>
              <a:ext cx="1439545" cy="4318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Calibri"/>
                  <a:ea typeface="Calibri"/>
                  <a:cs typeface="Arial"/>
                </a:rPr>
                <a:t>water</a:t>
              </a:r>
            </a:p>
          </p:txBody>
        </p:sp>
        <p:cxnSp>
          <p:nvCxnSpPr>
            <p:cNvPr id="61" name="Straight Arrow Connector 60"/>
            <p:cNvCxnSpPr/>
            <p:nvPr/>
          </p:nvCxnSpPr>
          <p:spPr>
            <a:xfrm>
              <a:off x="3705225" y="571500"/>
              <a:ext cx="503555" cy="0"/>
            </a:xfrm>
            <a:prstGeom prst="straightConnector1">
              <a:avLst/>
            </a:prstGeom>
            <a:ln w="19050">
              <a:solidFill>
                <a:srgbClr val="FFC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0187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</TotalTime>
  <Words>258</Words>
  <Application>Microsoft Office PowerPoint</Application>
  <PresentationFormat>On-screen Show (4:3)</PresentationFormat>
  <Paragraphs>61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9</cp:revision>
  <dcterms:created xsi:type="dcterms:W3CDTF">2020-06-18T17:08:49Z</dcterms:created>
  <dcterms:modified xsi:type="dcterms:W3CDTF">2020-11-03T14:16:32Z</dcterms:modified>
</cp:coreProperties>
</file>