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11"/>
  </p:notesMasterIdLst>
  <p:sldIdLst>
    <p:sldId id="256" r:id="rId3"/>
    <p:sldId id="257" r:id="rId4"/>
    <p:sldId id="258" r:id="rId5"/>
    <p:sldId id="263" r:id="rId6"/>
    <p:sldId id="259" r:id="rId7"/>
    <p:sldId id="260" r:id="rId8"/>
    <p:sldId id="261" r:id="rId9"/>
    <p:sldId id="262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  <p:ext uri="{2D200454-40CA-4A62-9FC3-DE9A4176ACB9}">
      <p15:notesGuideLst xmlns:p15="http://schemas.microsoft.com/office/powerpoint/2012/main" xmlns="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tomhorner" initials="t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7" autoAdjust="0"/>
    <p:restoredTop sz="73878" autoAdjust="0"/>
  </p:normalViewPr>
  <p:slideViewPr>
    <p:cSldViewPr snapToGrid="0">
      <p:cViewPr>
        <p:scale>
          <a:sx n="59" d="100"/>
          <a:sy n="59" d="100"/>
        </p:scale>
        <p:origin x="-1098" y="-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6" d="100"/>
          <a:sy n="86" d="100"/>
        </p:scale>
        <p:origin x="3786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commentAuthors" Target="commentAuthors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B41A53-BF05-42EF-A980-B84FA363AA82}" type="datetimeFigureOut">
              <a:rPr lang="en-GB" smtClean="0"/>
              <a:t>03/02/2015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1E64ED7-03BB-4137-B2B7-98DFB036B16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80860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E64ED7-03BB-4137-B2B7-98DFB036B164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183550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E64ED7-03BB-4137-B2B7-98DFB036B164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9991498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E64ED7-03BB-4137-B2B7-98DFB036B164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452393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3.pn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2F96F9-927A-402E-8709-2D4CFC775055}" type="datetimeFigureOut">
              <a:rPr lang="en-GB" smtClean="0"/>
              <a:t>03/02/2015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BF1C2-5323-4C2A-96FD-A26EA5982F8B}" type="slidenum">
              <a:rPr lang="en-GB" smtClean="0"/>
              <a:t>‹#›</a:t>
            </a:fld>
            <a:endParaRPr lang="en-GB"/>
          </a:p>
        </p:txBody>
      </p:sp>
      <p:grpSp>
        <p:nvGrpSpPr>
          <p:cNvPr id="7" name="Group 6"/>
          <p:cNvGrpSpPr/>
          <p:nvPr userDrawn="1"/>
        </p:nvGrpSpPr>
        <p:grpSpPr>
          <a:xfrm>
            <a:off x="0" y="0"/>
            <a:ext cx="12193950" cy="6858000"/>
            <a:chOff x="0" y="0"/>
            <a:chExt cx="9144510" cy="6858000"/>
          </a:xfrm>
        </p:grpSpPr>
        <p:pic>
          <p:nvPicPr>
            <p:cNvPr id="8" name="Picture 3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9144510" cy="61653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9" name="Picture 8"/>
            <p:cNvPicPr/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0" y="5229200"/>
              <a:ext cx="9144510" cy="1628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11" name="Picture 10"/>
          <p:cNvPicPr/>
          <p:nvPr userDrawn="1"/>
        </p:nvPicPr>
        <p:blipFill rotWithShape="1">
          <a:blip r:embed="rId4" cstate="print"/>
          <a:srcRect l="6129" t="22430" r="68834" b="17470"/>
          <a:stretch/>
        </p:blipFill>
        <p:spPr bwMode="auto">
          <a:xfrm>
            <a:off x="561974" y="5589240"/>
            <a:ext cx="2295525" cy="9830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11"/>
          <p:cNvPicPr/>
          <p:nvPr userDrawn="1"/>
        </p:nvPicPr>
        <p:blipFill rotWithShape="1">
          <a:blip r:embed="rId4" cstate="print"/>
          <a:srcRect l="66332" t="22430" r="6761" b="21858"/>
          <a:stretch/>
        </p:blipFill>
        <p:spPr bwMode="auto">
          <a:xfrm>
            <a:off x="9248775" y="5627662"/>
            <a:ext cx="2466975" cy="911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1809274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2F96F9-927A-402E-8709-2D4CFC775055}" type="datetimeFigureOut">
              <a:rPr lang="en-GB" smtClean="0"/>
              <a:t>03/02/2015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BF1C2-5323-4C2A-96FD-A26EA5982F8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951284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2F96F9-927A-402E-8709-2D4CFC775055}" type="datetimeFigureOut">
              <a:rPr lang="en-GB" smtClean="0"/>
              <a:t>03/02/2015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BF1C2-5323-4C2A-96FD-A26EA5982F8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236178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2F96F9-927A-402E-8709-2D4CFC775055}" type="datetimeFigureOut">
              <a:rPr lang="en-GB" smtClean="0"/>
              <a:t>03/02/2015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BF1C2-5323-4C2A-96FD-A26EA5982F8B}" type="slidenum">
              <a:rPr lang="en-GB" smtClean="0"/>
              <a:t>‹#›</a:t>
            </a:fld>
            <a:endParaRPr lang="en-GB"/>
          </a:p>
        </p:txBody>
      </p:sp>
      <p:grpSp>
        <p:nvGrpSpPr>
          <p:cNvPr id="7" name="Group 6"/>
          <p:cNvGrpSpPr/>
          <p:nvPr userDrawn="1"/>
        </p:nvGrpSpPr>
        <p:grpSpPr>
          <a:xfrm>
            <a:off x="0" y="0"/>
            <a:ext cx="12193950" cy="6858000"/>
            <a:chOff x="0" y="0"/>
            <a:chExt cx="9144510" cy="6858000"/>
          </a:xfrm>
        </p:grpSpPr>
        <p:pic>
          <p:nvPicPr>
            <p:cNvPr id="8" name="Picture 3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9144510" cy="61653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9" name="Picture 8"/>
            <p:cNvPicPr/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0" y="5229200"/>
              <a:ext cx="9144510" cy="1628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11" name="Picture 10"/>
          <p:cNvPicPr/>
          <p:nvPr userDrawn="1"/>
        </p:nvPicPr>
        <p:blipFill rotWithShape="1">
          <a:blip r:embed="rId4" cstate="print"/>
          <a:srcRect l="6129" t="22430" r="68834" b="17470"/>
          <a:stretch/>
        </p:blipFill>
        <p:spPr bwMode="auto">
          <a:xfrm>
            <a:off x="561974" y="5589240"/>
            <a:ext cx="2295525" cy="9830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11"/>
          <p:cNvPicPr/>
          <p:nvPr userDrawn="1"/>
        </p:nvPicPr>
        <p:blipFill rotWithShape="1">
          <a:blip r:embed="rId4" cstate="print"/>
          <a:srcRect l="66332" t="22430" r="6761" b="21858"/>
          <a:stretch/>
        </p:blipFill>
        <p:spPr bwMode="auto">
          <a:xfrm>
            <a:off x="9248775" y="5627662"/>
            <a:ext cx="2466975" cy="911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25651095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FF990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2F96F9-927A-402E-8709-2D4CFC775055}" type="datetimeFigureOut">
              <a:rPr lang="en-GB" smtClean="0"/>
              <a:t>03/02/2015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BF1C2-5323-4C2A-96FD-A26EA5982F8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283565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2F96F9-927A-402E-8709-2D4CFC775055}" type="datetimeFigureOut">
              <a:rPr lang="en-GB" smtClean="0"/>
              <a:t>03/02/2015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BF1C2-5323-4C2A-96FD-A26EA5982F8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528870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2F96F9-927A-402E-8709-2D4CFC775055}" type="datetimeFigureOut">
              <a:rPr lang="en-GB" smtClean="0"/>
              <a:t>03/02/2015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BF1C2-5323-4C2A-96FD-A26EA5982F8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5767289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2F96F9-927A-402E-8709-2D4CFC775055}" type="datetimeFigureOut">
              <a:rPr lang="en-GB" smtClean="0"/>
              <a:t>03/02/2015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BF1C2-5323-4C2A-96FD-A26EA5982F8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4998212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2F96F9-927A-402E-8709-2D4CFC775055}" type="datetimeFigureOut">
              <a:rPr lang="en-GB" smtClean="0"/>
              <a:t>03/02/2015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BF1C2-5323-4C2A-96FD-A26EA5982F8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3063511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2F96F9-927A-402E-8709-2D4CFC775055}" type="datetimeFigureOut">
              <a:rPr lang="en-GB" smtClean="0"/>
              <a:t>03/02/2015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BF1C2-5323-4C2A-96FD-A26EA5982F8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2906694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2F96F9-927A-402E-8709-2D4CFC775055}" type="datetimeFigureOut">
              <a:rPr lang="en-GB" smtClean="0"/>
              <a:t>03/02/2015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BF1C2-5323-4C2A-96FD-A26EA5982F8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197669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FF990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2F96F9-927A-402E-8709-2D4CFC775055}" type="datetimeFigureOut">
              <a:rPr lang="en-GB" smtClean="0"/>
              <a:t>03/02/2015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BF1C2-5323-4C2A-96FD-A26EA5982F8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7223064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2F96F9-927A-402E-8709-2D4CFC775055}" type="datetimeFigureOut">
              <a:rPr lang="en-GB" smtClean="0"/>
              <a:t>03/02/2015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BF1C2-5323-4C2A-96FD-A26EA5982F8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3384746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2F96F9-927A-402E-8709-2D4CFC775055}" type="datetimeFigureOut">
              <a:rPr lang="en-GB" smtClean="0"/>
              <a:t>03/02/2015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BF1C2-5323-4C2A-96FD-A26EA5982F8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289608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2F96F9-927A-402E-8709-2D4CFC775055}" type="datetimeFigureOut">
              <a:rPr lang="en-GB" smtClean="0"/>
              <a:t>03/02/2015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BF1C2-5323-4C2A-96FD-A26EA5982F8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045783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2F96F9-927A-402E-8709-2D4CFC775055}" type="datetimeFigureOut">
              <a:rPr lang="en-GB" smtClean="0"/>
              <a:t>03/02/2015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BF1C2-5323-4C2A-96FD-A26EA5982F8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323408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2F96F9-927A-402E-8709-2D4CFC775055}" type="datetimeFigureOut">
              <a:rPr lang="en-GB" smtClean="0"/>
              <a:t>03/02/2015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BF1C2-5323-4C2A-96FD-A26EA5982F8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519404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2F96F9-927A-402E-8709-2D4CFC775055}" type="datetimeFigureOut">
              <a:rPr lang="en-GB" smtClean="0"/>
              <a:t>03/02/2015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BF1C2-5323-4C2A-96FD-A26EA5982F8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296809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2F96F9-927A-402E-8709-2D4CFC775055}" type="datetimeFigureOut">
              <a:rPr lang="en-GB" smtClean="0"/>
              <a:t>03/02/2015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BF1C2-5323-4C2A-96FD-A26EA5982F8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288896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2F96F9-927A-402E-8709-2D4CFC775055}" type="datetimeFigureOut">
              <a:rPr lang="en-GB" smtClean="0"/>
              <a:t>03/02/2015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BF1C2-5323-4C2A-96FD-A26EA5982F8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932382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2F96F9-927A-402E-8709-2D4CFC775055}" type="datetimeFigureOut">
              <a:rPr lang="en-GB" smtClean="0"/>
              <a:t>03/02/2015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BF1C2-5323-4C2A-96FD-A26EA5982F8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635494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2F96F9-927A-402E-8709-2D4CFC775055}" type="datetimeFigureOut">
              <a:rPr lang="en-GB" smtClean="0"/>
              <a:t>03/02/2015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BF1C2-5323-4C2A-96FD-A26EA5982F8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307811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12193950" cy="6165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8"/>
          <p:cNvPicPr/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0" y="5763492"/>
            <a:ext cx="12193950" cy="10945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Placeholder 1"/>
          <p:cNvSpPr>
            <a:spLocks noGrp="1"/>
          </p:cNvSpPr>
          <p:nvPr userDrawn="1"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 userDrawn="1"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 userDrawn="1"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2F96F9-927A-402E-8709-2D4CFC775055}" type="datetimeFigureOut">
              <a:rPr lang="en-GB" smtClean="0"/>
              <a:t>03/02/2015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 userDrawn="1"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 userDrawn="1"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7BF1C2-5323-4C2A-96FD-A26EA5982F8B}" type="slidenum">
              <a:rPr lang="en-GB" smtClean="0"/>
              <a:t>‹#›</a:t>
            </a:fld>
            <a:endParaRPr lang="en-GB"/>
          </a:p>
        </p:txBody>
      </p:sp>
      <p:pic>
        <p:nvPicPr>
          <p:cNvPr id="10" name="Picture 9"/>
          <p:cNvPicPr/>
          <p:nvPr userDrawn="1"/>
        </p:nvPicPr>
        <p:blipFill rotWithShape="1">
          <a:blip r:embed="rId15" cstate="print"/>
          <a:srcRect l="6129" t="22430" r="68834" b="17470"/>
          <a:stretch/>
        </p:blipFill>
        <p:spPr bwMode="auto">
          <a:xfrm>
            <a:off x="558188" y="5799373"/>
            <a:ext cx="2295525" cy="9830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0"/>
          <p:cNvPicPr/>
          <p:nvPr userDrawn="1"/>
        </p:nvPicPr>
        <p:blipFill rotWithShape="1">
          <a:blip r:embed="rId15" cstate="print"/>
          <a:srcRect l="66332" t="22430" r="6761" b="21858"/>
          <a:stretch/>
        </p:blipFill>
        <p:spPr bwMode="auto">
          <a:xfrm>
            <a:off x="9166837" y="5824599"/>
            <a:ext cx="2466975" cy="911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2676781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12193950" cy="6165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8"/>
          <p:cNvPicPr/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0" y="5763492"/>
            <a:ext cx="12193950" cy="10945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Placeholder 1"/>
          <p:cNvSpPr>
            <a:spLocks noGrp="1"/>
          </p:cNvSpPr>
          <p:nvPr userDrawn="1"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 userDrawn="1"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 userDrawn="1"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2F96F9-927A-402E-8709-2D4CFC775055}" type="datetimeFigureOut">
              <a:rPr lang="en-GB" smtClean="0"/>
              <a:t>03/02/2015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 userDrawn="1"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 userDrawn="1"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7BF1C2-5323-4C2A-96FD-A26EA5982F8B}" type="slidenum">
              <a:rPr lang="en-GB" smtClean="0"/>
              <a:t>‹#›</a:t>
            </a:fld>
            <a:endParaRPr lang="en-GB"/>
          </a:p>
        </p:txBody>
      </p:sp>
      <p:pic>
        <p:nvPicPr>
          <p:cNvPr id="10" name="Picture 9"/>
          <p:cNvPicPr/>
          <p:nvPr userDrawn="1"/>
        </p:nvPicPr>
        <p:blipFill rotWithShape="1">
          <a:blip r:embed="rId15" cstate="print"/>
          <a:srcRect l="6129" t="22430" r="68834" b="17470"/>
          <a:stretch/>
        </p:blipFill>
        <p:spPr bwMode="auto">
          <a:xfrm>
            <a:off x="558188" y="5799373"/>
            <a:ext cx="2295525" cy="9830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0"/>
          <p:cNvPicPr/>
          <p:nvPr userDrawn="1"/>
        </p:nvPicPr>
        <p:blipFill rotWithShape="1">
          <a:blip r:embed="rId15" cstate="print"/>
          <a:srcRect l="66332" t="22430" r="6761" b="21858"/>
          <a:stretch/>
        </p:blipFill>
        <p:spPr bwMode="auto">
          <a:xfrm>
            <a:off x="9166837" y="5824599"/>
            <a:ext cx="2466975" cy="911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1961487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2.png"/><Relationship Id="rId7" Type="http://schemas.openxmlformats.org/officeDocument/2006/relationships/image" Target="../media/image1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11" Type="http://schemas.openxmlformats.org/officeDocument/2006/relationships/image" Target="../media/image9.png"/><Relationship Id="rId5" Type="http://schemas.openxmlformats.org/officeDocument/2006/relationships/image" Target="../media/image8.png"/><Relationship Id="rId10" Type="http://schemas.openxmlformats.org/officeDocument/2006/relationships/image" Target="../media/image7.png"/><Relationship Id="rId4" Type="http://schemas.openxmlformats.org/officeDocument/2006/relationships/image" Target="../media/image13.png"/><Relationship Id="rId9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16.png"/><Relationship Id="rId7" Type="http://schemas.openxmlformats.org/officeDocument/2006/relationships/image" Target="../media/image1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0.png"/><Relationship Id="rId10" Type="http://schemas.openxmlformats.org/officeDocument/2006/relationships/image" Target="../media/image13.png"/><Relationship Id="rId4" Type="http://schemas.openxmlformats.org/officeDocument/2006/relationships/image" Target="../media/image12.png"/><Relationship Id="rId9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5" Type="http://schemas.openxmlformats.org/officeDocument/2006/relationships/image" Target="../media/image12.png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jpeg"/><Relationship Id="rId4" Type="http://schemas.openxmlformats.org/officeDocument/2006/relationships/image" Target="../media/image22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7.png"/><Relationship Id="rId7" Type="http://schemas.openxmlformats.org/officeDocument/2006/relationships/image" Target="../media/image1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8.png"/><Relationship Id="rId4" Type="http://schemas.openxmlformats.org/officeDocument/2006/relationships/image" Target="../media/image6.png"/><Relationship Id="rId9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76225" y="3930786"/>
            <a:ext cx="9144000" cy="976312"/>
          </a:xfrm>
        </p:spPr>
        <p:txBody>
          <a:bodyPr/>
          <a:lstStyle/>
          <a:p>
            <a:r>
              <a:rPr lang="en-GB" dirty="0" smtClean="0">
                <a:solidFill>
                  <a:srgbClr val="FF9900"/>
                </a:solidFill>
              </a:rPr>
              <a:t>BUILD YOUR OWN UNIVERSE</a:t>
            </a:r>
            <a:endParaRPr lang="en-GB" dirty="0">
              <a:solidFill>
                <a:srgbClr val="FF9900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1572" y="539262"/>
            <a:ext cx="4062414" cy="31535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7864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625" y="209549"/>
            <a:ext cx="10515600" cy="1325563"/>
          </a:xfrm>
        </p:spPr>
        <p:txBody>
          <a:bodyPr/>
          <a:lstStyle/>
          <a:p>
            <a:r>
              <a:rPr lang="en-GB" dirty="0" smtClean="0">
                <a:latin typeface="+mn-lt"/>
              </a:rPr>
              <a:t>SESSION INTRODUCTION</a:t>
            </a:r>
            <a:endParaRPr lang="en-GB" dirty="0">
              <a:latin typeface="+mn-lt"/>
            </a:endParaRPr>
          </a:p>
        </p:txBody>
      </p:sp>
      <p:pic>
        <p:nvPicPr>
          <p:cNvPr id="1028" name="Picture 4" descr="http://www.jpl.nasa.gov/spaceimages/images/wallpaper/PIA17569-1920x1200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13" t="29250" b="9751"/>
          <a:stretch/>
        </p:blipFill>
        <p:spPr bwMode="auto">
          <a:xfrm>
            <a:off x="1057275" y="1242760"/>
            <a:ext cx="10163175" cy="38626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095374" y="5105399"/>
            <a:ext cx="100869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Hubble Space </a:t>
            </a:r>
            <a:r>
              <a:rPr lang="en-GB" dirty="0"/>
              <a:t>T</a:t>
            </a:r>
            <a:r>
              <a:rPr lang="en-GB" dirty="0" smtClean="0"/>
              <a:t>elescope image of a cluster of galaxies. Some appear as they did 12 billion years ago.</a:t>
            </a:r>
          </a:p>
          <a:p>
            <a:r>
              <a:rPr lang="en-GB" i="1" dirty="0" smtClean="0"/>
              <a:t>Image courtesy of NASA/ESA/</a:t>
            </a:r>
            <a:r>
              <a:rPr lang="en-GB" i="1" dirty="0" err="1" smtClean="0"/>
              <a:t>STScI</a:t>
            </a:r>
            <a:r>
              <a:rPr lang="en-GB" i="1" dirty="0" smtClean="0"/>
              <a:t>.</a:t>
            </a:r>
            <a:r>
              <a:rPr lang="en-GB" dirty="0"/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3362349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 FIRST FEW SECONDS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71815" y="1668215"/>
            <a:ext cx="105156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 smtClean="0"/>
              <a:t>Fundamental Particles</a:t>
            </a:r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pPr marL="0" indent="0">
              <a:buNone/>
            </a:pPr>
            <a:endParaRPr lang="en-GB" dirty="0" smtClean="0"/>
          </a:p>
          <a:p>
            <a:endParaRPr lang="en-GB" dirty="0" smtClean="0"/>
          </a:p>
          <a:p>
            <a:endParaRPr lang="en-GB" dirty="0"/>
          </a:p>
        </p:txBody>
      </p:sp>
      <p:grpSp>
        <p:nvGrpSpPr>
          <p:cNvPr id="25" name="Group 24"/>
          <p:cNvGrpSpPr/>
          <p:nvPr/>
        </p:nvGrpSpPr>
        <p:grpSpPr>
          <a:xfrm>
            <a:off x="1084738" y="2780853"/>
            <a:ext cx="1408293" cy="1296357"/>
            <a:chOff x="433377" y="2952991"/>
            <a:chExt cx="1408293" cy="1296357"/>
          </a:xfrm>
        </p:grpSpPr>
        <p:pic>
          <p:nvPicPr>
            <p:cNvPr id="4" name="Picture 3"/>
            <p:cNvPicPr>
              <a:picLocks noChangeAspect="1" noChangeArrowheads="1"/>
            </p:cNvPicPr>
            <p:nvPr/>
          </p:nvPicPr>
          <p:blipFill>
            <a:blip r:embed="rId3" cstate="print"/>
            <a:srcRect l="12813" t="14000" r="10306" b="9001"/>
            <a:stretch>
              <a:fillRect/>
            </a:stretch>
          </p:blipFill>
          <p:spPr bwMode="auto">
            <a:xfrm>
              <a:off x="623574" y="2952991"/>
              <a:ext cx="864096" cy="7920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3" name="TextBox 12"/>
            <p:cNvSpPr txBox="1"/>
            <p:nvPr/>
          </p:nvSpPr>
          <p:spPr>
            <a:xfrm>
              <a:off x="433377" y="3880016"/>
              <a:ext cx="140829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>
                  <a:solidFill>
                    <a:srgbClr val="FF9900"/>
                  </a:solidFill>
                </a:rPr>
                <a:t>down quark</a:t>
              </a:r>
              <a:endParaRPr lang="en-GB" dirty="0">
                <a:solidFill>
                  <a:srgbClr val="FF9900"/>
                </a:solidFill>
              </a:endParaRPr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4300420" y="2987535"/>
            <a:ext cx="1026603" cy="1080333"/>
            <a:chOff x="3705932" y="3157217"/>
            <a:chExt cx="1026603" cy="1080333"/>
          </a:xfrm>
        </p:grpSpPr>
        <p:pic>
          <p:nvPicPr>
            <p:cNvPr id="8" name="Picture 6"/>
            <p:cNvPicPr>
              <a:picLocks noChangeAspect="1" noChangeArrowheads="1"/>
            </p:cNvPicPr>
            <p:nvPr/>
          </p:nvPicPr>
          <p:blipFill>
            <a:blip r:embed="rId4" cstate="print"/>
            <a:srcRect l="27000" t="17379" r="19001" b="13105"/>
            <a:stretch>
              <a:fillRect/>
            </a:stretch>
          </p:blipFill>
          <p:spPr bwMode="auto">
            <a:xfrm>
              <a:off x="3967902" y="3157217"/>
              <a:ext cx="432048" cy="5760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5" name="TextBox 14"/>
            <p:cNvSpPr txBox="1"/>
            <p:nvPr/>
          </p:nvSpPr>
          <p:spPr>
            <a:xfrm>
              <a:off x="3705932" y="3868218"/>
              <a:ext cx="102660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>
                  <a:solidFill>
                    <a:srgbClr val="FF9900"/>
                  </a:solidFill>
                </a:rPr>
                <a:t>electron</a:t>
              </a:r>
              <a:endParaRPr lang="en-GB" dirty="0">
                <a:solidFill>
                  <a:srgbClr val="FF9900"/>
                </a:solidFill>
              </a:endParaRPr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2762655" y="2743561"/>
            <a:ext cx="1058246" cy="1324307"/>
            <a:chOff x="2145895" y="2913243"/>
            <a:chExt cx="1058246" cy="1324307"/>
          </a:xfrm>
        </p:grpSpPr>
        <p:pic>
          <p:nvPicPr>
            <p:cNvPr id="5" name="Picture 2"/>
            <p:cNvPicPr>
              <a:picLocks noChangeAspect="1" noChangeArrowheads="1"/>
            </p:cNvPicPr>
            <p:nvPr/>
          </p:nvPicPr>
          <p:blipFill>
            <a:blip r:embed="rId5" cstate="print"/>
            <a:srcRect l="6750" t="7875" r="12251" b="5501"/>
            <a:stretch>
              <a:fillRect/>
            </a:stretch>
          </p:blipFill>
          <p:spPr bwMode="auto">
            <a:xfrm>
              <a:off x="2218018" y="2913243"/>
              <a:ext cx="864096" cy="7920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6" name="TextBox 15"/>
            <p:cNvSpPr txBox="1"/>
            <p:nvPr/>
          </p:nvSpPr>
          <p:spPr>
            <a:xfrm>
              <a:off x="2145895" y="3868218"/>
              <a:ext cx="105824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>
                  <a:solidFill>
                    <a:srgbClr val="FF9900"/>
                  </a:solidFill>
                </a:rPr>
                <a:t>u</a:t>
              </a:r>
              <a:r>
                <a:rPr lang="en-GB" dirty="0" smtClean="0">
                  <a:solidFill>
                    <a:srgbClr val="FF9900"/>
                  </a:solidFill>
                </a:rPr>
                <a:t>p quark</a:t>
              </a:r>
              <a:endParaRPr lang="en-GB" dirty="0">
                <a:solidFill>
                  <a:srgbClr val="FF9900"/>
                </a:solidFill>
              </a:endParaRPr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6573129" y="2486665"/>
            <a:ext cx="934725" cy="1590545"/>
            <a:chOff x="5972979" y="2648912"/>
            <a:chExt cx="934725" cy="1590545"/>
          </a:xfrm>
        </p:grpSpPr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5972979" y="2648912"/>
              <a:ext cx="837503" cy="1219306"/>
            </a:xfrm>
            <a:prstGeom prst="rect">
              <a:avLst/>
            </a:prstGeom>
          </p:spPr>
        </p:pic>
        <p:sp>
          <p:nvSpPr>
            <p:cNvPr id="17" name="TextBox 16"/>
            <p:cNvSpPr txBox="1"/>
            <p:nvPr/>
          </p:nvSpPr>
          <p:spPr>
            <a:xfrm>
              <a:off x="6033446" y="3870125"/>
              <a:ext cx="87425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>
                  <a:solidFill>
                    <a:srgbClr val="FF9900"/>
                  </a:solidFill>
                </a:rPr>
                <a:t>photon</a:t>
              </a:r>
              <a:endParaRPr lang="en-GB" dirty="0">
                <a:solidFill>
                  <a:srgbClr val="FF9900"/>
                </a:solidFill>
              </a:endParaRP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8074243" y="2987535"/>
            <a:ext cx="1076624" cy="1055999"/>
            <a:chOff x="7262296" y="3181551"/>
            <a:chExt cx="1076624" cy="1055999"/>
          </a:xfrm>
        </p:grpSpPr>
        <p:pic>
          <p:nvPicPr>
            <p:cNvPr id="6" name="Picture 4"/>
            <p:cNvPicPr>
              <a:picLocks noChangeAspect="1" noChangeArrowheads="1"/>
            </p:cNvPicPr>
            <p:nvPr/>
          </p:nvPicPr>
          <p:blipFill>
            <a:blip r:embed="rId7" cstate="print"/>
            <a:srcRect t="13122" r="14563" b="13122"/>
            <a:stretch>
              <a:fillRect/>
            </a:stretch>
          </p:blipFill>
          <p:spPr bwMode="auto">
            <a:xfrm>
              <a:off x="7433675" y="3181551"/>
              <a:ext cx="520824" cy="5760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8" name="TextBox 17"/>
            <p:cNvSpPr txBox="1"/>
            <p:nvPr/>
          </p:nvSpPr>
          <p:spPr>
            <a:xfrm>
              <a:off x="7262296" y="3868218"/>
              <a:ext cx="107662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>
                  <a:solidFill>
                    <a:srgbClr val="FF9900"/>
                  </a:solidFill>
                </a:rPr>
                <a:t>positron</a:t>
              </a:r>
              <a:endParaRPr lang="en-GB" dirty="0">
                <a:solidFill>
                  <a:srgbClr val="FF9900"/>
                </a:solidFill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9567231" y="3181977"/>
            <a:ext cx="1042848" cy="861557"/>
            <a:chOff x="9185234" y="3375993"/>
            <a:chExt cx="1042848" cy="861557"/>
          </a:xfrm>
        </p:grpSpPr>
        <p:pic>
          <p:nvPicPr>
            <p:cNvPr id="7" name="Picture 13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9415195" y="3375993"/>
              <a:ext cx="457200" cy="3429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9" name="TextBox 18"/>
            <p:cNvSpPr txBox="1"/>
            <p:nvPr/>
          </p:nvSpPr>
          <p:spPr>
            <a:xfrm>
              <a:off x="9185234" y="3868218"/>
              <a:ext cx="104284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>
                  <a:solidFill>
                    <a:srgbClr val="FF9900"/>
                  </a:solidFill>
                </a:rPr>
                <a:t>neutrino</a:t>
              </a:r>
              <a:endParaRPr lang="en-GB" dirty="0">
                <a:solidFill>
                  <a:srgbClr val="FF9900"/>
                </a:solidFill>
              </a:endParaRPr>
            </a:p>
          </p:txBody>
        </p:sp>
      </p:grpSp>
      <p:sp>
        <p:nvSpPr>
          <p:cNvPr id="26" name="Right Brace 25"/>
          <p:cNvSpPr/>
          <p:nvPr/>
        </p:nvSpPr>
        <p:spPr>
          <a:xfrm rot="5400000">
            <a:off x="2262074" y="3404853"/>
            <a:ext cx="461913" cy="1974916"/>
          </a:xfrm>
          <a:prstGeom prst="righ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7" name="TextBox 26"/>
          <p:cNvSpPr txBox="1"/>
          <p:nvPr/>
        </p:nvSpPr>
        <p:spPr>
          <a:xfrm>
            <a:off x="1274935" y="4697851"/>
            <a:ext cx="255738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f</a:t>
            </a:r>
            <a:r>
              <a:rPr lang="en-GB" dirty="0" smtClean="0"/>
              <a:t>ound in threes, make up the matter around us</a:t>
            </a:r>
            <a:endParaRPr lang="en-GB" dirty="0"/>
          </a:p>
        </p:txBody>
      </p:sp>
      <p:sp>
        <p:nvSpPr>
          <p:cNvPr id="28" name="TextBox 27"/>
          <p:cNvSpPr txBox="1"/>
          <p:nvPr/>
        </p:nvSpPr>
        <p:spPr>
          <a:xfrm>
            <a:off x="3872611" y="4697850"/>
            <a:ext cx="188221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c</a:t>
            </a:r>
            <a:r>
              <a:rPr lang="en-GB" dirty="0" smtClean="0"/>
              <a:t>arry electric charge in circuits</a:t>
            </a:r>
            <a:endParaRPr lang="en-GB" dirty="0"/>
          </a:p>
        </p:txBody>
      </p:sp>
      <p:cxnSp>
        <p:nvCxnSpPr>
          <p:cNvPr id="30" name="Straight Arrow Connector 29"/>
          <p:cNvCxnSpPr/>
          <p:nvPr/>
        </p:nvCxnSpPr>
        <p:spPr>
          <a:xfrm flipH="1" flipV="1">
            <a:off x="4777438" y="4161355"/>
            <a:ext cx="976" cy="53649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6129615" y="4684107"/>
            <a:ext cx="18822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p</a:t>
            </a:r>
            <a:r>
              <a:rPr lang="en-GB" dirty="0" smtClean="0"/>
              <a:t>article of light</a:t>
            </a:r>
            <a:endParaRPr lang="en-GB" dirty="0"/>
          </a:p>
        </p:txBody>
      </p:sp>
      <p:sp>
        <p:nvSpPr>
          <p:cNvPr id="39" name="TextBox 38"/>
          <p:cNvSpPr txBox="1"/>
          <p:nvPr/>
        </p:nvSpPr>
        <p:spPr>
          <a:xfrm>
            <a:off x="7685012" y="4671402"/>
            <a:ext cx="188221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antimatter partner of</a:t>
            </a:r>
          </a:p>
          <a:p>
            <a:pPr algn="ctr"/>
            <a:r>
              <a:rPr lang="en-GB" dirty="0" smtClean="0"/>
              <a:t> the electron</a:t>
            </a:r>
            <a:endParaRPr lang="en-GB" dirty="0"/>
          </a:p>
        </p:txBody>
      </p:sp>
      <p:sp>
        <p:nvSpPr>
          <p:cNvPr id="40" name="TextBox 39"/>
          <p:cNvSpPr txBox="1"/>
          <p:nvPr/>
        </p:nvSpPr>
        <p:spPr>
          <a:xfrm>
            <a:off x="9309281" y="4706679"/>
            <a:ext cx="173108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interact very little with normal matter</a:t>
            </a:r>
            <a:endParaRPr lang="en-GB" dirty="0"/>
          </a:p>
        </p:txBody>
      </p:sp>
      <p:cxnSp>
        <p:nvCxnSpPr>
          <p:cNvPr id="41" name="Straight Arrow Connector 40"/>
          <p:cNvCxnSpPr/>
          <p:nvPr/>
        </p:nvCxnSpPr>
        <p:spPr>
          <a:xfrm flipH="1" flipV="1">
            <a:off x="7079770" y="4137002"/>
            <a:ext cx="976" cy="53649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/>
          <p:cNvCxnSpPr/>
          <p:nvPr/>
        </p:nvCxnSpPr>
        <p:spPr>
          <a:xfrm flipH="1" flipV="1">
            <a:off x="8594707" y="4124824"/>
            <a:ext cx="976" cy="53649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/>
          <p:cNvCxnSpPr/>
          <p:nvPr/>
        </p:nvCxnSpPr>
        <p:spPr>
          <a:xfrm flipH="1" flipV="1">
            <a:off x="10081541" y="4152114"/>
            <a:ext cx="976" cy="53649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Box 43"/>
          <p:cNvSpPr txBox="1"/>
          <p:nvPr/>
        </p:nvSpPr>
        <p:spPr>
          <a:xfrm>
            <a:off x="9406317" y="967311"/>
            <a:ext cx="24075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FF9900"/>
                </a:solidFill>
              </a:rPr>
              <a:t>T = &gt;100,000,000,000</a:t>
            </a:r>
            <a:r>
              <a:rPr lang="en-GB" baseline="30000" dirty="0" smtClean="0">
                <a:solidFill>
                  <a:srgbClr val="FF9900"/>
                </a:solidFill>
              </a:rPr>
              <a:t>o</a:t>
            </a:r>
            <a:r>
              <a:rPr lang="en-GB" dirty="0" smtClean="0">
                <a:solidFill>
                  <a:srgbClr val="FF9900"/>
                </a:solidFill>
              </a:rPr>
              <a:t>C</a:t>
            </a:r>
            <a:endParaRPr lang="en-GB" dirty="0">
              <a:solidFill>
                <a:srgbClr val="FF99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9468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 FIRST FEW SECONDS</a:t>
            </a:r>
            <a:endParaRPr lang="en-GB" dirty="0"/>
          </a:p>
        </p:txBody>
      </p:sp>
      <p:pic>
        <p:nvPicPr>
          <p:cNvPr id="33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78228" y="1772544"/>
            <a:ext cx="1504950" cy="108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5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flipH="1">
            <a:off x="6430864" y="3491522"/>
            <a:ext cx="14859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6" name="Picture 2"/>
          <p:cNvPicPr>
            <a:picLocks noChangeAspect="1" noChangeArrowheads="1"/>
          </p:cNvPicPr>
          <p:nvPr/>
        </p:nvPicPr>
        <p:blipFill>
          <a:blip r:embed="rId5" cstate="print"/>
          <a:srcRect l="6750" t="7875" r="12251" b="5501"/>
          <a:stretch>
            <a:fillRect/>
          </a:stretch>
        </p:blipFill>
        <p:spPr bwMode="auto">
          <a:xfrm>
            <a:off x="1067054" y="1989660"/>
            <a:ext cx="864096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" name="Picture 3"/>
          <p:cNvPicPr>
            <a:picLocks noChangeAspect="1" noChangeArrowheads="1"/>
          </p:cNvPicPr>
          <p:nvPr/>
        </p:nvPicPr>
        <p:blipFill>
          <a:blip r:embed="rId6" cstate="print"/>
          <a:srcRect l="12813" t="14000" r="10306" b="9001"/>
          <a:stretch>
            <a:fillRect/>
          </a:stretch>
        </p:blipFill>
        <p:spPr bwMode="auto">
          <a:xfrm>
            <a:off x="1067054" y="3825447"/>
            <a:ext cx="864096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2" name="Picture 2"/>
          <p:cNvPicPr>
            <a:picLocks noChangeAspect="1" noChangeArrowheads="1"/>
          </p:cNvPicPr>
          <p:nvPr/>
        </p:nvPicPr>
        <p:blipFill>
          <a:blip r:embed="rId5" cstate="print"/>
          <a:srcRect l="6750" t="7875" r="12251" b="5501"/>
          <a:stretch>
            <a:fillRect/>
          </a:stretch>
        </p:blipFill>
        <p:spPr bwMode="auto">
          <a:xfrm>
            <a:off x="2521573" y="1989660"/>
            <a:ext cx="864096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3" name="Picture 2"/>
          <p:cNvPicPr>
            <a:picLocks noChangeAspect="1" noChangeArrowheads="1"/>
          </p:cNvPicPr>
          <p:nvPr/>
        </p:nvPicPr>
        <p:blipFill>
          <a:blip r:embed="rId5" cstate="print"/>
          <a:srcRect l="6750" t="7875" r="12251" b="5501"/>
          <a:stretch>
            <a:fillRect/>
          </a:stretch>
        </p:blipFill>
        <p:spPr bwMode="auto">
          <a:xfrm>
            <a:off x="3938251" y="3825447"/>
            <a:ext cx="864096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4" name="Picture 3"/>
          <p:cNvPicPr>
            <a:picLocks noChangeAspect="1" noChangeArrowheads="1"/>
          </p:cNvPicPr>
          <p:nvPr/>
        </p:nvPicPr>
        <p:blipFill>
          <a:blip r:embed="rId6" cstate="print"/>
          <a:srcRect l="12813" t="14000" r="10306" b="9001"/>
          <a:stretch>
            <a:fillRect/>
          </a:stretch>
        </p:blipFill>
        <p:spPr bwMode="auto">
          <a:xfrm>
            <a:off x="2521573" y="3855832"/>
            <a:ext cx="864096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5" name="Picture 3"/>
          <p:cNvPicPr>
            <a:picLocks noChangeAspect="1" noChangeArrowheads="1"/>
          </p:cNvPicPr>
          <p:nvPr/>
        </p:nvPicPr>
        <p:blipFill>
          <a:blip r:embed="rId6" cstate="print"/>
          <a:srcRect l="12813" t="14000" r="10306" b="9001"/>
          <a:stretch>
            <a:fillRect/>
          </a:stretch>
        </p:blipFill>
        <p:spPr bwMode="auto">
          <a:xfrm>
            <a:off x="3976092" y="1978720"/>
            <a:ext cx="864096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6" name="Picture 5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 rot="21394533">
            <a:off x="5030150" y="2364968"/>
            <a:ext cx="1158116" cy="2247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7" name="Picture 5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 rot="21394533">
            <a:off x="5030150" y="4189935"/>
            <a:ext cx="1158116" cy="2247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8" name="Picture 9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102943" y="2314516"/>
            <a:ext cx="219075" cy="180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9" name="Picture 9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527207" y="2296347"/>
            <a:ext cx="219075" cy="180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" name="Picture 9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078068" y="4121314"/>
            <a:ext cx="219075" cy="180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2" name="Picture 9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507972" y="4101122"/>
            <a:ext cx="219075" cy="180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4" name="Picture 4"/>
          <p:cNvPicPr>
            <a:picLocks noChangeAspect="1" noChangeArrowheads="1"/>
          </p:cNvPicPr>
          <p:nvPr/>
        </p:nvPicPr>
        <p:blipFill>
          <a:blip r:embed="rId9" cstate="print"/>
          <a:srcRect t="13122" r="14563" b="13122"/>
          <a:stretch>
            <a:fillRect/>
          </a:stretch>
        </p:blipFill>
        <p:spPr bwMode="auto">
          <a:xfrm>
            <a:off x="9141915" y="1690688"/>
            <a:ext cx="520824" cy="576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6" name="Picture 6"/>
          <p:cNvPicPr>
            <a:picLocks noChangeAspect="1" noChangeArrowheads="1"/>
          </p:cNvPicPr>
          <p:nvPr/>
        </p:nvPicPr>
        <p:blipFill>
          <a:blip r:embed="rId10" cstate="print"/>
          <a:srcRect l="27000" t="17379" r="19001" b="13105"/>
          <a:stretch>
            <a:fillRect/>
          </a:stretch>
        </p:blipFill>
        <p:spPr bwMode="auto">
          <a:xfrm flipH="1">
            <a:off x="10234774" y="1690688"/>
            <a:ext cx="432048" cy="576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7" name="Picture 9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9839219" y="1877216"/>
            <a:ext cx="219075" cy="180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8" name="Picture 5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 rot="5198677">
            <a:off x="9406214" y="2882444"/>
            <a:ext cx="1158116" cy="2247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0" name="Picture 69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9613295" y="3703638"/>
            <a:ext cx="837503" cy="1219306"/>
          </a:xfrm>
          <a:prstGeom prst="rect">
            <a:avLst/>
          </a:prstGeom>
        </p:spPr>
      </p:pic>
      <p:sp>
        <p:nvSpPr>
          <p:cNvPr id="72" name="TextBox 71"/>
          <p:cNvSpPr txBox="1"/>
          <p:nvPr/>
        </p:nvSpPr>
        <p:spPr>
          <a:xfrm>
            <a:off x="9406317" y="967311"/>
            <a:ext cx="24075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FF9900"/>
                </a:solidFill>
              </a:rPr>
              <a:t>T = 3,000,000,000</a:t>
            </a:r>
            <a:r>
              <a:rPr lang="en-GB" baseline="30000" dirty="0" smtClean="0">
                <a:solidFill>
                  <a:srgbClr val="FF9900"/>
                </a:solidFill>
              </a:rPr>
              <a:t>o</a:t>
            </a:r>
            <a:r>
              <a:rPr lang="en-GB" dirty="0" smtClean="0">
                <a:solidFill>
                  <a:srgbClr val="FF9900"/>
                </a:solidFill>
              </a:rPr>
              <a:t>C</a:t>
            </a:r>
            <a:endParaRPr lang="en-GB" dirty="0">
              <a:solidFill>
                <a:srgbClr val="FF9900"/>
              </a:solidFill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804187" y="4877357"/>
            <a:ext cx="14082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FF9900"/>
                </a:solidFill>
              </a:rPr>
              <a:t>down quark</a:t>
            </a:r>
            <a:endParaRPr lang="en-GB" dirty="0">
              <a:solidFill>
                <a:srgbClr val="FF9900"/>
              </a:solidFill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2337989" y="4877357"/>
            <a:ext cx="14082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FF9900"/>
                </a:solidFill>
              </a:rPr>
              <a:t>down quark</a:t>
            </a:r>
            <a:endParaRPr lang="en-GB" dirty="0">
              <a:solidFill>
                <a:srgbClr val="FF9900"/>
              </a:solidFill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3746282" y="2923077"/>
            <a:ext cx="14082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FF9900"/>
                </a:solidFill>
              </a:rPr>
              <a:t>down quark</a:t>
            </a:r>
            <a:endParaRPr lang="en-GB" dirty="0">
              <a:solidFill>
                <a:srgbClr val="FF9900"/>
              </a:solidFill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1067054" y="2914690"/>
            <a:ext cx="14082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FF9900"/>
                </a:solidFill>
              </a:rPr>
              <a:t>up quark</a:t>
            </a:r>
            <a:endParaRPr lang="en-GB" dirty="0">
              <a:solidFill>
                <a:srgbClr val="FF9900"/>
              </a:solidFill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3844613" y="4877357"/>
            <a:ext cx="14082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FF9900"/>
                </a:solidFill>
              </a:rPr>
              <a:t>up quark</a:t>
            </a:r>
            <a:endParaRPr lang="en-GB" dirty="0">
              <a:solidFill>
                <a:srgbClr val="FF9900"/>
              </a:solidFill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2468136" y="2914690"/>
            <a:ext cx="14082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FF9900"/>
                </a:solidFill>
              </a:rPr>
              <a:t>up quark</a:t>
            </a:r>
            <a:endParaRPr lang="en-GB" dirty="0">
              <a:solidFill>
                <a:srgbClr val="FF9900"/>
              </a:solidFill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6722131" y="2914690"/>
            <a:ext cx="14082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FF9900"/>
                </a:solidFill>
              </a:rPr>
              <a:t>proton</a:t>
            </a:r>
            <a:endParaRPr lang="en-GB" dirty="0">
              <a:solidFill>
                <a:srgbClr val="FF9900"/>
              </a:solidFill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6706369" y="4812807"/>
            <a:ext cx="14082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FF9900"/>
                </a:solidFill>
              </a:rPr>
              <a:t>neutron</a:t>
            </a:r>
            <a:endParaRPr lang="en-GB" dirty="0">
              <a:solidFill>
                <a:srgbClr val="FF99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5343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 FIRST TWO ELEMENTS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64203" y="1675775"/>
            <a:ext cx="869824" cy="1156413"/>
          </a:xfrm>
          <a:prstGeom prst="rect">
            <a:avLst/>
          </a:prstGeom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80572" y="3169595"/>
            <a:ext cx="963241" cy="694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5" cstate="print"/>
          <a:srcRect t="13122" r="14563" b="13122"/>
          <a:stretch>
            <a:fillRect/>
          </a:stretch>
        </p:blipFill>
        <p:spPr bwMode="auto">
          <a:xfrm>
            <a:off x="2214938" y="3973690"/>
            <a:ext cx="284523" cy="3147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30781" y="2383080"/>
            <a:ext cx="963241" cy="694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039024" y="1307464"/>
            <a:ext cx="868929" cy="1503147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flipH="1">
            <a:off x="8410490" y="1324765"/>
            <a:ext cx="868929" cy="1503147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315952" y="3938698"/>
            <a:ext cx="1350041" cy="1094086"/>
          </a:xfrm>
          <a:prstGeom prst="rect">
            <a:avLst/>
          </a:prstGeom>
        </p:spPr>
      </p:pic>
      <p:pic>
        <p:nvPicPr>
          <p:cNvPr id="17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633803" y="3278693"/>
            <a:ext cx="963241" cy="694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8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872179" y="4773661"/>
            <a:ext cx="963241" cy="694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25" name="Group 24"/>
          <p:cNvGrpSpPr/>
          <p:nvPr/>
        </p:nvGrpSpPr>
        <p:grpSpPr>
          <a:xfrm>
            <a:off x="1211180" y="1855531"/>
            <a:ext cx="1336431" cy="1336431"/>
            <a:chOff x="1133965" y="4009290"/>
            <a:chExt cx="1336431" cy="1336431"/>
          </a:xfrm>
          <a:solidFill>
            <a:schemeClr val="accent3">
              <a:lumMod val="60000"/>
              <a:lumOff val="40000"/>
            </a:schemeClr>
          </a:solidFill>
        </p:grpSpPr>
        <p:grpSp>
          <p:nvGrpSpPr>
            <p:cNvPr id="22" name="Group 21"/>
            <p:cNvGrpSpPr/>
            <p:nvPr/>
          </p:nvGrpSpPr>
          <p:grpSpPr>
            <a:xfrm>
              <a:off x="1133965" y="4009290"/>
              <a:ext cx="1336431" cy="1336431"/>
              <a:chOff x="1133965" y="4009290"/>
              <a:chExt cx="1336431" cy="1336431"/>
            </a:xfrm>
            <a:grpFill/>
          </p:grpSpPr>
          <p:sp>
            <p:nvSpPr>
              <p:cNvPr id="20" name="Rectangle 19"/>
              <p:cNvSpPr/>
              <p:nvPr/>
            </p:nvSpPr>
            <p:spPr>
              <a:xfrm>
                <a:off x="1133965" y="4009290"/>
                <a:ext cx="1336431" cy="1336431"/>
              </a:xfrm>
              <a:prstGeom prst="rect">
                <a:avLst/>
              </a:prstGeom>
              <a:grpFill/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1" name="TextBox 20"/>
              <p:cNvSpPr txBox="1"/>
              <p:nvPr/>
            </p:nvSpPr>
            <p:spPr>
              <a:xfrm>
                <a:off x="1524493" y="4212797"/>
                <a:ext cx="668216" cy="830997"/>
              </a:xfrm>
              <a:prstGeom prst="rect">
                <a:avLst/>
              </a:prstGeom>
              <a:grpFill/>
            </p:spPr>
            <p:txBody>
              <a:bodyPr wrap="square" rtlCol="0">
                <a:spAutoFit/>
              </a:bodyPr>
              <a:lstStyle/>
              <a:p>
                <a:r>
                  <a:rPr lang="en-GB" sz="4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H</a:t>
                </a:r>
                <a:endParaRPr lang="en-GB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sp>
          <p:nvSpPr>
            <p:cNvPr id="23" name="TextBox 22"/>
            <p:cNvSpPr txBox="1"/>
            <p:nvPr/>
          </p:nvSpPr>
          <p:spPr>
            <a:xfrm>
              <a:off x="1242646" y="4103077"/>
              <a:ext cx="281847" cy="369332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lang="en-GB" dirty="0" smtClean="0"/>
                <a:t>1</a:t>
              </a:r>
              <a:endParaRPr lang="en-GB" dirty="0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1543322" y="4933223"/>
              <a:ext cx="798709" cy="369332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lang="en-GB" dirty="0" smtClean="0"/>
                <a:t>1.01</a:t>
              </a:r>
              <a:endParaRPr lang="en-GB" dirty="0"/>
            </a:p>
          </p:txBody>
        </p:sp>
      </p:grpSp>
      <p:grpSp>
        <p:nvGrpSpPr>
          <p:cNvPr id="32" name="Group 31"/>
          <p:cNvGrpSpPr/>
          <p:nvPr/>
        </p:nvGrpSpPr>
        <p:grpSpPr>
          <a:xfrm>
            <a:off x="10351477" y="1166704"/>
            <a:ext cx="1336431" cy="1336431"/>
            <a:chOff x="6671888" y="4015209"/>
            <a:chExt cx="1336431" cy="1336431"/>
          </a:xfrm>
        </p:grpSpPr>
        <p:grpSp>
          <p:nvGrpSpPr>
            <p:cNvPr id="27" name="Group 26"/>
            <p:cNvGrpSpPr/>
            <p:nvPr/>
          </p:nvGrpSpPr>
          <p:grpSpPr>
            <a:xfrm>
              <a:off x="6671888" y="4015209"/>
              <a:ext cx="1336431" cy="1336431"/>
              <a:chOff x="1133965" y="4009290"/>
              <a:chExt cx="1336431" cy="1336431"/>
            </a:xfrm>
            <a:solidFill>
              <a:schemeClr val="accent3">
                <a:lumMod val="60000"/>
                <a:lumOff val="40000"/>
              </a:schemeClr>
            </a:solidFill>
          </p:grpSpPr>
          <p:sp>
            <p:nvSpPr>
              <p:cNvPr id="30" name="Rectangle 29"/>
              <p:cNvSpPr/>
              <p:nvPr/>
            </p:nvSpPr>
            <p:spPr>
              <a:xfrm>
                <a:off x="1133965" y="4009290"/>
                <a:ext cx="1336431" cy="1336431"/>
              </a:xfrm>
              <a:prstGeom prst="rect">
                <a:avLst/>
              </a:prstGeom>
              <a:grpFill/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1" name="TextBox 30"/>
              <p:cNvSpPr txBox="1"/>
              <p:nvPr/>
            </p:nvSpPr>
            <p:spPr>
              <a:xfrm>
                <a:off x="1392673" y="4232640"/>
                <a:ext cx="945903" cy="830997"/>
              </a:xfrm>
              <a:prstGeom prst="rect">
                <a:avLst/>
              </a:prstGeom>
              <a:grpFill/>
            </p:spPr>
            <p:txBody>
              <a:bodyPr wrap="square" rtlCol="0">
                <a:spAutoFit/>
              </a:bodyPr>
              <a:lstStyle/>
              <a:p>
                <a:r>
                  <a:rPr lang="en-GB" sz="4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He</a:t>
                </a:r>
                <a:endParaRPr lang="en-GB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sp>
          <p:nvSpPr>
            <p:cNvPr id="28" name="TextBox 27"/>
            <p:cNvSpPr txBox="1"/>
            <p:nvPr/>
          </p:nvSpPr>
          <p:spPr>
            <a:xfrm>
              <a:off x="6780569" y="4108996"/>
              <a:ext cx="281847" cy="369332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en-GB" dirty="0"/>
                <a:t>2</a:t>
              </a: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6930596" y="4977919"/>
              <a:ext cx="1008185" cy="369332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en-GB" dirty="0" smtClean="0"/>
                <a:t>4.0026</a:t>
              </a:r>
              <a:endParaRPr lang="en-GB" dirty="0"/>
            </a:p>
          </p:txBody>
        </p:sp>
      </p:grpSp>
      <p:pic>
        <p:nvPicPr>
          <p:cNvPr id="39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3841" y="4676021"/>
            <a:ext cx="963241" cy="694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" name="Picture 13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316834" y="4346882"/>
            <a:ext cx="285248" cy="213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" name="Picture 40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925568" y="4200715"/>
            <a:ext cx="315100" cy="458748"/>
          </a:xfrm>
          <a:prstGeom prst="rect">
            <a:avLst/>
          </a:prstGeom>
        </p:spPr>
      </p:pic>
      <p:pic>
        <p:nvPicPr>
          <p:cNvPr id="49" name="Picture 4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 flipH="1">
            <a:off x="1875942" y="4659463"/>
            <a:ext cx="951048" cy="7803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3" name="TextBox 52"/>
          <p:cNvSpPr txBox="1"/>
          <p:nvPr/>
        </p:nvSpPr>
        <p:spPr>
          <a:xfrm>
            <a:off x="7562352" y="4407027"/>
            <a:ext cx="166405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…to make helium-4 + two extra protons</a:t>
            </a:r>
            <a:endParaRPr lang="en-GB" sz="1600" dirty="0"/>
          </a:p>
        </p:txBody>
      </p:sp>
      <p:sp>
        <p:nvSpPr>
          <p:cNvPr id="54" name="TextBox 53"/>
          <p:cNvSpPr txBox="1"/>
          <p:nvPr/>
        </p:nvSpPr>
        <p:spPr>
          <a:xfrm>
            <a:off x="8012924" y="2848355"/>
            <a:ext cx="166405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/>
              <a:t>a</a:t>
            </a:r>
            <a:r>
              <a:rPr lang="en-GB" sz="1600" dirty="0" smtClean="0"/>
              <a:t>dd another helium-3…</a:t>
            </a:r>
            <a:endParaRPr lang="en-GB" sz="1600" dirty="0"/>
          </a:p>
        </p:txBody>
      </p:sp>
      <p:sp>
        <p:nvSpPr>
          <p:cNvPr id="55" name="TextBox 54"/>
          <p:cNvSpPr txBox="1"/>
          <p:nvPr/>
        </p:nvSpPr>
        <p:spPr>
          <a:xfrm>
            <a:off x="6926983" y="2856408"/>
            <a:ext cx="134033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…to make helium -3</a:t>
            </a:r>
            <a:endParaRPr lang="en-GB" sz="1600" dirty="0"/>
          </a:p>
        </p:txBody>
      </p:sp>
      <p:sp>
        <p:nvSpPr>
          <p:cNvPr id="56" name="TextBox 55"/>
          <p:cNvSpPr txBox="1"/>
          <p:nvPr/>
        </p:nvSpPr>
        <p:spPr>
          <a:xfrm>
            <a:off x="3055738" y="3941200"/>
            <a:ext cx="19761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a</a:t>
            </a:r>
            <a:r>
              <a:rPr lang="en-GB" sz="1600" dirty="0" smtClean="0"/>
              <a:t>dd a proton to the new neutron…</a:t>
            </a:r>
            <a:endParaRPr lang="en-GB" sz="1600" dirty="0"/>
          </a:p>
        </p:txBody>
      </p:sp>
      <p:sp>
        <p:nvSpPr>
          <p:cNvPr id="57" name="TextBox 56"/>
          <p:cNvSpPr txBox="1"/>
          <p:nvPr/>
        </p:nvSpPr>
        <p:spPr>
          <a:xfrm>
            <a:off x="4478264" y="1955026"/>
            <a:ext cx="166405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…to make deuterium</a:t>
            </a:r>
            <a:endParaRPr lang="en-GB" sz="1600" dirty="0"/>
          </a:p>
        </p:txBody>
      </p:sp>
      <p:sp>
        <p:nvSpPr>
          <p:cNvPr id="58" name="TextBox 57"/>
          <p:cNvSpPr txBox="1"/>
          <p:nvPr/>
        </p:nvSpPr>
        <p:spPr>
          <a:xfrm>
            <a:off x="349239" y="3325647"/>
            <a:ext cx="137525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proton becomes a neutron: beta decay</a:t>
            </a:r>
            <a:endParaRPr lang="en-GB" sz="1600" dirty="0"/>
          </a:p>
        </p:txBody>
      </p:sp>
      <p:sp>
        <p:nvSpPr>
          <p:cNvPr id="59" name="TextBox 58"/>
          <p:cNvSpPr txBox="1"/>
          <p:nvPr/>
        </p:nvSpPr>
        <p:spPr>
          <a:xfrm>
            <a:off x="5374965" y="3198348"/>
            <a:ext cx="166405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a</a:t>
            </a:r>
            <a:r>
              <a:rPr lang="en-GB" sz="1600" dirty="0" smtClean="0"/>
              <a:t>dd another proton…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2601464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 BIRTH OF NEUTRAL ATOMS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0698" y="3834803"/>
            <a:ext cx="1449031" cy="124916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/>
          <a:srcRect l="49118"/>
          <a:stretch/>
        </p:blipFill>
        <p:spPr>
          <a:xfrm flipH="1">
            <a:off x="2841360" y="3126944"/>
            <a:ext cx="2364444" cy="195702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4" cstate="print"/>
          <a:srcRect l="27000" t="17379" r="19001" b="13105"/>
          <a:stretch>
            <a:fillRect/>
          </a:stretch>
        </p:blipFill>
        <p:spPr bwMode="auto">
          <a:xfrm flipH="1">
            <a:off x="3055092" y="2230656"/>
            <a:ext cx="377742" cy="503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43942" y="1690688"/>
            <a:ext cx="1315787" cy="9493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TextBox 9"/>
          <p:cNvSpPr txBox="1"/>
          <p:nvPr/>
        </p:nvSpPr>
        <p:spPr>
          <a:xfrm>
            <a:off x="2692457" y="2779626"/>
            <a:ext cx="13473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FF9900"/>
                </a:solidFill>
              </a:rPr>
              <a:t>c</a:t>
            </a:r>
            <a:r>
              <a:rPr lang="en-GB" dirty="0" smtClean="0">
                <a:solidFill>
                  <a:srgbClr val="FF9900"/>
                </a:solidFill>
              </a:rPr>
              <a:t>harge = -1</a:t>
            </a:r>
            <a:endParaRPr lang="en-GB" dirty="0">
              <a:solidFill>
                <a:srgbClr val="FF99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75227" y="2779626"/>
            <a:ext cx="13473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FF9900"/>
                </a:solidFill>
              </a:rPr>
              <a:t>c</a:t>
            </a:r>
            <a:r>
              <a:rPr lang="en-GB" dirty="0" smtClean="0">
                <a:solidFill>
                  <a:srgbClr val="FF9900"/>
                </a:solidFill>
              </a:rPr>
              <a:t>harge = +1</a:t>
            </a:r>
            <a:endParaRPr lang="en-GB" dirty="0">
              <a:solidFill>
                <a:srgbClr val="FF99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47351" y="5185733"/>
            <a:ext cx="18840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FF9900"/>
                </a:solidFill>
              </a:rPr>
              <a:t>o</a:t>
            </a:r>
            <a:r>
              <a:rPr lang="en-GB" dirty="0" smtClean="0">
                <a:solidFill>
                  <a:srgbClr val="FF9900"/>
                </a:solidFill>
              </a:rPr>
              <a:t>verall charge = 0</a:t>
            </a:r>
            <a:endParaRPr lang="en-GB" dirty="0">
              <a:solidFill>
                <a:srgbClr val="FF99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081573" y="5185733"/>
            <a:ext cx="18840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FF9900"/>
                </a:solidFill>
              </a:rPr>
              <a:t>o</a:t>
            </a:r>
            <a:r>
              <a:rPr lang="en-GB" dirty="0" smtClean="0">
                <a:solidFill>
                  <a:srgbClr val="FF9900"/>
                </a:solidFill>
              </a:rPr>
              <a:t>verall charge = 0</a:t>
            </a:r>
            <a:endParaRPr lang="en-GB" dirty="0">
              <a:solidFill>
                <a:srgbClr val="FF9900"/>
              </a:solidFill>
            </a:endParaRP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975712" y="1690688"/>
            <a:ext cx="5915025" cy="2867025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5987435" y="4714636"/>
            <a:ext cx="591502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Cosmic background radiation imaged by the Planck satellite. </a:t>
            </a:r>
            <a:r>
              <a:rPr lang="en-GB" i="1" dirty="0" smtClean="0"/>
              <a:t>Image courtesy of ESA/NASA </a:t>
            </a:r>
            <a:endParaRPr lang="en-GB" i="1" dirty="0"/>
          </a:p>
        </p:txBody>
      </p:sp>
    </p:spTree>
    <p:extLst>
      <p:ext uri="{BB962C8B-B14F-4D97-AF65-F5344CB8AC3E}">
        <p14:creationId xmlns:p14="http://schemas.microsoft.com/office/powerpoint/2010/main" val="2924952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TIME = 100 MILLION YEARS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29929" y="2098423"/>
            <a:ext cx="1350041" cy="109408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09381" y="3800720"/>
            <a:ext cx="1350041" cy="109408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9816" y="2031000"/>
            <a:ext cx="1350041" cy="1094086"/>
          </a:xfrm>
          <a:prstGeom prst="rect">
            <a:avLst/>
          </a:prstGeom>
        </p:spPr>
      </p:pic>
      <p:cxnSp>
        <p:nvCxnSpPr>
          <p:cNvPr id="9" name="Straight Arrow Connector 8"/>
          <p:cNvCxnSpPr/>
          <p:nvPr/>
        </p:nvCxnSpPr>
        <p:spPr>
          <a:xfrm>
            <a:off x="1418492" y="3122293"/>
            <a:ext cx="372247" cy="178121"/>
          </a:xfrm>
          <a:prstGeom prst="straightConnector1">
            <a:avLst/>
          </a:prstGeom>
          <a:ln>
            <a:solidFill>
              <a:srgbClr val="FF99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flipV="1">
            <a:off x="1884402" y="3396640"/>
            <a:ext cx="72346" cy="339969"/>
          </a:xfrm>
          <a:prstGeom prst="straightConnector1">
            <a:avLst/>
          </a:prstGeom>
          <a:ln>
            <a:solidFill>
              <a:srgbClr val="FF99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H="1">
            <a:off x="2128249" y="2988054"/>
            <a:ext cx="340884" cy="268478"/>
          </a:xfrm>
          <a:prstGeom prst="straightConnector1">
            <a:avLst/>
          </a:prstGeom>
          <a:ln>
            <a:solidFill>
              <a:srgbClr val="FF99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2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1394533">
            <a:off x="3528167" y="3465164"/>
            <a:ext cx="1158116" cy="2247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31662" y="2406024"/>
            <a:ext cx="1395373" cy="1901841"/>
          </a:xfrm>
          <a:prstGeom prst="rect">
            <a:avLst/>
          </a:prstGeom>
        </p:spPr>
      </p:pic>
      <p:pic>
        <p:nvPicPr>
          <p:cNvPr id="1028" name="Picture 4" descr="http://www.stfc.ac.uk/images/web/333_web_2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09149" y="1004460"/>
            <a:ext cx="3664501" cy="3664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" name="TextBox 23"/>
          <p:cNvSpPr txBox="1"/>
          <p:nvPr/>
        </p:nvSpPr>
        <p:spPr>
          <a:xfrm>
            <a:off x="7809149" y="4771292"/>
            <a:ext cx="366450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Elements heavier than helium are made by fusion in the heart of stars. </a:t>
            </a:r>
            <a:r>
              <a:rPr lang="en-GB" i="1" dirty="0" smtClean="0"/>
              <a:t>Image courtesy of ESA. </a:t>
            </a:r>
            <a:endParaRPr lang="en-GB" i="1" dirty="0"/>
          </a:p>
        </p:txBody>
      </p:sp>
    </p:spTree>
    <p:extLst>
      <p:ext uri="{BB962C8B-B14F-4D97-AF65-F5344CB8AC3E}">
        <p14:creationId xmlns:p14="http://schemas.microsoft.com/office/powerpoint/2010/main" val="2124711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 END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2213742"/>
            <a:ext cx="3530112" cy="274030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3" cstate="print"/>
          <a:srcRect l="27000" t="17379" r="19001" b="13105"/>
          <a:stretch>
            <a:fillRect/>
          </a:stretch>
        </p:blipFill>
        <p:spPr bwMode="auto">
          <a:xfrm flipH="1">
            <a:off x="7198112" y="3631635"/>
            <a:ext cx="292035" cy="389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" name="Picture 10"/>
          <p:cNvPicPr>
            <a:picLocks noChangeAspect="1" noChangeArrowheads="1"/>
          </p:cNvPicPr>
          <p:nvPr/>
        </p:nvPicPr>
        <p:blipFill>
          <a:blip r:embed="rId4" cstate="print"/>
          <a:srcRect l="12813" t="14000" r="10306" b="9001"/>
          <a:stretch>
            <a:fillRect/>
          </a:stretch>
        </p:blipFill>
        <p:spPr bwMode="auto">
          <a:xfrm>
            <a:off x="9098159" y="1027906"/>
            <a:ext cx="584071" cy="5353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" name="Picture 11"/>
          <p:cNvPicPr>
            <a:picLocks noChangeAspect="1" noChangeArrowheads="1"/>
          </p:cNvPicPr>
          <p:nvPr/>
        </p:nvPicPr>
        <p:blipFill>
          <a:blip r:embed="rId4" cstate="print"/>
          <a:srcRect l="12813" t="14000" r="10306" b="9001"/>
          <a:stretch>
            <a:fillRect/>
          </a:stretch>
        </p:blipFill>
        <p:spPr bwMode="auto">
          <a:xfrm>
            <a:off x="11075260" y="1712371"/>
            <a:ext cx="584071" cy="5353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5" cstate="print"/>
          <a:srcRect l="6750" t="7875" r="12251" b="5501"/>
          <a:stretch>
            <a:fillRect/>
          </a:stretch>
        </p:blipFill>
        <p:spPr bwMode="auto">
          <a:xfrm>
            <a:off x="5803964" y="1400333"/>
            <a:ext cx="584071" cy="5353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5" cstate="print"/>
          <a:srcRect l="6750" t="7875" r="12251" b="5501"/>
          <a:stretch>
            <a:fillRect/>
          </a:stretch>
        </p:blipFill>
        <p:spPr bwMode="auto">
          <a:xfrm>
            <a:off x="9390194" y="4021015"/>
            <a:ext cx="584071" cy="5353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6" name="Picture 15"/>
          <p:cNvPicPr>
            <a:picLocks noChangeAspect="1" noChangeArrowheads="1"/>
          </p:cNvPicPr>
          <p:nvPr/>
        </p:nvPicPr>
        <p:blipFill>
          <a:blip r:embed="rId3" cstate="print"/>
          <a:srcRect l="27000" t="17379" r="19001" b="13105"/>
          <a:stretch>
            <a:fillRect/>
          </a:stretch>
        </p:blipFill>
        <p:spPr bwMode="auto">
          <a:xfrm flipH="1">
            <a:off x="11183660" y="626580"/>
            <a:ext cx="292035" cy="389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8" name="Picture 17"/>
          <p:cNvPicPr>
            <a:picLocks noChangeAspect="1" noChangeArrowheads="1"/>
          </p:cNvPicPr>
          <p:nvPr/>
        </p:nvPicPr>
        <p:blipFill>
          <a:blip r:embed="rId3" cstate="print"/>
          <a:srcRect l="27000" t="17379" r="19001" b="13105"/>
          <a:stretch>
            <a:fillRect/>
          </a:stretch>
        </p:blipFill>
        <p:spPr bwMode="auto">
          <a:xfrm flipH="1">
            <a:off x="8106301" y="2122744"/>
            <a:ext cx="292035" cy="389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3" name="Picture 22"/>
          <p:cNvPicPr>
            <a:picLocks noChangeAspect="1" noChangeArrowheads="1"/>
          </p:cNvPicPr>
          <p:nvPr/>
        </p:nvPicPr>
        <p:blipFill>
          <a:blip r:embed="rId3" cstate="print"/>
          <a:srcRect l="27000" t="17379" r="19001" b="13105"/>
          <a:stretch>
            <a:fillRect/>
          </a:stretch>
        </p:blipFill>
        <p:spPr bwMode="auto">
          <a:xfrm flipH="1">
            <a:off x="10824338" y="2944180"/>
            <a:ext cx="292035" cy="389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456961" y="2185944"/>
            <a:ext cx="1350041" cy="1094086"/>
          </a:xfrm>
          <a:prstGeom prst="rect">
            <a:avLst/>
          </a:prstGeom>
        </p:spPr>
      </p:pic>
      <p:pic>
        <p:nvPicPr>
          <p:cNvPr id="25" name="Picture 2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007373" y="1013796"/>
            <a:ext cx="1107958" cy="799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6" name="Picture 4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 flipH="1">
            <a:off x="10092623" y="4505250"/>
            <a:ext cx="1093933" cy="8975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7" name="Picture 5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 rot="6307522">
            <a:off x="8230054" y="4493303"/>
            <a:ext cx="1158116" cy="2247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8" name="Picture 5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 rot="9753315">
            <a:off x="6341729" y="2886895"/>
            <a:ext cx="1158116" cy="2247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9" name="Picture 5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 rot="17149161">
            <a:off x="9620331" y="863194"/>
            <a:ext cx="1158116" cy="2247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" name="Picture 5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 rot="14659011">
            <a:off x="8005497" y="964986"/>
            <a:ext cx="1158116" cy="2247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1" name="Picture 5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 rot="1756414">
            <a:off x="10496201" y="3835814"/>
            <a:ext cx="1158116" cy="2247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926399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534</TotalTime>
  <Words>214</Words>
  <Application>Microsoft Office PowerPoint</Application>
  <PresentationFormat>Custom</PresentationFormat>
  <Paragraphs>60</Paragraphs>
  <Slides>8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8</vt:i4>
      </vt:variant>
    </vt:vector>
  </HeadingPairs>
  <TitlesOfParts>
    <vt:vector size="10" baseType="lpstr">
      <vt:lpstr>Office Theme</vt:lpstr>
      <vt:lpstr>1_Office Theme</vt:lpstr>
      <vt:lpstr>BUILD YOUR OWN UNIVERSE</vt:lpstr>
      <vt:lpstr>SESSION INTRODUCTION</vt:lpstr>
      <vt:lpstr>THE FIRST FEW SECONDS</vt:lpstr>
      <vt:lpstr>THE FIRST FEW SECONDS</vt:lpstr>
      <vt:lpstr>THE FIRST TWO ELEMENTS</vt:lpstr>
      <vt:lpstr>THE BIRTH OF NEUTRAL ATOMS</vt:lpstr>
      <vt:lpstr>TIME = 100 MILLION YEARS</vt:lpstr>
      <vt:lpstr>THE END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Build Your Own Universe</dc:title>
  <dc:creator>tomhorner</dc:creator>
  <cp:lastModifiedBy>Anna Richardson</cp:lastModifiedBy>
  <cp:revision>42</cp:revision>
  <dcterms:created xsi:type="dcterms:W3CDTF">2014-01-31T14:38:15Z</dcterms:created>
  <dcterms:modified xsi:type="dcterms:W3CDTF">2015-02-03T11:46:11Z</dcterms:modified>
</cp:coreProperties>
</file>