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jxSZvWjXvMNMp1no0Xkn0wQzYv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3689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4640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2223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6482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3755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7097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1949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0518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5546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81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1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1"/>
          <p:cNvSpPr/>
          <p:nvPr/>
        </p:nvSpPr>
        <p:spPr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1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1"/>
          <p:cNvSpPr/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1"/>
          <p:cNvSpPr/>
          <p:nvPr/>
        </p:nvSpPr>
        <p:spPr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1"/>
          <p:cNvSpPr txBox="1"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320"/>
              </a:spcBef>
              <a:spcAft>
                <a:spcPts val="0"/>
              </a:spcAft>
              <a:buSzPts val="1360"/>
              <a:buNone/>
              <a:defRPr sz="1600" b="1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62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62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3" name="Google Shape;33;p11"/>
          <p:cNvCxnSpPr/>
          <p:nvPr/>
        </p:nvCxnSpPr>
        <p:spPr>
          <a:xfrm>
            <a:off x="155448" y="2420112"/>
            <a:ext cx="8833104" cy="0"/>
          </a:xfrm>
          <a:prstGeom prst="straightConnector1">
            <a:avLst/>
          </a:prstGeom>
          <a:noFill/>
          <a:ln w="114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34" name="Google Shape;34;p11"/>
          <p:cNvSpPr/>
          <p:nvPr/>
        </p:nvSpPr>
        <p:spPr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1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1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11"/>
          <p:cNvSpPr txBox="1">
            <a:spLocks noGrp="1"/>
          </p:cNvSpPr>
          <p:nvPr>
            <p:ph type="sldNum" idx="12"/>
          </p:nvPr>
        </p:nvSpPr>
        <p:spPr>
          <a:xfrm>
            <a:off x="4343400" y="2199450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4200"/>
              <a:buFont typeface="Calibri"/>
              <a:buNone/>
              <a:defRPr sz="4200" b="1" cap="none">
                <a:solidFill>
                  <a:srgbClr val="0578A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bg>
      <p:bgPr>
        <a:solidFill>
          <a:schemeClr val="lt2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 rot="5400000">
            <a:off x="2269236" y="-443484"/>
            <a:ext cx="4599432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bg>
      <p:bgPr>
        <a:solidFill>
          <a:schemeClr val="lt2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9" name="Google Shape;149;p21"/>
          <p:cNvSpPr/>
          <p:nvPr/>
        </p:nvSpPr>
        <p:spPr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0" name="Google Shape;150;p21"/>
          <p:cNvSpPr/>
          <p:nvPr/>
        </p:nvSpPr>
        <p:spPr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2" name="Google Shape;152;p21"/>
          <p:cNvSpPr/>
          <p:nvPr/>
        </p:nvSpPr>
        <p:spPr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54" name="Google Shape;154;p21"/>
          <p:cNvCxnSpPr/>
          <p:nvPr/>
        </p:nvCxnSpPr>
        <p:spPr>
          <a:xfrm rot="5400000">
            <a:off x="4021836" y="3278124"/>
            <a:ext cx="6245352" cy="0"/>
          </a:xfrm>
          <a:prstGeom prst="straightConnector1">
            <a:avLst/>
          </a:prstGeom>
          <a:noFill/>
          <a:ln w="95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55" name="Google Shape;155;p21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6" name="Google Shape;156;p21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7" name="Google Shape;157;p21"/>
          <p:cNvSpPr txBox="1">
            <a:spLocks noGrp="1"/>
          </p:cNvSpPr>
          <p:nvPr>
            <p:ph type="sldNum" idx="12"/>
          </p:nvPr>
        </p:nvSpPr>
        <p:spPr>
          <a:xfrm>
            <a:off x="6915912" y="3009901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body" idx="1"/>
          </p:nvPr>
        </p:nvSpPr>
        <p:spPr>
          <a:xfrm rot="5400000">
            <a:off x="670717" y="-61117"/>
            <a:ext cx="5821366" cy="6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title"/>
          </p:nvPr>
        </p:nvSpPr>
        <p:spPr>
          <a:xfrm rot="5400000">
            <a:off x="5189537" y="2506664"/>
            <a:ext cx="5851525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bg>
      <p:bgPr>
        <a:solidFill>
          <a:schemeClr val="lt2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  <a:defRPr b="1" cap="none">
                <a:solidFill>
                  <a:srgbClr val="0578A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4361688" y="1026372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7" name="Google Shape;47;p13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8" name="Google Shape;48;p13"/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9" name="Google Shape;49;p13"/>
          <p:cNvSpPr/>
          <p:nvPr/>
        </p:nvSpPr>
        <p:spPr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" name="Google Shape;50;p13"/>
          <p:cNvSpPr/>
          <p:nvPr/>
        </p:nvSpPr>
        <p:spPr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" name="Google Shape;51;p13"/>
          <p:cNvSpPr/>
          <p:nvPr/>
        </p:nvSpPr>
        <p:spPr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360"/>
              <a:buNone/>
              <a:defRPr sz="1600" b="1" cap="none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/>
          <p:nvPr/>
        </p:nvSpPr>
        <p:spPr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4" name="Google Shape;54;p13"/>
          <p:cNvSpPr/>
          <p:nvPr/>
        </p:nvSpPr>
        <p:spPr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7" name="Google Shape;57;p13"/>
          <p:cNvCxnSpPr/>
          <p:nvPr/>
        </p:nvCxnSpPr>
        <p:spPr>
          <a:xfrm>
            <a:off x="152400" y="2438400"/>
            <a:ext cx="8833104" cy="0"/>
          </a:xfrm>
          <a:prstGeom prst="straightConnector1">
            <a:avLst/>
          </a:prstGeom>
          <a:noFill/>
          <a:ln w="114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58" name="Google Shape;58;p13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4343400" y="2199450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Calibri"/>
              <a:buNone/>
              <a:defRPr sz="4200" b="0" cap="none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solidFill>
          <a:schemeClr val="lt2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dt" idx="10"/>
          </p:nvPr>
        </p:nvSpPr>
        <p:spPr>
          <a:xfrm>
            <a:off x="5791200" y="640994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67" name="Google Shape;67;p14"/>
          <p:cNvCxnSpPr/>
          <p:nvPr/>
        </p:nvCxnSpPr>
        <p:spPr>
          <a:xfrm rot="10800000" flipH="1">
            <a:off x="4563080" y="1575652"/>
            <a:ext cx="8921" cy="481955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301752" y="1371600"/>
            <a:ext cx="4038600" cy="4681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3537" algn="l">
              <a:spcBef>
                <a:spcPts val="500"/>
              </a:spcBef>
              <a:spcAft>
                <a:spcPts val="0"/>
              </a:spcAft>
              <a:buSzPts val="2125"/>
              <a:buChar char="⚫"/>
              <a:defRPr sz="25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2"/>
          </p:nvPr>
        </p:nvSpPr>
        <p:spPr>
          <a:xfrm>
            <a:off x="4800600" y="1371600"/>
            <a:ext cx="4038600" cy="4681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3537" algn="l">
              <a:spcBef>
                <a:spcPts val="500"/>
              </a:spcBef>
              <a:spcAft>
                <a:spcPts val="0"/>
              </a:spcAft>
              <a:buSzPts val="2125"/>
              <a:buChar char="⚫"/>
              <a:defRPr sz="25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bg>
      <p:bgPr>
        <a:solidFill>
          <a:schemeClr val="lt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5"/>
          <p:cNvCxnSpPr/>
          <p:nvPr/>
        </p:nvCxnSpPr>
        <p:spPr>
          <a:xfrm rot="10800000">
            <a:off x="4572000" y="2200275"/>
            <a:ext cx="0" cy="418795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2" name="Google Shape;72;p15"/>
          <p:cNvSpPr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8" name="Google Shape;78;p15"/>
          <p:cNvSpPr txBox="1"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prstGeom prst="rect">
            <a:avLst/>
          </a:prstGeom>
          <a:noFill/>
          <a:ln>
            <a:noFill/>
          </a:ln>
          <a:effectLst>
            <a:outerShdw blurRad="50800" dist="254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1870"/>
              <a:buNone/>
              <a:defRPr sz="2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350"/>
              <a:buNone/>
              <a:defRPr sz="18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2"/>
          </p:nvPr>
        </p:nvSpPr>
        <p:spPr>
          <a:xfrm>
            <a:off x="4791330" y="1524000"/>
            <a:ext cx="4041775" cy="73152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1870"/>
              <a:buNone/>
              <a:defRPr sz="22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350"/>
              <a:buNone/>
              <a:defRPr sz="18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ftr" idx="11"/>
          </p:nvPr>
        </p:nvSpPr>
        <p:spPr>
          <a:xfrm>
            <a:off x="304800" y="6409944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2" name="Google Shape;82;p15"/>
          <p:cNvCxnSpPr/>
          <p:nvPr/>
        </p:nvCxnSpPr>
        <p:spPr>
          <a:xfrm>
            <a:off x="152400" y="1280160"/>
            <a:ext cx="8833104" cy="0"/>
          </a:xfrm>
          <a:prstGeom prst="straightConnector1">
            <a:avLst/>
          </a:prstGeom>
          <a:noFill/>
          <a:ln w="114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83" name="Google Shape;83;p15"/>
          <p:cNvSpPr/>
          <p:nvPr/>
        </p:nvSpPr>
        <p:spPr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3"/>
          </p:nvPr>
        </p:nvSpPr>
        <p:spPr>
          <a:xfrm>
            <a:off x="301752" y="2471383"/>
            <a:ext cx="4041648" cy="381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body" idx="4"/>
          </p:nvPr>
        </p:nvSpPr>
        <p:spPr>
          <a:xfrm>
            <a:off x="4800600" y="2471383"/>
            <a:ext cx="4038600" cy="38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8" name="Google Shape;88;p15"/>
          <p:cNvSpPr txBox="1">
            <a:spLocks noGrp="1"/>
          </p:cNvSpPr>
          <p:nvPr>
            <p:ph type="sldNum" idx="12"/>
          </p:nvPr>
        </p:nvSpPr>
        <p:spPr>
          <a:xfrm>
            <a:off x="4343400" y="1042416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sldNum" idx="12"/>
          </p:nvPr>
        </p:nvSpPr>
        <p:spPr>
          <a:xfrm>
            <a:off x="4343400" y="1036020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0" name="Google Shape;100;p17"/>
          <p:cNvSpPr/>
          <p:nvPr/>
        </p:nvSpPr>
        <p:spPr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2" name="Google Shape;102;p17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sldNum" idx="12"/>
          </p:nvPr>
        </p:nvSpPr>
        <p:spPr>
          <a:xfrm>
            <a:off x="4267200" y="6324600"/>
            <a:ext cx="609600" cy="441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1" name="Google Shape;111;p18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  <a:defRPr sz="2200" b="1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1"/>
          </p:nvPr>
        </p:nvSpPr>
        <p:spPr>
          <a:xfrm>
            <a:off x="381000" y="1981200"/>
            <a:ext cx="2362200" cy="414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360"/>
              <a:buNone/>
              <a:defRPr sz="1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7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Calibri"/>
              <a:buNone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15" name="Google Shape;115;p18"/>
          <p:cNvCxnSpPr/>
          <p:nvPr/>
        </p:nvCxnSpPr>
        <p:spPr>
          <a:xfrm>
            <a:off x="152400" y="533400"/>
            <a:ext cx="8833104" cy="0"/>
          </a:xfrm>
          <a:prstGeom prst="straightConnector1">
            <a:avLst/>
          </a:prstGeom>
          <a:noFill/>
          <a:ln w="114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 txBox="1">
            <a:spLocks noGrp="1"/>
          </p:cNvSpPr>
          <p:nvPr>
            <p:ph type="body" idx="2"/>
          </p:nvPr>
        </p:nvSpPr>
        <p:spPr>
          <a:xfrm>
            <a:off x="3124200" y="685800"/>
            <a:ext cx="5638800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⚪"/>
              <a:defRPr/>
            </a:lvl2pPr>
            <a:lvl3pPr marL="1371600" lvl="2" indent="-314325" algn="l">
              <a:spcBef>
                <a:spcPts val="360"/>
              </a:spcBef>
              <a:spcAft>
                <a:spcPts val="0"/>
              </a:spcAft>
              <a:buSzPts val="1350"/>
              <a:buChar char="⯍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🞆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sldNum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1" name="Google Shape;121;p18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301752" y="6410848"/>
            <a:ext cx="338328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Google Shape;124;p19"/>
          <p:cNvCxnSpPr/>
          <p:nvPr/>
        </p:nvCxnSpPr>
        <p:spPr>
          <a:xfrm>
            <a:off x="152400" y="533400"/>
            <a:ext cx="8833104" cy="0"/>
          </a:xfrm>
          <a:prstGeom prst="straightConnector1">
            <a:avLst/>
          </a:prstGeom>
          <a:noFill/>
          <a:ln w="114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25" name="Google Shape;125;p19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6" name="Google Shape;126;p19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9" name="Google Shape;129;p19"/>
          <p:cNvSpPr/>
          <p:nvPr/>
        </p:nvSpPr>
        <p:spPr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0" name="Google Shape;130;p1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1" name="Google Shape;131;p19"/>
          <p:cNvSpPr/>
          <p:nvPr/>
        </p:nvSpPr>
        <p:spPr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2" name="Google Shape;132;p1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4" name="Google Shape;134;p19"/>
          <p:cNvSpPr txBox="1">
            <a:spLocks noGrp="1"/>
          </p:cNvSpPr>
          <p:nvPr>
            <p:ph type="sldNum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Calibri"/>
              <a:buNone/>
              <a:defRPr sz="2400" b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9"/>
          <p:cNvSpPr>
            <a:spLocks noGrp="1"/>
          </p:cNvSpPr>
          <p:nvPr>
            <p:ph type="pic" idx="2"/>
          </p:nvPr>
        </p:nvSpPr>
        <p:spPr>
          <a:xfrm>
            <a:off x="3000375" y="609600"/>
            <a:ext cx="58674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540"/>
              <a:buFont typeface="Noto Sans Symbols"/>
              <a:buChar char="⚪"/>
              <a:defRPr sz="2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⯍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Noto Sans Symbols"/>
              <a:buChar char="🞆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rgbClr val="6A6B6E"/>
              </a:buClr>
              <a:buSzPts val="144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rgbClr val="6C8540"/>
              </a:buClr>
              <a:buSzPts val="16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rgbClr val="DA5D17"/>
              </a:buClr>
              <a:buSzPts val="126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body" idx="1"/>
          </p:nvPr>
        </p:nvSpPr>
        <p:spPr>
          <a:xfrm>
            <a:off x="381000" y="990600"/>
            <a:ext cx="24384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360"/>
              <a:buFont typeface="Calibri"/>
              <a:buNone/>
              <a:defRPr sz="1600">
                <a:solidFill>
                  <a:srgbClr val="FFFFFF"/>
                </a:solidFill>
              </a:defRPr>
            </a:lvl1pPr>
            <a:lvl2pPr marL="914400" lvl="1" indent="-281940" algn="l">
              <a:spcBef>
                <a:spcPts val="1000"/>
              </a:spcBef>
              <a:spcAft>
                <a:spcPts val="0"/>
              </a:spcAft>
              <a:buSzPts val="840"/>
              <a:buChar char="⚪"/>
              <a:defRPr sz="1200"/>
            </a:lvl2pPr>
            <a:lvl3pPr marL="1371600" lvl="2" indent="-276225" algn="l">
              <a:spcBef>
                <a:spcPts val="200"/>
              </a:spcBef>
              <a:spcAft>
                <a:spcPts val="0"/>
              </a:spcAft>
              <a:buSzPts val="750"/>
              <a:buChar char="⯍"/>
              <a:defRPr sz="1000"/>
            </a:lvl3pPr>
            <a:lvl4pPr marL="1828800" lvl="3" indent="-268605" algn="l">
              <a:spcBef>
                <a:spcPts val="180"/>
              </a:spcBef>
              <a:spcAft>
                <a:spcPts val="0"/>
              </a:spcAft>
              <a:buSzPts val="630"/>
              <a:buChar char="🞆"/>
              <a:defRPr sz="900"/>
            </a:lvl4pPr>
            <a:lvl5pPr marL="2286000" lvl="4" indent="-285750" algn="l">
              <a:spcBef>
                <a:spcPts val="180"/>
              </a:spcBef>
              <a:spcAft>
                <a:spcPts val="0"/>
              </a:spcAft>
              <a:buSzPts val="900"/>
              <a:buFont typeface="Calibri"/>
              <a:buChar char="•"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3147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9" name="Google Shape;139;p19"/>
          <p:cNvSpPr txBox="1">
            <a:spLocks noGrp="1"/>
          </p:cNvSpPr>
          <p:nvPr>
            <p:ph type="dt" idx="10"/>
          </p:nvPr>
        </p:nvSpPr>
        <p:spPr>
          <a:xfrm>
            <a:off x="5788152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ftr" idx="11"/>
          </p:nvPr>
        </p:nvSpPr>
        <p:spPr>
          <a:xfrm>
            <a:off x="301752" y="6410848"/>
            <a:ext cx="3584448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0"/>
          <p:cNvSpPr/>
          <p:nvPr/>
        </p:nvSpPr>
        <p:spPr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0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0"/>
          <p:cNvSpPr/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0"/>
          <p:cNvSpPr/>
          <p:nvPr/>
        </p:nvSpPr>
        <p:spPr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10"/>
          <p:cNvSpPr txBox="1">
            <a:spLocks noGrp="1"/>
          </p:cNvSpPr>
          <p:nvPr>
            <p:ph type="dt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6" name="Google Shape;16;p10"/>
          <p:cNvSpPr txBox="1">
            <a:spLocks noGrp="1"/>
          </p:cNvSpPr>
          <p:nvPr>
            <p:ph type="ft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7" name="Google Shape;17;p10"/>
          <p:cNvSpPr/>
          <p:nvPr/>
        </p:nvSpPr>
        <p:spPr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>
            <a:solidFill>
              <a:srgbClr val="078D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" name="Google Shape;18;p10"/>
          <p:cNvCxnSpPr/>
          <p:nvPr/>
        </p:nvCxnSpPr>
        <p:spPr>
          <a:xfrm>
            <a:off x="152400" y="1276743"/>
            <a:ext cx="8833104" cy="0"/>
          </a:xfrm>
          <a:prstGeom prst="straightConnector1">
            <a:avLst/>
          </a:prstGeom>
          <a:noFill/>
          <a:ln w="9525" cap="flat" cmpd="sng">
            <a:solidFill>
              <a:srgbClr val="078DBE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9" name="Google Shape;19;p10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0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078D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0"/>
          <p:cNvSpPr txBox="1">
            <a:spLocks noGrp="1"/>
          </p:cNvSpPr>
          <p:nvPr>
            <p:ph type="sldNum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0" marR="0" lvl="0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600" b="0" u="none">
                <a:solidFill>
                  <a:srgbClr val="078DB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5800"/>
              </a:buClr>
              <a:buSzPts val="3300"/>
              <a:buFont typeface="Calibri"/>
              <a:buNone/>
              <a:defRPr sz="3300" b="1" i="0" u="none" strike="noStrike" cap="none">
                <a:solidFill>
                  <a:srgbClr val="FF58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4332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6390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540"/>
              <a:buFont typeface="Noto Sans Symbols"/>
              <a:buChar char="⚪"/>
              <a:defRPr sz="2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⯍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Noto Sans Symbols"/>
              <a:buChar char="🞆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320039" algn="l" rtl="0">
              <a:spcBef>
                <a:spcPts val="320"/>
              </a:spcBef>
              <a:spcAft>
                <a:spcPts val="0"/>
              </a:spcAft>
              <a:buClr>
                <a:srgbClr val="6A6B6E"/>
              </a:buClr>
              <a:buSzPts val="144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rgbClr val="6C8540"/>
              </a:buClr>
              <a:buSzPts val="1600"/>
              <a:buFont typeface="Georgia"/>
              <a:buChar char="•"/>
              <a:defRPr sz="16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308609" algn="l" rtl="0">
              <a:spcBef>
                <a:spcPts val="280"/>
              </a:spcBef>
              <a:spcAft>
                <a:spcPts val="0"/>
              </a:spcAft>
              <a:buClr>
                <a:srgbClr val="DA5D17"/>
              </a:buClr>
              <a:buSzPts val="1260"/>
              <a:buFont typeface="Georgia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"/>
          <p:cNvSpPr txBox="1"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360"/>
              <a:buNone/>
            </a:pPr>
            <a:r>
              <a:rPr lang="en-GB"/>
              <a:t>UNIT 1</a:t>
            </a:r>
            <a:endParaRPr/>
          </a:p>
          <a:p>
            <a:pPr marL="0" lvl="0" indent="0" algn="ctr" rtl="0"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rPr lang="en-GB"/>
              <a:t>LESSON 5</a:t>
            </a:r>
            <a:endParaRPr/>
          </a:p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SzPts val="2380"/>
              <a:buNone/>
            </a:pPr>
            <a:r>
              <a:rPr lang="en-GB" sz="2800">
                <a:solidFill>
                  <a:srgbClr val="FF0000"/>
                </a:solidFill>
              </a:rPr>
              <a:t>DATA REPRESENTATION IN A COMPUTER SYSTEM</a:t>
            </a:r>
            <a:endParaRPr/>
          </a:p>
          <a:p>
            <a:pPr marL="0" lvl="0" indent="0" algn="ctr" rtl="0">
              <a:spcBef>
                <a:spcPts val="320"/>
              </a:spcBef>
              <a:spcAft>
                <a:spcPts val="0"/>
              </a:spcAft>
              <a:buSzPts val="1360"/>
              <a:buNone/>
            </a:pPr>
            <a:endParaRPr/>
          </a:p>
        </p:txBody>
      </p:sp>
      <p:sp>
        <p:nvSpPr>
          <p:cNvPr id="167" name="Google Shape;167;p1"/>
          <p:cNvSpPr txBox="1"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4200"/>
              <a:buFont typeface="Calibri"/>
              <a:buNone/>
            </a:pPr>
            <a:r>
              <a:rPr lang="en-GB"/>
              <a:t>OCR Computer Science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/>
              <a:t>30 second thinking challenge?</a:t>
            </a:r>
            <a:endParaRPr/>
          </a:p>
        </p:txBody>
      </p:sp>
      <p:sp>
        <p:nvSpPr>
          <p:cNvPr id="173" name="Google Shape;173;p2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295"/>
              <a:buChar char="⚫"/>
            </a:pPr>
            <a:r>
              <a:rPr lang="en-GB" i="1"/>
              <a:t>How does a light switch light up a room?</a:t>
            </a:r>
            <a:endParaRPr/>
          </a:p>
        </p:txBody>
      </p:sp>
      <p:pic>
        <p:nvPicPr>
          <p:cNvPr id="174" name="Google Shape;174;p2"/>
          <p:cNvPicPr preferRelativeResize="0"/>
          <p:nvPr/>
        </p:nvPicPr>
        <p:blipFill rotWithShape="1">
          <a:blip r:embed="rId3">
            <a:alphaModFix/>
          </a:blip>
          <a:srcRect b="46034"/>
          <a:stretch/>
        </p:blipFill>
        <p:spPr>
          <a:xfrm>
            <a:off x="2355865" y="2306668"/>
            <a:ext cx="4464496" cy="3569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"/>
          <p:cNvSpPr/>
          <p:nvPr/>
        </p:nvSpPr>
        <p:spPr>
          <a:xfrm>
            <a:off x="1632409" y="2132856"/>
            <a:ext cx="5904656" cy="2246769"/>
          </a:xfrm>
          <a:prstGeom prst="rect">
            <a:avLst/>
          </a:prstGeom>
          <a:solidFill>
            <a:schemeClr val="dk1"/>
          </a:solidFill>
          <a:ln w="200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254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There are only two possible states of an electric circuit, on and off.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Computers understand these as 1’s and 0’s.</a:t>
            </a:r>
            <a:endParaRPr/>
          </a:p>
        </p:txBody>
      </p:sp>
      <p:pic>
        <p:nvPicPr>
          <p:cNvPr id="176" name="Google Shape;176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49" y="4653136"/>
            <a:ext cx="7778470" cy="1975098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/>
              <a:t>Learning Objectives</a:t>
            </a:r>
            <a:endParaRPr/>
          </a:p>
        </p:txBody>
      </p:sp>
      <p:sp>
        <p:nvSpPr>
          <p:cNvPr id="182" name="Google Shape;182;p3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295"/>
              <a:buChar char="⚫"/>
            </a:pPr>
            <a:r>
              <a:rPr lang="en-GB"/>
              <a:t>During the lesson you will be learning:</a:t>
            </a:r>
            <a:endParaRPr/>
          </a:p>
          <a:p>
            <a:pPr marL="274320" lvl="0" indent="-128587" algn="l" rtl="0">
              <a:spcBef>
                <a:spcPts val="540"/>
              </a:spcBef>
              <a:spcAft>
                <a:spcPts val="0"/>
              </a:spcAft>
              <a:buSzPts val="2295"/>
              <a:buNone/>
            </a:pPr>
            <a:endParaRPr/>
          </a:p>
          <a:p>
            <a:pPr marL="548640" lvl="1" indent="-274320" algn="l" rtl="0">
              <a:spcBef>
                <a:spcPts val="440"/>
              </a:spcBef>
              <a:spcAft>
                <a:spcPts val="0"/>
              </a:spcAft>
              <a:buSzPts val="1540"/>
              <a:buChar char="⚪"/>
            </a:pPr>
            <a:r>
              <a:rPr lang="en-GB"/>
              <a:t>Why data in computer systems is represented as 0’s and 1’s</a:t>
            </a:r>
            <a:endParaRPr/>
          </a:p>
          <a:p>
            <a:pPr marL="548640" lvl="1" indent="-176530" algn="l" rtl="0">
              <a:spcBef>
                <a:spcPts val="440"/>
              </a:spcBef>
              <a:spcAft>
                <a:spcPts val="0"/>
              </a:spcAft>
              <a:buSzPts val="1540"/>
              <a:buNone/>
            </a:pPr>
            <a:endParaRPr/>
          </a:p>
          <a:p>
            <a:pPr marL="548640" lvl="1" indent="-274320" algn="l" rtl="0">
              <a:spcBef>
                <a:spcPts val="440"/>
              </a:spcBef>
              <a:spcAft>
                <a:spcPts val="0"/>
              </a:spcAft>
              <a:buSzPts val="1540"/>
              <a:buChar char="⚪"/>
            </a:pPr>
            <a:r>
              <a:rPr lang="en-GB"/>
              <a:t>How computers translate this information into forms of media</a:t>
            </a:r>
            <a:endParaRPr/>
          </a:p>
          <a:p>
            <a:pPr marL="548640" lvl="1" indent="-176530" algn="l" rtl="0">
              <a:spcBef>
                <a:spcPts val="440"/>
              </a:spcBef>
              <a:spcAft>
                <a:spcPts val="0"/>
              </a:spcAft>
              <a:buSzPts val="1540"/>
              <a:buNone/>
            </a:pPr>
            <a:endParaRPr/>
          </a:p>
          <a:p>
            <a:pPr marL="548640" lvl="1" indent="-274320" algn="l" rtl="0">
              <a:spcBef>
                <a:spcPts val="440"/>
              </a:spcBef>
              <a:spcAft>
                <a:spcPts val="0"/>
              </a:spcAft>
              <a:buSzPts val="1540"/>
              <a:buChar char="⚪"/>
            </a:pPr>
            <a:r>
              <a:rPr lang="en-GB"/>
              <a:t>How to convert basic binary numbers into denary</a:t>
            </a:r>
            <a:endParaRPr/>
          </a:p>
          <a:p>
            <a:pPr marL="548640" lvl="1" indent="-176530" algn="l" rtl="0">
              <a:spcBef>
                <a:spcPts val="440"/>
              </a:spcBef>
              <a:spcAft>
                <a:spcPts val="0"/>
              </a:spcAft>
              <a:buSzPts val="1540"/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 b="0"/>
              <a:t>Task 1: One Bit Colour </a:t>
            </a:r>
            <a:endParaRPr/>
          </a:p>
        </p:txBody>
      </p:sp>
      <p:sp>
        <p:nvSpPr>
          <p:cNvPr id="188" name="Google Shape;188;p4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4270248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295"/>
              <a:buChar char="⚫"/>
            </a:pPr>
            <a:r>
              <a:rPr lang="en-GB"/>
              <a:t>Old black and white T.V.’s used something known as </a:t>
            </a:r>
            <a:r>
              <a:rPr lang="en-GB" i="1"/>
              <a:t>1 bit colour</a:t>
            </a:r>
            <a:r>
              <a:rPr lang="en-GB"/>
              <a:t>.</a:t>
            </a:r>
            <a:endParaRPr/>
          </a:p>
          <a:p>
            <a:pPr marL="274320" lvl="0" indent="-128587" algn="l" rtl="0">
              <a:spcBef>
                <a:spcPts val="540"/>
              </a:spcBef>
              <a:spcAft>
                <a:spcPts val="0"/>
              </a:spcAft>
              <a:buSzPts val="2295"/>
              <a:buNone/>
            </a:pP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/>
              <a:t>60 Second challenge:</a:t>
            </a:r>
            <a:endParaRPr/>
          </a:p>
          <a:p>
            <a:pPr marL="548640" lvl="1" indent="-274320" algn="l" rtl="0">
              <a:spcBef>
                <a:spcPts val="440"/>
              </a:spcBef>
              <a:spcAft>
                <a:spcPts val="0"/>
              </a:spcAft>
              <a:buSzPts val="1540"/>
              <a:buChar char="⚪"/>
            </a:pPr>
            <a:r>
              <a:rPr lang="en-GB"/>
              <a:t>Look at the bottom picture, what might be meant by the term, 1 bit colour?</a:t>
            </a:r>
            <a:endParaRPr/>
          </a:p>
          <a:p>
            <a:pPr marL="548640" lvl="1" indent="-176530" algn="l" rtl="0">
              <a:spcBef>
                <a:spcPts val="440"/>
              </a:spcBef>
              <a:spcAft>
                <a:spcPts val="0"/>
              </a:spcAft>
              <a:buSzPts val="1540"/>
              <a:buNone/>
            </a:pPr>
            <a:endParaRPr/>
          </a:p>
          <a:p>
            <a:pPr marL="548640" lvl="1" indent="-274320" algn="l" rtl="0">
              <a:spcBef>
                <a:spcPts val="440"/>
              </a:spcBef>
              <a:spcAft>
                <a:spcPts val="0"/>
              </a:spcAft>
              <a:buSzPts val="1540"/>
              <a:buChar char="⚪"/>
            </a:pPr>
            <a:r>
              <a:rPr lang="en-GB" i="1"/>
              <a:t>See next slide for a detailed answer</a:t>
            </a:r>
            <a:endParaRPr/>
          </a:p>
        </p:txBody>
      </p:sp>
      <p:grpSp>
        <p:nvGrpSpPr>
          <p:cNvPr id="189" name="Google Shape;189;p4"/>
          <p:cNvGrpSpPr/>
          <p:nvPr/>
        </p:nvGrpSpPr>
        <p:grpSpPr>
          <a:xfrm>
            <a:off x="4499992" y="1196752"/>
            <a:ext cx="4320480" cy="3288382"/>
            <a:chOff x="417253" y="2348881"/>
            <a:chExt cx="4876774" cy="3840460"/>
          </a:xfrm>
        </p:grpSpPr>
        <p:pic>
          <p:nvPicPr>
            <p:cNvPr id="190" name="Google Shape;190;p4" descr="http://www.smarttvradar.com/wp-content/uploads/2013/01/tv.jp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17253" y="2348881"/>
              <a:ext cx="4876774" cy="38404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99591" y="2996952"/>
              <a:ext cx="3183791" cy="244827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2" name="Google Shape;192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07554" y="4286250"/>
            <a:ext cx="3105355" cy="1951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300"/>
              <a:buFont typeface="Calibri"/>
              <a:buNone/>
            </a:pPr>
            <a:r>
              <a:rPr lang="en-GB">
                <a:solidFill>
                  <a:srgbClr val="FF0000"/>
                </a:solidFill>
              </a:rPr>
              <a:t>One Bit Colour</a:t>
            </a:r>
            <a:endParaRPr/>
          </a:p>
        </p:txBody>
      </p:sp>
      <p:sp>
        <p:nvSpPr>
          <p:cNvPr id="198" name="Google Shape;198;p5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If a screen is divided up into </a:t>
            </a:r>
            <a:r>
              <a:rPr lang="en-GB" i="1">
                <a:solidFill>
                  <a:srgbClr val="FF0000"/>
                </a:solidFill>
              </a:rPr>
              <a:t>pixels</a:t>
            </a:r>
            <a:r>
              <a:rPr lang="en-GB">
                <a:solidFill>
                  <a:srgbClr val="FF0000"/>
                </a:solidFill>
              </a:rPr>
              <a:t> and each pixel can only be </a:t>
            </a:r>
            <a:r>
              <a:rPr lang="en-GB" i="1">
                <a:solidFill>
                  <a:srgbClr val="FF0000"/>
                </a:solidFill>
              </a:rPr>
              <a:t>on</a:t>
            </a:r>
            <a:r>
              <a:rPr lang="en-GB">
                <a:solidFill>
                  <a:srgbClr val="FF0000"/>
                </a:solidFill>
              </a:rPr>
              <a:t> or </a:t>
            </a:r>
            <a:r>
              <a:rPr lang="en-GB" i="1">
                <a:solidFill>
                  <a:srgbClr val="FF0000"/>
                </a:solidFill>
              </a:rPr>
              <a:t>off</a:t>
            </a:r>
            <a:r>
              <a:rPr lang="en-GB">
                <a:solidFill>
                  <a:srgbClr val="FF0000"/>
                </a:solidFill>
              </a:rPr>
              <a:t>, then a binary </a:t>
            </a:r>
            <a:r>
              <a:rPr lang="en-GB" i="1">
                <a:solidFill>
                  <a:srgbClr val="FF0000"/>
                </a:solidFill>
              </a:rPr>
              <a:t>bit</a:t>
            </a:r>
            <a:r>
              <a:rPr lang="en-GB">
                <a:solidFill>
                  <a:srgbClr val="FF0000"/>
                </a:solidFill>
              </a:rPr>
              <a:t> (1 or 0), can be used to instruct a pixel whether to turn on or off.</a:t>
            </a:r>
            <a:endParaRPr/>
          </a:p>
          <a:p>
            <a:pPr marL="274320" lvl="0" indent="-12858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2295"/>
              <a:buNone/>
            </a:pPr>
            <a:endParaRPr>
              <a:solidFill>
                <a:srgbClr val="FF0000"/>
              </a:solidFill>
            </a:endParaRPr>
          </a:p>
          <a:p>
            <a:pPr marL="274320" lvl="0" indent="-27432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If a pixel is receiving a current (state 1) then it will illuminate, else if the pixel is not receiving a current (state 0) it will be in the off state.</a:t>
            </a:r>
            <a:endParaRPr/>
          </a:p>
          <a:p>
            <a:pPr marL="274320" lvl="0" indent="-12858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2295"/>
              <a:buNone/>
            </a:pPr>
            <a:endParaRPr>
              <a:solidFill>
                <a:srgbClr val="FF0000"/>
              </a:solidFill>
            </a:endParaRPr>
          </a:p>
          <a:p>
            <a:pPr marL="274320" lvl="0" indent="-27432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Black and white television and computer monitors used </a:t>
            </a:r>
            <a:r>
              <a:rPr lang="en-GB" i="1">
                <a:solidFill>
                  <a:srgbClr val="FF0000"/>
                </a:solidFill>
              </a:rPr>
              <a:t>bits</a:t>
            </a:r>
            <a:r>
              <a:rPr lang="en-GB">
                <a:solidFill>
                  <a:srgbClr val="FF0000"/>
                </a:solidFill>
              </a:rPr>
              <a:t> to instruct each individual pixel when to illuminare, hence the term ‘one bit colour’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"/>
          <p:cNvSpPr txBox="1">
            <a:spLocks noGrp="1"/>
          </p:cNvSpPr>
          <p:nvPr>
            <p:ph type="title"/>
          </p:nvPr>
        </p:nvSpPr>
        <p:spPr>
          <a:xfrm>
            <a:off x="647564" y="3068960"/>
            <a:ext cx="7848872" cy="1407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omic Sans MS"/>
              <a:buNone/>
            </a:pPr>
            <a:r>
              <a:rPr lang="en-GB">
                <a:latin typeface="Comic Sans MS"/>
                <a:ea typeface="Comic Sans MS"/>
                <a:cs typeface="Comic Sans MS"/>
                <a:sym typeface="Comic Sans MS"/>
              </a:rPr>
              <a:t>Record important points about one-bit colour in the workbook</a:t>
            </a:r>
            <a:endParaRPr/>
          </a:p>
        </p:txBody>
      </p:sp>
      <p:pic>
        <p:nvPicPr>
          <p:cNvPr id="204" name="Google Shape;204;p6" descr="A picture containing 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0072" y="-304600"/>
            <a:ext cx="3573016" cy="3573016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6"/>
          <p:cNvSpPr txBox="1"/>
          <p:nvPr/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 sz="3300" b="1" cap="none">
                <a:solidFill>
                  <a:srgbClr val="0578A2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/>
              <a:t>Task 2: Research Challenge</a:t>
            </a:r>
            <a:endParaRPr/>
          </a:p>
        </p:txBody>
      </p:sp>
      <p:sp>
        <p:nvSpPr>
          <p:cNvPr id="211" name="Google Shape;211;p7"/>
          <p:cNvSpPr txBox="1">
            <a:spLocks noGrp="1"/>
          </p:cNvSpPr>
          <p:nvPr>
            <p:ph type="body" idx="1"/>
          </p:nvPr>
        </p:nvSpPr>
        <p:spPr>
          <a:xfrm>
            <a:off x="301752" y="1412776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⚫"/>
            </a:pPr>
            <a:r>
              <a:rPr lang="en-GB" sz="2400"/>
              <a:t>Search the web and find out </a:t>
            </a:r>
            <a:endParaRPr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n-GB" sz="2400" i="1"/>
              <a:t>(write your answers in your workbook):</a:t>
            </a:r>
            <a:endParaRPr/>
          </a:p>
          <a:p>
            <a:pPr marL="548640" lvl="1" indent="-18542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548640" lvl="1" indent="-274320" algn="l" rtl="0">
              <a:spcBef>
                <a:spcPts val="400"/>
              </a:spcBef>
              <a:spcAft>
                <a:spcPts val="0"/>
              </a:spcAft>
              <a:buSzPts val="1400"/>
              <a:buChar char="⚪"/>
            </a:pPr>
            <a:r>
              <a:rPr lang="en-GB" sz="2000"/>
              <a:t>How many bits are in a byte: </a:t>
            </a:r>
            <a:endParaRPr/>
          </a:p>
          <a:p>
            <a:pPr marL="548640" lvl="1" indent="-274320" algn="l" rtl="0">
              <a:spcBef>
                <a:spcPts val="400"/>
              </a:spcBef>
              <a:spcAft>
                <a:spcPts val="0"/>
              </a:spcAft>
              <a:buSzPts val="1400"/>
              <a:buChar char="⚪"/>
            </a:pPr>
            <a:r>
              <a:rPr lang="en-GB" sz="2000"/>
              <a:t>What is meant by:</a:t>
            </a:r>
            <a:endParaRPr/>
          </a:p>
          <a:p>
            <a:pPr marL="822960" lvl="2" indent="-228600" algn="l" rtl="0">
              <a:spcBef>
                <a:spcPts val="400"/>
              </a:spcBef>
              <a:spcAft>
                <a:spcPts val="0"/>
              </a:spcAft>
              <a:buSzPts val="1500"/>
              <a:buChar char="⯍"/>
            </a:pPr>
            <a:r>
              <a:rPr lang="en-GB"/>
              <a:t>A nibble - </a:t>
            </a:r>
            <a:endParaRPr/>
          </a:p>
          <a:p>
            <a:pPr marL="822960" lvl="2" indent="-228600" algn="l" rtl="0">
              <a:spcBef>
                <a:spcPts val="400"/>
              </a:spcBef>
              <a:spcAft>
                <a:spcPts val="0"/>
              </a:spcAft>
              <a:buSzPts val="1500"/>
              <a:buChar char="⯍"/>
            </a:pPr>
            <a:r>
              <a:rPr lang="en-GB"/>
              <a:t>A kilobyte - </a:t>
            </a:r>
            <a:endParaRPr/>
          </a:p>
          <a:p>
            <a:pPr marL="822960" lvl="2" indent="-228600" algn="l" rtl="0">
              <a:spcBef>
                <a:spcPts val="400"/>
              </a:spcBef>
              <a:spcAft>
                <a:spcPts val="0"/>
              </a:spcAft>
              <a:buSzPts val="1500"/>
              <a:buChar char="⯍"/>
            </a:pPr>
            <a:r>
              <a:rPr lang="en-GB"/>
              <a:t>A gigabyte - </a:t>
            </a:r>
            <a:endParaRPr/>
          </a:p>
          <a:p>
            <a:pPr marL="822960" lvl="2" indent="-228600" algn="l" rtl="0">
              <a:spcBef>
                <a:spcPts val="400"/>
              </a:spcBef>
              <a:spcAft>
                <a:spcPts val="0"/>
              </a:spcAft>
              <a:buSzPts val="1500"/>
              <a:buChar char="⯍"/>
            </a:pPr>
            <a:r>
              <a:rPr lang="en-GB"/>
              <a:t>A terrabyte – </a:t>
            </a:r>
            <a:endParaRPr/>
          </a:p>
          <a:p>
            <a:pPr marL="274320" lvl="0" indent="-123190" algn="l" rtl="0">
              <a:spcBef>
                <a:spcPts val="560"/>
              </a:spcBef>
              <a:spcAft>
                <a:spcPts val="0"/>
              </a:spcAft>
              <a:buSzPts val="2380"/>
              <a:buNone/>
            </a:pPr>
            <a:endParaRPr sz="2800" i="1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380"/>
              <a:buChar char="⚫"/>
            </a:pPr>
            <a:r>
              <a:rPr lang="en-GB" sz="2800" i="1"/>
              <a:t>Why might a kilobyte (kilo generally means 1000) not actually be 1000 bytes? – it is 1024…but why?</a:t>
            </a:r>
            <a:endParaRPr sz="2800"/>
          </a:p>
          <a:p>
            <a:pPr marL="822960" lvl="2" indent="-133350" algn="l" rtl="0"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578A2"/>
              </a:buClr>
              <a:buSzPts val="3300"/>
              <a:buFont typeface="Calibri"/>
              <a:buNone/>
            </a:pPr>
            <a:r>
              <a:rPr lang="en-GB"/>
              <a:t>Task 3: Combinations of a Nibble in Denary</a:t>
            </a:r>
            <a:endParaRPr/>
          </a:p>
        </p:txBody>
      </p:sp>
      <p:sp>
        <p:nvSpPr>
          <p:cNvPr id="217" name="Google Shape;217;p8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30"/>
              <a:buNone/>
            </a:pPr>
            <a:r>
              <a:rPr lang="en-GB" sz="2035" b="1"/>
              <a:t>Can you answer questions below? Write your answers in the answer book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⚫"/>
            </a:pPr>
            <a:r>
              <a:rPr lang="en-GB" sz="2035"/>
              <a:t>To answer this you need to remember that </a:t>
            </a:r>
            <a:r>
              <a:rPr lang="en-GB" sz="2035">
                <a:solidFill>
                  <a:srgbClr val="FF0000"/>
                </a:solidFill>
              </a:rPr>
              <a:t>nibble consists of four bits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endParaRPr sz="2035">
              <a:solidFill>
                <a:srgbClr val="FF0000"/>
              </a:solidFill>
            </a:endParaRPr>
          </a:p>
          <a:p>
            <a:pPr marL="571500" lvl="0" indent="-57150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Font typeface="Georgia"/>
              <a:buAutoNum type="romanLcPeriod"/>
            </a:pPr>
            <a:r>
              <a:rPr lang="en-GB" sz="2035"/>
              <a:t>How many combinations of 1’s and 0’s can you make from four bits? 1010 is one combination, 1100 is another etc.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endParaRPr sz="2035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r>
              <a:rPr lang="en-GB" sz="2035">
                <a:solidFill>
                  <a:srgbClr val="FF0000"/>
                </a:solidFill>
              </a:rPr>
              <a:t>Each column represents a different number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r>
              <a:rPr lang="en-GB" sz="2035"/>
              <a:t>	8	4	2	1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r>
              <a:rPr lang="en-GB" sz="2035"/>
              <a:t>	0	0	0	0	= 0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r>
              <a:rPr lang="en-GB" sz="2035"/>
              <a:t>	1	1	1	1	=  8+4+2+1 = 15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None/>
            </a:pPr>
            <a:endParaRPr sz="2035"/>
          </a:p>
          <a:p>
            <a:pPr marL="571500" lvl="0" indent="-571500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Font typeface="Georgia"/>
              <a:buAutoNum type="romanLcPeriod" startAt="2"/>
            </a:pPr>
            <a:r>
              <a:rPr lang="en-GB" sz="2035"/>
              <a:t>If 0000 = 0 (in denary – base 10) and 1111 = 15 in denary (base 10), can you figure out the denary equivalents of each of the other combinations, see the list on the next slide?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/>
          <p:cNvSpPr txBox="1">
            <a:spLocks noGrp="1"/>
          </p:cNvSpPr>
          <p:nvPr>
            <p:ph type="body" idx="1"/>
          </p:nvPr>
        </p:nvSpPr>
        <p:spPr>
          <a:xfrm>
            <a:off x="301752" y="1527048"/>
            <a:ext cx="4270248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0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1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2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3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4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5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6 = </a:t>
            </a:r>
            <a:endParaRPr/>
          </a:p>
          <a:p>
            <a:pPr marL="274320" lvl="0" indent="-274320" algn="l" rtl="0">
              <a:spcBef>
                <a:spcPts val="540"/>
              </a:spcBef>
              <a:spcAft>
                <a:spcPts val="0"/>
              </a:spcAft>
              <a:buSzPts val="2295"/>
              <a:buChar char="⚫"/>
            </a:pPr>
            <a:r>
              <a:rPr lang="en-GB">
                <a:solidFill>
                  <a:srgbClr val="FF0000"/>
                </a:solidFill>
              </a:rPr>
              <a:t>7 = </a:t>
            </a:r>
            <a:endParaRPr/>
          </a:p>
        </p:txBody>
      </p:sp>
      <p:sp>
        <p:nvSpPr>
          <p:cNvPr id="223" name="Google Shape;223;p9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300"/>
              <a:buFont typeface="Calibri"/>
              <a:buNone/>
            </a:pPr>
            <a:r>
              <a:rPr lang="en-GB">
                <a:solidFill>
                  <a:srgbClr val="FF0000"/>
                </a:solidFill>
              </a:rPr>
              <a:t>Combinations of a Nibble in Denary</a:t>
            </a:r>
            <a:endParaRPr/>
          </a:p>
        </p:txBody>
      </p:sp>
      <p:sp>
        <p:nvSpPr>
          <p:cNvPr id="224" name="Google Shape;224;p9"/>
          <p:cNvSpPr txBox="1"/>
          <p:nvPr/>
        </p:nvSpPr>
        <p:spPr>
          <a:xfrm>
            <a:off x="4865999" y="1527048"/>
            <a:ext cx="4270248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marR="0" lvl="0" indent="-2743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8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11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12 =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13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14 = </a:t>
            </a:r>
            <a:endParaRPr/>
          </a:p>
          <a:p>
            <a:pPr marL="274320" marR="0" lvl="0" indent="-274320" algn="l" rtl="0">
              <a:spcBef>
                <a:spcPts val="540"/>
              </a:spcBef>
              <a:spcAft>
                <a:spcPts val="0"/>
              </a:spcAft>
              <a:buClr>
                <a:schemeClr val="accent1"/>
              </a:buClr>
              <a:buSzPts val="2295"/>
              <a:buFont typeface="Noto Sans Symbols"/>
              <a:buChar char="⚫"/>
            </a:pP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15 </a:t>
            </a:r>
            <a:r>
              <a:rPr lang="en-GB" sz="27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=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CR_ComputerScience_L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</Words>
  <Application>Microsoft Office PowerPoint</Application>
  <PresentationFormat>On-screen Show (4:3)</PresentationFormat>
  <Paragraphs>73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Comic Sans MS</vt:lpstr>
      <vt:lpstr>Georgia</vt:lpstr>
      <vt:lpstr>Noto Sans Symbols</vt:lpstr>
      <vt:lpstr>OCR_ComputerScience_L</vt:lpstr>
      <vt:lpstr>OCR Computer Science</vt:lpstr>
      <vt:lpstr>30 second thinking challenge?</vt:lpstr>
      <vt:lpstr>Learning Objectives</vt:lpstr>
      <vt:lpstr>Task 1: One Bit Colour </vt:lpstr>
      <vt:lpstr>One Bit Colour</vt:lpstr>
      <vt:lpstr>Record important points about one-bit colour in the workbook</vt:lpstr>
      <vt:lpstr>Task 2: Research Challenge</vt:lpstr>
      <vt:lpstr>Task 3: Combinations of a Nibble in Denary</vt:lpstr>
      <vt:lpstr>Combinations of a Nibble in Denary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OCR Computer Science</dc:title>
  <dc:creator>SBH1</dc:creator>
  <cp:lastModifiedBy>Jessica Morley</cp:lastModifiedBy>
  <cp:revision>1</cp:revision>
  <dcterms:created xsi:type="dcterms:W3CDTF">2014-09-21T07:13:11Z</dcterms:created>
  <dcterms:modified xsi:type="dcterms:W3CDTF">2020-07-10T11:33:18Z</dcterms:modified>
</cp:coreProperties>
</file>