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8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FFF00"/>
    <a:srgbClr val="007600"/>
    <a:srgbClr val="3737FF"/>
    <a:srgbClr val="5B5BFF"/>
    <a:srgbClr val="000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51" autoAdjust="0"/>
  </p:normalViewPr>
  <p:slideViewPr>
    <p:cSldViewPr snapToGrid="0">
      <p:cViewPr>
        <p:scale>
          <a:sx n="121" d="100"/>
          <a:sy n="121" d="100"/>
        </p:scale>
        <p:origin x="-1308" y="-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3BC92B-20E3-4759-9EA2-4291CE070368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E7C73D-9F36-4409-AC4D-B1068866F4E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4129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975982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4406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9756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113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2509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4748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9058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8956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81378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775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576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3256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9729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045666-C2DB-4374-98FD-31A24254EBAB}" type="datetimeFigureOut">
              <a:rPr lang="en-GB" smtClean="0"/>
              <a:t>20/07/2020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6752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44244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lvl="0">
              <a:defRPr/>
            </a:pPr>
            <a:r>
              <a:rPr lang="en-US" dirty="0"/>
              <a:t>Cells, tissues and organs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863125"/>
            <a:ext cx="8195093" cy="206122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spcAft>
                <a:spcPts val="1200"/>
              </a:spcAft>
              <a:defRPr/>
            </a:pPr>
            <a:r>
              <a:rPr lang="en-GB" dirty="0"/>
              <a:t>The bodies of humans are made up of </a:t>
            </a:r>
            <a:r>
              <a:rPr lang="en-GB" dirty="0" smtClean="0"/>
              <a:t>cells, </a:t>
            </a:r>
            <a:r>
              <a:rPr lang="en-GB" dirty="0"/>
              <a:t>tissues, organs and organ systems</a:t>
            </a:r>
            <a:r>
              <a:rPr lang="en-GB" dirty="0" smtClean="0"/>
              <a:t>.</a:t>
            </a:r>
            <a:endParaRPr lang="en-GB" dirty="0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75854" y="1893739"/>
            <a:ext cx="2756530" cy="40094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46740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44244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lvl="0">
              <a:defRPr/>
            </a:pPr>
            <a:r>
              <a:rPr lang="en-US" dirty="0"/>
              <a:t>Cells, tissues and organs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863126"/>
            <a:ext cx="8272731" cy="11554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spcAft>
                <a:spcPts val="1200"/>
              </a:spcAft>
              <a:defRPr/>
            </a:pPr>
            <a:r>
              <a:rPr lang="en-GB" dirty="0" smtClean="0"/>
              <a:t>Read </a:t>
            </a:r>
            <a:r>
              <a:rPr lang="en-GB" dirty="0"/>
              <a:t>the statements in the table.</a:t>
            </a:r>
          </a:p>
          <a:p>
            <a:pPr lvl="0">
              <a:spcAft>
                <a:spcPts val="1200"/>
              </a:spcAft>
              <a:defRPr/>
            </a:pPr>
            <a:r>
              <a:rPr lang="en-GB" dirty="0" smtClean="0"/>
              <a:t>What is your decision for </a:t>
            </a:r>
            <a:r>
              <a:rPr lang="en-GB" dirty="0"/>
              <a:t>each </a:t>
            </a:r>
            <a:r>
              <a:rPr lang="en-GB" dirty="0" smtClean="0"/>
              <a:t>statement?</a:t>
            </a:r>
            <a:endParaRPr lang="en-GB" dirty="0"/>
          </a:p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1200"/>
              </a:spcAft>
              <a:buClrTx/>
              <a:buSzTx/>
              <a:buFont typeface="+mj-lt"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9" name="Rectangle 48"/>
          <p:cNvSpPr/>
          <p:nvPr/>
        </p:nvSpPr>
        <p:spPr>
          <a:xfrm>
            <a:off x="307887" y="2319045"/>
            <a:ext cx="5687471" cy="540142"/>
          </a:xfrm>
          <a:prstGeom prst="rect">
            <a:avLst/>
          </a:prstGeom>
          <a:solidFill>
            <a:srgbClr val="FAFAEA"/>
          </a:solidFill>
          <a:ln>
            <a:solidFill>
              <a:srgbClr val="10253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Rectangle 49"/>
          <p:cNvSpPr/>
          <p:nvPr/>
        </p:nvSpPr>
        <p:spPr>
          <a:xfrm>
            <a:off x="307887" y="4958317"/>
            <a:ext cx="5687471" cy="540142"/>
          </a:xfrm>
          <a:prstGeom prst="rect">
            <a:avLst/>
          </a:prstGeom>
          <a:solidFill>
            <a:srgbClr val="FAFAEA"/>
          </a:solidFill>
          <a:ln>
            <a:solidFill>
              <a:srgbClr val="10253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Rectangle 50"/>
          <p:cNvSpPr/>
          <p:nvPr/>
        </p:nvSpPr>
        <p:spPr>
          <a:xfrm>
            <a:off x="307887" y="2978863"/>
            <a:ext cx="5687471" cy="540142"/>
          </a:xfrm>
          <a:prstGeom prst="rect">
            <a:avLst/>
          </a:prstGeom>
          <a:solidFill>
            <a:srgbClr val="FAFAEA"/>
          </a:solidFill>
          <a:ln>
            <a:solidFill>
              <a:srgbClr val="10253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Rectangle 51"/>
          <p:cNvSpPr/>
          <p:nvPr/>
        </p:nvSpPr>
        <p:spPr>
          <a:xfrm>
            <a:off x="307887" y="3638681"/>
            <a:ext cx="5687471" cy="540142"/>
          </a:xfrm>
          <a:prstGeom prst="rect">
            <a:avLst/>
          </a:prstGeom>
          <a:solidFill>
            <a:srgbClr val="FAFAEA"/>
          </a:solidFill>
          <a:ln>
            <a:solidFill>
              <a:srgbClr val="10253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Rectangle 52"/>
          <p:cNvSpPr/>
          <p:nvPr/>
        </p:nvSpPr>
        <p:spPr>
          <a:xfrm>
            <a:off x="307887" y="4298499"/>
            <a:ext cx="5687471" cy="540142"/>
          </a:xfrm>
          <a:prstGeom prst="rect">
            <a:avLst/>
          </a:prstGeom>
          <a:solidFill>
            <a:srgbClr val="FAFAEA"/>
          </a:solidFill>
          <a:ln>
            <a:solidFill>
              <a:srgbClr val="10253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TextBox 53"/>
          <p:cNvSpPr txBox="1"/>
          <p:nvPr/>
        </p:nvSpPr>
        <p:spPr>
          <a:xfrm>
            <a:off x="345062" y="2406779"/>
            <a:ext cx="319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1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664238" y="2404450"/>
            <a:ext cx="5331120" cy="369332"/>
          </a:xfrm>
          <a:prstGeom prst="rect">
            <a:avLst/>
          </a:prstGeom>
          <a:noFill/>
        </p:spPr>
        <p:txBody>
          <a:bodyPr wrap="square" rtlCol="0" anchor="ctr" anchorCtr="0">
            <a:noAutofit/>
          </a:bodyPr>
          <a:lstStyle/>
          <a:p>
            <a:r>
              <a:rPr lang="en-GB" sz="1700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Cells contain organs that carry out life processes.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345061" y="3064197"/>
            <a:ext cx="319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2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664237" y="3061868"/>
            <a:ext cx="5331120" cy="369332"/>
          </a:xfrm>
          <a:prstGeom prst="rect">
            <a:avLst/>
          </a:prstGeom>
          <a:noFill/>
        </p:spPr>
        <p:txBody>
          <a:bodyPr wrap="square" rtlCol="0" anchor="ctr" anchorCtr="0">
            <a:noAutofit/>
          </a:bodyPr>
          <a:lstStyle/>
          <a:p>
            <a:r>
              <a:rPr lang="en-GB" sz="1700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Cells, tissues and organs are roughly the same size.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303816" y="3724015"/>
            <a:ext cx="319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3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622992" y="3721686"/>
            <a:ext cx="5331120" cy="369332"/>
          </a:xfrm>
          <a:prstGeom prst="rect">
            <a:avLst/>
          </a:prstGeom>
          <a:noFill/>
        </p:spPr>
        <p:txBody>
          <a:bodyPr wrap="square" rtlCol="0" anchor="ctr" anchorCtr="0">
            <a:noAutofit/>
          </a:bodyPr>
          <a:lstStyle/>
          <a:p>
            <a:r>
              <a:rPr lang="en-GB" sz="1700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Tissues are made up of cells.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290246" y="4383833"/>
            <a:ext cx="319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4</a:t>
            </a:r>
          </a:p>
        </p:txBody>
      </p:sp>
      <p:sp>
        <p:nvSpPr>
          <p:cNvPr id="61" name="TextBox 60"/>
          <p:cNvSpPr txBox="1"/>
          <p:nvPr/>
        </p:nvSpPr>
        <p:spPr>
          <a:xfrm>
            <a:off x="609422" y="4381504"/>
            <a:ext cx="5331120" cy="369332"/>
          </a:xfrm>
          <a:prstGeom prst="rect">
            <a:avLst/>
          </a:prstGeom>
          <a:noFill/>
        </p:spPr>
        <p:txBody>
          <a:bodyPr wrap="square" rtlCol="0" anchor="ctr" anchorCtr="0">
            <a:noAutofit/>
          </a:bodyPr>
          <a:lstStyle/>
          <a:p>
            <a:r>
              <a:rPr lang="en-GB" sz="1700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Organs are made up of tissues.</a:t>
            </a:r>
          </a:p>
        </p:txBody>
      </p:sp>
      <p:sp>
        <p:nvSpPr>
          <p:cNvPr id="62" name="TextBox 61"/>
          <p:cNvSpPr txBox="1"/>
          <p:nvPr/>
        </p:nvSpPr>
        <p:spPr>
          <a:xfrm>
            <a:off x="303816" y="5037303"/>
            <a:ext cx="319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5</a:t>
            </a:r>
          </a:p>
        </p:txBody>
      </p:sp>
      <p:sp>
        <p:nvSpPr>
          <p:cNvPr id="63" name="TextBox 62"/>
          <p:cNvSpPr txBox="1"/>
          <p:nvPr/>
        </p:nvSpPr>
        <p:spPr>
          <a:xfrm>
            <a:off x="622992" y="5034974"/>
            <a:ext cx="5331120" cy="369332"/>
          </a:xfrm>
          <a:prstGeom prst="rect">
            <a:avLst/>
          </a:prstGeom>
          <a:noFill/>
        </p:spPr>
        <p:txBody>
          <a:bodyPr wrap="square" rtlCol="0" anchor="ctr" anchorCtr="0">
            <a:noAutofit/>
          </a:bodyPr>
          <a:lstStyle/>
          <a:p>
            <a:r>
              <a:rPr lang="en-GB" sz="1700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Plants are also made up of </a:t>
            </a:r>
            <a:r>
              <a:rPr lang="en-GB" sz="1700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tissues</a:t>
            </a:r>
            <a:r>
              <a:rPr lang="en-GB" sz="1700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.</a:t>
            </a:r>
          </a:p>
        </p:txBody>
      </p:sp>
      <p:grpSp>
        <p:nvGrpSpPr>
          <p:cNvPr id="64" name="Group 63"/>
          <p:cNvGrpSpPr/>
          <p:nvPr/>
        </p:nvGrpSpPr>
        <p:grpSpPr>
          <a:xfrm>
            <a:off x="6070289" y="2319045"/>
            <a:ext cx="2730061" cy="544860"/>
            <a:chOff x="5846013" y="2914258"/>
            <a:chExt cx="2954337" cy="544860"/>
          </a:xfrm>
        </p:grpSpPr>
        <p:sp>
          <p:nvSpPr>
            <p:cNvPr id="65" name="Rectangle 64"/>
            <p:cNvSpPr/>
            <p:nvPr/>
          </p:nvSpPr>
          <p:spPr>
            <a:xfrm>
              <a:off x="5846013" y="2914258"/>
              <a:ext cx="2954337" cy="540142"/>
            </a:xfrm>
            <a:prstGeom prst="rect">
              <a:avLst/>
            </a:prstGeom>
            <a:solidFill>
              <a:srgbClr val="FAFAEA"/>
            </a:solidFill>
            <a:ln>
              <a:solidFill>
                <a:srgbClr val="10253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66" name="Straight Connector 65"/>
            <p:cNvCxnSpPr/>
            <p:nvPr/>
          </p:nvCxnSpPr>
          <p:spPr>
            <a:xfrm>
              <a:off x="7323826" y="2914258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>
              <a:off x="6584919" y="2918976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/>
            <p:cNvCxnSpPr/>
            <p:nvPr/>
          </p:nvCxnSpPr>
          <p:spPr>
            <a:xfrm>
              <a:off x="8062087" y="2916487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9" name="Group 68"/>
          <p:cNvGrpSpPr/>
          <p:nvPr/>
        </p:nvGrpSpPr>
        <p:grpSpPr>
          <a:xfrm>
            <a:off x="6070289" y="2978863"/>
            <a:ext cx="2730061" cy="544860"/>
            <a:chOff x="5846013" y="3574076"/>
            <a:chExt cx="2954337" cy="544860"/>
          </a:xfrm>
        </p:grpSpPr>
        <p:sp>
          <p:nvSpPr>
            <p:cNvPr id="70" name="Rectangle 69"/>
            <p:cNvSpPr/>
            <p:nvPr/>
          </p:nvSpPr>
          <p:spPr>
            <a:xfrm>
              <a:off x="5846013" y="3574076"/>
              <a:ext cx="2954337" cy="540142"/>
            </a:xfrm>
            <a:prstGeom prst="rect">
              <a:avLst/>
            </a:prstGeom>
            <a:solidFill>
              <a:srgbClr val="FAFAEA"/>
            </a:solidFill>
            <a:ln>
              <a:solidFill>
                <a:srgbClr val="10253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71" name="Straight Connector 70"/>
            <p:cNvCxnSpPr/>
            <p:nvPr/>
          </p:nvCxnSpPr>
          <p:spPr>
            <a:xfrm>
              <a:off x="7320305" y="3574076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/>
            <p:cNvCxnSpPr/>
            <p:nvPr/>
          </p:nvCxnSpPr>
          <p:spPr>
            <a:xfrm>
              <a:off x="6581398" y="3578794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/>
            <p:cNvCxnSpPr/>
            <p:nvPr/>
          </p:nvCxnSpPr>
          <p:spPr>
            <a:xfrm>
              <a:off x="8058566" y="3576305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4" name="Group 73"/>
          <p:cNvGrpSpPr/>
          <p:nvPr/>
        </p:nvGrpSpPr>
        <p:grpSpPr>
          <a:xfrm>
            <a:off x="6070289" y="3638681"/>
            <a:ext cx="2730061" cy="549393"/>
            <a:chOff x="5846013" y="4233894"/>
            <a:chExt cx="2954337" cy="549393"/>
          </a:xfrm>
        </p:grpSpPr>
        <p:sp>
          <p:nvSpPr>
            <p:cNvPr id="75" name="Rectangle 74"/>
            <p:cNvSpPr/>
            <p:nvPr/>
          </p:nvSpPr>
          <p:spPr>
            <a:xfrm>
              <a:off x="5846013" y="4233894"/>
              <a:ext cx="2954337" cy="540142"/>
            </a:xfrm>
            <a:prstGeom prst="rect">
              <a:avLst/>
            </a:prstGeom>
            <a:solidFill>
              <a:srgbClr val="FAFAEA"/>
            </a:solidFill>
            <a:ln>
              <a:solidFill>
                <a:srgbClr val="10253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76" name="Straight Connector 75"/>
            <p:cNvCxnSpPr/>
            <p:nvPr/>
          </p:nvCxnSpPr>
          <p:spPr>
            <a:xfrm>
              <a:off x="7320305" y="4238427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/>
            <p:cNvCxnSpPr/>
            <p:nvPr/>
          </p:nvCxnSpPr>
          <p:spPr>
            <a:xfrm>
              <a:off x="6581398" y="4243145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/>
            <p:cNvCxnSpPr/>
            <p:nvPr/>
          </p:nvCxnSpPr>
          <p:spPr>
            <a:xfrm>
              <a:off x="8058566" y="4240656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9" name="Group 78"/>
          <p:cNvGrpSpPr/>
          <p:nvPr/>
        </p:nvGrpSpPr>
        <p:grpSpPr>
          <a:xfrm>
            <a:off x="6070289" y="4296099"/>
            <a:ext cx="2730061" cy="544860"/>
            <a:chOff x="5846013" y="4891312"/>
            <a:chExt cx="2954337" cy="544860"/>
          </a:xfrm>
        </p:grpSpPr>
        <p:sp>
          <p:nvSpPr>
            <p:cNvPr id="80" name="Rectangle 79"/>
            <p:cNvSpPr/>
            <p:nvPr/>
          </p:nvSpPr>
          <p:spPr>
            <a:xfrm>
              <a:off x="5846013" y="4893712"/>
              <a:ext cx="2954337" cy="540142"/>
            </a:xfrm>
            <a:prstGeom prst="rect">
              <a:avLst/>
            </a:prstGeom>
            <a:solidFill>
              <a:srgbClr val="FAFAEA"/>
            </a:solidFill>
            <a:ln>
              <a:solidFill>
                <a:srgbClr val="10253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81" name="Straight Connector 80"/>
            <p:cNvCxnSpPr/>
            <p:nvPr/>
          </p:nvCxnSpPr>
          <p:spPr>
            <a:xfrm>
              <a:off x="7320305" y="4891312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/>
            <p:cNvCxnSpPr/>
            <p:nvPr/>
          </p:nvCxnSpPr>
          <p:spPr>
            <a:xfrm>
              <a:off x="6581398" y="4896030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/>
            <p:cNvCxnSpPr/>
            <p:nvPr/>
          </p:nvCxnSpPr>
          <p:spPr>
            <a:xfrm>
              <a:off x="8058566" y="4893541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4" name="Group 83"/>
          <p:cNvGrpSpPr/>
          <p:nvPr/>
        </p:nvGrpSpPr>
        <p:grpSpPr>
          <a:xfrm>
            <a:off x="6070289" y="4958317"/>
            <a:ext cx="2730061" cy="544860"/>
            <a:chOff x="5846013" y="5553530"/>
            <a:chExt cx="2954337" cy="544860"/>
          </a:xfrm>
        </p:grpSpPr>
        <p:sp>
          <p:nvSpPr>
            <p:cNvPr id="85" name="Rectangle 84"/>
            <p:cNvSpPr/>
            <p:nvPr/>
          </p:nvSpPr>
          <p:spPr>
            <a:xfrm>
              <a:off x="5846013" y="5553530"/>
              <a:ext cx="2954337" cy="540142"/>
            </a:xfrm>
            <a:prstGeom prst="rect">
              <a:avLst/>
            </a:prstGeom>
            <a:solidFill>
              <a:srgbClr val="FAFAEA"/>
            </a:solidFill>
            <a:ln>
              <a:solidFill>
                <a:srgbClr val="10253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86" name="Straight Connector 85"/>
            <p:cNvCxnSpPr/>
            <p:nvPr/>
          </p:nvCxnSpPr>
          <p:spPr>
            <a:xfrm>
              <a:off x="7320305" y="5553530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Straight Connector 86"/>
            <p:cNvCxnSpPr/>
            <p:nvPr/>
          </p:nvCxnSpPr>
          <p:spPr>
            <a:xfrm>
              <a:off x="6581398" y="5558248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/>
            <p:cNvCxnSpPr/>
            <p:nvPr/>
          </p:nvCxnSpPr>
          <p:spPr>
            <a:xfrm>
              <a:off x="8058566" y="5555759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9" name="Group 88"/>
          <p:cNvGrpSpPr/>
          <p:nvPr/>
        </p:nvGrpSpPr>
        <p:grpSpPr>
          <a:xfrm>
            <a:off x="6070289" y="1363747"/>
            <a:ext cx="2730061" cy="838779"/>
            <a:chOff x="5846013" y="2252879"/>
            <a:chExt cx="2954337" cy="544860"/>
          </a:xfrm>
        </p:grpSpPr>
        <p:sp>
          <p:nvSpPr>
            <p:cNvPr id="90" name="Rectangle 89"/>
            <p:cNvSpPr/>
            <p:nvPr/>
          </p:nvSpPr>
          <p:spPr>
            <a:xfrm>
              <a:off x="5846013" y="2252879"/>
              <a:ext cx="2954337" cy="540142"/>
            </a:xfrm>
            <a:prstGeom prst="rect">
              <a:avLst/>
            </a:prstGeom>
            <a:solidFill>
              <a:srgbClr val="FAFAEA"/>
            </a:solidFill>
            <a:ln>
              <a:solidFill>
                <a:srgbClr val="10253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91" name="Straight Connector 90"/>
            <p:cNvCxnSpPr/>
            <p:nvPr/>
          </p:nvCxnSpPr>
          <p:spPr>
            <a:xfrm>
              <a:off x="7323826" y="2252879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/>
            <p:cNvCxnSpPr/>
            <p:nvPr/>
          </p:nvCxnSpPr>
          <p:spPr>
            <a:xfrm>
              <a:off x="6584919" y="2257597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Straight Connector 92"/>
            <p:cNvCxnSpPr/>
            <p:nvPr/>
          </p:nvCxnSpPr>
          <p:spPr>
            <a:xfrm>
              <a:off x="8062087" y="2255108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4" name="TextBox 93"/>
          <p:cNvSpPr txBox="1"/>
          <p:nvPr/>
        </p:nvSpPr>
        <p:spPr>
          <a:xfrm>
            <a:off x="6070289" y="1367430"/>
            <a:ext cx="68400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200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I am </a:t>
            </a:r>
            <a:r>
              <a:rPr lang="en-GB" sz="1200" b="1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sure</a:t>
            </a:r>
            <a:r>
              <a:rPr lang="en-GB" sz="1200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 this is right</a:t>
            </a:r>
            <a:endParaRPr lang="en-GB" sz="1200" dirty="0">
              <a:solidFill>
                <a:srgbClr val="10253F"/>
              </a:solidFill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6756237" y="1367430"/>
            <a:ext cx="68400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200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I </a:t>
            </a:r>
            <a:r>
              <a:rPr lang="en-GB" sz="1200" b="1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think</a:t>
            </a:r>
            <a:r>
              <a:rPr lang="en-GB" sz="1200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 this is right</a:t>
            </a:r>
            <a:endParaRPr lang="en-GB" sz="1200" dirty="0">
              <a:solidFill>
                <a:srgbClr val="10253F"/>
              </a:solidFill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7435318" y="1367430"/>
            <a:ext cx="68400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200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I </a:t>
            </a:r>
            <a:r>
              <a:rPr lang="en-GB" sz="1200" b="1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think</a:t>
            </a:r>
            <a:r>
              <a:rPr lang="en-GB" sz="1200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 this is wrong</a:t>
            </a:r>
            <a:endParaRPr lang="en-GB" sz="1200" dirty="0">
              <a:solidFill>
                <a:srgbClr val="10253F"/>
              </a:solidFill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8118580" y="1367430"/>
            <a:ext cx="68400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200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I am </a:t>
            </a:r>
            <a:r>
              <a:rPr lang="en-GB" sz="1200" b="1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sure</a:t>
            </a:r>
            <a:r>
              <a:rPr lang="en-GB" sz="1200" dirty="0" smtClean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 this is wrong</a:t>
            </a:r>
            <a:endParaRPr lang="en-GB" sz="1200" dirty="0">
              <a:solidFill>
                <a:srgbClr val="10253F"/>
              </a:solidFill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98" name="Rectangle 97"/>
          <p:cNvSpPr/>
          <p:nvPr/>
        </p:nvSpPr>
        <p:spPr>
          <a:xfrm>
            <a:off x="307887" y="5603322"/>
            <a:ext cx="5687471" cy="540142"/>
          </a:xfrm>
          <a:prstGeom prst="rect">
            <a:avLst/>
          </a:prstGeom>
          <a:solidFill>
            <a:srgbClr val="FAFAEA"/>
          </a:solidFill>
          <a:ln>
            <a:solidFill>
              <a:srgbClr val="10253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9" name="TextBox 98"/>
          <p:cNvSpPr txBox="1"/>
          <p:nvPr/>
        </p:nvSpPr>
        <p:spPr>
          <a:xfrm>
            <a:off x="303816" y="5682308"/>
            <a:ext cx="319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6</a:t>
            </a:r>
          </a:p>
        </p:txBody>
      </p:sp>
      <p:sp>
        <p:nvSpPr>
          <p:cNvPr id="100" name="TextBox 99"/>
          <p:cNvSpPr txBox="1"/>
          <p:nvPr/>
        </p:nvSpPr>
        <p:spPr>
          <a:xfrm>
            <a:off x="622992" y="5679979"/>
            <a:ext cx="5331120" cy="369332"/>
          </a:xfrm>
          <a:prstGeom prst="rect">
            <a:avLst/>
          </a:prstGeom>
          <a:noFill/>
        </p:spPr>
        <p:txBody>
          <a:bodyPr wrap="square" rtlCol="0" anchor="ctr" anchorCtr="0">
            <a:noAutofit/>
          </a:bodyPr>
          <a:lstStyle/>
          <a:p>
            <a:r>
              <a:rPr lang="en-GB" sz="1700" dirty="0">
                <a:solidFill>
                  <a:srgbClr val="10253F"/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Plants do not have organs.</a:t>
            </a:r>
          </a:p>
        </p:txBody>
      </p:sp>
      <p:grpSp>
        <p:nvGrpSpPr>
          <p:cNvPr id="101" name="Group 100"/>
          <p:cNvGrpSpPr/>
          <p:nvPr/>
        </p:nvGrpSpPr>
        <p:grpSpPr>
          <a:xfrm>
            <a:off x="6070289" y="5603322"/>
            <a:ext cx="2730061" cy="544860"/>
            <a:chOff x="5846013" y="5553530"/>
            <a:chExt cx="2954337" cy="544860"/>
          </a:xfrm>
        </p:grpSpPr>
        <p:sp>
          <p:nvSpPr>
            <p:cNvPr id="102" name="Rectangle 101"/>
            <p:cNvSpPr/>
            <p:nvPr/>
          </p:nvSpPr>
          <p:spPr>
            <a:xfrm>
              <a:off x="5846013" y="5553530"/>
              <a:ext cx="2954337" cy="540142"/>
            </a:xfrm>
            <a:prstGeom prst="rect">
              <a:avLst/>
            </a:prstGeom>
            <a:solidFill>
              <a:srgbClr val="FAFAEA"/>
            </a:solidFill>
            <a:ln>
              <a:solidFill>
                <a:srgbClr val="10253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103" name="Straight Connector 102"/>
            <p:cNvCxnSpPr/>
            <p:nvPr/>
          </p:nvCxnSpPr>
          <p:spPr>
            <a:xfrm>
              <a:off x="7320305" y="5553530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Straight Connector 103"/>
            <p:cNvCxnSpPr/>
            <p:nvPr/>
          </p:nvCxnSpPr>
          <p:spPr>
            <a:xfrm>
              <a:off x="6581398" y="5558248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Straight Connector 104"/>
            <p:cNvCxnSpPr/>
            <p:nvPr/>
          </p:nvCxnSpPr>
          <p:spPr>
            <a:xfrm>
              <a:off x="8058566" y="5555759"/>
              <a:ext cx="0" cy="540142"/>
            </a:xfrm>
            <a:prstGeom prst="line">
              <a:avLst/>
            </a:prstGeom>
            <a:ln>
              <a:solidFill>
                <a:srgbClr val="10253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600577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.BEST_PPt_First slide ready.pptx" id="{381E4D17-69CB-42C3-85C1-2E8F8736608A}" vid="{03D53ADA-BC75-4EEB-AF83-964927EF2CE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.BEST_PPt_First slide ready</Template>
  <TotalTime>5</TotalTime>
  <Words>120</Words>
  <Application>Microsoft Office PowerPoint</Application>
  <PresentationFormat>On-screen Show (4:3)</PresentationFormat>
  <Paragraphs>23</Paragraphs>
  <Slides>2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University of York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Alistair Moore</dc:creator>
  <cp:lastModifiedBy>Alistair Moore</cp:lastModifiedBy>
  <cp:revision>3</cp:revision>
  <dcterms:created xsi:type="dcterms:W3CDTF">2019-01-03T10:37:09Z</dcterms:created>
  <dcterms:modified xsi:type="dcterms:W3CDTF">2020-07-20T14:17:28Z</dcterms:modified>
</cp:coreProperties>
</file>

<file path=docProps/thumbnail.jpeg>
</file>