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67" r:id="rId8"/>
    <p:sldId id="266" r:id="rId9"/>
    <p:sldId id="268" r:id="rId10"/>
    <p:sldId id="25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14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pPr/>
              <a:t>09/03/2018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673" y="327233"/>
            <a:ext cx="9960091" cy="2387600"/>
          </a:xfrm>
        </p:spPr>
        <p:txBody>
          <a:bodyPr/>
          <a:lstStyle/>
          <a:p>
            <a:pPr algn="l"/>
            <a:r>
              <a:rPr lang="cy-GB" dirty="0"/>
              <a:t>Cymunedau a diogelwch tân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cy-GB" dirty="0"/>
              <a:t>Gwneud cynefinoedd pobl yn fwy diogel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>
            <a:normAutofit fontScale="90000"/>
          </a:bodyPr>
          <a:lstStyle/>
          <a:p>
            <a:pPr algn="l"/>
            <a:r>
              <a:rPr lang="cy-GB">
                <a:solidFill>
                  <a:schemeClr val="bg1"/>
                </a:solidFill>
              </a:rPr>
              <a:t>Dyfodol Mawr i Rai Bach Cisco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Cydnabyddiaethau delweddau: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Llun IOT: Gan Wilgengebroed ar Flickr [CC BY 2.0 (http://creativecommons.org/licenses/by/2.0)], drwy Wikimedia Commons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Beth yw’r Rhyngrwyd </a:t>
            </a:r>
            <a:r>
              <a:rPr lang="cy-GB" dirty="0" smtClean="0"/>
              <a:t>P</a:t>
            </a:r>
            <a:r>
              <a:rPr lang="cy-GB" dirty="0" smtClean="0"/>
              <a:t>ethau</a:t>
            </a:r>
            <a:r>
              <a:rPr lang="cy-GB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98127" cy="4351338"/>
          </a:xfrm>
        </p:spPr>
        <p:txBody>
          <a:bodyPr/>
          <a:lstStyle/>
          <a:p>
            <a:pPr marL="0" indent="0">
              <a:buNone/>
            </a:pPr>
            <a:r>
              <a:rPr lang="cy-GB" dirty="0"/>
              <a:t>Mae’r Rhyngrwyd </a:t>
            </a:r>
            <a:r>
              <a:rPr lang="cy-GB" dirty="0" smtClean="0"/>
              <a:t>P</a:t>
            </a:r>
            <a:r>
              <a:rPr lang="cy-GB" dirty="0" smtClean="0"/>
              <a:t>ethau </a:t>
            </a:r>
            <a:r>
              <a:rPr lang="cy-GB" dirty="0"/>
              <a:t>(</a:t>
            </a:r>
            <a:r>
              <a:rPr lang="cy-GB" dirty="0" err="1"/>
              <a:t>IoT</a:t>
            </a:r>
            <a:r>
              <a:rPr lang="cy-GB" dirty="0"/>
              <a:t>) yn cysylltu gwrthrychau yn y byd real â’r rhyngrwyd</a:t>
            </a:r>
            <a:r>
              <a:rPr lang="cy-GB" b="1" dirty="0"/>
              <a:t>,</a:t>
            </a:r>
            <a:r>
              <a:rPr lang="cy-GB" dirty="0"/>
              <a:t> sy’n ein galluogi i gael data </a:t>
            </a:r>
            <a:r>
              <a:rPr lang="cy-GB" dirty="0" smtClean="0"/>
              <a:t>a </a:t>
            </a:r>
            <a:r>
              <a:rPr lang="cy-GB" dirty="0"/>
              <a:t>mewnwelediadau nad oeddent ar gael o’r blaen.</a:t>
            </a:r>
          </a:p>
        </p:txBody>
      </p:sp>
      <p:pic>
        <p:nvPicPr>
          <p:cNvPr id="4" name="Shape 92"/>
          <p:cNvPicPr preferRelativeResize="0">
            <a:picLocks/>
          </p:cNvPicPr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408720" y="1690688"/>
            <a:ext cx="4284516" cy="38234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5651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Diogelwch tân fel cymuned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y-GB" dirty="0"/>
              <a:t>Gall sicrhau bod pawb mewn cymuned yn cael eu diogelu rhag tanau a’u bod yn ymwybodol o ddiogelwch tân fod yn anodd.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Yn ystod y prosiect yma rydym yn archwilio ffyrdd y gall cymunedau gymryd camau er mwyn sicrhau bod pobl ac eiddo yn ddiogel, </a:t>
            </a:r>
            <a:r>
              <a:rPr lang="cy-GB" dirty="0" smtClean="0"/>
              <a:t>ac yn </a:t>
            </a:r>
            <a:r>
              <a:rPr lang="cy-GB" dirty="0"/>
              <a:t>edrych ar sut y gall yr </a:t>
            </a:r>
            <a:r>
              <a:rPr lang="cy-GB" dirty="0" err="1"/>
              <a:t>IoT</a:t>
            </a:r>
            <a:r>
              <a:rPr lang="cy-GB" dirty="0"/>
              <a:t> greu buddion diogelwch ychwanegol.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Atal a rheoli tanau ac anafiadau a difrod sy’n gysylltiedig â thân. </a:t>
            </a:r>
          </a:p>
        </p:txBody>
      </p:sp>
    </p:spTree>
    <p:extLst>
      <p:ext uri="{BB962C8B-B14F-4D97-AF65-F5344CB8AC3E}">
        <p14:creationId xmlns:p14="http://schemas.microsoft.com/office/powerpoint/2010/main" xmlns="" val="4032471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Ffactorau diogelwch tân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dirty="0"/>
              <a:t>Beth ydych chi’n meddwl yw’r gwahanol ffactorau y mae angen i ni eu hystyried cyn i ni ddechrau cynllunio ein cymunedau a ddiogelir rhag tân.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Pa ffactorau allwch chi feddwl amdanynt? </a:t>
            </a:r>
          </a:p>
        </p:txBody>
      </p:sp>
    </p:spTree>
    <p:extLst>
      <p:ext uri="{BB962C8B-B14F-4D97-AF65-F5344CB8AC3E}">
        <p14:creationId xmlns:p14="http://schemas.microsoft.com/office/powerpoint/2010/main" xmlns="" val="242376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Gwneud cymunedau’n fwy diogel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dirty="0"/>
              <a:t>Beth am edrych ar dân </a:t>
            </a:r>
            <a:r>
              <a:rPr lang="cy-GB" dirty="0" smtClean="0"/>
              <a:t>hanesyddol. Beth </a:t>
            </a:r>
            <a:r>
              <a:rPr lang="cy-GB" dirty="0"/>
              <a:t>ellid fod wedi ei wneud i’w atal rhag digwydd neu i leihau lefel y difrod.</a:t>
            </a:r>
          </a:p>
          <a:p>
            <a:pPr marL="0" indent="0">
              <a:buNone/>
            </a:pPr>
            <a:r>
              <a:rPr lang="cy-GB" dirty="0"/>
              <a:t> </a:t>
            </a:r>
          </a:p>
          <a:p>
            <a:pPr marL="0" indent="0">
              <a:buNone/>
            </a:pPr>
            <a:r>
              <a:rPr lang="cy-GB" dirty="0"/>
              <a:t>Tân mawr Llundain 1666: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 err="1">
                <a:solidFill>
                  <a:srgbClr val="005073"/>
                </a:solidFill>
              </a:rPr>
              <a:t>www.fireoflondon.org.uk</a:t>
            </a:r>
            <a:r>
              <a:rPr lang="cy-GB" dirty="0">
                <a:solidFill>
                  <a:srgbClr val="005073"/>
                </a:solidFill>
              </a:rPr>
              <a:t>/</a:t>
            </a:r>
            <a:r>
              <a:rPr lang="cy-GB" dirty="0" err="1">
                <a:solidFill>
                  <a:srgbClr val="005073"/>
                </a:solidFill>
              </a:rPr>
              <a:t>story</a:t>
            </a:r>
            <a:r>
              <a:rPr lang="cy-GB" dirty="0">
                <a:solidFill>
                  <a:srgbClr val="005073"/>
                </a:solidFill>
              </a:rPr>
              <a:t>/</a:t>
            </a:r>
            <a:r>
              <a:rPr lang="cy-GB" dirty="0" err="1">
                <a:solidFill>
                  <a:srgbClr val="005073"/>
                </a:solidFill>
              </a:rPr>
              <a:t>the-fire</a:t>
            </a:r>
            <a:r>
              <a:rPr lang="cy-GB" dirty="0">
                <a:solidFill>
                  <a:srgbClr val="005073"/>
                </a:solidFill>
              </a:rPr>
              <a:t>/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55040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Gwneud cymuned yn ddiogel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5455"/>
            <a:ext cx="10702636" cy="40732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y-GB" dirty="0"/>
              <a:t>Her benagored</a:t>
            </a:r>
          </a:p>
          <a:p>
            <a:pPr marL="0" indent="0">
              <a:buNone/>
            </a:pPr>
            <a:r>
              <a:rPr lang="cy-GB" dirty="0"/>
              <a:t>Mae’r llywodraeth wedi gofyn i chi wella diogelwch tân mewn cymunedau lleol. Mae angen i chi feddwl am enghraifft gynhwysfawr er mwyn dangos gwelliannau posibl.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Opsiynau</a:t>
            </a:r>
          </a:p>
          <a:p>
            <a:pPr marL="514350" indent="-514350">
              <a:buFont typeface="+mj-lt"/>
              <a:buAutoNum type="arabicPeriod"/>
            </a:pPr>
            <a:r>
              <a:rPr lang="cy-GB" dirty="0"/>
              <a:t>Gwneud cymuned sy’n bodoli yn fwy diogel. </a:t>
            </a:r>
          </a:p>
          <a:p>
            <a:pPr marL="514350" indent="-514350">
              <a:buFont typeface="+mj-lt"/>
              <a:buAutoNum type="arabicPeriod"/>
            </a:pPr>
            <a:r>
              <a:rPr lang="cy-GB" dirty="0"/>
              <a:t>Creu cymuned newydd gan ymgorffori </a:t>
            </a:r>
            <a:r>
              <a:rPr lang="cy-GB" dirty="0" smtClean="0"/>
              <a:t>diogelwch </a:t>
            </a:r>
            <a:r>
              <a:rPr lang="cy-GB" dirty="0"/>
              <a:t>tân (gan ddefnyddio dulliau traddodiadol a thechnolegau a ategir gan </a:t>
            </a:r>
            <a:r>
              <a:rPr lang="cy-GB" dirty="0" err="1"/>
              <a:t>IoT</a:t>
            </a:r>
            <a:r>
              <a:rPr lang="cy-GB" dirty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Mae gennych dair sesiwn clwb STEM i gwblhau’r gwaith yma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93850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Gwneud cymuned yn ddiogel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4727"/>
            <a:ext cx="10702636" cy="39485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y-GB" dirty="0"/>
              <a:t>Mae angen i chi ymchwilio i’r meysydd canlynol ac adrodd arnynt;</a:t>
            </a:r>
          </a:p>
          <a:p>
            <a:pPr marL="0" indent="0">
              <a:buNone/>
            </a:pPr>
            <a:endParaRPr lang="en-GB" dirty="0"/>
          </a:p>
          <a:p>
            <a:r>
              <a:rPr lang="cy-GB" dirty="0"/>
              <a:t>Dyluniad strwythurau a sut maent yn gweithio gyda’i gilydd</a:t>
            </a:r>
          </a:p>
          <a:p>
            <a:r>
              <a:rPr lang="cy-GB" dirty="0"/>
              <a:t>Clustnodi ardaloedd risg mewn cymuned </a:t>
            </a:r>
          </a:p>
          <a:p>
            <a:r>
              <a:rPr lang="cy-GB" dirty="0"/>
              <a:t>Achosion tân</a:t>
            </a:r>
          </a:p>
          <a:p>
            <a:r>
              <a:rPr lang="cy-GB" dirty="0"/>
              <a:t>Ymatebion i dân</a:t>
            </a:r>
          </a:p>
          <a:p>
            <a:r>
              <a:rPr lang="cy-GB" dirty="0" smtClean="0"/>
              <a:t>Gwybodaeth </a:t>
            </a:r>
            <a:r>
              <a:rPr lang="cy-GB" dirty="0"/>
              <a:t>i’r cyhoedd</a:t>
            </a:r>
          </a:p>
          <a:p>
            <a:r>
              <a:rPr lang="cy-GB" dirty="0"/>
              <a:t>T</a:t>
            </a:r>
            <a:r>
              <a:rPr lang="cy-GB" dirty="0" smtClean="0"/>
              <a:t>echnoleg</a:t>
            </a:r>
            <a:endParaRPr lang="cy-GB" dirty="0"/>
          </a:p>
          <a:p>
            <a:r>
              <a:rPr lang="cy-GB" dirty="0"/>
              <a:t>Sut y gall </a:t>
            </a:r>
            <a:r>
              <a:rPr lang="cy-GB" dirty="0" smtClean="0"/>
              <a:t>Rhyngrwyd </a:t>
            </a:r>
            <a:r>
              <a:rPr lang="cy-GB" dirty="0"/>
              <a:t>Popeth (</a:t>
            </a:r>
            <a:r>
              <a:rPr lang="cy-GB" dirty="0" err="1"/>
              <a:t>IoT</a:t>
            </a:r>
            <a:r>
              <a:rPr lang="cy-GB" dirty="0"/>
              <a:t>) ategu’r meysydd yma.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07915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Gwneud cymuned yn ddiogel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582"/>
            <a:ext cx="10702636" cy="45165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y-GB" sz="3800" dirty="0"/>
              <a:t>Deilliannau</a:t>
            </a:r>
          </a:p>
          <a:p>
            <a:pPr marL="0" indent="0">
              <a:buNone/>
            </a:pPr>
            <a:r>
              <a:rPr lang="cy-GB" sz="3800" dirty="0"/>
              <a:t>Creu cynllun </a:t>
            </a:r>
            <a:r>
              <a:rPr lang="cy-GB" sz="3800" dirty="0" smtClean="0"/>
              <a:t>diogelwch </a:t>
            </a:r>
            <a:r>
              <a:rPr lang="cy-GB" sz="3800" dirty="0"/>
              <a:t>tân cymunedol fel enghraifft i’w ddefnyddio gan y llywodraeth </a:t>
            </a:r>
          </a:p>
          <a:p>
            <a:pPr marL="0" indent="0">
              <a:buNone/>
            </a:pPr>
            <a:endParaRPr lang="en-GB" sz="3800" dirty="0"/>
          </a:p>
          <a:p>
            <a:pPr marL="0" indent="0">
              <a:buNone/>
            </a:pPr>
            <a:r>
              <a:rPr lang="cy-GB" sz="3800" dirty="0"/>
              <a:t>Gallai hynny gynnwys:</a:t>
            </a:r>
          </a:p>
          <a:p>
            <a:r>
              <a:rPr lang="cy-GB" sz="3800" dirty="0"/>
              <a:t>Mapiau</a:t>
            </a:r>
          </a:p>
          <a:p>
            <a:r>
              <a:rPr lang="cy-GB" sz="3800" dirty="0"/>
              <a:t>Cynlluniau </a:t>
            </a:r>
          </a:p>
          <a:p>
            <a:r>
              <a:rPr lang="cy-GB" sz="3800" dirty="0"/>
              <a:t>M</a:t>
            </a:r>
            <a:r>
              <a:rPr lang="cy-GB" sz="3800" dirty="0" smtClean="0"/>
              <a:t>odelau</a:t>
            </a:r>
            <a:endParaRPr lang="cy-GB" sz="3800" dirty="0"/>
          </a:p>
          <a:p>
            <a:r>
              <a:rPr lang="cy-GB" sz="3800" dirty="0"/>
              <a:t>Posteri </a:t>
            </a:r>
            <a:r>
              <a:rPr lang="cy-GB" sz="3800" dirty="0" smtClean="0"/>
              <a:t>diogelwch </a:t>
            </a:r>
            <a:r>
              <a:rPr lang="cy-GB" sz="3800" dirty="0"/>
              <a:t>tân</a:t>
            </a:r>
          </a:p>
          <a:p>
            <a:r>
              <a:rPr lang="cy-GB" sz="3800" dirty="0"/>
              <a:t>C</a:t>
            </a:r>
            <a:r>
              <a:rPr lang="cy-GB" sz="3800" dirty="0" smtClean="0"/>
              <a:t>yngor </a:t>
            </a:r>
            <a:r>
              <a:rPr lang="cy-GB" sz="3800" dirty="0"/>
              <a:t>i’r cyhoedd </a:t>
            </a:r>
          </a:p>
          <a:p>
            <a:r>
              <a:rPr lang="cy-GB" sz="3800" dirty="0"/>
              <a:t>Syniadau technolegol newydd a ategir gan (</a:t>
            </a:r>
            <a:r>
              <a:rPr lang="cy-GB" sz="3800" dirty="0" err="1"/>
              <a:t>IoT</a:t>
            </a:r>
            <a:r>
              <a:rPr lang="cy-GB" sz="3800" dirty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cy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1225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5"/>
            <a:ext cx="11449877" cy="1325563"/>
          </a:xfrm>
        </p:spPr>
        <p:txBody>
          <a:bodyPr/>
          <a:lstStyle/>
          <a:p>
            <a:r>
              <a:rPr lang="cy-GB" dirty="0"/>
              <a:t>Deilliannau ar gyfer Gwobr </a:t>
            </a:r>
            <a:r>
              <a:rPr lang="cy-GB" dirty="0" smtClean="0"/>
              <a:t>Darganfod Crest</a:t>
            </a:r>
            <a:endParaRPr lang="cy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582"/>
            <a:ext cx="10702636" cy="4516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y-GB" sz="2400" dirty="0"/>
              <a:t>Ar gyfer Gwobr </a:t>
            </a:r>
            <a:r>
              <a:rPr lang="cy-GB" sz="2400" dirty="0" smtClean="0"/>
              <a:t>Darganfod CREST </a:t>
            </a:r>
            <a:r>
              <a:rPr lang="cy-GB" sz="2400" dirty="0"/>
              <a:t>mae angen i chi arddangos y sgiliau canlynol: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cy-GB" sz="2400" dirty="0" smtClean="0"/>
              <a:t>H</a:t>
            </a:r>
            <a:r>
              <a:rPr lang="cy-GB" sz="2400" dirty="0" smtClean="0"/>
              <a:t>unanreolaeth </a:t>
            </a:r>
            <a:endParaRPr lang="cy-GB" sz="2400" dirty="0"/>
          </a:p>
          <a:p>
            <a:r>
              <a:rPr lang="cy-GB" sz="2400" dirty="0"/>
              <a:t>Gweithio mewn tîm</a:t>
            </a:r>
          </a:p>
          <a:p>
            <a:r>
              <a:rPr lang="cy-GB" sz="2400" dirty="0"/>
              <a:t>D</a:t>
            </a:r>
            <a:r>
              <a:rPr lang="cy-GB" sz="2400" dirty="0" smtClean="0"/>
              <a:t>atrys </a:t>
            </a:r>
            <a:r>
              <a:rPr lang="cy-GB" sz="2400" dirty="0"/>
              <a:t>problemau</a:t>
            </a:r>
          </a:p>
          <a:p>
            <a:r>
              <a:rPr lang="cy-GB" sz="2400" dirty="0" smtClean="0"/>
              <a:t>Ymchwilio</a:t>
            </a:r>
            <a:endParaRPr lang="cy-GB" sz="2400" dirty="0"/>
          </a:p>
          <a:p>
            <a:r>
              <a:rPr lang="cy-GB" sz="2400" dirty="0"/>
              <a:t>C</a:t>
            </a:r>
            <a:r>
              <a:rPr lang="cy-GB" sz="2400" dirty="0" smtClean="0"/>
              <a:t>yfathrebu</a:t>
            </a:r>
            <a:endParaRPr lang="cy-GB" sz="2400" dirty="0"/>
          </a:p>
          <a:p>
            <a:r>
              <a:rPr lang="cy-GB" sz="2400" dirty="0"/>
              <a:t>M</a:t>
            </a:r>
            <a:r>
              <a:rPr lang="cy-GB" sz="2400" dirty="0" smtClean="0"/>
              <a:t>yfyrio </a:t>
            </a:r>
            <a:endParaRPr lang="cy-GB" sz="2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4725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10257</TotalTime>
  <Words>415</Words>
  <Application>Microsoft Office PowerPoint</Application>
  <PresentationFormat>Personol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Teitlau Sleidiau</vt:lpstr>
      </vt:variant>
      <vt:variant>
        <vt:i4>10</vt:i4>
      </vt:variant>
    </vt:vector>
  </HeadingPairs>
  <TitlesOfParts>
    <vt:vector size="11" baseType="lpstr">
      <vt:lpstr>Office Theme</vt:lpstr>
      <vt:lpstr>Cymunedau a diogelwch tân</vt:lpstr>
      <vt:lpstr>Beth yw’r Rhyngrwyd Pethau?</vt:lpstr>
      <vt:lpstr>Diogelwch tân fel cymuned</vt:lpstr>
      <vt:lpstr>Ffactorau diogelwch tân </vt:lpstr>
      <vt:lpstr>Gwneud cymunedau’n fwy diogel </vt:lpstr>
      <vt:lpstr>Gwneud cymuned yn ddiogel</vt:lpstr>
      <vt:lpstr>Gwneud cymuned yn ddiogel</vt:lpstr>
      <vt:lpstr>Gwneud cymuned yn ddiogel</vt:lpstr>
      <vt:lpstr>Deilliannau ar gyfer Gwobr Darganfod Crest</vt:lpstr>
      <vt:lpstr>Dyfodol Mawr i Rai Bach Cisco</vt:lpstr>
    </vt:vector>
  </TitlesOfParts>
  <Company>STEM Learning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Morgan</cp:lastModifiedBy>
  <cp:revision>31</cp:revision>
  <dcterms:created xsi:type="dcterms:W3CDTF">2017-08-22T11:39:36Z</dcterms:created>
  <dcterms:modified xsi:type="dcterms:W3CDTF">2018-03-09T13:37:48Z</dcterms:modified>
</cp:coreProperties>
</file>