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9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073"/>
    <a:srgbClr val="4A4C4E"/>
    <a:srgbClr val="0E547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4" d="100"/>
          <a:sy n="84" d="100"/>
        </p:scale>
        <p:origin x="629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lvl="0">
              <a:spcBef>
                <a:spcPts val="0"/>
              </a:spcBef>
              <a:buSzPct val="100000"/>
              <a:buChar char="●"/>
              <a:defRPr sz="1100"/>
            </a:lvl1pPr>
            <a:lvl2pPr lvl="1">
              <a:spcBef>
                <a:spcPts val="0"/>
              </a:spcBef>
              <a:buSzPct val="100000"/>
              <a:buChar char="○"/>
              <a:defRPr sz="1100"/>
            </a:lvl2pPr>
            <a:lvl3pPr lvl="2">
              <a:spcBef>
                <a:spcPts val="0"/>
              </a:spcBef>
              <a:buSzPct val="100000"/>
              <a:buChar char="■"/>
              <a:defRPr sz="1100"/>
            </a:lvl3pPr>
            <a:lvl4pPr lvl="3">
              <a:spcBef>
                <a:spcPts val="0"/>
              </a:spcBef>
              <a:buSzPct val="100000"/>
              <a:buChar char="●"/>
              <a:defRPr sz="1100"/>
            </a:lvl4pPr>
            <a:lvl5pPr lvl="4">
              <a:spcBef>
                <a:spcPts val="0"/>
              </a:spcBef>
              <a:buSzPct val="100000"/>
              <a:buChar char="○"/>
              <a:defRPr sz="1100"/>
            </a:lvl5pPr>
            <a:lvl6pPr lvl="5">
              <a:spcBef>
                <a:spcPts val="0"/>
              </a:spcBef>
              <a:buSzPct val="100000"/>
              <a:buChar char="■"/>
              <a:defRPr sz="1100"/>
            </a:lvl6pPr>
            <a:lvl7pPr lvl="6">
              <a:spcBef>
                <a:spcPts val="0"/>
              </a:spcBef>
              <a:buSzPct val="100000"/>
              <a:buChar char="●"/>
              <a:defRPr sz="1100"/>
            </a:lvl7pPr>
            <a:lvl8pPr lvl="7">
              <a:spcBef>
                <a:spcPts val="0"/>
              </a:spcBef>
              <a:buSzPct val="100000"/>
              <a:buChar char="○"/>
              <a:defRPr sz="1100"/>
            </a:lvl8pPr>
            <a:lvl9pPr lvl="8">
              <a:spcBef>
                <a:spcPts val="0"/>
              </a:spcBef>
              <a:buSzPct val="1000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050612937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82" name="Shape 8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94404592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Shape 8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89" name="Shape 8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47783021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Shape 9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96" name="Shape 96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84552229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Shape 10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02" name="Shape 10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20127873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Shape 10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08" name="Shape 108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68916804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Shape 11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14" name="Shape 114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2804583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hape 12"/>
          <p:cNvSpPr txBox="1">
            <a:spLocks noGrp="1"/>
          </p:cNvSpPr>
          <p:nvPr>
            <p:ph type="ctrTitle"/>
          </p:nvPr>
        </p:nvSpPr>
        <p:spPr>
          <a:xfrm>
            <a:off x="1524000" y="1122362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b" anchorCtr="0"/>
          <a:lstStyle>
            <a:lvl1pPr marL="0" marR="0" lvl="0" indent="0" algn="ctr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Font typeface="Calibri"/>
              <a:buNone/>
              <a:defRPr sz="6000" b="0" i="0" u="none" strike="noStrike" cap="none">
                <a:solidFill>
                  <a:srgbClr val="0E5475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 dirty="0"/>
          </a:p>
        </p:txBody>
      </p:sp>
      <p:sp>
        <p:nvSpPr>
          <p:cNvPr id="13" name="Shape 13"/>
          <p:cNvSpPr txBox="1">
            <a:spLocks noGrp="1"/>
          </p:cNvSpPr>
          <p:nvPr>
            <p:ph type="subTitle" idx="1"/>
          </p:nvPr>
        </p:nvSpPr>
        <p:spPr>
          <a:xfrm>
            <a:off x="1524000" y="3602037"/>
            <a:ext cx="9144000" cy="1655761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marL="0" marR="0" lvl="0" indent="0" algn="ctr" rtl="0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Font typeface="Arial"/>
              <a:buNone/>
              <a:defRPr sz="2400" b="0" i="0" u="none" strike="noStrike" cap="none">
                <a:solidFill>
                  <a:srgbClr val="4A4C4E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  <a:sym typeface="Calibri"/>
              </a:defRPr>
            </a:lvl1pPr>
            <a:lvl2pPr marL="457200" marR="0" lvl="1" indent="0" algn="ctr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ctr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ctr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ctr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ctr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ctr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ctr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ctr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 dirty="0"/>
          </a:p>
        </p:txBody>
      </p:sp>
      <p:sp>
        <p:nvSpPr>
          <p:cNvPr id="14" name="Shape 1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5" name="Shape 15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6" name="Shape 1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GB"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GB" sz="1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7" name="Straight Connector 6"/>
          <p:cNvCxnSpPr/>
          <p:nvPr userDrawn="1"/>
        </p:nvCxnSpPr>
        <p:spPr>
          <a:xfrm flipV="1">
            <a:off x="0" y="5634547"/>
            <a:ext cx="12192000" cy="16924"/>
          </a:xfrm>
          <a:prstGeom prst="line">
            <a:avLst/>
          </a:prstGeom>
          <a:ln w="25400">
            <a:solidFill>
              <a:srgbClr val="74767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750" y="5771072"/>
            <a:ext cx="1029176" cy="108692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>
  <p:cSld name="Title and Vertical Text"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Shape 69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599" cy="1325562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70" name="Shape 70"/>
          <p:cNvSpPr txBox="1">
            <a:spLocks noGrp="1"/>
          </p:cNvSpPr>
          <p:nvPr>
            <p:ph type="body" idx="1"/>
          </p:nvPr>
        </p:nvSpPr>
        <p:spPr>
          <a:xfrm rot="5400000">
            <a:off x="3920331" y="-1256505"/>
            <a:ext cx="4351338" cy="10515599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marL="228600" marR="0" lvl="0" indent="-50800" algn="l" rtl="0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SzPct val="1000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685800" marR="0" lvl="1" indent="-762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1016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1" name="Shape 7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2" name="Shape 7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3" name="Shape 7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GB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GB" sz="120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>
  <p:cSld name="Vertical Title and Text"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Shape 75"/>
          <p:cNvSpPr txBox="1">
            <a:spLocks noGrp="1"/>
          </p:cNvSpPr>
          <p:nvPr>
            <p:ph type="title"/>
          </p:nvPr>
        </p:nvSpPr>
        <p:spPr>
          <a:xfrm rot="5400000">
            <a:off x="7133431" y="1956594"/>
            <a:ext cx="5811838" cy="2628899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76" name="Shape 76"/>
          <p:cNvSpPr txBox="1">
            <a:spLocks noGrp="1"/>
          </p:cNvSpPr>
          <p:nvPr>
            <p:ph type="body" idx="1"/>
          </p:nvPr>
        </p:nvSpPr>
        <p:spPr>
          <a:xfrm rot="5400000">
            <a:off x="1799431" y="-596105"/>
            <a:ext cx="5811838" cy="7734299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marL="228600" marR="0" lvl="0" indent="-50800" algn="l" rtl="0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SzPct val="1000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685800" marR="0" lvl="1" indent="-762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1016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7" name="Shape 7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8" name="Shape 7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9" name="Shape 7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GB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GB" sz="120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hape 18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599" cy="1325562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Font typeface="Calibri"/>
              <a:buNone/>
              <a:defRPr sz="4400" b="0" i="0" u="none" strike="noStrike" cap="none">
                <a:solidFill>
                  <a:srgbClr val="0E5475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 dirty="0"/>
          </a:p>
        </p:txBody>
      </p:sp>
      <p:sp>
        <p:nvSpPr>
          <p:cNvPr id="19" name="Shape 19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599" cy="4351338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marL="228600" marR="0" lvl="0" indent="-50800" algn="l" rtl="0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SzPct val="100000"/>
              <a:buFont typeface="Arial"/>
              <a:buChar char="•"/>
              <a:defRPr sz="2600" b="0" i="0" u="none" strike="noStrike" cap="none">
                <a:solidFill>
                  <a:srgbClr val="4A4C4E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  <a:sym typeface="Calibri"/>
              </a:defRPr>
            </a:lvl1pPr>
            <a:lvl2pPr marL="685800" marR="0" lvl="1" indent="-762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1016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 dirty="0"/>
          </a:p>
        </p:txBody>
      </p:sp>
      <p:sp>
        <p:nvSpPr>
          <p:cNvPr id="20" name="Shape 2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1" name="Shape 2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2" name="Shape 2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GB"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GB" sz="1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on Header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hape 24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599" cy="2852737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b" anchorCtr="0"/>
          <a:lstStyle>
            <a:lvl1pPr marL="0" marR="0" lvl="0" indent="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Font typeface="Calibri"/>
              <a:buNone/>
              <a:defRPr sz="6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25" name="Shape 25"/>
          <p:cNvSpPr txBox="1">
            <a:spLocks noGrp="1"/>
          </p:cNvSpPr>
          <p:nvPr>
            <p:ph type="body" idx="1"/>
          </p:nvPr>
        </p:nvSpPr>
        <p:spPr>
          <a:xfrm>
            <a:off x="831850" y="4589462"/>
            <a:ext cx="10515599" cy="1500187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marL="0" marR="0" lvl="0" indent="0" algn="l" rtl="0">
              <a:lnSpc>
                <a:spcPct val="90000"/>
              </a:lnSpc>
              <a:spcBef>
                <a:spcPts val="1000"/>
              </a:spcBef>
              <a:buClr>
                <a:srgbClr val="888888"/>
              </a:buClr>
              <a:buFont typeface="Arial"/>
              <a:buNone/>
              <a:defRPr sz="2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lnSpc>
                <a:spcPct val="90000"/>
              </a:lnSpc>
              <a:spcBef>
                <a:spcPts val="500"/>
              </a:spcBef>
              <a:buClr>
                <a:srgbClr val="888888"/>
              </a:buClr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lnSpc>
                <a:spcPct val="90000"/>
              </a:lnSpc>
              <a:spcBef>
                <a:spcPts val="500"/>
              </a:spcBef>
              <a:buClr>
                <a:srgbClr val="888888"/>
              </a:buClr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lnSpc>
                <a:spcPct val="90000"/>
              </a:lnSpc>
              <a:spcBef>
                <a:spcPts val="500"/>
              </a:spcBef>
              <a:buClr>
                <a:srgbClr val="888888"/>
              </a:buClr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lnSpc>
                <a:spcPct val="90000"/>
              </a:lnSpc>
              <a:spcBef>
                <a:spcPts val="500"/>
              </a:spcBef>
              <a:buClr>
                <a:srgbClr val="888888"/>
              </a:buClr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lnSpc>
                <a:spcPct val="90000"/>
              </a:lnSpc>
              <a:spcBef>
                <a:spcPts val="500"/>
              </a:spcBef>
              <a:buClr>
                <a:srgbClr val="888888"/>
              </a:buClr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lnSpc>
                <a:spcPct val="90000"/>
              </a:lnSpc>
              <a:spcBef>
                <a:spcPts val="500"/>
              </a:spcBef>
              <a:buClr>
                <a:srgbClr val="888888"/>
              </a:buClr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lnSpc>
                <a:spcPct val="90000"/>
              </a:lnSpc>
              <a:spcBef>
                <a:spcPts val="500"/>
              </a:spcBef>
              <a:buClr>
                <a:srgbClr val="888888"/>
              </a:buClr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lnSpc>
                <a:spcPct val="90000"/>
              </a:lnSpc>
              <a:spcBef>
                <a:spcPts val="500"/>
              </a:spcBef>
              <a:buClr>
                <a:srgbClr val="888888"/>
              </a:buClr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6" name="Shape 26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8" name="Shape 2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GB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GB" sz="120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Shape 30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599" cy="1325562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31" name="Shape 31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marL="228600" marR="0" lvl="0" indent="-50800" algn="l" rtl="0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SzPct val="1000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685800" marR="0" lvl="1" indent="-762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1016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2" name="Shape 32"/>
          <p:cNvSpPr txBox="1">
            <a:spLocks noGrp="1"/>
          </p:cNvSpPr>
          <p:nvPr>
            <p:ph type="body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marL="228600" marR="0" lvl="0" indent="-50800" algn="l" rtl="0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SzPct val="1000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685800" marR="0" lvl="1" indent="-762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1016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3" name="Shape 33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4" name="Shape 3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5" name="Shape 35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GB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GB" sz="120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Comparison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Shape 37"/>
          <p:cNvSpPr txBox="1">
            <a:spLocks noGrp="1"/>
          </p:cNvSpPr>
          <p:nvPr>
            <p:ph type="title"/>
          </p:nvPr>
        </p:nvSpPr>
        <p:spPr>
          <a:xfrm>
            <a:off x="839787" y="365125"/>
            <a:ext cx="10515599" cy="1325562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38" name="Shape 38"/>
          <p:cNvSpPr txBox="1">
            <a:spLocks noGrp="1"/>
          </p:cNvSpPr>
          <p:nvPr>
            <p:ph type="body" idx="1"/>
          </p:nvPr>
        </p:nvSpPr>
        <p:spPr>
          <a:xfrm>
            <a:off x="839787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b" anchorCtr="0"/>
          <a:lstStyle>
            <a:lvl1pPr marL="0" marR="0" lvl="0" indent="0" algn="l" rtl="0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Font typeface="Arial"/>
              <a:buNone/>
              <a:defRPr sz="2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20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9" name="Shape 39"/>
          <p:cNvSpPr txBox="1">
            <a:spLocks noGrp="1"/>
          </p:cNvSpPr>
          <p:nvPr>
            <p:ph type="body" idx="2"/>
          </p:nvPr>
        </p:nvSpPr>
        <p:spPr>
          <a:xfrm>
            <a:off x="839787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marL="228600" marR="0" lvl="0" indent="-50800" algn="l" rtl="0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SzPct val="1000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685800" marR="0" lvl="1" indent="-762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1016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0" name="Shape 40"/>
          <p:cNvSpPr txBox="1">
            <a:spLocks noGrp="1"/>
          </p:cNvSpPr>
          <p:nvPr>
            <p:ph type="body" idx="3"/>
          </p:nvPr>
        </p:nvSpPr>
        <p:spPr>
          <a:xfrm>
            <a:off x="6172200" y="1681163"/>
            <a:ext cx="5183187" cy="823912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b" anchorCtr="0"/>
          <a:lstStyle>
            <a:lvl1pPr marL="0" marR="0" lvl="0" indent="0" algn="l" rtl="0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Font typeface="Arial"/>
              <a:buNone/>
              <a:defRPr sz="2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20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1" name="Shape 41"/>
          <p:cNvSpPr txBox="1">
            <a:spLocks noGrp="1"/>
          </p:cNvSpPr>
          <p:nvPr>
            <p:ph type="body" idx="4"/>
          </p:nvPr>
        </p:nvSpPr>
        <p:spPr>
          <a:xfrm>
            <a:off x="6172200" y="2505075"/>
            <a:ext cx="5183187" cy="3684588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marL="228600" marR="0" lvl="0" indent="-50800" algn="l" rtl="0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SzPct val="1000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685800" marR="0" lvl="1" indent="-762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1016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2" name="Shape 4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3" name="Shape 4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4" name="Shape 4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GB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GB" sz="120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Shape 46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599" cy="1325562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47" name="Shape 4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8" name="Shape 4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9" name="Shape 4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GB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GB" sz="120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Shape 5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2" name="Shape 5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3" name="Shape 5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GB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GB" sz="120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>
  <p:cSld name="Content with Caption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Shape 55"/>
          <p:cNvSpPr txBox="1">
            <a:spLocks noGrp="1"/>
          </p:cNvSpPr>
          <p:nvPr>
            <p:ph type="title"/>
          </p:nvPr>
        </p:nvSpPr>
        <p:spPr>
          <a:xfrm>
            <a:off x="839787" y="457200"/>
            <a:ext cx="3932237" cy="1600199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b" anchorCtr="0"/>
          <a:lstStyle>
            <a:lvl1pPr marL="0" marR="0" lvl="0" indent="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Font typeface="Calibri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56" name="Shape 56"/>
          <p:cNvSpPr txBox="1">
            <a:spLocks noGrp="1"/>
          </p:cNvSpPr>
          <p:nvPr>
            <p:ph type="body" idx="1"/>
          </p:nvPr>
        </p:nvSpPr>
        <p:spPr>
          <a:xfrm>
            <a:off x="5183187" y="987425"/>
            <a:ext cx="6172199" cy="4873624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marL="228600" marR="0" lvl="0" indent="-25400" algn="l" rtl="0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SzPct val="1000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685800" marR="0" lvl="1" indent="-508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762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016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016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016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016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016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016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7" name="Shape 57"/>
          <p:cNvSpPr txBox="1">
            <a:spLocks noGrp="1"/>
          </p:cNvSpPr>
          <p:nvPr>
            <p:ph type="body" idx="2"/>
          </p:nvPr>
        </p:nvSpPr>
        <p:spPr>
          <a:xfrm>
            <a:off x="839787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marL="0" marR="0" lvl="0" indent="0" algn="l" rtl="0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8" name="Shape 5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9" name="Shape 5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0" name="Shape 6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GB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GB" sz="120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>
  <p:cSld name="Picture with Caption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Shape 62"/>
          <p:cNvSpPr txBox="1">
            <a:spLocks noGrp="1"/>
          </p:cNvSpPr>
          <p:nvPr>
            <p:ph type="title"/>
          </p:nvPr>
        </p:nvSpPr>
        <p:spPr>
          <a:xfrm>
            <a:off x="839787" y="457200"/>
            <a:ext cx="3932237" cy="1600199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b" anchorCtr="0"/>
          <a:lstStyle>
            <a:lvl1pPr marL="0" marR="0" lvl="0" indent="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Font typeface="Calibri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63" name="Shape 63"/>
          <p:cNvSpPr>
            <a:spLocks noGrp="1"/>
          </p:cNvSpPr>
          <p:nvPr>
            <p:ph type="pic" idx="2"/>
          </p:nvPr>
        </p:nvSpPr>
        <p:spPr>
          <a:xfrm>
            <a:off x="5183187" y="987425"/>
            <a:ext cx="6172199" cy="4873624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marL="0" marR="0" lvl="0" indent="0" algn="l" rtl="0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4" name="Shape 64"/>
          <p:cNvSpPr txBox="1">
            <a:spLocks noGrp="1"/>
          </p:cNvSpPr>
          <p:nvPr>
            <p:ph type="body" idx="1"/>
          </p:nvPr>
        </p:nvSpPr>
        <p:spPr>
          <a:xfrm>
            <a:off x="839787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marL="0" marR="0" lvl="0" indent="0" algn="l" rtl="0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5" name="Shape 65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6" name="Shape 6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7" name="Shape 6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GB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GB" sz="120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599" cy="1325562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 dirty="0"/>
          </a:p>
        </p:txBody>
      </p:sp>
      <p:sp>
        <p:nvSpPr>
          <p:cNvPr id="7" name="Shape 7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599" cy="4351338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marL="228600" marR="0" lvl="0" indent="-50800" algn="l" rtl="0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SzPct val="1000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685800" marR="0" lvl="1" indent="-762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1016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 dirty="0"/>
          </a:p>
        </p:txBody>
      </p:sp>
      <p:sp>
        <p:nvSpPr>
          <p:cNvPr id="8" name="Shape 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" name="Shape 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" name="Shape 1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GB"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GB" sz="1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750" y="5771072"/>
            <a:ext cx="1029176" cy="1086928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V="1">
            <a:off x="0" y="5634547"/>
            <a:ext cx="12192000" cy="16924"/>
          </a:xfrm>
          <a:prstGeom prst="line">
            <a:avLst/>
          </a:prstGeom>
          <a:ln w="25400">
            <a:solidFill>
              <a:srgbClr val="74767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E5475"/>
          </a:solidFill>
          <a:latin typeface="Arial" panose="020B0604020202020204" pitchFamily="34" charset="0"/>
          <a:ea typeface="Arial" panose="020B0604020202020204" pitchFamily="34" charset="0"/>
          <a:cs typeface="Arial" panose="020B0604020202020204" pitchFamily="34" charset="0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2600" b="0" i="0" u="none" strike="noStrike" cap="none">
          <a:solidFill>
            <a:srgbClr val="4A4C4E"/>
          </a:solidFill>
          <a:latin typeface="Arial" panose="020B0604020202020204" pitchFamily="34" charset="0"/>
          <a:ea typeface="Arial" panose="020B0604020202020204" pitchFamily="34" charset="0"/>
          <a:cs typeface="Arial" panose="020B0604020202020204" pitchFamily="34" charset="0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Shape 84"/>
          <p:cNvSpPr txBox="1">
            <a:spLocks noGrp="1"/>
          </p:cNvSpPr>
          <p:nvPr>
            <p:ph type="ctrTitle"/>
          </p:nvPr>
        </p:nvSpPr>
        <p:spPr>
          <a:xfrm>
            <a:off x="960120" y="1122362"/>
            <a:ext cx="9707880" cy="1840294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b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en-GB" sz="6000" b="0" i="0" u="none" strike="noStrike" cap="none" dirty="0">
                <a:ea typeface="Calibri"/>
                <a:sym typeface="Calibri"/>
              </a:rPr>
              <a:t>Buildings and fire safety</a:t>
            </a:r>
          </a:p>
        </p:txBody>
      </p:sp>
      <p:sp>
        <p:nvSpPr>
          <p:cNvPr id="85" name="Shape 85"/>
          <p:cNvSpPr txBox="1">
            <a:spLocks noGrp="1"/>
          </p:cNvSpPr>
          <p:nvPr>
            <p:ph type="subTitle" idx="1"/>
          </p:nvPr>
        </p:nvSpPr>
        <p:spPr>
          <a:xfrm>
            <a:off x="960120" y="2962657"/>
            <a:ext cx="9707880" cy="2295142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t" anchorCtr="0">
            <a:noAutofit/>
          </a:bodyPr>
          <a:lstStyle/>
          <a:p>
            <a:pPr marR="0" lvl="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SzPct val="25000"/>
            </a:pPr>
            <a:r>
              <a:rPr lang="en-GB" sz="2400" b="0" i="0" u="none" strike="noStrike" cap="none" dirty="0">
                <a:ea typeface="Calibri"/>
                <a:sym typeface="Calibri"/>
              </a:rPr>
              <a:t>Making human habitats safer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3127" y="303666"/>
            <a:ext cx="4848873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Shape 9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599" cy="1325562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en-GB" sz="4400" b="0" i="0" u="none" strike="noStrike" cap="none" dirty="0">
                <a:ea typeface="Calibri"/>
                <a:sym typeface="Calibri"/>
              </a:rPr>
              <a:t>What is the Internet of Things?</a:t>
            </a:r>
          </a:p>
        </p:txBody>
      </p:sp>
      <p:pic>
        <p:nvPicPr>
          <p:cNvPr id="92" name="Shape 92"/>
          <p:cNvPicPr preferRelativeResize="0">
            <a:picLocks noGrp="1"/>
          </p:cNvPicPr>
          <p:nvPr>
            <p:ph type="body" idx="1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7846800" y="1501010"/>
            <a:ext cx="3619776" cy="3674494"/>
          </a:xfrm>
          <a:prstGeom prst="rect">
            <a:avLst/>
          </a:prstGeom>
          <a:noFill/>
          <a:ln>
            <a:noFill/>
          </a:ln>
        </p:spPr>
      </p:pic>
      <p:sp>
        <p:nvSpPr>
          <p:cNvPr id="93" name="Shape 93"/>
          <p:cNvSpPr txBox="1"/>
          <p:nvPr/>
        </p:nvSpPr>
        <p:spPr>
          <a:xfrm>
            <a:off x="1071575" y="1690687"/>
            <a:ext cx="5962800" cy="4247088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GB" sz="2600" dirty="0">
                <a:solidFill>
                  <a:srgbClr val="4A4C4E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The Internet of Things (</a:t>
            </a:r>
            <a:r>
              <a:rPr lang="en-GB" sz="2600" dirty="0" err="1">
                <a:solidFill>
                  <a:srgbClr val="4A4C4E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IoT</a:t>
            </a:r>
            <a:r>
              <a:rPr lang="en-GB" sz="2600" dirty="0">
                <a:solidFill>
                  <a:srgbClr val="4A4C4E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) links objects in the real world to the internet, enabling data and insights never available before.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Shape 98"/>
          <p:cNvSpPr txBox="1">
            <a:spLocks noGrp="1"/>
          </p:cNvSpPr>
          <p:nvPr>
            <p:ph type="title"/>
          </p:nvPr>
        </p:nvSpPr>
        <p:spPr>
          <a:xfrm>
            <a:off x="838200" y="135082"/>
            <a:ext cx="10515599" cy="1555605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en-GB" sz="4400" b="0" i="0" u="none" strike="noStrike" cap="none" dirty="0">
                <a:ea typeface="Calibri"/>
                <a:sym typeface="Calibri"/>
              </a:rPr>
              <a:t>Where do we live, work and play?</a:t>
            </a:r>
          </a:p>
        </p:txBody>
      </p:sp>
      <p:sp>
        <p:nvSpPr>
          <p:cNvPr id="99" name="Shape 99"/>
          <p:cNvSpPr txBox="1">
            <a:spLocks noGrp="1"/>
          </p:cNvSpPr>
          <p:nvPr>
            <p:ph type="body" idx="1"/>
          </p:nvPr>
        </p:nvSpPr>
        <p:spPr>
          <a:xfrm>
            <a:off x="838200" y="1638849"/>
            <a:ext cx="8752500" cy="5140800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t" anchorCtr="0">
            <a:noAutofit/>
          </a:bodyPr>
          <a:lstStyle/>
          <a:p>
            <a:pPr marL="228600" marR="0" lvl="0" indent="-228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GB" b="0" i="0" u="none" strike="noStrike" cap="none" dirty="0">
                <a:ea typeface="Calibri"/>
                <a:sym typeface="Calibri"/>
              </a:rPr>
              <a:t>Before we think about how the designs and features of buildings we might use, we need to think about what types of buildings there are.</a:t>
            </a:r>
          </a:p>
          <a:p>
            <a:pPr marL="228600" marR="0" lvl="0" indent="-203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GB" b="0" i="0" u="none" strike="noStrike" cap="none" dirty="0" smtClean="0">
                <a:ea typeface="Calibri"/>
                <a:sym typeface="Calibri"/>
              </a:rPr>
              <a:t>On </a:t>
            </a:r>
            <a:r>
              <a:rPr lang="en-GB" b="0" i="0" u="none" strike="noStrike" cap="none" dirty="0">
                <a:ea typeface="Calibri"/>
                <a:sym typeface="Calibri"/>
              </a:rPr>
              <a:t>your own think off as many types of buildings that we might live in, work in, study in or play in, as you can.</a:t>
            </a:r>
          </a:p>
          <a:p>
            <a:pPr marL="228600" marR="0" lvl="0" indent="-203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GB" b="0" i="0" u="none" strike="noStrike" cap="none" dirty="0" smtClean="0">
                <a:ea typeface="Calibri"/>
                <a:sym typeface="Calibri"/>
              </a:rPr>
              <a:t>Then </a:t>
            </a:r>
            <a:r>
              <a:rPr lang="en-GB" b="0" i="0" u="none" strike="noStrike" cap="none" dirty="0">
                <a:ea typeface="Calibri"/>
                <a:sym typeface="Calibri"/>
              </a:rPr>
              <a:t>in pairs write down your thoughts.</a:t>
            </a:r>
          </a:p>
          <a:p>
            <a:pPr marL="228600" marR="0" lvl="0" indent="-203200" algn="l" rtl="0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GB" b="0" i="0" u="none" strike="noStrike" cap="none" dirty="0" smtClean="0">
                <a:ea typeface="Calibri"/>
                <a:sym typeface="Calibri"/>
              </a:rPr>
              <a:t>Finally </a:t>
            </a:r>
            <a:r>
              <a:rPr lang="en-GB" b="0" i="0" u="none" strike="noStrike" cap="none" dirty="0">
                <a:ea typeface="Calibri"/>
                <a:sym typeface="Calibri"/>
              </a:rPr>
              <a:t>in a group collate and group those buildings together (this can be in anyway). 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Shape 104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599" cy="1325562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en-GB" sz="4400" b="0" i="0" u="none" strike="noStrike" cap="none" dirty="0">
                <a:ea typeface="Calibri"/>
                <a:sym typeface="Calibri"/>
              </a:rPr>
              <a:t>What fire risks do different types of buildings have?</a:t>
            </a:r>
          </a:p>
        </p:txBody>
      </p:sp>
      <p:sp>
        <p:nvSpPr>
          <p:cNvPr id="105" name="Shape 105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599" cy="4351338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GB" b="0" i="0" u="none" strike="noStrike" cap="none" dirty="0">
                <a:ea typeface="Calibri"/>
                <a:sym typeface="Calibri"/>
              </a:rPr>
              <a:t>Looking at the groups of buildings you have, what do you think are the issues in terms of fire safety?</a:t>
            </a:r>
          </a:p>
          <a:p>
            <a:pPr marL="0" marR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GB" dirty="0" smtClean="0"/>
              <a:t>What </a:t>
            </a:r>
            <a:r>
              <a:rPr lang="en-GB" dirty="0"/>
              <a:t>are the fire risks you could control? And how would you do it?</a:t>
            </a:r>
          </a:p>
          <a:p>
            <a:pPr marL="0" marR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GB" dirty="0"/>
              <a:t>Think </a:t>
            </a:r>
            <a:r>
              <a:rPr lang="en-GB" dirty="0" smtClean="0"/>
              <a:t>about:</a:t>
            </a:r>
            <a:endParaRPr lang="en-GB" dirty="0"/>
          </a:p>
          <a:p>
            <a:pPr marL="228600" marR="0" lvl="0" indent="-203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GB" b="0" i="0" u="none" strike="noStrike" cap="none" dirty="0" smtClean="0">
                <a:ea typeface="Calibri"/>
                <a:sym typeface="Calibri"/>
              </a:rPr>
              <a:t>hazards</a:t>
            </a:r>
          </a:p>
          <a:p>
            <a:pPr marL="228600" marR="0" lvl="0" indent="-203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GB" b="0" i="0" u="none" strike="noStrike" cap="none" dirty="0" smtClean="0">
                <a:ea typeface="Calibri"/>
                <a:sym typeface="Calibri"/>
              </a:rPr>
              <a:t>design</a:t>
            </a:r>
          </a:p>
          <a:p>
            <a:pPr marL="228600" marR="0" lvl="0" indent="-203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GB" b="0" i="0" u="none" strike="noStrike" cap="none" dirty="0" smtClean="0">
                <a:ea typeface="Calibri"/>
                <a:sym typeface="Calibri"/>
              </a:rPr>
              <a:t>technology</a:t>
            </a:r>
          </a:p>
          <a:p>
            <a:pPr marL="228600" marR="0" lvl="0" indent="-203200" algn="l" rtl="0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GB" b="0" i="0" u="none" strike="noStrike" cap="none" dirty="0" smtClean="0">
                <a:ea typeface="Calibri"/>
                <a:sym typeface="Calibri"/>
              </a:rPr>
              <a:t>people </a:t>
            </a:r>
            <a:endParaRPr lang="en-GB" b="0" i="0" u="none" strike="noStrike" cap="none" dirty="0">
              <a:ea typeface="Calibri"/>
              <a:sym typeface="Calibri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hape 110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599" cy="1325562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en-GB" sz="4400" b="0" i="0" u="none" strike="noStrike" cap="none" dirty="0">
                <a:ea typeface="Calibri"/>
                <a:sym typeface="Calibri"/>
              </a:rPr>
              <a:t>Making buildings safer </a:t>
            </a:r>
          </a:p>
        </p:txBody>
      </p:sp>
      <p:sp>
        <p:nvSpPr>
          <p:cNvPr id="111" name="Shape 111"/>
          <p:cNvSpPr txBox="1">
            <a:spLocks noGrp="1"/>
          </p:cNvSpPr>
          <p:nvPr>
            <p:ph type="body" idx="1"/>
          </p:nvPr>
        </p:nvSpPr>
        <p:spPr>
          <a:xfrm>
            <a:off x="838200" y="1690700"/>
            <a:ext cx="10515600" cy="4486200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GB" b="0" i="0" u="none" strike="noStrike" cap="none" dirty="0">
                <a:ea typeface="Calibri"/>
                <a:sym typeface="Calibri"/>
              </a:rPr>
              <a:t>In your teams pick one of the building groups you’ve created.</a:t>
            </a:r>
          </a:p>
          <a:p>
            <a:pPr marL="0" marR="0" lvl="0" indent="0" algn="l" rtl="0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GB" b="0" i="0" u="none" strike="noStrike" cap="none" dirty="0" smtClean="0">
                <a:ea typeface="Calibri"/>
                <a:sym typeface="Calibri"/>
              </a:rPr>
              <a:t>You’ve </a:t>
            </a:r>
            <a:r>
              <a:rPr lang="en-GB" b="0" i="0" u="none" strike="noStrike" cap="none" dirty="0">
                <a:ea typeface="Calibri"/>
                <a:sym typeface="Calibri"/>
              </a:rPr>
              <a:t>been asked by the local council to improve fire safety in this type of building, this includes prevention and what happens when there is a fire.</a:t>
            </a:r>
          </a:p>
          <a:p>
            <a:pPr marL="0" marR="0" lvl="0" indent="0" algn="l" rtl="0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GB" b="0" i="0" u="none" strike="noStrike" cap="none" dirty="0" smtClean="0">
                <a:ea typeface="Calibri"/>
                <a:sym typeface="Calibri"/>
              </a:rPr>
              <a:t>How </a:t>
            </a:r>
            <a:r>
              <a:rPr lang="en-GB" b="0" i="0" u="none" strike="noStrike" cap="none" dirty="0">
                <a:ea typeface="Calibri"/>
                <a:sym typeface="Calibri"/>
              </a:rPr>
              <a:t>can you include the Internet Of Things?</a:t>
            </a:r>
          </a:p>
          <a:p>
            <a:pPr marL="0" marR="0" lvl="0" indent="0" algn="l" rtl="0">
              <a:lnSpc>
                <a:spcPct val="80000"/>
              </a:lnSpc>
              <a:spcBef>
                <a:spcPts val="1000"/>
              </a:spcBef>
              <a:buClr>
                <a:schemeClr val="dk1"/>
              </a:buClr>
              <a:buSzPct val="25000"/>
              <a:buFont typeface="Arial"/>
              <a:buNone/>
            </a:pPr>
            <a:r>
              <a:rPr lang="en-GB" b="0" i="0" u="none" strike="noStrike" cap="none" dirty="0" smtClean="0">
                <a:ea typeface="Calibri"/>
                <a:sym typeface="Calibri"/>
              </a:rPr>
              <a:t>In </a:t>
            </a:r>
            <a:r>
              <a:rPr lang="en-GB" b="0" i="0" u="none" strike="noStrike" cap="none" dirty="0">
                <a:ea typeface="Calibri"/>
                <a:sym typeface="Calibri"/>
              </a:rPr>
              <a:t>your teams create a poster of what you would do to make this type of building safer for the public. Be prepared to feedback to the class.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5073"/>
        </a:solidFill>
        <a:effectLst/>
      </p:bgPr>
    </p:bg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 txBox="1">
            <a:spLocks noGrp="1"/>
          </p:cNvSpPr>
          <p:nvPr>
            <p:ph type="ctrTitle"/>
          </p:nvPr>
        </p:nvSpPr>
        <p:spPr>
          <a:xfrm>
            <a:off x="703385" y="492368"/>
            <a:ext cx="9964614" cy="977778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b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en-GB" sz="6000" b="0" i="0" u="none" strike="noStrike" cap="none" dirty="0">
                <a:solidFill>
                  <a:schemeClr val="bg1"/>
                </a:solidFill>
                <a:ea typeface="Calibri"/>
                <a:sym typeface="Calibri"/>
              </a:rPr>
              <a:t>Cisco Little Big Futures</a:t>
            </a:r>
          </a:p>
        </p:txBody>
      </p:sp>
      <p:sp>
        <p:nvSpPr>
          <p:cNvPr id="118" name="Shape 118"/>
          <p:cNvSpPr txBox="1"/>
          <p:nvPr/>
        </p:nvSpPr>
        <p:spPr>
          <a:xfrm>
            <a:off x="703385" y="1645919"/>
            <a:ext cx="11057205" cy="1477328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-GB" sz="1600" b="1" i="0" u="none" strike="noStrike" cap="none" dirty="0">
                <a:solidFill>
                  <a:schemeClr val="bg1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Image credits:</a:t>
            </a:r>
          </a:p>
          <a:p>
            <a:pPr marL="0" marR="0" lvl="0" indent="0" algn="l" rtl="0">
              <a:spcBef>
                <a:spcPts val="0"/>
              </a:spcBef>
              <a:buNone/>
            </a:pPr>
            <a:endParaRPr sz="1600" dirty="0">
              <a:solidFill>
                <a:schemeClr val="bg1"/>
              </a:solidFill>
              <a:latin typeface="Arial" panose="020B0604020202020204" pitchFamily="34" charset="0"/>
              <a:ea typeface="Calibri"/>
              <a:cs typeface="Arial" panose="020B0604020202020204" pitchFamily="34" charset="0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-GB" sz="1600" dirty="0">
                <a:solidFill>
                  <a:schemeClr val="bg1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IOT drawing: By </a:t>
            </a:r>
            <a:r>
              <a:rPr lang="en-GB" sz="1600" dirty="0" err="1">
                <a:solidFill>
                  <a:schemeClr val="bg1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Wilgengebroed</a:t>
            </a:r>
            <a:r>
              <a:rPr lang="en-GB" sz="1600" dirty="0">
                <a:solidFill>
                  <a:schemeClr val="bg1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 on Flickr [CC BY 2.0 (http://creativecommons.org/licenses/by/2.0)], via Wikimedia Commons</a:t>
            </a:r>
          </a:p>
          <a:p>
            <a:pPr marL="0" marR="0" lvl="0" indent="0" algn="l" rtl="0">
              <a:spcBef>
                <a:spcPts val="0"/>
              </a:spcBef>
              <a:buNone/>
            </a:pPr>
            <a:endParaRPr sz="18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158"/>
          <a:stretch/>
        </p:blipFill>
        <p:spPr>
          <a:xfrm>
            <a:off x="6854890" y="2879242"/>
            <a:ext cx="5337110" cy="3978758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0" y="5467739"/>
            <a:ext cx="7007290" cy="1390261"/>
          </a:xfrm>
          <a:prstGeom prst="rect">
            <a:avLst/>
          </a:prstGeom>
          <a:solidFill>
            <a:srgbClr val="005073"/>
          </a:solidFill>
          <a:ln>
            <a:solidFill>
              <a:srgbClr val="00507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727010"/>
            <a:ext cx="2115316" cy="2237237"/>
          </a:xfrm>
          <a:prstGeom prst="rect">
            <a:avLst/>
          </a:prstGeom>
        </p:spPr>
      </p:pic>
      <p:grpSp>
        <p:nvGrpSpPr>
          <p:cNvPr id="8" name="Group 7"/>
          <p:cNvGrpSpPr/>
          <p:nvPr/>
        </p:nvGrpSpPr>
        <p:grpSpPr>
          <a:xfrm>
            <a:off x="9744938" y="4341"/>
            <a:ext cx="2285037" cy="800282"/>
            <a:chOff x="6538210" y="5970467"/>
            <a:chExt cx="2285037" cy="800282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538210" y="5970467"/>
              <a:ext cx="1168666" cy="800282"/>
            </a:xfrm>
            <a:prstGeom prst="rect">
              <a:avLst/>
            </a:prstGeom>
          </p:spPr>
        </p:pic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710395" y="6103433"/>
              <a:ext cx="1112852" cy="534350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294</Words>
  <Application>Microsoft Office PowerPoint</Application>
  <PresentationFormat>Widescreen</PresentationFormat>
  <Paragraphs>26</Paragraphs>
  <Slides>6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9" baseType="lpstr">
      <vt:lpstr>Arial</vt:lpstr>
      <vt:lpstr>Calibri</vt:lpstr>
      <vt:lpstr>Office Theme</vt:lpstr>
      <vt:lpstr>Buildings and fire safety</vt:lpstr>
      <vt:lpstr>What is the Internet of Things?</vt:lpstr>
      <vt:lpstr>Where do we live, work and play?</vt:lpstr>
      <vt:lpstr>What fire risks do different types of buildings have?</vt:lpstr>
      <vt:lpstr>Making buildings safer </vt:lpstr>
      <vt:lpstr>Cisco Little Big Futures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Buildings and fire safety</dc:title>
  <dc:creator>Isabel Salas-Wardman</dc:creator>
  <cp:lastModifiedBy>Isabel Salas-Wardman</cp:lastModifiedBy>
  <cp:revision>2</cp:revision>
  <dcterms:modified xsi:type="dcterms:W3CDTF">2017-10-10T15:24:38Z</dcterms:modified>
</cp:coreProperties>
</file>