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073"/>
    <a:srgbClr val="4A4C4E"/>
    <a:srgbClr val="0E54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485554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011617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316893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89" name="Shape 1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606144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432274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09" name="Shape 2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485310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014664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22" name="Shape 22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610623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29" name="Shape 2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923931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35" name="Shape 2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859379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41" name="Shape 2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32639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49" name="Shape 2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702954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699400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55" name="Shape 2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807761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1" name="Shape 2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5721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0941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102486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455960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470178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737781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946695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76" name="Shape 1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50803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1524000" y="1122362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rgbClr val="0E5475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1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rgbClr val="4A4C4E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marL="457200" marR="0" lvl="1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V="1">
            <a:off x="0" y="5634547"/>
            <a:ext cx="12192000" cy="16924"/>
          </a:xfrm>
          <a:prstGeom prst="line">
            <a:avLst/>
          </a:prstGeom>
          <a:ln w="25400">
            <a:solidFill>
              <a:srgbClr val="7476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50" y="5771072"/>
            <a:ext cx="1029176" cy="10869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5"/>
            <a:ext cx="4351338" cy="105155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8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5"/>
            <a:ext cx="5811838" cy="77342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rgbClr val="0E547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rgbClr val="4A4C4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599" cy="2852737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831850" y="4589462"/>
            <a:ext cx="10515599" cy="1500187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839787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839787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7" cy="82391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254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508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92" y="5651471"/>
            <a:ext cx="1029176" cy="1086928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 flipV="1">
            <a:off x="0" y="5634547"/>
            <a:ext cx="12192000" cy="16924"/>
          </a:xfrm>
          <a:prstGeom prst="line">
            <a:avLst/>
          </a:prstGeom>
          <a:ln w="25400">
            <a:solidFill>
              <a:srgbClr val="7476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E5475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2600" b="0" i="0" u="none" strike="noStrike" cap="none">
          <a:solidFill>
            <a:srgbClr val="4A4C4E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YqS6UdC8EvA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WzX5tpC8Bs8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ctrTitle"/>
          </p:nvPr>
        </p:nvSpPr>
        <p:spPr>
          <a:xfrm>
            <a:off x="722376" y="1122362"/>
            <a:ext cx="9945624" cy="2387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dirty="0"/>
              <a:t>Detecting Fire</a:t>
            </a:r>
            <a:r>
              <a:rPr lang="en-GB" sz="6000" b="0" i="0" u="none" strike="noStrike" cap="none" dirty="0">
                <a:latin typeface="Calibri"/>
                <a:ea typeface="Calibri"/>
                <a:cs typeface="Calibri"/>
                <a:sym typeface="Calibri"/>
              </a:rPr>
              <a:t> for the </a:t>
            </a:r>
            <a:r>
              <a:rPr lang="en-GB" sz="6000" b="0" i="0" u="none" strike="noStrike" cap="none" dirty="0" smtClean="0">
                <a:latin typeface="Calibri"/>
                <a:ea typeface="Calibri"/>
                <a:cs typeface="Calibri"/>
                <a:sym typeface="Calibri"/>
              </a:rPr>
              <a:t>Internet of Things (</a:t>
            </a:r>
            <a:r>
              <a:rPr lang="en-GB" dirty="0" err="1" smtClean="0">
                <a:latin typeface="Calibri"/>
                <a:ea typeface="Calibri"/>
                <a:cs typeface="Calibri"/>
              </a:rPr>
              <a:t>IoT</a:t>
            </a:r>
            <a:r>
              <a:rPr lang="en-GB" dirty="0" smtClean="0">
                <a:latin typeface="Calibri"/>
                <a:ea typeface="Calibri"/>
                <a:cs typeface="Calibri"/>
              </a:rPr>
              <a:t>)</a:t>
            </a:r>
            <a:endParaRPr lang="en-GB" sz="6000" b="0" i="0" u="none" strike="noStrike" cap="none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Shape 85"/>
          <p:cNvSpPr txBox="1">
            <a:spLocks noGrp="1"/>
          </p:cNvSpPr>
          <p:nvPr>
            <p:ph type="subTitle" idx="1"/>
          </p:nvPr>
        </p:nvSpPr>
        <p:spPr>
          <a:xfrm>
            <a:off x="722376" y="3602037"/>
            <a:ext cx="9945624" cy="165576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sz="2400" b="0" i="0" u="none" strike="noStrike" cap="none" dirty="0">
                <a:ea typeface="Calibri"/>
                <a:sym typeface="Calibri"/>
              </a:rPr>
              <a:t>Investigating heat sensors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127" y="303666"/>
            <a:ext cx="4848873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title"/>
          </p:nvPr>
        </p:nvSpPr>
        <p:spPr>
          <a:xfrm>
            <a:off x="724150" y="1940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/>
              <a:t>Bimetal strip temperature sensor</a:t>
            </a:r>
          </a:p>
        </p:txBody>
      </p:sp>
      <p:sp>
        <p:nvSpPr>
          <p:cNvPr id="185" name="Shape 185"/>
          <p:cNvSpPr txBox="1"/>
          <p:nvPr/>
        </p:nvSpPr>
        <p:spPr>
          <a:xfrm>
            <a:off x="893650" y="2074550"/>
            <a:ext cx="9192000" cy="1072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6" name="Shape 186" descr="SCAN0024.JPG"/>
          <p:cNvPicPr preferRelativeResize="0"/>
          <p:nvPr/>
        </p:nvPicPr>
        <p:blipFill rotWithShape="1">
          <a:blip r:embed="rId3">
            <a:alphaModFix/>
          </a:blip>
          <a:srcRect t="50108" r="3006" b="8442"/>
          <a:stretch/>
        </p:blipFill>
        <p:spPr>
          <a:xfrm>
            <a:off x="2108737" y="1691640"/>
            <a:ext cx="7746425" cy="36118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dirty="0">
                <a:solidFill>
                  <a:srgbClr val="0E54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Detecting a fire - sensing heat</a:t>
            </a:r>
          </a:p>
        </p:txBody>
      </p:sp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8944200" cy="4351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challenge this lesson is to design, make, test and refine a device that can sense a rise in temperature and trigger an electrical response.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/>
              <a:t>Input process output</a:t>
            </a:r>
          </a:p>
        </p:txBody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838200" y="1426464"/>
            <a:ext cx="10515600" cy="299386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-GB" dirty="0"/>
              <a:t>There are three aspects to a fire alarm.</a:t>
            </a:r>
          </a:p>
          <a:p>
            <a:pPr marL="742950" lvl="0" indent="-514350" rtl="0">
              <a:lnSpc>
                <a:spcPct val="115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dirty="0" smtClean="0"/>
              <a:t>Some form of </a:t>
            </a:r>
            <a:r>
              <a:rPr lang="en-GB" b="1" dirty="0" smtClean="0"/>
              <a:t>input </a:t>
            </a:r>
            <a:r>
              <a:rPr lang="en-GB" dirty="0" smtClean="0"/>
              <a:t>(produced by the fire) that can be detected by a sensor.</a:t>
            </a:r>
          </a:p>
          <a:p>
            <a:pPr marL="742950" lvl="0" indent="-514350" rtl="0">
              <a:lnSpc>
                <a:spcPct val="115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dirty="0" smtClean="0"/>
              <a:t>A </a:t>
            </a:r>
            <a:r>
              <a:rPr lang="en-GB" b="1" dirty="0"/>
              <a:t>processor </a:t>
            </a:r>
            <a:r>
              <a:rPr lang="en-GB" dirty="0"/>
              <a:t>that ‘decides’ if the alarm needs to sound</a:t>
            </a:r>
            <a:r>
              <a:rPr lang="en-GB" dirty="0" smtClean="0"/>
              <a:t>.</a:t>
            </a:r>
          </a:p>
          <a:p>
            <a:pPr marL="742950" marR="0" lvl="0" indent="-514350" algn="l" rtl="0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en-GB" dirty="0" smtClean="0"/>
              <a:t>Some form of </a:t>
            </a:r>
            <a:r>
              <a:rPr lang="en-GB" b="1" dirty="0" smtClean="0"/>
              <a:t>output t</a:t>
            </a:r>
            <a:r>
              <a:rPr lang="en-GB" dirty="0" smtClean="0"/>
              <a:t>hat alerts the people in the house, usually a loud noise.</a:t>
            </a:r>
            <a:endParaRPr lang="en-GB" dirty="0"/>
          </a:p>
        </p:txBody>
      </p:sp>
      <p:grpSp>
        <p:nvGrpSpPr>
          <p:cNvPr id="200" name="Shape 200"/>
          <p:cNvGrpSpPr/>
          <p:nvPr/>
        </p:nvGrpSpPr>
        <p:grpSpPr>
          <a:xfrm>
            <a:off x="1048921" y="4420324"/>
            <a:ext cx="9923879" cy="1061339"/>
            <a:chOff x="2380" y="2129092"/>
            <a:chExt cx="8123237" cy="1160471"/>
          </a:xfrm>
        </p:grpSpPr>
        <p:sp>
          <p:nvSpPr>
            <p:cNvPr id="201" name="Shape 201"/>
            <p:cNvSpPr/>
            <p:nvPr/>
          </p:nvSpPr>
          <p:spPr>
            <a:xfrm>
              <a:off x="2380" y="2129101"/>
              <a:ext cx="2901155" cy="1160462"/>
            </a:xfrm>
            <a:prstGeom prst="chevron">
              <a:avLst>
                <a:gd name="adj" fmla="val 50000"/>
              </a:avLst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2" name="Shape 202"/>
            <p:cNvSpPr txBox="1"/>
            <p:nvPr/>
          </p:nvSpPr>
          <p:spPr>
            <a:xfrm>
              <a:off x="582612" y="2129101"/>
              <a:ext cx="1740693" cy="11604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0000" tIns="26650" rIns="26650" bIns="26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GB" sz="1800" b="1" dirty="0">
                  <a:solidFill>
                    <a:schemeClr val="lt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Input </a:t>
              </a:r>
              <a:r>
                <a:rPr lang="en-GB" sz="1800" dirty="0">
                  <a:solidFill>
                    <a:schemeClr val="lt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(rise in temperature)</a:t>
              </a:r>
            </a:p>
          </p:txBody>
        </p:sp>
        <p:sp>
          <p:nvSpPr>
            <p:cNvPr id="203" name="Shape 203"/>
            <p:cNvSpPr/>
            <p:nvPr/>
          </p:nvSpPr>
          <p:spPr>
            <a:xfrm>
              <a:off x="2613421" y="2129101"/>
              <a:ext cx="2901155" cy="1160462"/>
            </a:xfrm>
            <a:prstGeom prst="chevron">
              <a:avLst>
                <a:gd name="adj" fmla="val 50000"/>
              </a:avLst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4" name="Shape 204"/>
            <p:cNvSpPr txBox="1"/>
            <p:nvPr/>
          </p:nvSpPr>
          <p:spPr>
            <a:xfrm>
              <a:off x="3018761" y="2129092"/>
              <a:ext cx="2205599" cy="11603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0000" tIns="26650" rIns="26650" bIns="26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GB" sz="1800" b="1" dirty="0">
                  <a:solidFill>
                    <a:schemeClr val="lt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Process</a:t>
              </a:r>
              <a:r>
                <a:rPr lang="en-GB" sz="1800" dirty="0">
                  <a:solidFill>
                    <a:schemeClr val="lt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 (when temperature reaches a threshold, close a switch)</a:t>
              </a:r>
            </a:p>
          </p:txBody>
        </p:sp>
        <p:sp>
          <p:nvSpPr>
            <p:cNvPr id="205" name="Shape 205"/>
            <p:cNvSpPr/>
            <p:nvPr/>
          </p:nvSpPr>
          <p:spPr>
            <a:xfrm>
              <a:off x="5224462" y="2129101"/>
              <a:ext cx="2901155" cy="1160462"/>
            </a:xfrm>
            <a:prstGeom prst="chevron">
              <a:avLst>
                <a:gd name="adj" fmla="val 50000"/>
              </a:avLst>
            </a:prstGeom>
            <a:solidFill>
              <a:srgbClr val="599BD5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6" name="Shape 206"/>
            <p:cNvSpPr txBox="1"/>
            <p:nvPr/>
          </p:nvSpPr>
          <p:spPr>
            <a:xfrm>
              <a:off x="5804692" y="2129101"/>
              <a:ext cx="1740693" cy="11604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80000" tIns="26650" rIns="26650" bIns="26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GB" sz="1800" b="1" dirty="0">
                  <a:solidFill>
                    <a:schemeClr val="lt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Output</a:t>
              </a:r>
              <a:r>
                <a:rPr lang="en-GB" sz="1800" dirty="0">
                  <a:solidFill>
                    <a:schemeClr val="lt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 (switch on alarm)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Bimaterial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strip temperature sensor</a:t>
            </a:r>
          </a:p>
        </p:txBody>
      </p:sp>
      <p:sp>
        <p:nvSpPr>
          <p:cNvPr id="212" name="Shape 212"/>
          <p:cNvSpPr txBox="1"/>
          <p:nvPr/>
        </p:nvSpPr>
        <p:spPr>
          <a:xfrm>
            <a:off x="893650" y="1600200"/>
            <a:ext cx="9192000" cy="395935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You are going to make a temperature sensor based on a </a:t>
            </a:r>
            <a:r>
              <a:rPr lang="en-GB" sz="2600" dirty="0" err="1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bimaterial</a:t>
            </a: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strip made from aluminium and paper. </a:t>
            </a:r>
          </a:p>
          <a:p>
            <a:pPr lvl="0">
              <a:spcBef>
                <a:spcPts val="0"/>
              </a:spcBef>
              <a:buNone/>
            </a:pPr>
            <a:endParaRPr sz="2600" dirty="0">
              <a:solidFill>
                <a:srgbClr val="4A4C4E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>
              <a:spcBef>
                <a:spcPts val="0"/>
              </a:spcBef>
              <a:buNone/>
            </a:pP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You will then place your </a:t>
            </a:r>
            <a:r>
              <a:rPr lang="en-GB" sz="2600" dirty="0" err="1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bimaterial</a:t>
            </a: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strip into the gap in your circuit and use it to close a switch when the temperature reaches a threshold level.</a:t>
            </a:r>
          </a:p>
          <a:p>
            <a:pPr lvl="0">
              <a:spcBef>
                <a:spcPts val="0"/>
              </a:spcBef>
              <a:buNone/>
            </a:pPr>
            <a:endParaRPr sz="2600" dirty="0">
              <a:solidFill>
                <a:srgbClr val="4A4C4E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The alarm will sound.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Electrical circuit</a:t>
            </a:r>
          </a:p>
        </p:txBody>
      </p:sp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None/>
            </a:pP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Using a battery, buzzer (alarm) and wires, you will build a series circuit with a gap somewhere in the circuit.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None/>
            </a:pP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None/>
            </a:pPr>
            <a:endParaRPr dirty="0"/>
          </a:p>
        </p:txBody>
      </p:sp>
      <p:pic>
        <p:nvPicPr>
          <p:cNvPr id="219" name="Shape 219" descr="series_circuit.jpg"/>
          <p:cNvPicPr preferRelativeResize="0"/>
          <p:nvPr/>
        </p:nvPicPr>
        <p:blipFill rotWithShape="1">
          <a:blip r:embed="rId3">
            <a:alphaModFix/>
          </a:blip>
          <a:srcRect t="12791"/>
          <a:stretch/>
        </p:blipFill>
        <p:spPr>
          <a:xfrm>
            <a:off x="6331890" y="2516250"/>
            <a:ext cx="5453525" cy="29700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dirty="0">
                <a:latin typeface="+mn-lt"/>
              </a:rPr>
              <a:t>Electrical circuit</a:t>
            </a:r>
          </a:p>
        </p:txBody>
      </p:sp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 gap in the circuit is where you will place the temperature sensor.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None/>
            </a:pP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None/>
            </a:pPr>
            <a:endParaRPr dirty="0"/>
          </a:p>
        </p:txBody>
      </p:sp>
      <p:pic>
        <p:nvPicPr>
          <p:cNvPr id="226" name="Shape 226" descr="series_circuit.jpg"/>
          <p:cNvPicPr preferRelativeResize="0"/>
          <p:nvPr/>
        </p:nvPicPr>
        <p:blipFill rotWithShape="1">
          <a:blip r:embed="rId3">
            <a:alphaModFix/>
          </a:blip>
          <a:srcRect t="11255"/>
          <a:stretch/>
        </p:blipFill>
        <p:spPr>
          <a:xfrm>
            <a:off x="3369237" y="2423160"/>
            <a:ext cx="5453525" cy="30223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Bimaterial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strip temperature sensor</a:t>
            </a:r>
          </a:p>
        </p:txBody>
      </p:sp>
      <p:sp>
        <p:nvSpPr>
          <p:cNvPr id="232" name="Shape 232"/>
          <p:cNvSpPr txBox="1"/>
          <p:nvPr/>
        </p:nvSpPr>
        <p:spPr>
          <a:xfrm>
            <a:off x="893650" y="1541150"/>
            <a:ext cx="5269406" cy="397268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-GB" sz="2400" b="1" dirty="0">
                <a:solidFill>
                  <a:srgbClr val="4A4C4E"/>
                </a:solidFill>
              </a:rPr>
              <a:t>Apparatus</a:t>
            </a:r>
          </a:p>
          <a:p>
            <a:pPr marL="342900" lvl="0" indent="-3429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45833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4A4C4E"/>
                </a:solidFill>
              </a:rPr>
              <a:t>Two wooden blocks</a:t>
            </a:r>
          </a:p>
          <a:p>
            <a:pPr marL="342900" lvl="0" indent="-3429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45833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4A4C4E"/>
                </a:solidFill>
              </a:rPr>
              <a:t>Buzzer</a:t>
            </a:r>
          </a:p>
          <a:p>
            <a:pPr marL="342900" lvl="0" indent="-3429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45833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4A4C4E"/>
                </a:solidFill>
              </a:rPr>
              <a:t>Batteries</a:t>
            </a:r>
          </a:p>
          <a:p>
            <a:pPr marL="342900" lvl="0" indent="-3429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45833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4A4C4E"/>
                </a:solidFill>
              </a:rPr>
              <a:t>Wires to connect up the circuit</a:t>
            </a:r>
          </a:p>
          <a:p>
            <a:pPr marL="342900" lvl="0" indent="-3429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45833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4A4C4E"/>
                </a:solidFill>
              </a:rPr>
              <a:t>Aluminium foil to make four strips 8 cm by 1 cm</a:t>
            </a:r>
          </a:p>
          <a:p>
            <a:pPr marL="342900" lvl="0" indent="-3429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45833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4A4C4E"/>
                </a:solidFill>
              </a:rPr>
              <a:t>Self-adhesive paper labels to make four strips 6 cm by 1 </a:t>
            </a:r>
            <a:r>
              <a:rPr lang="en-GB" sz="2400" dirty="0" smtClean="0">
                <a:solidFill>
                  <a:srgbClr val="4A4C4E"/>
                </a:solidFill>
              </a:rPr>
              <a:t>cm</a:t>
            </a:r>
            <a:endParaRPr lang="en-GB" sz="2400" dirty="0">
              <a:solidFill>
                <a:srgbClr val="4A4C4E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73952" y="2011680"/>
            <a:ext cx="539496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15000"/>
              </a:lnSpc>
              <a:buClr>
                <a:schemeClr val="dk1"/>
              </a:buClr>
              <a:buSzPct val="45833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4A4C4E"/>
                </a:solidFill>
              </a:rPr>
              <a:t>Scissors</a:t>
            </a:r>
          </a:p>
          <a:p>
            <a:pPr marL="342900" lvl="0" indent="-342900">
              <a:lnSpc>
                <a:spcPct val="115000"/>
              </a:lnSpc>
              <a:buClr>
                <a:schemeClr val="dk1"/>
              </a:buClr>
              <a:buSzPct val="45833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4A4C4E"/>
                </a:solidFill>
              </a:rPr>
              <a:t>Sticky tape</a:t>
            </a:r>
          </a:p>
          <a:p>
            <a:pPr marL="342900" lvl="0" indent="-342900">
              <a:lnSpc>
                <a:spcPct val="115000"/>
              </a:lnSpc>
              <a:buClr>
                <a:schemeClr val="dk1"/>
              </a:buClr>
              <a:buSzPct val="45833"/>
              <a:buFont typeface="Arial" panose="020B0604020202020204" pitchFamily="34" charset="0"/>
              <a:buChar char="•"/>
            </a:pPr>
            <a:r>
              <a:rPr lang="en-GB" sz="2400" dirty="0" err="1">
                <a:solidFill>
                  <a:srgbClr val="4A4C4E"/>
                </a:solidFill>
              </a:rPr>
              <a:t>Tealight</a:t>
            </a:r>
            <a:r>
              <a:rPr lang="en-GB" sz="2400" dirty="0">
                <a:solidFill>
                  <a:srgbClr val="4A4C4E"/>
                </a:solidFill>
              </a:rPr>
              <a:t> candle</a:t>
            </a:r>
          </a:p>
          <a:p>
            <a:pPr marL="342900" lvl="0" indent="-342900">
              <a:lnSpc>
                <a:spcPct val="115000"/>
              </a:lnSpc>
              <a:buClr>
                <a:schemeClr val="dk1"/>
              </a:buClr>
              <a:buSzPct val="45833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4A4C4E"/>
                </a:solidFill>
              </a:rPr>
              <a:t>Tongs</a:t>
            </a:r>
          </a:p>
          <a:p>
            <a:pPr marL="342900" lvl="0" indent="-342900">
              <a:lnSpc>
                <a:spcPct val="115000"/>
              </a:lnSpc>
              <a:buClr>
                <a:schemeClr val="dk1"/>
              </a:buClr>
              <a:buSzPct val="45833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4A4C4E"/>
                </a:solidFill>
              </a:rPr>
              <a:t>Heatproof mat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Bimaterial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strip alarm circuit</a:t>
            </a:r>
          </a:p>
        </p:txBody>
      </p:sp>
      <p:pic>
        <p:nvPicPr>
          <p:cNvPr id="238" name="Shape 238" descr="bms_diagram.jpg"/>
          <p:cNvPicPr preferRelativeResize="0"/>
          <p:nvPr/>
        </p:nvPicPr>
        <p:blipFill rotWithShape="1">
          <a:blip r:embed="rId3">
            <a:alphaModFix/>
          </a:blip>
          <a:srcRect t="5536" b="1501"/>
          <a:stretch/>
        </p:blipFill>
        <p:spPr>
          <a:xfrm>
            <a:off x="3294026" y="1490471"/>
            <a:ext cx="5603948" cy="40050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Bimaterial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strip alarm sensor</a:t>
            </a:r>
          </a:p>
        </p:txBody>
      </p:sp>
      <p:pic>
        <p:nvPicPr>
          <p:cNvPr id="244" name="Shape 244" descr="bms_cold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8200" y="1541473"/>
            <a:ext cx="4520184" cy="3451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Shape 245" descr="bms_hot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64224" y="1541473"/>
            <a:ext cx="5062725" cy="3451151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Shape 246"/>
          <p:cNvSpPr txBox="1"/>
          <p:nvPr/>
        </p:nvSpPr>
        <p:spPr>
          <a:xfrm>
            <a:off x="838200" y="4992624"/>
            <a:ext cx="9894000" cy="1072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COLD - switch open                           </a:t>
            </a:r>
            <a:r>
              <a:rPr lang="en-GB" sz="2600" dirty="0" smtClean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HOT </a:t>
            </a: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- switch closed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 txBox="1">
            <a:spLocks noGrp="1"/>
          </p:cNvSpPr>
          <p:nvPr>
            <p:ph type="title"/>
          </p:nvPr>
        </p:nvSpPr>
        <p:spPr>
          <a:xfrm>
            <a:off x="367700" y="678800"/>
            <a:ext cx="5319868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Bimaterial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strip alarm operation</a:t>
            </a:r>
          </a:p>
        </p:txBody>
      </p:sp>
      <p:sp>
        <p:nvSpPr>
          <p:cNvPr id="252" name="Shape 252" descr="A very simple fire sensor using a bimaterial strip made from cooking foil and a self-adhesive label. The sensor was connected to a micro:bit, programmed to create a simple  fire alarm system." title="Fire alarm sensor">
            <a:hlinkClick r:id="rId3"/>
          </p:cNvPr>
          <p:cNvSpPr/>
          <p:nvPr/>
        </p:nvSpPr>
        <p:spPr>
          <a:xfrm>
            <a:off x="5833871" y="553037"/>
            <a:ext cx="5673863" cy="4558459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dirty="0"/>
              <a:t>Early detection and the</a:t>
            </a:r>
            <a:r>
              <a:rPr lang="en-GB" sz="4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4400" b="0" i="0" u="none" strike="noStrike" cap="none" dirty="0" err="1">
                <a:latin typeface="Calibri"/>
                <a:ea typeface="Calibri"/>
                <a:cs typeface="Calibri"/>
                <a:sym typeface="Calibri"/>
              </a:rPr>
              <a:t>IoT</a:t>
            </a:r>
            <a:endParaRPr lang="en-GB" sz="4400" b="0" i="0" u="none" strike="noStrike" cap="none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190800" cy="4131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/>
              <a:t>Unfortunately it is all too common to hear stories in the news of people, often young children, dying in house fires. 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/>
              <a:t>In most cases there is a short but vital period between the start of a fire and the spread of the fire which traps and kills people. </a:t>
            </a:r>
          </a:p>
        </p:txBody>
      </p:sp>
      <p:pic>
        <p:nvPicPr>
          <p:cNvPr id="93" name="Shape 93" descr="Free stock photo of burn, chair, fire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72256" y="1526871"/>
            <a:ext cx="4858199" cy="3643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Discussion questions</a:t>
            </a:r>
          </a:p>
        </p:txBody>
      </p:sp>
      <p:sp>
        <p:nvSpPr>
          <p:cNvPr id="258" name="Shape 258"/>
          <p:cNvSpPr txBox="1"/>
          <p:nvPr/>
        </p:nvSpPr>
        <p:spPr>
          <a:xfrm>
            <a:off x="893650" y="1536192"/>
            <a:ext cx="10293000" cy="385876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457200" lvl="0" indent="-457200" rtl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What did you do to make it less sensitive?</a:t>
            </a:r>
          </a:p>
          <a:p>
            <a:pPr marL="457200" lvl="0" indent="-457200" rtl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600" dirty="0" smtClean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What </a:t>
            </a: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did you do to make it more </a:t>
            </a:r>
            <a:r>
              <a:rPr lang="en-GB" sz="2600" dirty="0" smtClean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sensitive?</a:t>
            </a:r>
          </a:p>
          <a:p>
            <a:pPr marL="457200" lvl="0" indent="-457200" rtl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600" dirty="0" smtClean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Evaluate </a:t>
            </a: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the </a:t>
            </a:r>
            <a:r>
              <a:rPr lang="en-GB" sz="2600" dirty="0" err="1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bimaterial</a:t>
            </a: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strip as a fire sensor. What are its advantages and what are its </a:t>
            </a:r>
            <a:r>
              <a:rPr lang="en-GB" sz="2600" dirty="0" smtClean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disadvantages?</a:t>
            </a:r>
          </a:p>
          <a:p>
            <a:pPr marL="457200" lvl="0" indent="-457200" rtl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600" dirty="0" smtClean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How </a:t>
            </a: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might such a device be incorporated into the </a:t>
            </a:r>
            <a:r>
              <a:rPr lang="en-GB" sz="2600" dirty="0" err="1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IoT</a:t>
            </a: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to produce a more rapid response to a fire?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073"/>
        </a:solidFill>
        <a:effectLst/>
      </p:bgPr>
    </p:bg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58"/>
          <a:stretch/>
        </p:blipFill>
        <p:spPr>
          <a:xfrm>
            <a:off x="6854890" y="2879242"/>
            <a:ext cx="5337110" cy="3978758"/>
          </a:xfrm>
          <a:prstGeom prst="rect">
            <a:avLst/>
          </a:prstGeom>
        </p:spPr>
      </p:pic>
      <p:sp>
        <p:nvSpPr>
          <p:cNvPr id="263" name="Shape 263"/>
          <p:cNvSpPr txBox="1">
            <a:spLocks noGrp="1"/>
          </p:cNvSpPr>
          <p:nvPr>
            <p:ph type="ctrTitle"/>
          </p:nvPr>
        </p:nvSpPr>
        <p:spPr>
          <a:xfrm>
            <a:off x="703385" y="492368"/>
            <a:ext cx="9964614" cy="977778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sz="6000" b="0" i="0" u="none" strike="noStrike" cap="none" dirty="0">
                <a:solidFill>
                  <a:schemeClr val="bg1"/>
                </a:solidFill>
                <a:ea typeface="Calibri"/>
                <a:sym typeface="Calibri"/>
              </a:rPr>
              <a:t>Cisco Little Big Futures</a:t>
            </a:r>
          </a:p>
        </p:txBody>
      </p:sp>
      <p:sp>
        <p:nvSpPr>
          <p:cNvPr id="265" name="Shape 265"/>
          <p:cNvSpPr txBox="1"/>
          <p:nvPr/>
        </p:nvSpPr>
        <p:spPr>
          <a:xfrm>
            <a:off x="703385" y="1645919"/>
            <a:ext cx="8148785" cy="230832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Image credits: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Thermistor: By 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Ansgar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Hellwig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(photo taken with Canon 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PowerShot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G3) [CC BY-SA 2.0 de (http://creativecommons.org/licenses/by-sa/2.0/de/deed.en)], via Wikimedia Commons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600" dirty="0">
              <a:solidFill>
                <a:schemeClr val="bg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IOT drawing: By 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Wilgengebroed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on Flickr [CC BY 2.0 (http://creativecommons.org/licenses/by/2.0)], via Wikimedia Commons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600" dirty="0">
              <a:solidFill>
                <a:schemeClr val="bg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Bluetooth and Wi-Fi logos are registered trademarks in the public domain. 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5467739"/>
            <a:ext cx="7007290" cy="1390261"/>
          </a:xfrm>
          <a:prstGeom prst="rect">
            <a:avLst/>
          </a:prstGeom>
          <a:solidFill>
            <a:srgbClr val="005073"/>
          </a:solidFill>
          <a:ln>
            <a:solidFill>
              <a:srgbClr val="0050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27010"/>
            <a:ext cx="2115316" cy="2237237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9708362" y="0"/>
            <a:ext cx="2285037" cy="800282"/>
            <a:chOff x="6538210" y="5970467"/>
            <a:chExt cx="2285037" cy="80028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8210" y="5970467"/>
              <a:ext cx="1168666" cy="80028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0395" y="6103433"/>
              <a:ext cx="1112852" cy="53435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/>
              <a:t>Early detection and the IoT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15800" cy="4131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dirty="0"/>
              <a:t>Unfortunately, people can be slow to react and under extreme pressure frequently make poor decisions.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dirty="0" smtClean="0"/>
              <a:t>Automated </a:t>
            </a:r>
            <a:r>
              <a:rPr lang="en-GB" dirty="0"/>
              <a:t>systems respond very quickly and in a predictable way. The internet provides an infrastructure that will enable automated systems to link up and to communicate.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0" name="Shape 100" descr="https://upload.wikimedia.org/wikipedia/commons/a/ab/Internet_of_Things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54000" y="1027975"/>
            <a:ext cx="4445700" cy="4266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dirty="0">
                <a:solidFill>
                  <a:srgbClr val="0E54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Detecting a fire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9470700" cy="4351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to such an automated system is the ability to detect the fire.</a:t>
            </a:r>
          </a:p>
          <a:p>
            <a:pPr marL="0" lvl="0" indent="-698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-GB" sz="2600" dirty="0" smtClean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dirty="0" smtClean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detect a fire:</a:t>
            </a:r>
          </a:p>
          <a:p>
            <a:pPr marL="457200" lvl="0" indent="-228600" rtl="0">
              <a:lnSpc>
                <a:spcPct val="115000"/>
              </a:lnSpc>
              <a:spcBef>
                <a:spcPts val="0"/>
              </a:spcBef>
              <a:buFont typeface="Calibri"/>
            </a:pP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would be changed by the fire?</a:t>
            </a:r>
          </a:p>
          <a:p>
            <a:pPr marL="457200" lvl="0" indent="-228600" rtl="0">
              <a:lnSpc>
                <a:spcPct val="115000"/>
              </a:lnSpc>
              <a:spcBef>
                <a:spcPts val="0"/>
              </a:spcBef>
              <a:buFont typeface="Calibri"/>
            </a:pP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could the changes be detected?</a:t>
            </a:r>
          </a:p>
          <a:p>
            <a:pPr marL="457200" lvl="0" indent="-228600" rtl="0">
              <a:lnSpc>
                <a:spcPct val="115000"/>
              </a:lnSpc>
              <a:spcBef>
                <a:spcPts val="0"/>
              </a:spcBef>
              <a:buFont typeface="Calibri"/>
            </a:pP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there a change that could be measured/quantified?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Shape 107"/>
          <p:cNvSpPr txBox="1"/>
          <p:nvPr/>
        </p:nvSpPr>
        <p:spPr>
          <a:xfrm>
            <a:off x="8265353" y="3110444"/>
            <a:ext cx="1073249" cy="36933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762000" y="-1587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dirty="0">
                <a:solidFill>
                  <a:srgbClr val="0E54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Detecting a fire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762000" y="447860"/>
            <a:ext cx="10314125" cy="5980425"/>
            <a:chOff x="748875" y="767900"/>
            <a:chExt cx="10314125" cy="5980425"/>
          </a:xfrm>
        </p:grpSpPr>
        <p:sp>
          <p:nvSpPr>
            <p:cNvPr id="129" name="Shape 129"/>
            <p:cNvSpPr txBox="1"/>
            <p:nvPr/>
          </p:nvSpPr>
          <p:spPr>
            <a:xfrm>
              <a:off x="8389750" y="767900"/>
              <a:ext cx="902700" cy="429000"/>
            </a:xfrm>
            <a:prstGeom prst="rect">
              <a:avLst/>
            </a:prstGeom>
            <a:solidFill>
              <a:srgbClr val="FCE5CD"/>
            </a:solidFill>
            <a:ln>
              <a:noFill/>
            </a:ln>
          </p:spPr>
          <p:txBody>
            <a:bodyPr wrap="square"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 dirty="0"/>
                <a:t>carbon</a:t>
              </a: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748875" y="789650"/>
              <a:ext cx="10314125" cy="5958675"/>
              <a:chOff x="748875" y="789650"/>
              <a:chExt cx="10314125" cy="5958675"/>
            </a:xfrm>
          </p:grpSpPr>
          <p:sp>
            <p:nvSpPr>
              <p:cNvPr id="113" name="Shape 113"/>
              <p:cNvSpPr/>
              <p:nvPr/>
            </p:nvSpPr>
            <p:spPr>
              <a:xfrm>
                <a:off x="7647053" y="3417350"/>
                <a:ext cx="1505100" cy="858000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12700" cap="flat" cmpd="sng">
                <a:solidFill>
                  <a:srgbClr val="42719B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SzPct val="25000"/>
                  <a:buNone/>
                </a:pPr>
                <a:r>
                  <a:rPr lang="en-GB" sz="1800" b="0" i="0" u="none" strike="noStrike" cap="non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Smell</a:t>
                </a:r>
              </a:p>
            </p:txBody>
          </p:sp>
          <p:sp>
            <p:nvSpPr>
              <p:cNvPr id="114" name="Shape 114"/>
              <p:cNvSpPr/>
              <p:nvPr/>
            </p:nvSpPr>
            <p:spPr>
              <a:xfrm>
                <a:off x="5209997" y="3034239"/>
                <a:ext cx="1505100" cy="858000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12700" cap="flat" cmpd="sng">
                <a:solidFill>
                  <a:srgbClr val="42719B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SzPct val="25000"/>
                  <a:buNone/>
                </a:pPr>
                <a:r>
                  <a:rPr lang="en-GB" sz="1800">
                    <a:solidFill>
                      <a:srgbClr val="FF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Fire</a:t>
                </a:r>
              </a:p>
            </p:txBody>
          </p:sp>
          <p:cxnSp>
            <p:nvCxnSpPr>
              <p:cNvPr id="115" name="Shape 115"/>
              <p:cNvCxnSpPr>
                <a:stCxn id="114" idx="3"/>
                <a:endCxn id="113" idx="1"/>
              </p:cNvCxnSpPr>
              <p:nvPr/>
            </p:nvCxnSpPr>
            <p:spPr>
              <a:xfrm>
                <a:off x="6715097" y="3463239"/>
                <a:ext cx="932100" cy="383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cxnSp>
            <p:nvCxnSpPr>
              <p:cNvPr id="116" name="Shape 116"/>
              <p:cNvCxnSpPr>
                <a:stCxn id="114" idx="2"/>
                <a:endCxn id="117" idx="0"/>
              </p:cNvCxnSpPr>
              <p:nvPr/>
            </p:nvCxnSpPr>
            <p:spPr>
              <a:xfrm flipH="1">
                <a:off x="5569547" y="3892239"/>
                <a:ext cx="393000" cy="8514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cxnSp>
            <p:nvCxnSpPr>
              <p:cNvPr id="118" name="Shape 118"/>
              <p:cNvCxnSpPr/>
              <p:nvPr/>
            </p:nvCxnSpPr>
            <p:spPr>
              <a:xfrm>
                <a:off x="9152153" y="4051925"/>
                <a:ext cx="832200" cy="429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cxnSp>
            <p:nvCxnSpPr>
              <p:cNvPr id="119" name="Shape 119"/>
              <p:cNvCxnSpPr/>
              <p:nvPr/>
            </p:nvCxnSpPr>
            <p:spPr>
              <a:xfrm rot="10800000" flipH="1">
                <a:off x="9152153" y="3423350"/>
                <a:ext cx="902700" cy="270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sp>
            <p:nvSpPr>
              <p:cNvPr id="120" name="Shape 120"/>
              <p:cNvSpPr/>
              <p:nvPr/>
            </p:nvSpPr>
            <p:spPr>
              <a:xfrm>
                <a:off x="7113253" y="1812800"/>
                <a:ext cx="1505100" cy="858000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12700" cap="flat" cmpd="sng">
                <a:solidFill>
                  <a:srgbClr val="42719B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SzPct val="25000"/>
                  <a:buNone/>
                </a:pPr>
                <a:r>
                  <a:rPr lang="en-GB" sz="1800" dirty="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Smoke</a:t>
                </a:r>
              </a:p>
            </p:txBody>
          </p:sp>
          <p:sp>
            <p:nvSpPr>
              <p:cNvPr id="121" name="Shape 121"/>
              <p:cNvSpPr/>
              <p:nvPr/>
            </p:nvSpPr>
            <p:spPr>
              <a:xfrm>
                <a:off x="2853753" y="2481025"/>
                <a:ext cx="1505100" cy="858000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12700" cap="flat" cmpd="sng">
                <a:solidFill>
                  <a:srgbClr val="42719B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SzPct val="25000"/>
                  <a:buNone/>
                </a:pPr>
                <a:r>
                  <a:rPr lang="en-GB"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Heat</a:t>
                </a:r>
              </a:p>
            </p:txBody>
          </p:sp>
          <p:sp>
            <p:nvSpPr>
              <p:cNvPr id="117" name="Shape 117"/>
              <p:cNvSpPr/>
              <p:nvPr/>
            </p:nvSpPr>
            <p:spPr>
              <a:xfrm>
                <a:off x="4816903" y="4743650"/>
                <a:ext cx="1505100" cy="858000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12700" cap="flat" cmpd="sng">
                <a:solidFill>
                  <a:srgbClr val="42719B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buSzPct val="25000"/>
                  <a:buNone/>
                </a:pPr>
                <a:r>
                  <a:rPr lang="en-GB"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Gases</a:t>
                </a:r>
              </a:p>
            </p:txBody>
          </p:sp>
          <p:cxnSp>
            <p:nvCxnSpPr>
              <p:cNvPr id="122" name="Shape 122"/>
              <p:cNvCxnSpPr/>
              <p:nvPr/>
            </p:nvCxnSpPr>
            <p:spPr>
              <a:xfrm rot="10800000" flipH="1">
                <a:off x="6383250" y="2554200"/>
                <a:ext cx="729900" cy="573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cxnSp>
            <p:nvCxnSpPr>
              <p:cNvPr id="123" name="Shape 123"/>
              <p:cNvCxnSpPr>
                <a:stCxn id="114" idx="1"/>
                <a:endCxn id="121" idx="3"/>
              </p:cNvCxnSpPr>
              <p:nvPr/>
            </p:nvCxnSpPr>
            <p:spPr>
              <a:xfrm rot="10800000">
                <a:off x="4358897" y="2910039"/>
                <a:ext cx="851100" cy="553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sp>
            <p:nvSpPr>
              <p:cNvPr id="124" name="Shape 124"/>
              <p:cNvSpPr txBox="1"/>
              <p:nvPr/>
            </p:nvSpPr>
            <p:spPr>
              <a:xfrm>
                <a:off x="10160300" y="3112550"/>
                <a:ext cx="902700" cy="429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25" tIns="91425" rIns="91425" bIns="91425" anchor="t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rPr lang="en-GB"/>
                  <a:t>burning</a:t>
                </a:r>
              </a:p>
            </p:txBody>
          </p:sp>
          <p:cxnSp>
            <p:nvCxnSpPr>
              <p:cNvPr id="125" name="Shape 125"/>
              <p:cNvCxnSpPr/>
              <p:nvPr/>
            </p:nvCxnSpPr>
            <p:spPr>
              <a:xfrm>
                <a:off x="8889653" y="4275350"/>
                <a:ext cx="493800" cy="831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sp>
            <p:nvSpPr>
              <p:cNvPr id="126" name="Shape 126"/>
              <p:cNvSpPr txBox="1"/>
              <p:nvPr/>
            </p:nvSpPr>
            <p:spPr>
              <a:xfrm>
                <a:off x="10084100" y="4390850"/>
                <a:ext cx="902700" cy="429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25" tIns="91425" rIns="91425" bIns="91425" anchor="t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r>
                  <a:rPr lang="en-GB"/>
                  <a:t>cooking</a:t>
                </a:r>
              </a:p>
            </p:txBody>
          </p:sp>
          <p:sp>
            <p:nvSpPr>
              <p:cNvPr id="127" name="Shape 127"/>
              <p:cNvSpPr txBox="1"/>
              <p:nvPr/>
            </p:nvSpPr>
            <p:spPr>
              <a:xfrm>
                <a:off x="9271850" y="5110550"/>
                <a:ext cx="902700" cy="429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25" tIns="91425" rIns="91425" bIns="91425" anchor="t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r>
                  <a:rPr lang="en-GB"/>
                  <a:t>irritating</a:t>
                </a:r>
              </a:p>
            </p:txBody>
          </p:sp>
          <p:sp>
            <p:nvSpPr>
              <p:cNvPr id="128" name="Shape 128"/>
              <p:cNvSpPr txBox="1"/>
              <p:nvPr/>
            </p:nvSpPr>
            <p:spPr>
              <a:xfrm>
                <a:off x="6884650" y="789650"/>
                <a:ext cx="902700" cy="429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25" tIns="91425" rIns="91425" bIns="91425" anchor="t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r>
                  <a:rPr lang="en-GB"/>
                  <a:t>soot</a:t>
                </a:r>
              </a:p>
            </p:txBody>
          </p:sp>
          <p:sp>
            <p:nvSpPr>
              <p:cNvPr id="130" name="Shape 130"/>
              <p:cNvSpPr txBox="1"/>
              <p:nvPr/>
            </p:nvSpPr>
            <p:spPr>
              <a:xfrm>
                <a:off x="9500450" y="1538425"/>
                <a:ext cx="902700" cy="429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25" tIns="91425" rIns="91425" bIns="91425" anchor="t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r>
                  <a:rPr lang="en-GB"/>
                  <a:t>ash</a:t>
                </a:r>
              </a:p>
            </p:txBody>
          </p:sp>
          <p:sp>
            <p:nvSpPr>
              <p:cNvPr id="131" name="Shape 131"/>
              <p:cNvSpPr txBox="1"/>
              <p:nvPr/>
            </p:nvSpPr>
            <p:spPr>
              <a:xfrm>
                <a:off x="2396550" y="5020250"/>
                <a:ext cx="902700" cy="429000"/>
              </a:xfrm>
              <a:prstGeom prst="rect">
                <a:avLst/>
              </a:prstGeom>
              <a:solidFill>
                <a:srgbClr val="FCE5CD"/>
              </a:solidFill>
              <a:ln>
                <a:noFill/>
              </a:ln>
            </p:spPr>
            <p:txBody>
              <a:bodyPr wrap="square" lIns="91425" tIns="91425" rIns="91425" bIns="91425" anchor="t" anchorCtr="0">
                <a:noAutofit/>
              </a:bodyPr>
              <a:lstStyle/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-GB"/>
                  <a:t>CO</a:t>
                </a:r>
              </a:p>
            </p:txBody>
          </p:sp>
          <p:sp>
            <p:nvSpPr>
              <p:cNvPr id="132" name="Shape 132"/>
              <p:cNvSpPr txBox="1"/>
              <p:nvPr/>
            </p:nvSpPr>
            <p:spPr>
              <a:xfrm>
                <a:off x="3456200" y="6111850"/>
                <a:ext cx="902700" cy="429000"/>
              </a:xfrm>
              <a:prstGeom prst="rect">
                <a:avLst/>
              </a:prstGeom>
              <a:solidFill>
                <a:srgbClr val="FCE5CD"/>
              </a:solidFill>
              <a:ln>
                <a:noFill/>
              </a:ln>
            </p:spPr>
            <p:txBody>
              <a:bodyPr wrap="square" lIns="91425" tIns="91425" rIns="91425" bIns="91425" anchor="t" anchorCtr="0">
                <a:noAutofit/>
              </a:bodyPr>
              <a:lstStyle/>
              <a:p>
                <a:pPr lvl="0" algn="ctr" rtl="0">
                  <a:lnSpc>
                    <a:spcPct val="115000"/>
                  </a:lnSpc>
                  <a:spcBef>
                    <a:spcPts val="0"/>
                  </a:spcBef>
                  <a:buClr>
                    <a:schemeClr val="dk1"/>
                  </a:buClr>
                  <a:buFont typeface="Arial"/>
                  <a:buNone/>
                </a:pPr>
                <a:r>
                  <a:rPr lang="en-GB">
                    <a:solidFill>
                      <a:schemeClr val="dk1"/>
                    </a:solidFill>
                  </a:rPr>
                  <a:t>CO</a:t>
                </a:r>
                <a:r>
                  <a:rPr lang="en-GB" baseline="-25000">
                    <a:solidFill>
                      <a:schemeClr val="dk1"/>
                    </a:solidFill>
                  </a:rPr>
                  <a:t>2</a:t>
                </a:r>
              </a:p>
            </p:txBody>
          </p:sp>
          <p:sp>
            <p:nvSpPr>
              <p:cNvPr id="133" name="Shape 133"/>
              <p:cNvSpPr txBox="1"/>
              <p:nvPr/>
            </p:nvSpPr>
            <p:spPr>
              <a:xfrm>
                <a:off x="6857450" y="6090950"/>
                <a:ext cx="902700" cy="429000"/>
              </a:xfrm>
              <a:prstGeom prst="rect">
                <a:avLst/>
              </a:prstGeom>
              <a:solidFill>
                <a:srgbClr val="FCE5CD"/>
              </a:solidFill>
              <a:ln>
                <a:noFill/>
              </a:ln>
            </p:spPr>
            <p:txBody>
              <a:bodyPr wrap="square" lIns="91425" tIns="91425" rIns="91425" bIns="91425" anchor="t" anchorCtr="0">
                <a:noAutofit/>
              </a:bodyPr>
              <a:lstStyle/>
              <a:p>
                <a:pPr lvl="0" algn="ctr" rtl="0">
                  <a:lnSpc>
                    <a:spcPct val="115000"/>
                  </a:lnSpc>
                  <a:spcBef>
                    <a:spcPts val="0"/>
                  </a:spcBef>
                  <a:buClr>
                    <a:schemeClr val="dk1"/>
                  </a:buClr>
                  <a:buFont typeface="Arial"/>
                  <a:buNone/>
                </a:pPr>
                <a:r>
                  <a:rPr lang="en-GB">
                    <a:solidFill>
                      <a:schemeClr val="dk1"/>
                    </a:solidFill>
                  </a:rPr>
                  <a:t>SO</a:t>
                </a:r>
                <a:r>
                  <a:rPr lang="en-GB" baseline="-25000">
                    <a:solidFill>
                      <a:schemeClr val="dk1"/>
                    </a:solidFill>
                  </a:rPr>
                  <a:t>2</a:t>
                </a:r>
              </a:p>
            </p:txBody>
          </p:sp>
          <p:sp>
            <p:nvSpPr>
              <p:cNvPr id="134" name="Shape 134"/>
              <p:cNvSpPr txBox="1"/>
              <p:nvPr/>
            </p:nvSpPr>
            <p:spPr>
              <a:xfrm>
                <a:off x="4977725" y="6319325"/>
                <a:ext cx="902700" cy="429000"/>
              </a:xfrm>
              <a:prstGeom prst="rect">
                <a:avLst/>
              </a:prstGeom>
              <a:solidFill>
                <a:srgbClr val="FCE5CD"/>
              </a:solidFill>
              <a:ln>
                <a:noFill/>
              </a:ln>
            </p:spPr>
            <p:txBody>
              <a:bodyPr wrap="square" lIns="91425" tIns="91425" rIns="91425" bIns="91425" anchor="t" anchorCtr="0">
                <a:noAutofit/>
              </a:bodyPr>
              <a:lstStyle/>
              <a:p>
                <a:pPr lvl="0" algn="ctr" rtl="0">
                  <a:lnSpc>
                    <a:spcPct val="115000"/>
                  </a:lnSpc>
                  <a:spcBef>
                    <a:spcPts val="0"/>
                  </a:spcBef>
                  <a:buClr>
                    <a:schemeClr val="dk1"/>
                  </a:buClr>
                  <a:buFont typeface="Arial"/>
                  <a:buNone/>
                </a:pPr>
                <a:r>
                  <a:rPr lang="en-GB">
                    <a:solidFill>
                      <a:schemeClr val="dk1"/>
                    </a:solidFill>
                  </a:rPr>
                  <a:t>NO</a:t>
                </a:r>
                <a:r>
                  <a:rPr lang="en-GB" baseline="-25000">
                    <a:solidFill>
                      <a:schemeClr val="dk1"/>
                    </a:solidFill>
                  </a:rPr>
                  <a:t>2</a:t>
                </a:r>
              </a:p>
            </p:txBody>
          </p:sp>
          <p:cxnSp>
            <p:nvCxnSpPr>
              <p:cNvPr id="135" name="Shape 135"/>
              <p:cNvCxnSpPr/>
              <p:nvPr/>
            </p:nvCxnSpPr>
            <p:spPr>
              <a:xfrm>
                <a:off x="6221303" y="5539550"/>
                <a:ext cx="561000" cy="492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cxnSp>
            <p:nvCxnSpPr>
              <p:cNvPr id="136" name="Shape 136"/>
              <p:cNvCxnSpPr/>
              <p:nvPr/>
            </p:nvCxnSpPr>
            <p:spPr>
              <a:xfrm flipH="1">
                <a:off x="5347703" y="5488025"/>
                <a:ext cx="167100" cy="751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cxnSp>
            <p:nvCxnSpPr>
              <p:cNvPr id="137" name="Shape 137"/>
              <p:cNvCxnSpPr>
                <a:endCxn id="132" idx="0"/>
              </p:cNvCxnSpPr>
              <p:nvPr/>
            </p:nvCxnSpPr>
            <p:spPr>
              <a:xfrm flipH="1">
                <a:off x="3907550" y="5448250"/>
                <a:ext cx="972000" cy="663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cxnSp>
            <p:nvCxnSpPr>
              <p:cNvPr id="138" name="Shape 138"/>
              <p:cNvCxnSpPr/>
              <p:nvPr/>
            </p:nvCxnSpPr>
            <p:spPr>
              <a:xfrm flipH="1">
                <a:off x="3372525" y="5102475"/>
                <a:ext cx="1574700" cy="138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cxnSp>
            <p:nvCxnSpPr>
              <p:cNvPr id="139" name="Shape 139"/>
              <p:cNvCxnSpPr/>
              <p:nvPr/>
            </p:nvCxnSpPr>
            <p:spPr>
              <a:xfrm rot="10800000">
                <a:off x="7209025" y="1218550"/>
                <a:ext cx="291300" cy="744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cxnSp>
            <p:nvCxnSpPr>
              <p:cNvPr id="140" name="Shape 140"/>
              <p:cNvCxnSpPr/>
              <p:nvPr/>
            </p:nvCxnSpPr>
            <p:spPr>
              <a:xfrm rot="10800000" flipH="1">
                <a:off x="8113900" y="1196400"/>
                <a:ext cx="380100" cy="7824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cxnSp>
            <p:nvCxnSpPr>
              <p:cNvPr id="141" name="Shape 141"/>
              <p:cNvCxnSpPr>
                <a:stCxn id="120" idx="3"/>
                <a:endCxn id="130" idx="1"/>
              </p:cNvCxnSpPr>
              <p:nvPr/>
            </p:nvCxnSpPr>
            <p:spPr>
              <a:xfrm rot="10800000" flipH="1">
                <a:off x="8618353" y="1752800"/>
                <a:ext cx="882000" cy="489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sp>
            <p:nvSpPr>
              <p:cNvPr id="142" name="Shape 142"/>
              <p:cNvSpPr txBox="1"/>
              <p:nvPr/>
            </p:nvSpPr>
            <p:spPr>
              <a:xfrm>
                <a:off x="1366050" y="1782800"/>
                <a:ext cx="902700" cy="429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25" tIns="91425" rIns="91425" bIns="91425" anchor="t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r>
                  <a:rPr lang="en-GB"/>
                  <a:t>flame</a:t>
                </a:r>
              </a:p>
            </p:txBody>
          </p:sp>
          <p:sp>
            <p:nvSpPr>
              <p:cNvPr id="143" name="Shape 143"/>
              <p:cNvSpPr txBox="1"/>
              <p:nvPr/>
            </p:nvSpPr>
            <p:spPr>
              <a:xfrm>
                <a:off x="748875" y="2759750"/>
                <a:ext cx="902700" cy="429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25" tIns="91425" rIns="91425" bIns="91425" anchor="t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r>
                  <a:rPr lang="en-GB"/>
                  <a:t>sparks</a:t>
                </a:r>
              </a:p>
            </p:txBody>
          </p:sp>
          <p:sp>
            <p:nvSpPr>
              <p:cNvPr id="144" name="Shape 144"/>
              <p:cNvSpPr txBox="1"/>
              <p:nvPr/>
            </p:nvSpPr>
            <p:spPr>
              <a:xfrm>
                <a:off x="1240000" y="3961850"/>
                <a:ext cx="1366200" cy="573600"/>
              </a:xfrm>
              <a:prstGeom prst="rect">
                <a:avLst/>
              </a:prstGeom>
              <a:solidFill>
                <a:srgbClr val="FCE5CD"/>
              </a:solidFill>
              <a:ln>
                <a:noFill/>
              </a:ln>
            </p:spPr>
            <p:txBody>
              <a:bodyPr wrap="square" lIns="91425" tIns="91425" rIns="91425" bIns="91425" anchor="t" anchorCtr="0">
                <a:noAutofit/>
              </a:bodyPr>
              <a:lstStyle/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-GB"/>
                  <a:t>temperature increase</a:t>
                </a:r>
              </a:p>
            </p:txBody>
          </p:sp>
          <p:cxnSp>
            <p:nvCxnSpPr>
              <p:cNvPr id="145" name="Shape 145"/>
              <p:cNvCxnSpPr/>
              <p:nvPr/>
            </p:nvCxnSpPr>
            <p:spPr>
              <a:xfrm flipH="1">
                <a:off x="1575375" y="2947550"/>
                <a:ext cx="1366200" cy="26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cxnSp>
            <p:nvCxnSpPr>
              <p:cNvPr id="146" name="Shape 146"/>
              <p:cNvCxnSpPr>
                <a:endCxn id="144" idx="0"/>
              </p:cNvCxnSpPr>
              <p:nvPr/>
            </p:nvCxnSpPr>
            <p:spPr>
              <a:xfrm flipH="1">
                <a:off x="1923100" y="3174350"/>
                <a:ext cx="1072800" cy="787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cxnSp>
            <p:nvCxnSpPr>
              <p:cNvPr id="147" name="Shape 147"/>
              <p:cNvCxnSpPr/>
              <p:nvPr/>
            </p:nvCxnSpPr>
            <p:spPr>
              <a:xfrm rot="10800000">
                <a:off x="2123825" y="2112300"/>
                <a:ext cx="956100" cy="441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cxnSp>
            <p:nvCxnSpPr>
              <p:cNvPr id="148" name="Shape 148"/>
              <p:cNvCxnSpPr/>
              <p:nvPr/>
            </p:nvCxnSpPr>
            <p:spPr>
              <a:xfrm>
                <a:off x="6271753" y="5078750"/>
                <a:ext cx="1826700" cy="681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sp>
            <p:nvSpPr>
              <p:cNvPr id="149" name="Shape 149"/>
              <p:cNvSpPr txBox="1"/>
              <p:nvPr/>
            </p:nvSpPr>
            <p:spPr>
              <a:xfrm>
                <a:off x="8128850" y="5643950"/>
                <a:ext cx="902700" cy="429000"/>
              </a:xfrm>
              <a:prstGeom prst="rect">
                <a:avLst/>
              </a:prstGeom>
              <a:solidFill>
                <a:srgbClr val="FCE5CD"/>
              </a:solidFill>
              <a:ln>
                <a:noFill/>
              </a:ln>
            </p:spPr>
            <p:txBody>
              <a:bodyPr wrap="square" lIns="91425" tIns="91425" rIns="91425" bIns="91425" anchor="t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r>
                  <a:rPr lang="en-GB"/>
                  <a:t>cyanide</a:t>
                </a:r>
              </a:p>
            </p:txBody>
          </p:sp>
          <p:cxnSp>
            <p:nvCxnSpPr>
              <p:cNvPr id="150" name="Shape 150"/>
              <p:cNvCxnSpPr>
                <a:stCxn id="121" idx="0"/>
              </p:cNvCxnSpPr>
              <p:nvPr/>
            </p:nvCxnSpPr>
            <p:spPr>
              <a:xfrm rot="10800000">
                <a:off x="3592803" y="1753225"/>
                <a:ext cx="13500" cy="7278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triangle" w="lg" len="lg"/>
              </a:ln>
            </p:spPr>
          </p:cxnSp>
          <p:sp>
            <p:nvSpPr>
              <p:cNvPr id="151" name="Shape 151"/>
              <p:cNvSpPr txBox="1"/>
              <p:nvPr/>
            </p:nvSpPr>
            <p:spPr>
              <a:xfrm>
                <a:off x="3271050" y="1325600"/>
                <a:ext cx="902700" cy="429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25" tIns="91425" rIns="91425" bIns="91425" anchor="t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r>
                  <a:rPr lang="en-GB"/>
                  <a:t>light</a:t>
                </a:r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dirty="0">
                <a:solidFill>
                  <a:srgbClr val="0E54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Detecting a fire - sensing smoke</a:t>
            </a:r>
          </a:p>
        </p:txBody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8" name="Shape 15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061532" y="199880"/>
            <a:ext cx="1836300" cy="106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Shape 159" descr="smoke-alarm_diagram.jpg"/>
          <p:cNvPicPr preferRelativeResize="0"/>
          <p:nvPr/>
        </p:nvPicPr>
        <p:blipFill rotWithShape="1">
          <a:blip r:embed="rId4">
            <a:alphaModFix/>
          </a:blip>
          <a:srcRect t="1" b="60949"/>
          <a:stretch/>
        </p:blipFill>
        <p:spPr>
          <a:xfrm>
            <a:off x="1353725" y="1690825"/>
            <a:ext cx="9332149" cy="36949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dirty="0">
                <a:solidFill>
                  <a:srgbClr val="0E54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Detecting a fire - sensing smoke</a:t>
            </a:r>
          </a:p>
        </p:txBody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6" name="Shape 16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061532" y="199880"/>
            <a:ext cx="1836300" cy="106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Shape 167" descr="smoke-alarm_diagram.jpg"/>
          <p:cNvPicPr preferRelativeResize="0"/>
          <p:nvPr/>
        </p:nvPicPr>
        <p:blipFill rotWithShape="1">
          <a:blip r:embed="rId4">
            <a:alphaModFix/>
          </a:blip>
          <a:srcRect t="51319" b="2967"/>
          <a:stretch/>
        </p:blipFill>
        <p:spPr>
          <a:xfrm>
            <a:off x="838200" y="1441369"/>
            <a:ext cx="9216738" cy="4090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Bimetal strip temperature sensor</a:t>
            </a:r>
          </a:p>
        </p:txBody>
      </p:sp>
      <p:sp>
        <p:nvSpPr>
          <p:cNvPr id="173" name="Shape 173" descr="Professor Bates demonstrates what happens when you heat a strip made of two different metals that are bonded together." title="PHYS1550 Everyday Physics The Bimetallic Strip">
            <a:hlinkClick r:id="rId3"/>
          </p:cNvPr>
          <p:cNvSpPr/>
          <p:nvPr/>
        </p:nvSpPr>
        <p:spPr>
          <a:xfrm>
            <a:off x="3495577" y="1434793"/>
            <a:ext cx="5200846" cy="4079039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Bimetal strip temperature sensor</a:t>
            </a:r>
          </a:p>
        </p:txBody>
      </p:sp>
      <p:sp>
        <p:nvSpPr>
          <p:cNvPr id="179" name="Shape 179"/>
          <p:cNvSpPr txBox="1"/>
          <p:nvPr/>
        </p:nvSpPr>
        <p:spPr>
          <a:xfrm>
            <a:off x="893650" y="1819656"/>
            <a:ext cx="9192000" cy="3831336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The metal part of the bimetal temperature sensor is made from a strip of brass and a strip of iron.</a:t>
            </a:r>
          </a:p>
          <a:p>
            <a:pPr lvl="0">
              <a:spcBef>
                <a:spcPts val="0"/>
              </a:spcBef>
              <a:buNone/>
            </a:pPr>
            <a:endParaRPr sz="2600" dirty="0">
              <a:solidFill>
                <a:srgbClr val="4A4C4E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>
              <a:spcBef>
                <a:spcPts val="0"/>
              </a:spcBef>
              <a:buNone/>
            </a:pP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When the strip is heated, the brass expands more than the iron.</a:t>
            </a:r>
          </a:p>
          <a:p>
            <a:pPr lvl="0">
              <a:spcBef>
                <a:spcPts val="0"/>
              </a:spcBef>
              <a:buNone/>
            </a:pPr>
            <a:endParaRPr sz="2600" dirty="0">
              <a:solidFill>
                <a:srgbClr val="4A4C4E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>
              <a:spcBef>
                <a:spcPts val="0"/>
              </a:spcBef>
              <a:buNone/>
            </a:pP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This causes the strip to bend with the brass on the outside of the curve and the steel on the inside.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651</Words>
  <Application>Microsoft Office PowerPoint</Application>
  <PresentationFormat>Widescreen</PresentationFormat>
  <Paragraphs>97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Office Theme</vt:lpstr>
      <vt:lpstr>Detecting Fire for the Internet of Things (IoT)</vt:lpstr>
      <vt:lpstr>Early detection and the IoT</vt:lpstr>
      <vt:lpstr>Early detection and the IoT</vt:lpstr>
      <vt:lpstr>Detecting a fire</vt:lpstr>
      <vt:lpstr>Detecting a fire</vt:lpstr>
      <vt:lpstr>Detecting a fire - sensing smoke</vt:lpstr>
      <vt:lpstr>Detecting a fire - sensing smoke</vt:lpstr>
      <vt:lpstr>Bimetal strip temperature sensor</vt:lpstr>
      <vt:lpstr>Bimetal strip temperature sensor</vt:lpstr>
      <vt:lpstr>Bimetal strip temperature sensor</vt:lpstr>
      <vt:lpstr>Detecting a fire - sensing heat</vt:lpstr>
      <vt:lpstr>Input process output</vt:lpstr>
      <vt:lpstr>Bimaterial strip temperature sensor</vt:lpstr>
      <vt:lpstr>Electrical circuit</vt:lpstr>
      <vt:lpstr>Electrical circuit</vt:lpstr>
      <vt:lpstr>Bimaterial strip temperature sensor</vt:lpstr>
      <vt:lpstr>Bimaterial strip alarm circuit</vt:lpstr>
      <vt:lpstr>Bimaterial strip alarm sensor</vt:lpstr>
      <vt:lpstr>Bimaterial strip alarm operation</vt:lpstr>
      <vt:lpstr>Discussion questions</vt:lpstr>
      <vt:lpstr>Cisco Little Big Futures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Detecting Fire for the Internet of Things (IoT)</dc:title>
  <dc:creator>Isabel Salas-Wardman</dc:creator>
  <cp:lastModifiedBy>Isabel Salas-Wardman</cp:lastModifiedBy>
  <cp:revision>5</cp:revision>
  <dcterms:modified xsi:type="dcterms:W3CDTF">2017-10-10T15:24:21Z</dcterms:modified>
</cp:coreProperties>
</file>