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78" r:id="rId2"/>
    <p:sldId id="279" r:id="rId3"/>
    <p:sldId id="280" r:id="rId4"/>
    <p:sldId id="263" r:id="rId5"/>
    <p:sldId id="264" r:id="rId6"/>
    <p:sldId id="268" r:id="rId7"/>
    <p:sldId id="274" r:id="rId8"/>
    <p:sldId id="265" r:id="rId9"/>
    <p:sldId id="266" r:id="rId10"/>
    <p:sldId id="273" r:id="rId11"/>
    <p:sldId id="267" r:id="rId12"/>
    <p:sldId id="270" r:id="rId13"/>
    <p:sldId id="272" r:id="rId14"/>
    <p:sldId id="269" r:id="rId15"/>
    <p:sldId id="275" r:id="rId16"/>
    <p:sldId id="281" r:id="rId17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941" autoAdjust="0"/>
  </p:normalViewPr>
  <p:slideViewPr>
    <p:cSldViewPr snapToGrid="0">
      <p:cViewPr varScale="1">
        <p:scale>
          <a:sx n="75" d="100"/>
          <a:sy n="75" d="100"/>
        </p:scale>
        <p:origin x="113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1AFB4B-8A6A-4F78-8189-282DEC51137D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54A62B-D063-44C6-8531-54A564EC4A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1938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0A876C99-8C5D-4BD8-A90C-73D5B3647024}" type="slidenum">
              <a:rPr lang="en-GB" smtClean="0"/>
              <a:pPr eaLnBrk="1" hangingPunct="1"/>
              <a:t>1</a:t>
            </a:fld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80473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3429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34696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4742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00010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366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54A62B-D063-44C6-8531-54A564EC4A7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160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1078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1429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1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Glass</a:t>
            </a:r>
            <a:r>
              <a:rPr lang="en-GB" sz="1200" b="1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reinforced plastic </a:t>
            </a:r>
            <a:endParaRPr lang="en-GB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less stiff and far less brittle than carbon fibre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endParaRPr lang="en-GB" sz="1200" b="0" i="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GRP is composed of strands of glass. Each individual glass fibre is very fine with a small diameter, and they are woven to form a flexible fabric. The fabric is normally placed in a mould, for instance a mould for a canoe and polyester resin is added, The process is repeated so that there are many layers of fibre glass and resin and allowed to dry.</a:t>
            </a:r>
            <a:r>
              <a:rPr lang="en-GB" sz="1200" b="0" i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resulting material is strong and light. Glass Reinforced Plastic can be sanded for a smooth finish and painted.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b="1" dirty="0" smtClean="0"/>
              <a:t>Phase changing materials </a:t>
            </a:r>
          </a:p>
          <a:p>
            <a:endParaRPr lang="en-GB" dirty="0" smtClean="0"/>
          </a:p>
          <a:p>
            <a:r>
              <a:rPr lang="en-GB" dirty="0" smtClean="0"/>
              <a:t>Maintains a constant body temperature. </a:t>
            </a:r>
          </a:p>
          <a:p>
            <a:endParaRPr lang="en-GB" dirty="0" smtClean="0"/>
          </a:p>
          <a:p>
            <a:r>
              <a:rPr lang="en-GB" dirty="0" smtClean="0"/>
              <a:t>Phase changing materials are able to transform from solid to liquid and back whilst storing and releasing heat, large amounts of heat are absorbed and released.</a:t>
            </a:r>
          </a:p>
          <a:p>
            <a:endParaRPr lang="en-GB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6 </a:t>
            </a:r>
            <a:r>
              <a:rPr lang="en-GB" b="1" dirty="0" smtClean="0"/>
              <a:t>Geotextiles</a:t>
            </a:r>
            <a:r>
              <a:rPr lang="en-GB" b="1" baseline="0" dirty="0" smtClean="0"/>
              <a:t> </a:t>
            </a:r>
            <a:r>
              <a:rPr lang="en-GB" b="1" dirty="0" smtClean="0"/>
              <a:t>Permeable</a:t>
            </a:r>
            <a:r>
              <a:rPr lang="en-GB" b="1" baseline="0" dirty="0" smtClean="0"/>
              <a:t> </a:t>
            </a:r>
            <a:r>
              <a:rPr lang="en-GB" baseline="0" dirty="0" smtClean="0"/>
              <a:t>–absorbent –liquids can pass through them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93565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27362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48953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Permeable</a:t>
            </a:r>
            <a:r>
              <a:rPr lang="en-GB" baseline="0" dirty="0" smtClean="0"/>
              <a:t> –absorbent –liquids can pass through them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3467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 smtClean="0"/>
              <a:t>Permeable</a:t>
            </a:r>
            <a:r>
              <a:rPr lang="en-GB" baseline="0" dirty="0" smtClean="0"/>
              <a:t> –absorbent –liquids can pass through them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C991BE-D87B-44FE-B674-3AB4D23CCB0B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926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01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162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98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190626" y="1151931"/>
            <a:ext cx="9810751" cy="2321719"/>
          </a:xfrm>
          <a:prstGeom prst="rect">
            <a:avLst/>
          </a:prstGeom>
        </p:spPr>
        <p:txBody>
          <a:bodyPr anchor="b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190626" y="3536156"/>
            <a:ext cx="9810751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729" algn="ctr">
              <a:spcBef>
                <a:spcPts val="0"/>
              </a:spcBef>
              <a:buSzTx/>
              <a:buNone/>
              <a:defRPr sz="2200"/>
            </a:lvl2pPr>
            <a:lvl3pPr marL="0" indent="321457" algn="ctr">
              <a:spcBef>
                <a:spcPts val="0"/>
              </a:spcBef>
              <a:buSzTx/>
              <a:buNone/>
              <a:defRPr sz="2200"/>
            </a:lvl3pPr>
            <a:lvl4pPr marL="0" indent="482186" algn="ctr">
              <a:spcBef>
                <a:spcPts val="0"/>
              </a:spcBef>
              <a:buSzTx/>
              <a:buNone/>
              <a:defRPr sz="2200"/>
            </a:lvl4pPr>
            <a:lvl5pPr marL="0" indent="642915" algn="ctr">
              <a:spcBef>
                <a:spcPts val="0"/>
              </a:spcBef>
              <a:buSzTx/>
              <a:buNone/>
              <a:defRPr sz="2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FFFFFF"/>
                </a:solid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FFFFFF"/>
                </a:solid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FFFFFF"/>
                </a:solid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FFFFFF"/>
                </a:solid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200">
                <a:solidFill>
                  <a:srgbClr val="FFFFFF"/>
                </a:solidFill>
              </a:rPr>
              <a:t>Body Level Five</a:t>
            </a:r>
          </a:p>
        </p:txBody>
      </p:sp>
    </p:spTree>
    <p:extLst>
      <p:ext uri="{BB962C8B-B14F-4D97-AF65-F5344CB8AC3E}">
        <p14:creationId xmlns:p14="http://schemas.microsoft.com/office/powerpoint/2010/main" val="414537343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0059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8911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81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300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2567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358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796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348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15D34-B063-4C81-AC51-06061E28D233}" type="datetimeFigureOut">
              <a:rPr lang="en-GB" smtClean="0"/>
              <a:t>22/02/2018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82CC7-401A-4828-BAE0-10CC811E175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48868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YCrmzEwUrYY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524000" y="315914"/>
            <a:ext cx="4598988" cy="203279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u="sng" dirty="0">
                <a:solidFill>
                  <a:srgbClr val="002060"/>
                </a:solidFill>
                <a:latin typeface="Fluffy Slacks BTN" pitchFamily="34" charset="0"/>
              </a:rPr>
              <a:t>What are you doing?</a:t>
            </a:r>
          </a:p>
          <a:p>
            <a:pPr algn="ctr">
              <a:defRPr/>
            </a:pPr>
            <a:endParaRPr lang="en-GB" sz="1600" dirty="0">
              <a:solidFill>
                <a:srgbClr val="002060"/>
              </a:solidFill>
              <a:latin typeface="Fluffy Slacks BTN" pitchFamily="34" charset="0"/>
            </a:endParaRPr>
          </a:p>
          <a:p>
            <a:pPr algn="ctr">
              <a:defRPr/>
            </a:pPr>
            <a:r>
              <a:rPr lang="en-GB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Learn about modern materials</a:t>
            </a:r>
            <a:endParaRPr lang="en-GB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133794" y="252189"/>
            <a:ext cx="4545012" cy="216024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3200" u="sng" dirty="0">
                <a:solidFill>
                  <a:srgbClr val="002060"/>
                </a:solidFill>
                <a:latin typeface="Fluffy Slacks BTN" pitchFamily="34" charset="0"/>
              </a:rPr>
              <a:t>Where does it fit in?</a:t>
            </a:r>
          </a:p>
          <a:p>
            <a:pPr algn="ctr">
              <a:defRPr/>
            </a:pPr>
            <a:endParaRPr lang="en-GB" sz="2000" dirty="0">
              <a:solidFill>
                <a:srgbClr val="002060"/>
              </a:solidFill>
              <a:latin typeface="Fluffy Slacks BTN" pitchFamily="34" charset="0"/>
            </a:endParaRPr>
          </a:p>
          <a:p>
            <a:pPr algn="ctr">
              <a:defRPr/>
            </a:pPr>
            <a:r>
              <a:rPr lang="en-GB" sz="20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You will be tested on this topic. </a:t>
            </a:r>
            <a:endParaRPr lang="en-GB" sz="2000" dirty="0">
              <a:solidFill>
                <a:srgbClr val="002060"/>
              </a:solidFill>
              <a:latin typeface="Comic Sans MS" panose="030F0702030302020204" pitchFamily="66" charset="0"/>
            </a:endParaRPr>
          </a:p>
          <a:p>
            <a:pPr algn="ctr">
              <a:defRPr/>
            </a:pPr>
            <a:endParaRPr lang="en-GB" dirty="0">
              <a:solidFill>
                <a:srgbClr val="002060"/>
              </a:solidFill>
              <a:latin typeface="Fluffy Slacks BTN" pitchFamily="34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952771" y="2437948"/>
            <a:ext cx="8137525" cy="246062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2400" u="sng" dirty="0">
                <a:solidFill>
                  <a:srgbClr val="002060"/>
                </a:solidFill>
                <a:latin typeface="Fluffy Slacks BTN" pitchFamily="34" charset="0"/>
              </a:rPr>
              <a:t>Why are you learning this</a:t>
            </a:r>
            <a:r>
              <a:rPr lang="en-GB" u="sng" dirty="0">
                <a:solidFill>
                  <a:srgbClr val="002060"/>
                </a:solidFill>
                <a:latin typeface="Fluffy Slacks BTN" pitchFamily="34" charset="0"/>
              </a:rPr>
              <a:t>?</a:t>
            </a:r>
          </a:p>
          <a:p>
            <a:pPr algn="ctr">
              <a:defRPr/>
            </a:pPr>
            <a:endParaRPr lang="en-GB" sz="2000" dirty="0">
              <a:solidFill>
                <a:srgbClr val="002060"/>
              </a:solidFill>
              <a:latin typeface="Fluffy Slacks BTN" pitchFamily="34" charset="0"/>
            </a:endParaRPr>
          </a:p>
          <a:p>
            <a:pPr algn="ctr">
              <a:defRPr/>
            </a:pPr>
            <a:r>
              <a:rPr lang="en-GB" sz="2000" dirty="0" smtClean="0">
                <a:solidFill>
                  <a:srgbClr val="002060"/>
                </a:solidFill>
                <a:latin typeface="Fluffy Slacks BTN" pitchFamily="34" charset="0"/>
              </a:rPr>
              <a:t>Modern materials are changing the future possibilities of D&amp;T.   </a:t>
            </a:r>
            <a:endParaRPr lang="en-GB" dirty="0">
              <a:solidFill>
                <a:srgbClr val="002060"/>
              </a:solidFill>
              <a:latin typeface="Fluffy Slacks BTN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1524000" y="5013176"/>
          <a:ext cx="9144000" cy="1737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28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00808"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B</a:t>
                      </a:r>
                      <a:r>
                        <a:rPr lang="en-GB" sz="1800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</a:rPr>
                        <a:t>elieve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Approach the task</a:t>
                      </a:r>
                      <a:r>
                        <a:rPr lang="en-GB" sz="1800" b="1" baseline="0" dirty="0" smtClean="0">
                          <a:solidFill>
                            <a:schemeClr val="bg1"/>
                          </a:solidFill>
                          <a:latin typeface="Comic Sans MS" pitchFamily="66" charset="0"/>
                        </a:rPr>
                        <a:t> positively</a:t>
                      </a:r>
                      <a:endParaRPr lang="en-GB" sz="1800" b="1" dirty="0" smtClean="0">
                        <a:solidFill>
                          <a:schemeClr val="bg1"/>
                        </a:solidFill>
                        <a:latin typeface="Comic Sans MS" pitchFamily="66" charset="0"/>
                      </a:endParaRPr>
                    </a:p>
                    <a:p>
                      <a:endParaRPr lang="en-GB" sz="1800" dirty="0">
                        <a:solidFill>
                          <a:srgbClr val="0070C0"/>
                        </a:solidFill>
                      </a:endParaRPr>
                    </a:p>
                  </a:txBody>
                  <a:tcPr marT="45703" marB="45703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A</a:t>
                      </a:r>
                      <a:r>
                        <a:rPr lang="en-GB" sz="1800" dirty="0" smtClean="0">
                          <a:solidFill>
                            <a:srgbClr val="FF3300"/>
                          </a:solidFill>
                        </a:rPr>
                        <a:t>chieve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Learn as many new things as you can!</a:t>
                      </a:r>
                    </a:p>
                    <a:p>
                      <a:endParaRPr lang="en-GB" sz="1800" dirty="0">
                        <a:solidFill>
                          <a:srgbClr val="FF3300"/>
                        </a:solidFill>
                      </a:endParaRPr>
                    </a:p>
                  </a:txBody>
                  <a:tcPr marT="45703" marB="45703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solidFill>
                            <a:schemeClr val="bg1"/>
                          </a:solidFill>
                        </a:rPr>
                        <a:t>S</a:t>
                      </a:r>
                      <a:r>
                        <a:rPr lang="en-GB" sz="18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</a:rPr>
                        <a:t>ucceed</a:t>
                      </a:r>
                    </a:p>
                    <a:p>
                      <a:r>
                        <a:rPr lang="en-GB" sz="180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Comic Sans MS" panose="030F0702030302020204" pitchFamily="66" charset="0"/>
                        </a:rPr>
                        <a:t>Take quality notes and</a:t>
                      </a:r>
                      <a:r>
                        <a:rPr lang="en-GB" sz="1800" baseline="0" dirty="0" smtClean="0">
                          <a:solidFill>
                            <a:schemeClr val="accent4">
                              <a:lumMod val="40000"/>
                              <a:lumOff val="60000"/>
                            </a:schemeClr>
                          </a:solidFill>
                          <a:latin typeface="Comic Sans MS" panose="030F0702030302020204" pitchFamily="66" charset="0"/>
                        </a:rPr>
                        <a:t> focus on the task. </a:t>
                      </a:r>
                      <a:endParaRPr lang="en-GB" sz="1800" dirty="0" smtClean="0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marT="45703" marB="45703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E</a:t>
                      </a:r>
                      <a:r>
                        <a:rPr lang="en-GB" sz="1800" dirty="0" smtClean="0">
                          <a:solidFill>
                            <a:srgbClr val="FFBDBD"/>
                          </a:solidFill>
                        </a:rPr>
                        <a:t>njoy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Have fun, but work Safely</a:t>
                      </a:r>
                    </a:p>
                    <a:p>
                      <a:endParaRPr lang="en-GB" sz="1800" dirty="0">
                        <a:solidFill>
                          <a:srgbClr val="C00000"/>
                        </a:solidFill>
                      </a:endParaRPr>
                    </a:p>
                  </a:txBody>
                  <a:tcPr marT="45703" marB="45703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 smtClean="0"/>
                        <a:t>S</a:t>
                      </a:r>
                      <a:r>
                        <a:rPr lang="en-GB" sz="1800" dirty="0" smtClean="0">
                          <a:solidFill>
                            <a:srgbClr val="FFFF00"/>
                          </a:solidFill>
                        </a:rPr>
                        <a:t>upport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omic Sans MS" pitchFamily="66" charset="0"/>
                          <a:cs typeface="Arial" charset="0"/>
                        </a:rPr>
                        <a:t>Work independently and support each other</a:t>
                      </a:r>
                    </a:p>
                    <a:p>
                      <a:endParaRPr lang="en-GB" sz="1800" dirty="0">
                        <a:solidFill>
                          <a:srgbClr val="92D050"/>
                        </a:solidFill>
                      </a:endParaRPr>
                    </a:p>
                  </a:txBody>
                  <a:tcPr marT="45703" marB="45703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75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262553"/>
              </p:ext>
            </p:extLst>
          </p:nvPr>
        </p:nvGraphicFramePr>
        <p:xfrm>
          <a:off x="460375" y="1066801"/>
          <a:ext cx="11308292" cy="56561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28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An electronic display that uses liquid crystals.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does it look like?</a:t>
                      </a:r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4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Properties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LCD’s  can block or allow light to pass through,  depending on the amount of electricity</a:t>
                      </a: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applied. </a:t>
                      </a: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LCDs allow displays to be much thinner and </a:t>
                      </a: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consume less power</a:t>
                      </a: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(better for portable appliances as battery life</a:t>
                      </a: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 can be extended. ) Better display of imagery. </a:t>
                      </a: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u="sng" dirty="0" smtClean="0"/>
                    </a:p>
                    <a:p>
                      <a:r>
                        <a:rPr lang="en-GB" u="sng" dirty="0" smtClean="0"/>
                        <a:t>What its used for</a:t>
                      </a:r>
                    </a:p>
                    <a:p>
                      <a:endParaRPr lang="en-GB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Displays information such as text, imagery and moving picture for computers, calculator , digital camera’s, laptops, </a:t>
                      </a:r>
                    </a:p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TV’s and mobile phones.</a:t>
                      </a:r>
                    </a:p>
                    <a:p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766123" y="224660"/>
            <a:ext cx="66410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LCD (Liquid crystal display) 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9" name="Picture 2" descr="Image result for lcd screen calculator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635" y="1583181"/>
            <a:ext cx="2235955" cy="850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mage result for lcd display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2590" y="1335311"/>
            <a:ext cx="1596325" cy="159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Image result for LCD screen iphon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48" r="35283"/>
          <a:stretch/>
        </p:blipFill>
        <p:spPr bwMode="auto">
          <a:xfrm>
            <a:off x="9918915" y="1583181"/>
            <a:ext cx="1531368" cy="1299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188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6925"/>
              </p:ext>
            </p:extLst>
          </p:nvPr>
        </p:nvGraphicFramePr>
        <p:xfrm>
          <a:off x="305829" y="718066"/>
          <a:ext cx="11555614" cy="59475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777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78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0838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Contains</a:t>
                      </a:r>
                      <a:r>
                        <a:rPr lang="en-GB" u="none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 an antibacterial substance.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none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The antibacterial</a:t>
                      </a:r>
                      <a:r>
                        <a:rPr lang="en-GB" sz="1800" kern="1200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substance is</a:t>
                      </a: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 added in the heart of the fibre and prevents the development of bacteria that form during any bodily activity.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none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none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none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128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Long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lasting antibacterial resilience 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Easy to care for.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Continues to be antibacterial, even after washing material.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Bedding</a:t>
                      </a:r>
                    </a:p>
                    <a:p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Underwear</a:t>
                      </a:r>
                    </a:p>
                    <a:p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Socks</a:t>
                      </a:r>
                    </a:p>
                    <a:p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Child care ( clothing)</a:t>
                      </a: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874263" y="133291"/>
            <a:ext cx="64187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3200" dirty="0" smtClean="0">
                <a:latin typeface="Comic Sans MS" panose="030F0702030302020204" pitchFamily="66" charset="0"/>
              </a:rPr>
              <a:t>Rhovyl </a:t>
            </a:r>
            <a:r>
              <a:rPr lang="en-GB" sz="3200" dirty="0">
                <a:latin typeface="Comic Sans MS" panose="030F0702030302020204" pitchFamily="66" charset="0"/>
              </a:rPr>
              <a:t>as an antibacterial fibre.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3368" t="34838" r="57118" b="14236"/>
          <a:stretch/>
        </p:blipFill>
        <p:spPr>
          <a:xfrm>
            <a:off x="8754533" y="1153460"/>
            <a:ext cx="1778000" cy="23009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9549" t="39005" r="54861" b="18171"/>
          <a:stretch/>
        </p:blipFill>
        <p:spPr>
          <a:xfrm>
            <a:off x="7230803" y="1778001"/>
            <a:ext cx="1632464" cy="147319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56421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4571871"/>
              </p:ext>
            </p:extLst>
          </p:nvPr>
        </p:nvGraphicFramePr>
        <p:xfrm>
          <a:off x="460375" y="1066801"/>
          <a:ext cx="11308292" cy="513252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229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Lets</a:t>
                      </a:r>
                      <a:r>
                        <a:rPr lang="en-GB" u="none" baseline="0" dirty="0" smtClean="0">
                          <a:latin typeface="Comic Sans MS" panose="030F0702030302020204" pitchFamily="66" charset="0"/>
                        </a:rPr>
                        <a:t> sweat (perspiration) out but not rain in, thus allowing the fabric to “breath” </a:t>
                      </a:r>
                      <a:endParaRPr lang="en-GB" u="none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95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Absorbs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 &amp; releases sweat quickly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Many can be made to repel water for outdoor clothing 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Sports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wear, outdoor clothing 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Gortex is a good example</a:t>
                      </a:r>
                      <a:r>
                        <a:rPr lang="en-GB" baseline="0" dirty="0" smtClean="0"/>
                        <a:t>.</a:t>
                      </a:r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366447" y="160338"/>
            <a:ext cx="771717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6000" dirty="0" smtClean="0">
                <a:latin typeface="Comic Sans MS" panose="030F0702030302020204" pitchFamily="66" charset="0"/>
              </a:rPr>
              <a:t>Breathable materials</a:t>
            </a:r>
            <a:endParaRPr lang="en-GB" sz="6000" dirty="0"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144" t="41423" r="24136" b="35705"/>
          <a:stretch/>
        </p:blipFill>
        <p:spPr>
          <a:xfrm>
            <a:off x="8634203" y="4526165"/>
            <a:ext cx="2898842" cy="1673157"/>
          </a:xfrm>
          <a:prstGeom prst="rect">
            <a:avLst/>
          </a:prstGeom>
        </p:spPr>
      </p:pic>
      <p:pic>
        <p:nvPicPr>
          <p:cNvPr id="9" name="Picture 2" descr="http://www.winyangtex.com/images/Category/304_CategoryIntroPhoto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203" y="1254908"/>
            <a:ext cx="2717912" cy="1920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7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winyangtex.com/images/Category/304_CategoryIntroPhoto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3679" y="1032493"/>
            <a:ext cx="7552794" cy="5337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5048427" y="244238"/>
            <a:ext cx="24432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u="sng" dirty="0" smtClean="0">
                <a:latin typeface="Comic Sans MS" panose="030F0702030302020204" pitchFamily="66" charset="0"/>
              </a:rPr>
              <a:t>Breathable materials</a:t>
            </a:r>
            <a:endParaRPr lang="en-GB" u="sng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912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223902"/>
              </p:ext>
            </p:extLst>
          </p:nvPr>
        </p:nvGraphicFramePr>
        <p:xfrm>
          <a:off x="460375" y="1066801"/>
          <a:ext cx="11308292" cy="511702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2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Clothing that protects the skin from UV rays from the sun.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none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Pre-treated with UV-preventing ingredients during manufacture to enhance their effectiveness. (titanium dioxide)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Hats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beach wear –especially for children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UV beach tents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131813" y="297360"/>
            <a:ext cx="63001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400" u="sng" dirty="0" smtClean="0">
                <a:latin typeface="Comic Sans MS" panose="030F0702030302020204" pitchFamily="66" charset="0"/>
              </a:rPr>
              <a:t>UV protective clothing </a:t>
            </a:r>
            <a:endParaRPr lang="en-GB" sz="4400" u="sng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50521" t="45023" r="27083" b="20487"/>
          <a:stretch/>
        </p:blipFill>
        <p:spPr>
          <a:xfrm>
            <a:off x="10248828" y="4682636"/>
            <a:ext cx="1158355" cy="133794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2320" t="36388" r="50039" b="18909"/>
          <a:stretch/>
        </p:blipFill>
        <p:spPr>
          <a:xfrm>
            <a:off x="10060657" y="3440623"/>
            <a:ext cx="1708009" cy="114047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40789" t="39777" r="40391" b="34957"/>
          <a:stretch/>
        </p:blipFill>
        <p:spPr>
          <a:xfrm>
            <a:off x="8958450" y="1139220"/>
            <a:ext cx="2448733" cy="1848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65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216743"/>
              </p:ext>
            </p:extLst>
          </p:nvPr>
        </p:nvGraphicFramePr>
        <p:xfrm>
          <a:off x="460375" y="1066801"/>
          <a:ext cx="11308292" cy="53252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162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Polyester</a:t>
                      </a:r>
                      <a:r>
                        <a:rPr lang="en-GB" u="none" baseline="0" dirty="0" smtClean="0">
                          <a:latin typeface="Comic Sans MS" panose="030F0702030302020204" pitchFamily="66" charset="0"/>
                        </a:rPr>
                        <a:t> or nylon microfibres are 60-100 times finer than one human hair (technical definition is less than one denier thick) </a:t>
                      </a:r>
                      <a:endParaRPr lang="en-GB" u="none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07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Ultra fine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Soft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High strength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Comfortable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Breathable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Quick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drying 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Absorbent but dries very fast. 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Active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sportswear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Underwear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Cleaning products (the structure traps dirt and absorbs liquids) 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Towels (specialist) 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3986374" y="143471"/>
            <a:ext cx="42562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5400" u="sng" dirty="0" smtClean="0">
                <a:latin typeface="Comic Sans MS" panose="030F0702030302020204" pitchFamily="66" charset="0"/>
              </a:rPr>
              <a:t>Microfibres </a:t>
            </a:r>
          </a:p>
        </p:txBody>
      </p:sp>
      <p:pic>
        <p:nvPicPr>
          <p:cNvPr id="9" name="Picture 4" descr="http://maximmart.com/images/what-is-microfib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2485" y="1474790"/>
            <a:ext cx="3558241" cy="1707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microfiber maximmart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5832" y="5099483"/>
            <a:ext cx="2054894" cy="1027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2677" t="35751" r="47657" b="21028"/>
          <a:stretch/>
        </p:blipFill>
        <p:spPr>
          <a:xfrm>
            <a:off x="8985832" y="3317028"/>
            <a:ext cx="2169763" cy="1329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409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73983" y="0"/>
            <a:ext cx="25200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Plenary </a:t>
            </a:r>
            <a:endParaRPr lang="en-US" sz="5400" b="1" cap="none" spc="0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2407" y="923330"/>
            <a:ext cx="1001190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Around your tables, discuss and agree on the best modern material to use for the following products. You will be asked to justify why you have chosen the material. </a:t>
            </a:r>
            <a:endParaRPr lang="en-GB" dirty="0">
              <a:latin typeface="Comic Sans MS" panose="030F0702030302020204" pitchFamily="66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851717"/>
              </p:ext>
            </p:extLst>
          </p:nvPr>
        </p:nvGraphicFramePr>
        <p:xfrm>
          <a:off x="709983" y="1846658"/>
          <a:ext cx="11006736" cy="4383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689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8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668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19183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9183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/>
          <a:srcRect l="40908" t="38294" r="41225" b="32257"/>
          <a:stretch/>
        </p:blipFill>
        <p:spPr>
          <a:xfrm>
            <a:off x="8853109" y="1905542"/>
            <a:ext cx="2106593" cy="1952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9088" t="41681" r="45677" b="13600"/>
          <a:stretch/>
        </p:blipFill>
        <p:spPr>
          <a:xfrm>
            <a:off x="4597758" y="4214118"/>
            <a:ext cx="3271232" cy="181814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l="14234" t="35344" r="49835" b="15537"/>
          <a:stretch/>
        </p:blipFill>
        <p:spPr>
          <a:xfrm>
            <a:off x="1210613" y="4108580"/>
            <a:ext cx="2640169" cy="20292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/>
          <a:srcRect l="17105" t="32704" r="53003" b="13071"/>
          <a:stretch/>
        </p:blipFill>
        <p:spPr>
          <a:xfrm>
            <a:off x="9028090" y="4059910"/>
            <a:ext cx="2037413" cy="2077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6"/>
          <a:srcRect l="13541" t="33056" r="49538" b="14480"/>
          <a:stretch/>
        </p:blipFill>
        <p:spPr>
          <a:xfrm>
            <a:off x="4915650" y="1905542"/>
            <a:ext cx="2589940" cy="2069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7"/>
          <a:srcRect l="12354" t="33582" r="48250" b="15890"/>
          <a:stretch/>
        </p:blipFill>
        <p:spPr>
          <a:xfrm>
            <a:off x="1036747" y="1846658"/>
            <a:ext cx="2987899" cy="215459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9983" y="3670479"/>
            <a:ext cx="19559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Nomex </a:t>
            </a:r>
            <a:endParaRPr lang="en-GB" dirty="0"/>
          </a:p>
        </p:txBody>
      </p:sp>
      <p:sp>
        <p:nvSpPr>
          <p:cNvPr id="14" name="TextBox 13"/>
          <p:cNvSpPr txBox="1"/>
          <p:nvPr/>
        </p:nvSpPr>
        <p:spPr>
          <a:xfrm>
            <a:off x="4351410" y="3646733"/>
            <a:ext cx="19559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Geotextiles  </a:t>
            </a:r>
            <a:endParaRPr lang="en-GB" dirty="0"/>
          </a:p>
        </p:txBody>
      </p:sp>
      <p:sp>
        <p:nvSpPr>
          <p:cNvPr id="15" name="TextBox 14"/>
          <p:cNvSpPr txBox="1"/>
          <p:nvPr/>
        </p:nvSpPr>
        <p:spPr>
          <a:xfrm>
            <a:off x="8008719" y="3631917"/>
            <a:ext cx="19559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Kevlar   </a:t>
            </a:r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574752" y="5880267"/>
            <a:ext cx="19559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Phase changing    </a:t>
            </a:r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4351409" y="5860986"/>
            <a:ext cx="335659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   GRP (Glass reinforced plastic </a:t>
            </a:r>
            <a:endParaRPr lang="en-GB" dirty="0"/>
          </a:p>
        </p:txBody>
      </p:sp>
      <p:sp>
        <p:nvSpPr>
          <p:cNvPr id="18" name="TextBox 17"/>
          <p:cNvSpPr txBox="1"/>
          <p:nvPr/>
        </p:nvSpPr>
        <p:spPr>
          <a:xfrm>
            <a:off x="8050118" y="5809832"/>
            <a:ext cx="195594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dirty="0" smtClean="0"/>
              <a:t>Rhovyl  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2589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603717" y="2424410"/>
            <a:ext cx="8651631" cy="2062103"/>
          </a:xfrm>
          <a:prstGeom prst="rect">
            <a:avLst/>
          </a:prstGeom>
          <a:solidFill>
            <a:srgbClr val="FFFFCC"/>
          </a:solidFill>
        </p:spPr>
        <p:txBody>
          <a:bodyPr wrap="square">
            <a:spAutoFit/>
          </a:bodyPr>
          <a:lstStyle/>
          <a:p>
            <a:r>
              <a:rPr lang="en-GB" sz="3200" dirty="0">
                <a:solidFill>
                  <a:srgbClr val="002060"/>
                </a:solidFill>
                <a:latin typeface="Comic Sans MS" panose="030F0702030302020204" pitchFamily="66" charset="0"/>
              </a:rPr>
              <a:t>They do not react to changes in environment like smart materials however they do have clever and often ground-breaking properties themselves</a:t>
            </a:r>
            <a:r>
              <a:rPr lang="en-GB" dirty="0"/>
              <a:t>. </a:t>
            </a:r>
          </a:p>
        </p:txBody>
      </p:sp>
      <p:sp>
        <p:nvSpPr>
          <p:cNvPr id="5" name="Rectangle 4"/>
          <p:cNvSpPr/>
          <p:nvPr/>
        </p:nvSpPr>
        <p:spPr>
          <a:xfrm>
            <a:off x="3048000" y="779306"/>
            <a:ext cx="524829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Modern materials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8296296" y="3967089"/>
            <a:ext cx="453809" cy="11676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6-Point Star 5"/>
          <p:cNvSpPr/>
          <p:nvPr/>
        </p:nvSpPr>
        <p:spPr>
          <a:xfrm>
            <a:off x="3910818" y="4670474"/>
            <a:ext cx="4385478" cy="1856935"/>
          </a:xfrm>
          <a:prstGeom prst="star6">
            <a:avLst/>
          </a:prstGeom>
          <a:solidFill>
            <a:srgbClr val="FDF32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Characteristics/features  </a:t>
            </a:r>
            <a:endParaRPr lang="en-GB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46247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22564" t="22193" r="23120" b="11917"/>
          <a:stretch/>
        </p:blipFill>
        <p:spPr>
          <a:xfrm>
            <a:off x="108488" y="0"/>
            <a:ext cx="7486527" cy="51059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22087" t="26218" r="23120" b="13189"/>
          <a:stretch/>
        </p:blipFill>
        <p:spPr>
          <a:xfrm>
            <a:off x="4938794" y="2285998"/>
            <a:ext cx="7129220" cy="44325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3564609" y="906649"/>
            <a:ext cx="6385303" cy="156966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Information sheets have been placed around the classroom on modern materials. </a:t>
            </a:r>
            <a:endParaRPr lang="en-GB" sz="32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4608" y="3539701"/>
            <a:ext cx="6385303" cy="1569660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r>
              <a:rPr lang="en-GB" sz="3200" dirty="0" smtClean="0">
                <a:solidFill>
                  <a:srgbClr val="002060"/>
                </a:solidFill>
                <a:latin typeface="Comic Sans MS" panose="030F0702030302020204" pitchFamily="66" charset="0"/>
              </a:rPr>
              <a:t>Read through the information, to answer the questions on the worksheet provided. </a:t>
            </a:r>
            <a:endParaRPr lang="en-GB" sz="3200" dirty="0">
              <a:solidFill>
                <a:srgbClr val="00206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06947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5639776"/>
              </p:ext>
            </p:extLst>
          </p:nvPr>
        </p:nvGraphicFramePr>
        <p:xfrm>
          <a:off x="534818" y="1130036"/>
          <a:ext cx="10999676" cy="542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97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7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/>
                    </a:p>
                    <a:p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Kevlar® is a very strong artificial fibre. </a:t>
                      </a:r>
                    </a:p>
                    <a:p>
                      <a:endParaRPr lang="en-GB" sz="1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is woven to make a material that is best</a:t>
                      </a: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known</a:t>
                      </a: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for being</a:t>
                      </a: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used for</a:t>
                      </a: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light and flexible body armour.</a:t>
                      </a:r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does it look like?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Its molecules can pack closely together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9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Properties</a:t>
                      </a: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Very</a:t>
                      </a:r>
                      <a:r>
                        <a:rPr lang="en-GB" baseline="0" dirty="0" smtClean="0"/>
                        <a:t> strong  and durable.</a:t>
                      </a:r>
                    </a:p>
                    <a:p>
                      <a:r>
                        <a:rPr lang="en-GB" baseline="0" dirty="0" smtClean="0"/>
                        <a:t>5x stronger than steel</a:t>
                      </a:r>
                    </a:p>
                    <a:p>
                      <a:r>
                        <a:rPr lang="en-GB" baseline="0" dirty="0" smtClean="0"/>
                        <a:t>Can withstand high temperatures. </a:t>
                      </a:r>
                    </a:p>
                    <a:p>
                      <a:r>
                        <a:rPr lang="en-GB" baseline="0" dirty="0" smtClean="0"/>
                        <a:t>Resist chemicals 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/>
                        <a:t>What its used for</a:t>
                      </a: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Cables in civil engineering  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Cut resistant gloves. </a:t>
                      </a:r>
                    </a:p>
                    <a:p>
                      <a:r>
                        <a:rPr lang="en-GB" dirty="0" smtClean="0"/>
                        <a:t> 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bullet proof vests. 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9975" t="39921" r="53497" b="21170"/>
          <a:stretch/>
        </p:blipFill>
        <p:spPr>
          <a:xfrm>
            <a:off x="9669531" y="1712251"/>
            <a:ext cx="1766213" cy="14564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20569" t="24558" r="53695" b="24033"/>
          <a:stretch/>
        </p:blipFill>
        <p:spPr>
          <a:xfrm>
            <a:off x="9968582" y="4998824"/>
            <a:ext cx="1207703" cy="13563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4261" t="34947" r="47729" b="14877"/>
          <a:stretch/>
        </p:blipFill>
        <p:spPr>
          <a:xfrm>
            <a:off x="9709124" y="3411143"/>
            <a:ext cx="1726620" cy="128147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l="22351" t="34991" r="54586" b="19410"/>
          <a:stretch/>
        </p:blipFill>
        <p:spPr>
          <a:xfrm>
            <a:off x="4138238" y="3411143"/>
            <a:ext cx="1416677" cy="1574761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4589297" y="7937"/>
            <a:ext cx="321273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Kevlar </a:t>
            </a:r>
            <a:endParaRPr lang="en-GB" sz="6000" b="1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7"/>
          <a:srcRect l="21730" t="69227" r="65763" b="9375"/>
          <a:stretch/>
        </p:blipFill>
        <p:spPr>
          <a:xfrm>
            <a:off x="8438263" y="4876267"/>
            <a:ext cx="1270861" cy="122244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8"/>
          <a:srcRect l="19586" t="23784" r="65090" b="52171"/>
          <a:stretch/>
        </p:blipFill>
        <p:spPr>
          <a:xfrm>
            <a:off x="6841936" y="1760576"/>
            <a:ext cx="1596327" cy="1408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80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457053"/>
              </p:ext>
            </p:extLst>
          </p:nvPr>
        </p:nvGraphicFramePr>
        <p:xfrm>
          <a:off x="460375" y="1066801"/>
          <a:ext cx="11308292" cy="532953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205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Carbon in the form of graphite is soft, slippery and easily broken. But very thin filaments of carbon are very stiff</a:t>
                      </a: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and are used as a strengthening material.</a:t>
                      </a:r>
                      <a:endParaRPr lang="en-GB" u="sng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does it look like?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638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Properties</a:t>
                      </a:r>
                    </a:p>
                    <a:p>
                      <a:endParaRPr lang="en-GB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Its molecules can pack closely together to make it very strong.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Its rigid.</a:t>
                      </a: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Lightweight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Flame proof.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4x stronger than steel with ¼ weight.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High cost. </a:t>
                      </a:r>
                      <a:endParaRPr lang="en-GB" sz="1800" b="0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/>
                        <a:t>What its used for</a:t>
                      </a: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Helmets   </a:t>
                      </a:r>
                    </a:p>
                    <a:p>
                      <a:r>
                        <a:rPr lang="en-GB" dirty="0" smtClean="0"/>
                        <a:t>Racing</a:t>
                      </a:r>
                      <a:r>
                        <a:rPr lang="en-GB" baseline="0" dirty="0" smtClean="0"/>
                        <a:t> cars </a:t>
                      </a:r>
                      <a:r>
                        <a:rPr lang="en-GB" dirty="0" smtClean="0"/>
                        <a:t> </a:t>
                      </a:r>
                    </a:p>
                    <a:p>
                      <a:r>
                        <a:rPr lang="en-GB" dirty="0" smtClean="0"/>
                        <a:t>Aircraft frames</a:t>
                      </a:r>
                    </a:p>
                    <a:p>
                      <a:r>
                        <a:rPr lang="en-GB" dirty="0" smtClean="0"/>
                        <a:t>High performance sport equipment.</a:t>
                      </a:r>
                      <a:r>
                        <a:rPr lang="en-GB" baseline="0" dirty="0" smtClean="0"/>
                        <a:t> </a:t>
                      </a:r>
                      <a:endParaRPr lang="en-GB" dirty="0" smtClean="0"/>
                    </a:p>
                    <a:p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Carbon fibres are useful for reinforcing other materials to make them tougher.</a:t>
                      </a:r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4098" name="Picture 2" descr="http://www.easycomposites.co.uk/images/products/large/240-carbon-fibre-22-twill-in-hand-close-u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0789" y="1139435"/>
            <a:ext cx="2927975" cy="1951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19084" t="34796" r="52310" b="16085"/>
          <a:stretch/>
        </p:blipFill>
        <p:spPr>
          <a:xfrm>
            <a:off x="10479038" y="3544649"/>
            <a:ext cx="1004552" cy="9697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5"/>
          <a:srcRect l="18985" t="43090" r="52112" b="24340"/>
          <a:stretch/>
        </p:blipFill>
        <p:spPr>
          <a:xfrm>
            <a:off x="8234460" y="3451296"/>
            <a:ext cx="1880316" cy="119129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856928" y="7937"/>
            <a:ext cx="599555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Carbon fibres</a:t>
            </a:r>
            <a:endParaRPr lang="en-GB" sz="6000" b="1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792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48447"/>
              </p:ext>
            </p:extLst>
          </p:nvPr>
        </p:nvGraphicFramePr>
        <p:xfrm>
          <a:off x="534818" y="1130036"/>
          <a:ext cx="10999676" cy="542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970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50266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677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What does it look like?</a:t>
                      </a:r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90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/>
                        <a:t>Properties</a:t>
                      </a:r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Resistant</a:t>
                      </a:r>
                      <a:r>
                        <a:rPr lang="en-GB" baseline="0" dirty="0" smtClean="0"/>
                        <a:t> to water and corrosion</a:t>
                      </a:r>
                    </a:p>
                    <a:p>
                      <a:r>
                        <a:rPr lang="en-GB" baseline="0" dirty="0" smtClean="0"/>
                        <a:t>Lightweight </a:t>
                      </a:r>
                    </a:p>
                    <a:p>
                      <a:r>
                        <a:rPr lang="en-GB" baseline="0" dirty="0" smtClean="0"/>
                        <a:t>Very Strong</a:t>
                      </a:r>
                    </a:p>
                    <a:p>
                      <a:r>
                        <a:rPr lang="en-GB" baseline="0" dirty="0" smtClean="0"/>
                        <a:t>Less stiff and brittle than carbon fibre </a:t>
                      </a:r>
                    </a:p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/>
                        <a:t>What its used for</a:t>
                      </a: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  <a:p>
                      <a:r>
                        <a:rPr lang="en-GB" dirty="0" smtClean="0"/>
                        <a:t> </a:t>
                      </a:r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565204" y="160338"/>
            <a:ext cx="1101295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800" b="1" i="0" dirty="0" smtClean="0">
                <a:solidFill>
                  <a:srgbClr val="333333"/>
                </a:solidFill>
                <a:effectLst/>
                <a:latin typeface="verdana" panose="020B0604030504040204" pitchFamily="34" charset="0"/>
              </a:rPr>
              <a:t>GRP (Glass reinforced plastic)  </a:t>
            </a:r>
            <a:endParaRPr lang="en-GB" sz="4800" b="1" i="0" dirty="0">
              <a:solidFill>
                <a:srgbClr val="333333"/>
              </a:solidFill>
              <a:effectLst/>
              <a:latin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4818" y="1499368"/>
            <a:ext cx="4353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Is a composite material made of plastic reinforced by fine fibres of glass. </a:t>
            </a:r>
          </a:p>
          <a:p>
            <a:endParaRPr lang="en-GB" dirty="0"/>
          </a:p>
          <a:p>
            <a:r>
              <a:rPr lang="en-GB" dirty="0" smtClean="0"/>
              <a:t>Also known as “fibre glass” 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6168777" y="3771948"/>
            <a:ext cx="40524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Wind turbine blades</a:t>
            </a:r>
          </a:p>
          <a:p>
            <a:r>
              <a:rPr lang="en-GB" dirty="0" smtClean="0"/>
              <a:t>Boat hulls</a:t>
            </a:r>
          </a:p>
          <a:p>
            <a:r>
              <a:rPr lang="en-GB" dirty="0" smtClean="0"/>
              <a:t>Bath tubs</a:t>
            </a:r>
          </a:p>
          <a:p>
            <a:r>
              <a:rPr lang="en-GB" dirty="0" smtClean="0"/>
              <a:t>Swimming pools/water slides</a:t>
            </a:r>
          </a:p>
          <a:p>
            <a:r>
              <a:rPr lang="en-GB" dirty="0" smtClean="0"/>
              <a:t>Sport cars</a:t>
            </a:r>
          </a:p>
          <a:p>
            <a:r>
              <a:rPr lang="en-GB" dirty="0" smtClean="0"/>
              <a:t>Canoe </a:t>
            </a:r>
          </a:p>
          <a:p>
            <a:r>
              <a:rPr lang="en-GB" dirty="0" smtClean="0"/>
              <a:t>Surf boards</a:t>
            </a:r>
          </a:p>
          <a:p>
            <a:r>
              <a:rPr lang="en-GB" dirty="0" smtClean="0"/>
              <a:t>Aeroplanes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l="8691" t="43442" r="44787" b="27157"/>
          <a:stretch/>
        </p:blipFill>
        <p:spPr>
          <a:xfrm>
            <a:off x="8622404" y="1499368"/>
            <a:ext cx="2532770" cy="89994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l="20756" t="55413" r="47273" b="7923"/>
          <a:stretch/>
        </p:blipFill>
        <p:spPr>
          <a:xfrm>
            <a:off x="6284890" y="1500467"/>
            <a:ext cx="1635617" cy="105454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284890" y="2699697"/>
            <a:ext cx="4675031" cy="455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7" name="TextBox 16"/>
          <p:cNvSpPr txBox="1"/>
          <p:nvPr/>
        </p:nvSpPr>
        <p:spPr>
          <a:xfrm>
            <a:off x="6177710" y="2555010"/>
            <a:ext cx="51050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Easily moulded into complex shapes. Can be woven into a flexible fabric. It can be any thickness. </a:t>
            </a:r>
            <a:endParaRPr lang="en-GB" dirty="0"/>
          </a:p>
        </p:txBody>
      </p:sp>
      <p:pic>
        <p:nvPicPr>
          <p:cNvPr id="19" name="Picture 2" descr="Image result for fibreglass products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3834" y="5041222"/>
            <a:ext cx="2774041" cy="1293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884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54921"/>
              </p:ext>
            </p:extLst>
          </p:nvPr>
        </p:nvGraphicFramePr>
        <p:xfrm>
          <a:off x="460375" y="507249"/>
          <a:ext cx="11349332" cy="62422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746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46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5526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hlinkClick r:id="rId3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hlinkClick r:id="rId3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hlinkClick r:id="rId3"/>
                        </a:rPr>
                        <a:t>https://www.youtube.com/watch?v=YCrmzEwUrYY</a:t>
                      </a:r>
                      <a:endParaRPr lang="en-GB" u="sng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1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When you are too warm-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materials stores the excess heat. 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As the skin cools, the absorbed heat is released back to the body. 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Bedding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Wheel chair cushions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Footwear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Ski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wear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Outwear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Sleeping bags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/>
                    </a:p>
                    <a:p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355544" y="0"/>
            <a:ext cx="53110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3200" b="1" i="0" dirty="0" smtClean="0">
                <a:solidFill>
                  <a:srgbClr val="333333"/>
                </a:solidFill>
                <a:effectLst/>
                <a:latin typeface="Comic Sans MS" panose="030F0702030302020204" pitchFamily="66" charset="0"/>
              </a:rPr>
              <a:t>Phase changing materials </a:t>
            </a:r>
            <a:endParaRPr lang="en-GB" sz="3200" b="1" i="0" dirty="0">
              <a:solidFill>
                <a:srgbClr val="333333"/>
              </a:solidFill>
              <a:effectLst/>
              <a:latin typeface="Comic Sans MS" panose="030F0702030302020204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9479" y="1301857"/>
            <a:ext cx="51764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Originally developed by NASA,  </a:t>
            </a:r>
            <a:r>
              <a:rPr lang="en-GB" dirty="0">
                <a:latin typeface="Comic Sans MS" panose="030F0702030302020204" pitchFamily="66" charset="0"/>
              </a:rPr>
              <a:t>t</a:t>
            </a:r>
            <a:r>
              <a:rPr lang="en-GB" dirty="0" smtClean="0">
                <a:latin typeface="Comic Sans MS" panose="030F0702030302020204" pitchFamily="66" charset="0"/>
              </a:rPr>
              <a:t>he material absorbs, stores and releases heat to maintain body 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temperature. 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/>
          <a:srcRect l="14583" t="32362" r="50635" b="12976"/>
          <a:stretch/>
        </p:blipFill>
        <p:spPr>
          <a:xfrm>
            <a:off x="8789069" y="507248"/>
            <a:ext cx="2898182" cy="256072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/>
          <a:srcRect l="13988" t="45498" r="48491" b="28230"/>
          <a:stretch/>
        </p:blipFill>
        <p:spPr>
          <a:xfrm>
            <a:off x="3363843" y="3210856"/>
            <a:ext cx="1808610" cy="71196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/>
          <a:srcRect t="41261" r="76602" b="45392"/>
          <a:stretch/>
        </p:blipFill>
        <p:spPr>
          <a:xfrm>
            <a:off x="3097220" y="5938433"/>
            <a:ext cx="2075233" cy="665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11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1028348"/>
              </p:ext>
            </p:extLst>
          </p:nvPr>
        </p:nvGraphicFramePr>
        <p:xfrm>
          <a:off x="460375" y="1066801"/>
          <a:ext cx="11308292" cy="551430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883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>
                        <a:latin typeface="Comic Sans MS" panose="030F0702030302020204" pitchFamily="66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It is</a:t>
                      </a:r>
                      <a:r>
                        <a:rPr lang="en-GB" u="none" baseline="0" dirty="0" smtClean="0">
                          <a:latin typeface="Comic Sans MS" panose="030F0702030302020204" pitchFamily="66" charset="0"/>
                        </a:rPr>
                        <a:t> a registered trademark for flame-resistant material developed in 1960’s by DuPont. </a:t>
                      </a:r>
                      <a:endParaRPr lang="en-GB" u="none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596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Heat resistant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Flame resistant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Spark resistant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Durable </a:t>
                      </a: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Synthetic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fibre 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Light weight 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Racing car drivers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clothes       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Oven gloves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Protective clothing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Fire fighters, astronauts) 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4687" t="47801" r="48958" b="27894"/>
          <a:stretch/>
        </p:blipFill>
        <p:spPr>
          <a:xfrm>
            <a:off x="6726263" y="1550443"/>
            <a:ext cx="4232159" cy="16643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12456" r="77056" b="6206"/>
          <a:stretch/>
        </p:blipFill>
        <p:spPr>
          <a:xfrm>
            <a:off x="8697823" y="4304675"/>
            <a:ext cx="1064479" cy="21215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l="21658" t="46963" r="55675" b="26980"/>
          <a:stretch/>
        </p:blipFill>
        <p:spPr>
          <a:xfrm>
            <a:off x="9633397" y="3523949"/>
            <a:ext cx="1661374" cy="10737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/>
          <a:srcRect l="36505" t="19498" r="43302" b="17474"/>
          <a:stretch/>
        </p:blipFill>
        <p:spPr>
          <a:xfrm>
            <a:off x="10464084" y="4691233"/>
            <a:ext cx="988678" cy="173503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646703" y="160338"/>
            <a:ext cx="269497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6000" b="1" i="0" dirty="0" smtClean="0">
                <a:solidFill>
                  <a:srgbClr val="333333"/>
                </a:solidFill>
                <a:effectLst/>
                <a:latin typeface="Comic Sans MS" panose="030F0702030302020204" pitchFamily="66" charset="0"/>
              </a:rPr>
              <a:t>Nomex</a:t>
            </a:r>
            <a:endParaRPr lang="en-GB" sz="6000" b="1" i="0" dirty="0">
              <a:solidFill>
                <a:srgbClr val="333333"/>
              </a:solidFill>
              <a:effectLst/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56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2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4" y="-144463"/>
            <a:ext cx="758489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sp>
        <p:nvSpPr>
          <p:cNvPr id="8" name="AutoShape 4" descr="http://reibert.info/attachments/639000560_218-jpg.3611264/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782869"/>
              </p:ext>
            </p:extLst>
          </p:nvPr>
        </p:nvGraphicFramePr>
        <p:xfrm>
          <a:off x="460375" y="1066801"/>
          <a:ext cx="11308292" cy="52477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6541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541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7288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is it?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u="sng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none" dirty="0" smtClean="0">
                          <a:latin typeface="Comic Sans MS" panose="030F0702030302020204" pitchFamily="66" charset="0"/>
                        </a:rPr>
                        <a:t>Is</a:t>
                      </a:r>
                      <a:r>
                        <a:rPr lang="en-GB" u="none" baseline="0" dirty="0" smtClean="0">
                          <a:latin typeface="Comic Sans MS" panose="030F0702030302020204" pitchFamily="66" charset="0"/>
                        </a:rPr>
                        <a:t> a term used for textile materials that are </a:t>
                      </a:r>
                      <a:r>
                        <a:rPr lang="en-GB" u="none" baseline="0" dirty="0" smtClean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used in civil engineering </a:t>
                      </a:r>
                      <a:r>
                        <a:rPr lang="en-GB" u="none" baseline="0" dirty="0" smtClean="0">
                          <a:latin typeface="Comic Sans MS" panose="030F0702030302020204" pitchFamily="66" charset="0"/>
                        </a:rPr>
                        <a:t>. (industry term used for the construction of</a:t>
                      </a:r>
                      <a:r>
                        <a:rPr lang="en-GB" sz="1800" b="0" i="0" kern="1200" dirty="0" smtClean="0">
                          <a:solidFill>
                            <a:schemeClr val="tx1"/>
                          </a:solidFill>
                          <a:effectLst/>
                          <a:latin typeface="Comic Sans MS" panose="030F0702030302020204" pitchFamily="66" charset="0"/>
                          <a:ea typeface="+mn-ea"/>
                          <a:cs typeface="+mn-cs"/>
                        </a:rPr>
                        <a:t> roads, bridges, canals, dams, and buildings)</a:t>
                      </a:r>
                      <a:endParaRPr lang="en-GB" u="none" dirty="0" smtClean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does it look like?</a:t>
                      </a:r>
                    </a:p>
                    <a:p>
                      <a:endParaRPr lang="en-GB" dirty="0" smtClean="0"/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748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Properties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Permeable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/absorbent. </a:t>
                      </a:r>
                    </a:p>
                    <a:p>
                      <a:endParaRPr lang="en-GB" baseline="0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Used in soil- can separate, filter, reinforce, protect and drain. </a:t>
                      </a:r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endParaRPr lang="en-GB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u="sng" dirty="0" smtClean="0"/>
                    </a:p>
                    <a:p>
                      <a:r>
                        <a:rPr lang="en-GB" u="sng" dirty="0" smtClean="0">
                          <a:latin typeface="Comic Sans MS" panose="030F0702030302020204" pitchFamily="66" charset="0"/>
                        </a:rPr>
                        <a:t>What its used for</a:t>
                      </a:r>
                    </a:p>
                    <a:p>
                      <a:endParaRPr lang="en-GB" dirty="0" smtClean="0">
                        <a:latin typeface="Comic Sans MS" panose="030F0702030302020204" pitchFamily="66" charset="0"/>
                      </a:endParaRPr>
                    </a:p>
                    <a:p>
                      <a:r>
                        <a:rPr lang="en-GB" dirty="0" smtClean="0">
                          <a:latin typeface="Comic Sans MS" panose="030F0702030302020204" pitchFamily="66" charset="0"/>
                        </a:rPr>
                        <a:t>Can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be used under plants or soil 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so no </a:t>
                      </a:r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weeds can grow  but water can get in and out.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 </a:t>
                      </a:r>
                    </a:p>
                    <a:p>
                      <a:r>
                        <a:rPr lang="en-GB" baseline="0" dirty="0" smtClean="0">
                          <a:latin typeface="Comic Sans MS" panose="030F0702030302020204" pitchFamily="66" charset="0"/>
                        </a:rPr>
                        <a:t>They can also be used to protect and strengthen river embankments from erosion. </a:t>
                      </a:r>
                    </a:p>
                    <a:p>
                      <a:endParaRPr lang="en-GB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3058603" y="267438"/>
            <a:ext cx="67633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4000" dirty="0">
                <a:latin typeface="Comic Sans MS" panose="030F0702030302020204" pitchFamily="66" charset="0"/>
              </a:rPr>
              <a:t>Geotextiles for landscaping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556" t="28588" r="46527" b="35185"/>
          <a:stretch/>
        </p:blipFill>
        <p:spPr>
          <a:xfrm>
            <a:off x="9356880" y="1591732"/>
            <a:ext cx="2157787" cy="147320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/>
          <a:srcRect l="11805" t="44097" r="56076" b="24653"/>
          <a:stretch/>
        </p:blipFill>
        <p:spPr>
          <a:xfrm>
            <a:off x="6330191" y="1432466"/>
            <a:ext cx="2455334" cy="179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057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1232</Words>
  <Application>Microsoft Office PowerPoint</Application>
  <PresentationFormat>Widescreen</PresentationFormat>
  <Paragraphs>304</Paragraphs>
  <Slides>16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4" baseType="lpstr">
      <vt:lpstr>Arial</vt:lpstr>
      <vt:lpstr>Calibri</vt:lpstr>
      <vt:lpstr>Calibri Light</vt:lpstr>
      <vt:lpstr>Comic Sans MS</vt:lpstr>
      <vt:lpstr>Fluffy Slacks BTN</vt:lpstr>
      <vt:lpstr>Verdana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Minsthorpe Community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Leanne Bradley</dc:creator>
  <cp:lastModifiedBy>Leanne Bradley</cp:lastModifiedBy>
  <cp:revision>33</cp:revision>
  <cp:lastPrinted>2018-02-16T08:12:48Z</cp:lastPrinted>
  <dcterms:created xsi:type="dcterms:W3CDTF">2017-08-25T11:25:04Z</dcterms:created>
  <dcterms:modified xsi:type="dcterms:W3CDTF">2018-02-22T20:16:18Z</dcterms:modified>
</cp:coreProperties>
</file>