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308" r:id="rId2"/>
    <p:sldId id="310" r:id="rId3"/>
    <p:sldId id="311" r:id="rId4"/>
    <p:sldId id="312" r:id="rId5"/>
    <p:sldId id="313" r:id="rId6"/>
    <p:sldId id="314" r:id="rId7"/>
    <p:sldId id="315" r:id="rId8"/>
    <p:sldId id="316" r:id="rId9"/>
    <p:sldId id="317" r:id="rId10"/>
    <p:sldId id="318" r:id="rId11"/>
    <p:sldId id="319" r:id="rId12"/>
    <p:sldId id="320" r:id="rId13"/>
    <p:sldId id="321" r:id="rId14"/>
    <p:sldId id="322" r:id="rId15"/>
    <p:sldId id="323" r:id="rId16"/>
    <p:sldId id="324" r:id="rId17"/>
    <p:sldId id="325" r:id="rId18"/>
    <p:sldId id="270" r:id="rId19"/>
  </p:sldIdLst>
  <p:sldSz cx="10688638" cy="7562850"/>
  <p:notesSz cx="6797675" cy="9926638"/>
  <p:defaultTextStyle>
    <a:defPPr>
      <a:defRPr lang="en-US"/>
    </a:defPPr>
    <a:lvl1pPr marL="0" algn="l" defTabSz="52137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373" algn="l" defTabSz="52137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2744" algn="l" defTabSz="52137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117" algn="l" defTabSz="52137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5489" algn="l" defTabSz="52137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6860" algn="l" defTabSz="52137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8233" algn="l" defTabSz="52137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49605" algn="l" defTabSz="52137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0977" algn="l" defTabSz="52137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94">
          <p15:clr>
            <a:srgbClr val="A4A3A4"/>
          </p15:clr>
        </p15:guide>
        <p15:guide id="2" orient="horz" pos="230">
          <p15:clr>
            <a:srgbClr val="A4A3A4"/>
          </p15:clr>
        </p15:guide>
        <p15:guide id="3" orient="horz" pos="516">
          <p15:clr>
            <a:srgbClr val="A4A3A4"/>
          </p15:clr>
        </p15:guide>
        <p15:guide id="4" pos="6389">
          <p15:clr>
            <a:srgbClr val="A4A3A4"/>
          </p15:clr>
        </p15:guide>
        <p15:guide id="5" pos="343">
          <p15:clr>
            <a:srgbClr val="A4A3A4"/>
          </p15:clr>
        </p15:guide>
        <p15:guide id="6" pos="2165">
          <p15:clr>
            <a:srgbClr val="A4A3A4"/>
          </p15:clr>
        </p15:guide>
        <p15:guide id="7" orient="horz" pos="1630">
          <p15:clr>
            <a:srgbClr val="A4A3A4"/>
          </p15:clr>
        </p15:guide>
        <p15:guide id="8" pos="342">
          <p15:clr>
            <a:srgbClr val="A4A3A4"/>
          </p15:clr>
        </p15:guide>
        <p15:guide id="9" pos="2261">
          <p15:clr>
            <a:srgbClr val="A4A3A4"/>
          </p15:clr>
        </p15:guide>
        <p15:guide id="10" orient="horz" pos="478">
          <p15:clr>
            <a:srgbClr val="A4A3A4"/>
          </p15:clr>
        </p15:guide>
        <p15:guide id="11" pos="5525">
          <p15:clr>
            <a:srgbClr val="A4A3A4"/>
          </p15:clr>
        </p15:guide>
        <p15:guide id="12" pos="158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4FBCBF"/>
    <a:srgbClr val="208182"/>
    <a:srgbClr val="F3FFFB"/>
    <a:srgbClr val="F5FFF4"/>
    <a:srgbClr val="313538"/>
    <a:srgbClr val="42B0B2"/>
    <a:srgbClr val="BDE8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46" autoAdjust="0"/>
    <p:restoredTop sz="88759" autoAdjust="0"/>
  </p:normalViewPr>
  <p:slideViewPr>
    <p:cSldViewPr>
      <p:cViewPr varScale="1">
        <p:scale>
          <a:sx n="51" d="100"/>
          <a:sy n="51" d="100"/>
        </p:scale>
        <p:origin x="96" y="396"/>
      </p:cViewPr>
      <p:guideLst>
        <p:guide orient="horz" pos="594"/>
        <p:guide orient="horz" pos="230"/>
        <p:guide orient="horz" pos="516"/>
        <p:guide pos="6389"/>
        <p:guide pos="343"/>
        <p:guide pos="2165"/>
        <p:guide orient="horz" pos="1630"/>
        <p:guide pos="342"/>
        <p:guide pos="2261"/>
        <p:guide orient="horz" pos="478"/>
        <p:guide pos="5525"/>
        <p:guide pos="158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836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BAE2F0-A127-F544-9CDA-BBA1FFD5D1DA}" type="datetimeFigureOut">
              <a:rPr lang="en-US" smtClean="0">
                <a:latin typeface="Arial"/>
              </a:rPr>
              <a:pPr/>
              <a:t>4/2/2015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009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836" y="9428009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2D00B0-13D6-C244-B837-BAE28362CB36}" type="slidenum">
              <a:rPr lang="en-US" smtClean="0">
                <a:latin typeface="Arial"/>
              </a:rPr>
              <a:pPr/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31397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836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C1AF1874-1435-A54D-816A-4A2F5B046569}" type="datetimeFigureOut">
              <a:rPr lang="en-US" smtClean="0"/>
              <a:pPr/>
              <a:t>4/2/2015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68350" y="744538"/>
            <a:ext cx="52609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009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836" y="9428009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B94B35B6-0E3F-6C48-B35A-C7A4364DB6E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9457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21373" rtl="0" eaLnBrk="1" latinLnBrk="0" hangingPunct="1">
      <a:defRPr sz="1400" kern="1200">
        <a:solidFill>
          <a:schemeClr val="tx1"/>
        </a:solidFill>
        <a:latin typeface="Arial"/>
        <a:ea typeface="+mn-ea"/>
        <a:cs typeface="+mn-cs"/>
      </a:defRPr>
    </a:lvl1pPr>
    <a:lvl2pPr marL="521373" algn="l" defTabSz="521373" rtl="0" eaLnBrk="1" latinLnBrk="0" hangingPunct="1">
      <a:defRPr sz="1400" kern="1200">
        <a:solidFill>
          <a:schemeClr val="tx1"/>
        </a:solidFill>
        <a:latin typeface="Arial"/>
        <a:ea typeface="+mn-ea"/>
        <a:cs typeface="+mn-cs"/>
      </a:defRPr>
    </a:lvl2pPr>
    <a:lvl3pPr marL="1042744" algn="l" defTabSz="521373" rtl="0" eaLnBrk="1" latinLnBrk="0" hangingPunct="1">
      <a:defRPr sz="1400" kern="1200">
        <a:solidFill>
          <a:schemeClr val="tx1"/>
        </a:solidFill>
        <a:latin typeface="Arial"/>
        <a:ea typeface="+mn-ea"/>
        <a:cs typeface="+mn-cs"/>
      </a:defRPr>
    </a:lvl3pPr>
    <a:lvl4pPr marL="1564117" algn="l" defTabSz="521373" rtl="0" eaLnBrk="1" latinLnBrk="0" hangingPunct="1">
      <a:defRPr sz="1400" kern="1200">
        <a:solidFill>
          <a:schemeClr val="tx1"/>
        </a:solidFill>
        <a:latin typeface="Arial"/>
        <a:ea typeface="+mn-ea"/>
        <a:cs typeface="+mn-cs"/>
      </a:defRPr>
    </a:lvl4pPr>
    <a:lvl5pPr marL="2085489" algn="l" defTabSz="521373" rtl="0" eaLnBrk="1" latinLnBrk="0" hangingPunct="1">
      <a:defRPr sz="1400" kern="1200">
        <a:solidFill>
          <a:schemeClr val="tx1"/>
        </a:solidFill>
        <a:latin typeface="Arial"/>
        <a:ea typeface="+mn-ea"/>
        <a:cs typeface="+mn-cs"/>
      </a:defRPr>
    </a:lvl5pPr>
    <a:lvl6pPr marL="2606860" algn="l" defTabSz="52137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8233" algn="l" defTabSz="52137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49605" algn="l" defTabSz="52137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70977" algn="l" defTabSz="52137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4FBCB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1686720" y="2181226"/>
            <a:ext cx="7315200" cy="1629000"/>
          </a:xfrm>
          <a:prstGeom prst="rect">
            <a:avLst/>
          </a:prstGeom>
        </p:spPr>
        <p:txBody>
          <a:bodyPr vert="horz" lIns="0" tIns="0" rIns="0" bIns="0" anchor="b"/>
          <a:lstStyle>
            <a:lvl1pPr marL="0" marR="0" indent="0" defTabSz="10427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err="1" smtClean="0"/>
              <a:t>Powerpoint</a:t>
            </a:r>
            <a:r>
              <a:rPr lang="en-US" dirty="0" smtClean="0"/>
              <a:t> heading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1686720" y="3933826"/>
            <a:ext cx="7315200" cy="1260475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2400">
                <a:latin typeface="Arial"/>
                <a:cs typeface="Arial"/>
              </a:defRPr>
            </a:lvl1pPr>
          </a:lstStyle>
          <a:p>
            <a:r>
              <a:rPr lang="en-GB" dirty="0" smtClean="0"/>
              <a:t>Presenter name</a:t>
            </a:r>
            <a:endParaRPr lang="en-US" dirty="0"/>
          </a:p>
        </p:txBody>
      </p:sp>
      <p:pic>
        <p:nvPicPr>
          <p:cNvPr id="2" name="Picture 1" descr="CoreMaths Logos-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721" y="364998"/>
            <a:ext cx="3829087" cy="935999"/>
          </a:xfrm>
          <a:prstGeom prst="rect">
            <a:avLst/>
          </a:prstGeom>
        </p:spPr>
      </p:pic>
      <p:pic>
        <p:nvPicPr>
          <p:cNvPr id="9" name="Picture 8" descr="CFBT-Logo with keylin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8919" y="365126"/>
            <a:ext cx="1296000" cy="581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werpoint Heading">
    <p:bg>
      <p:bgPr>
        <a:solidFill>
          <a:srgbClr val="4FBCB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1683250" y="2689013"/>
            <a:ext cx="7402092" cy="714600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defTabSz="104287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100" b="1" i="0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err="1" smtClean="0"/>
              <a:t>Powerpoint</a:t>
            </a:r>
            <a:r>
              <a:rPr lang="en-US" dirty="0" smtClean="0"/>
              <a:t> heading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pic>
        <p:nvPicPr>
          <p:cNvPr id="5" name="Picture 4" descr="Core Maths Powerpoint Header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0688638" cy="1985248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1683250" y="3533300"/>
            <a:ext cx="7402092" cy="1260475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2300">
                <a:latin typeface="Arial"/>
                <a:cs typeface="Arial"/>
              </a:defRPr>
            </a:lvl1pPr>
          </a:lstStyle>
          <a:p>
            <a:r>
              <a:rPr lang="en-GB" dirty="0" smtClean="0"/>
              <a:t>Presenter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435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lIns="104287" tIns="52144" rIns="104287" bIns="52144"/>
          <a:lstStyle>
            <a:lvl1pPr>
              <a:defRPr>
                <a:latin typeface="Arial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lIns="104287" tIns="52144" rIns="104287" bIns="52144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lIns="104287" tIns="52144" rIns="104287" bIns="52144"/>
          <a:lstStyle>
            <a:lvl1pPr>
              <a:defRPr>
                <a:latin typeface="Arial"/>
              </a:defRPr>
            </a:lvl1pPr>
          </a:lstStyle>
          <a:p>
            <a:fld id="{B802C946-32DE-8244-8F22-F7BF0C558659}" type="datetimeFigureOut">
              <a:rPr lang="en-US" smtClean="0"/>
              <a:pPr/>
              <a:t>4/2/2015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lIns="104287" tIns="52144" rIns="104287" bIns="52144"/>
          <a:lstStyle>
            <a:lvl1pPr>
              <a:defRPr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98718-3BFE-764C-A53A-A369096C7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561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 1">
    <p:bg>
      <p:bgPr>
        <a:solidFill>
          <a:srgbClr val="4FBCB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FBT-Logo with keylin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1619" y="368300"/>
            <a:ext cx="1007862" cy="451859"/>
          </a:xfrm>
          <a:prstGeom prst="rect">
            <a:avLst/>
          </a:prstGeom>
        </p:spPr>
      </p:pic>
      <p:sp>
        <p:nvSpPr>
          <p:cNvPr id="13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1686720" y="1190625"/>
            <a:ext cx="7315200" cy="58822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 i="0" baseline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686720" y="2028826"/>
            <a:ext cx="7315200" cy="48768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Aft>
                <a:spcPts val="1200"/>
              </a:spcAft>
              <a:buClr>
                <a:srgbClr val="4FBCBF"/>
              </a:buClr>
              <a:buSzPct val="125000"/>
              <a:buFont typeface="STIXGeneral-Regular"/>
              <a:buNone/>
              <a:defRPr sz="250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defRPr sz="2500">
                <a:latin typeface="Verdana"/>
                <a:cs typeface="Verdana"/>
              </a:defRPr>
            </a:lvl2pPr>
            <a:lvl3pPr>
              <a:defRPr sz="2500">
                <a:latin typeface="Verdana"/>
                <a:cs typeface="Verdana"/>
              </a:defRPr>
            </a:lvl3pPr>
            <a:lvl4pPr>
              <a:defRPr sz="2500">
                <a:latin typeface="Verdana"/>
                <a:cs typeface="Verdana"/>
              </a:defRPr>
            </a:lvl4pPr>
            <a:lvl5pPr>
              <a:defRPr sz="2500">
                <a:latin typeface="Verdana"/>
                <a:cs typeface="Verdana"/>
              </a:defRPr>
            </a:lvl5pPr>
          </a:lstStyle>
          <a:p>
            <a:pPr lvl="0"/>
            <a:r>
              <a:rPr lang="en-GB" dirty="0" smtClean="0"/>
              <a:t>Text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1CE413A-A432-B14C-9C70-454DB40E3CD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 descr="CoreMaths Logos-2 no strap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13" y="365124"/>
            <a:ext cx="2939731" cy="454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 2">
    <p:bg>
      <p:bgPr>
        <a:solidFill>
          <a:srgbClr val="4FBCB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/>
          <p:cNvSpPr>
            <a:spLocks noGrp="1"/>
          </p:cNvSpPr>
          <p:nvPr>
            <p:ph type="body" sz="quarter" idx="10" hasCustomPrompt="1"/>
          </p:nvPr>
        </p:nvSpPr>
        <p:spPr>
          <a:xfrm>
            <a:off x="1686720" y="1829316"/>
            <a:ext cx="7315200" cy="3904220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>
              <a:lnSpc>
                <a:spcPts val="3764"/>
              </a:lnSpc>
              <a:buFontTx/>
              <a:buNone/>
              <a:defRPr sz="3200" b="1" i="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GB" dirty="0" smtClean="0"/>
              <a:t>Section divider – et </a:t>
            </a:r>
            <a:r>
              <a:rPr lang="en-GB" dirty="0" err="1" smtClean="0"/>
              <a:t>tamen</a:t>
            </a:r>
            <a:r>
              <a:rPr lang="en-GB" dirty="0" smtClean="0"/>
              <a:t> in </a:t>
            </a:r>
            <a:r>
              <a:rPr lang="en-GB" dirty="0" err="1" smtClean="0"/>
              <a:t>busdam</a:t>
            </a:r>
            <a:r>
              <a:rPr lang="en-GB" dirty="0" smtClean="0"/>
              <a:t> </a:t>
            </a:r>
            <a:r>
              <a:rPr lang="en-GB" dirty="0" err="1" smtClean="0"/>
              <a:t>pecun</a:t>
            </a:r>
            <a:r>
              <a:rPr lang="en-GB" dirty="0" smtClean="0"/>
              <a:t> </a:t>
            </a:r>
            <a:r>
              <a:rPr lang="en-GB" dirty="0" err="1" smtClean="0"/>
              <a:t>estis</a:t>
            </a:r>
            <a:r>
              <a:rPr lang="en-GB" dirty="0" smtClean="0"/>
              <a:t> </a:t>
            </a:r>
            <a:r>
              <a:rPr lang="en-GB" dirty="0" err="1" smtClean="0"/>
              <a:t>latitud</a:t>
            </a:r>
            <a:r>
              <a:rPr lang="en-GB" dirty="0" smtClean="0"/>
              <a:t> </a:t>
            </a:r>
            <a:r>
              <a:rPr lang="en-GB" dirty="0" err="1" smtClean="0"/>
              <a:t>inus</a:t>
            </a:r>
            <a:r>
              <a:rPr lang="en-GB" dirty="0" smtClean="0"/>
              <a:t> </a:t>
            </a:r>
            <a:r>
              <a:rPr lang="en-GB" dirty="0" err="1" smtClean="0"/>
              <a:t>extatis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1CE413A-A432-B14C-9C70-454DB40E3CD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CFBT-Logo with keylin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1619" y="368300"/>
            <a:ext cx="1007862" cy="451859"/>
          </a:xfrm>
          <a:prstGeom prst="rect">
            <a:avLst/>
          </a:prstGeom>
        </p:spPr>
      </p:pic>
      <p:pic>
        <p:nvPicPr>
          <p:cNvPr id="9" name="Picture 8" descr="CoreMaths Logos-2 no strap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13" y="365124"/>
            <a:ext cx="2939731" cy="45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1817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Poi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1686720" y="1190625"/>
            <a:ext cx="7315200" cy="58822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 i="0" baseline="0">
                <a:solidFill>
                  <a:srgbClr val="4FBCB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686720" y="2028826"/>
            <a:ext cx="7315200" cy="4876800"/>
          </a:xfrm>
          <a:prstGeom prst="rect">
            <a:avLst/>
          </a:prstGeom>
        </p:spPr>
        <p:txBody>
          <a:bodyPr vert="horz" lIns="0" tIns="0" rIns="0" bIns="0"/>
          <a:lstStyle>
            <a:lvl1pPr marL="342857" indent="-342857">
              <a:spcAft>
                <a:spcPts val="1800"/>
              </a:spcAft>
              <a:buClr>
                <a:srgbClr val="4FBCBF"/>
              </a:buClr>
              <a:buSzPct val="125000"/>
              <a:buFont typeface="Wingdings" charset="2"/>
              <a:buChar char="§"/>
              <a:defRPr sz="2500">
                <a:latin typeface="Arial"/>
                <a:cs typeface="Arial"/>
              </a:defRPr>
            </a:lvl1pPr>
            <a:lvl2pPr>
              <a:defRPr sz="2500">
                <a:latin typeface="Verdana"/>
                <a:cs typeface="Verdana"/>
              </a:defRPr>
            </a:lvl2pPr>
            <a:lvl3pPr>
              <a:defRPr sz="2500">
                <a:latin typeface="Verdana"/>
                <a:cs typeface="Verdana"/>
              </a:defRPr>
            </a:lvl3pPr>
            <a:lvl4pPr>
              <a:defRPr sz="2500">
                <a:latin typeface="Verdana"/>
                <a:cs typeface="Verdana"/>
              </a:defRPr>
            </a:lvl4pPr>
            <a:lvl5pPr>
              <a:defRPr sz="2500">
                <a:latin typeface="Verdana"/>
                <a:cs typeface="Verdana"/>
              </a:defRPr>
            </a:lvl5pPr>
          </a:lstStyle>
          <a:p>
            <a:pPr lvl="0"/>
            <a:r>
              <a:rPr lang="en-GB" dirty="0" smtClean="0"/>
              <a:t>Bullet point text</a:t>
            </a:r>
          </a:p>
          <a:p>
            <a:pPr lvl="0"/>
            <a:r>
              <a:rPr lang="en-GB" dirty="0" smtClean="0"/>
              <a:t>Bullet point text</a:t>
            </a:r>
          </a:p>
          <a:p>
            <a:pPr lvl="0"/>
            <a:r>
              <a:rPr lang="en-GB" dirty="0" smtClean="0"/>
              <a:t>Bullet point text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1CE413A-A432-B14C-9C70-454DB40E3CD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543719" y="7058025"/>
            <a:ext cx="9601200" cy="0"/>
          </a:xfrm>
          <a:prstGeom prst="line">
            <a:avLst/>
          </a:prstGeom>
          <a:ln w="12700">
            <a:solidFill>
              <a:srgbClr val="4FBCB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43720" y="7058025"/>
            <a:ext cx="1143000" cy="76200"/>
          </a:xfrm>
          <a:prstGeom prst="rect">
            <a:avLst/>
          </a:prstGeom>
          <a:solidFill>
            <a:srgbClr val="4FBCB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endParaRPr lang="en-US" dirty="0">
              <a:latin typeface="Arial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13" y="365124"/>
            <a:ext cx="2939730" cy="454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1686720" y="1190625"/>
            <a:ext cx="7315200" cy="58822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 i="0" baseline="0">
                <a:solidFill>
                  <a:srgbClr val="4FBCB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686720" y="2028826"/>
            <a:ext cx="7315200" cy="48768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Aft>
                <a:spcPts val="1200"/>
              </a:spcAft>
              <a:buClr>
                <a:srgbClr val="4FBCBF"/>
              </a:buClr>
              <a:buSzPct val="125000"/>
              <a:buFont typeface="STIXGeneral-Regular"/>
              <a:buNone/>
              <a:defRPr sz="2500">
                <a:latin typeface="Arial"/>
                <a:cs typeface="Arial"/>
              </a:defRPr>
            </a:lvl1pPr>
            <a:lvl2pPr>
              <a:defRPr sz="2500">
                <a:latin typeface="Verdana"/>
                <a:cs typeface="Verdana"/>
              </a:defRPr>
            </a:lvl2pPr>
            <a:lvl3pPr>
              <a:defRPr sz="2500">
                <a:latin typeface="Verdana"/>
                <a:cs typeface="Verdana"/>
              </a:defRPr>
            </a:lvl3pPr>
            <a:lvl4pPr>
              <a:defRPr sz="2500">
                <a:latin typeface="Verdana"/>
                <a:cs typeface="Verdana"/>
              </a:defRPr>
            </a:lvl4pPr>
            <a:lvl5pPr>
              <a:defRPr sz="2500">
                <a:latin typeface="Verdana"/>
                <a:cs typeface="Verdana"/>
              </a:defRPr>
            </a:lvl5pPr>
          </a:lstStyle>
          <a:p>
            <a:pPr lvl="0"/>
            <a:r>
              <a:rPr lang="en-GB" dirty="0" smtClean="0"/>
              <a:t>Text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1CE413A-A432-B14C-9C70-454DB40E3CD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543719" y="7058025"/>
            <a:ext cx="9601200" cy="0"/>
          </a:xfrm>
          <a:prstGeom prst="line">
            <a:avLst/>
          </a:prstGeom>
          <a:ln w="12700">
            <a:solidFill>
              <a:srgbClr val="4FBCB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 userDrawn="1"/>
        </p:nvSpPr>
        <p:spPr>
          <a:xfrm>
            <a:off x="543720" y="7058025"/>
            <a:ext cx="1143000" cy="76200"/>
          </a:xfrm>
          <a:prstGeom prst="rect">
            <a:avLst/>
          </a:prstGeom>
          <a:solidFill>
            <a:srgbClr val="4FBCB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endParaRPr lang="en-US" dirty="0">
              <a:latin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13" y="365124"/>
            <a:ext cx="2939730" cy="45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676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ing bullet poi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1CE413A-A432-B14C-9C70-454DB40E3CD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543719" y="7058025"/>
            <a:ext cx="9601200" cy="0"/>
          </a:xfrm>
          <a:prstGeom prst="line">
            <a:avLst/>
          </a:prstGeom>
          <a:ln w="12700">
            <a:solidFill>
              <a:srgbClr val="4FBCB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1686720" y="1190625"/>
            <a:ext cx="7315200" cy="58822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 i="0" baseline="0">
                <a:solidFill>
                  <a:srgbClr val="4FBCB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686720" y="2028826"/>
            <a:ext cx="7304500" cy="4800600"/>
          </a:xfrm>
          <a:prstGeom prst="rect">
            <a:avLst/>
          </a:prstGeom>
        </p:spPr>
        <p:txBody>
          <a:bodyPr vert="horz" lIns="0" tIns="0" rIns="0" bIns="0"/>
          <a:lstStyle>
            <a:lvl1pPr marL="457143" indent="-457143">
              <a:spcAft>
                <a:spcPts val="1800"/>
              </a:spcAft>
              <a:buClr>
                <a:srgbClr val="4FBCBF"/>
              </a:buClr>
              <a:buSzPct val="100000"/>
              <a:buFont typeface="+mj-lt"/>
              <a:buAutoNum type="arabicPeriod"/>
              <a:defRPr sz="2500" baseline="0">
                <a:latin typeface="Arial"/>
                <a:cs typeface="Arial"/>
              </a:defRPr>
            </a:lvl1pPr>
            <a:lvl2pPr>
              <a:defRPr sz="2500">
                <a:latin typeface="Verdana"/>
                <a:cs typeface="Verdana"/>
              </a:defRPr>
            </a:lvl2pPr>
            <a:lvl3pPr>
              <a:defRPr sz="2500">
                <a:latin typeface="Verdana"/>
                <a:cs typeface="Verdana"/>
              </a:defRPr>
            </a:lvl3pPr>
            <a:lvl4pPr>
              <a:defRPr sz="2500">
                <a:latin typeface="Verdana"/>
                <a:cs typeface="Verdana"/>
              </a:defRPr>
            </a:lvl4pPr>
            <a:lvl5pPr>
              <a:defRPr sz="2500">
                <a:latin typeface="Verdana"/>
                <a:cs typeface="Verdana"/>
              </a:defRPr>
            </a:lvl5pPr>
          </a:lstStyle>
          <a:p>
            <a:pPr lvl="0"/>
            <a:r>
              <a:rPr lang="en-GB" dirty="0" smtClean="0"/>
              <a:t>Numbered bullet point text</a:t>
            </a:r>
          </a:p>
          <a:p>
            <a:pPr lvl="0"/>
            <a:r>
              <a:rPr lang="en-GB" dirty="0" smtClean="0"/>
              <a:t>Numbered bullet point text</a:t>
            </a:r>
          </a:p>
          <a:p>
            <a:pPr lvl="0"/>
            <a:r>
              <a:rPr lang="en-GB" dirty="0" smtClean="0"/>
              <a:t>Numbered bullet point text</a:t>
            </a:r>
          </a:p>
        </p:txBody>
      </p:sp>
      <p:sp>
        <p:nvSpPr>
          <p:cNvPr id="14" name="Rectangle 13"/>
          <p:cNvSpPr/>
          <p:nvPr userDrawn="1"/>
        </p:nvSpPr>
        <p:spPr>
          <a:xfrm>
            <a:off x="543720" y="7058025"/>
            <a:ext cx="1143000" cy="76200"/>
          </a:xfrm>
          <a:prstGeom prst="rect">
            <a:avLst/>
          </a:prstGeom>
          <a:solidFill>
            <a:srgbClr val="4FBCB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8" tIns="45715" rIns="91428" bIns="45715" rtlCol="0" anchor="ctr"/>
          <a:lstStyle/>
          <a:p>
            <a:pPr algn="ctr"/>
            <a:endParaRPr lang="en-US" dirty="0">
              <a:latin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13" y="365124"/>
            <a:ext cx="2939730" cy="454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bg>
      <p:bgPr>
        <a:solidFill>
          <a:srgbClr val="4FBCB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632494" y="885826"/>
            <a:ext cx="3581400" cy="1867178"/>
          </a:xfrm>
          <a:prstGeom prst="rect">
            <a:avLst/>
          </a:prstGeom>
          <a:noFill/>
        </p:spPr>
        <p:txBody>
          <a:bodyPr wrap="square" lIns="91428" tIns="45715" rIns="91428" bIns="45715" rtlCol="0">
            <a:spAutoFit/>
          </a:bodyPr>
          <a:lstStyle/>
          <a:p>
            <a:pPr algn="l">
              <a:lnSpc>
                <a:spcPct val="110000"/>
              </a:lnSpc>
              <a:spcAft>
                <a:spcPts val="1200"/>
              </a:spcAft>
            </a:pPr>
            <a:r>
              <a:rPr lang="en-US" sz="1600" b="1" kern="1200" dirty="0" smtClean="0">
                <a:solidFill>
                  <a:srgbClr val="FFFFFF"/>
                </a:solidFill>
                <a:effectLst/>
                <a:latin typeface="Arial"/>
                <a:ea typeface="+mn-ea"/>
                <a:cs typeface="Arial"/>
              </a:rPr>
              <a:t>Core </a:t>
            </a:r>
            <a:r>
              <a:rPr lang="en-US" sz="1600" b="1" kern="1200" dirty="0" err="1" smtClean="0">
                <a:solidFill>
                  <a:srgbClr val="FFFFFF"/>
                </a:solidFill>
                <a:effectLst/>
                <a:latin typeface="Arial"/>
                <a:ea typeface="+mn-ea"/>
                <a:cs typeface="Arial"/>
              </a:rPr>
              <a:t>Maths</a:t>
            </a:r>
            <a:r>
              <a:rPr lang="en-US" sz="1600" b="1" kern="1200" dirty="0" smtClean="0">
                <a:solidFill>
                  <a:srgbClr val="FFFFFF"/>
                </a:solidFill>
                <a:effectLst/>
                <a:latin typeface="Arial"/>
                <a:ea typeface="+mn-ea"/>
                <a:cs typeface="Arial"/>
              </a:rPr>
              <a:t> Support </a:t>
            </a:r>
            <a:r>
              <a:rPr lang="en-US" sz="1600" b="1" kern="1200" dirty="0" err="1" smtClean="0">
                <a:solidFill>
                  <a:srgbClr val="FFFFFF"/>
                </a:solidFill>
                <a:effectLst/>
                <a:latin typeface="Arial"/>
                <a:ea typeface="+mn-ea"/>
                <a:cs typeface="Arial"/>
              </a:rPr>
              <a:t>Programme</a:t>
            </a:r>
            <a:r>
              <a:rPr lang="en-GB" sz="1600" b="1" kern="1200" dirty="0" smtClean="0">
                <a:solidFill>
                  <a:srgbClr val="FFFFFF"/>
                </a:solidFill>
                <a:effectLst/>
                <a:latin typeface="Arial"/>
                <a:ea typeface="+mn-ea"/>
                <a:cs typeface="Arial"/>
              </a:rPr>
              <a:t/>
            </a:r>
            <a:br>
              <a:rPr lang="en-GB" sz="1600" b="1" kern="1200" dirty="0" smtClean="0">
                <a:solidFill>
                  <a:srgbClr val="FFFFFF"/>
                </a:solidFill>
                <a:effectLst/>
                <a:latin typeface="Arial"/>
                <a:ea typeface="+mn-ea"/>
                <a:cs typeface="Arial"/>
              </a:rPr>
            </a:br>
            <a:r>
              <a:rPr lang="en-US" sz="1600" kern="1200" dirty="0" smtClean="0">
                <a:solidFill>
                  <a:srgbClr val="FFFFFF"/>
                </a:solidFill>
                <a:effectLst/>
                <a:latin typeface="Arial"/>
                <a:ea typeface="+mn-ea"/>
                <a:cs typeface="Arial"/>
              </a:rPr>
              <a:t>60 Queens Road</a:t>
            </a:r>
            <a:r>
              <a:rPr lang="en-GB" sz="1600" kern="1200" dirty="0" smtClean="0">
                <a:solidFill>
                  <a:srgbClr val="FFFFFF"/>
                </a:solidFill>
                <a:effectLst/>
                <a:latin typeface="Arial"/>
                <a:ea typeface="+mn-ea"/>
                <a:cs typeface="Arial"/>
              </a:rPr>
              <a:t/>
            </a:r>
            <a:br>
              <a:rPr lang="en-GB" sz="1600" kern="1200" dirty="0" smtClean="0">
                <a:solidFill>
                  <a:srgbClr val="FFFFFF"/>
                </a:solidFill>
                <a:effectLst/>
                <a:latin typeface="Arial"/>
                <a:ea typeface="+mn-ea"/>
                <a:cs typeface="Arial"/>
              </a:rPr>
            </a:br>
            <a:r>
              <a:rPr lang="en-US" sz="1600" kern="1200" dirty="0" smtClean="0">
                <a:solidFill>
                  <a:srgbClr val="FFFFFF"/>
                </a:solidFill>
                <a:effectLst/>
                <a:latin typeface="Arial"/>
                <a:ea typeface="+mn-ea"/>
                <a:cs typeface="Arial"/>
              </a:rPr>
              <a:t>Reading</a:t>
            </a:r>
            <a:r>
              <a:rPr lang="en-GB" sz="1600" kern="1200" dirty="0" smtClean="0">
                <a:solidFill>
                  <a:srgbClr val="FFFFFF"/>
                </a:solidFill>
                <a:effectLst/>
                <a:latin typeface="Arial"/>
                <a:ea typeface="+mn-ea"/>
                <a:cs typeface="Arial"/>
              </a:rPr>
              <a:t/>
            </a:r>
            <a:br>
              <a:rPr lang="en-GB" sz="1600" kern="1200" dirty="0" smtClean="0">
                <a:solidFill>
                  <a:srgbClr val="FFFFFF"/>
                </a:solidFill>
                <a:effectLst/>
                <a:latin typeface="Arial"/>
                <a:ea typeface="+mn-ea"/>
                <a:cs typeface="Arial"/>
              </a:rPr>
            </a:br>
            <a:r>
              <a:rPr lang="en-US" sz="1600" kern="1200" dirty="0" smtClean="0">
                <a:solidFill>
                  <a:srgbClr val="FFFFFF"/>
                </a:solidFill>
                <a:effectLst/>
                <a:latin typeface="Arial"/>
                <a:ea typeface="+mn-ea"/>
                <a:cs typeface="Arial"/>
              </a:rPr>
              <a:t>RG1 4BS </a:t>
            </a:r>
            <a:endParaRPr lang="en-GB" sz="1600" kern="1200" dirty="0" smtClean="0">
              <a:solidFill>
                <a:srgbClr val="FFFFFF"/>
              </a:solidFill>
              <a:effectLst/>
              <a:latin typeface="Arial"/>
              <a:ea typeface="+mn-ea"/>
              <a:cs typeface="Arial"/>
            </a:endParaRPr>
          </a:p>
          <a:p>
            <a:pPr algn="l">
              <a:lnSpc>
                <a:spcPct val="110000"/>
              </a:lnSpc>
              <a:spcAft>
                <a:spcPts val="1200"/>
              </a:spcAft>
            </a:pPr>
            <a:r>
              <a:rPr lang="en-US" sz="1600" kern="1200" dirty="0" smtClean="0">
                <a:solidFill>
                  <a:srgbClr val="FFFFFF"/>
                </a:solidFill>
                <a:effectLst/>
                <a:latin typeface="Arial"/>
                <a:ea typeface="+mn-ea"/>
                <a:cs typeface="Arial"/>
              </a:rPr>
              <a:t>E-mail </a:t>
            </a:r>
            <a:r>
              <a:rPr lang="en-US" sz="1600" kern="1200" dirty="0" err="1" smtClean="0">
                <a:solidFill>
                  <a:srgbClr val="FFFFFF"/>
                </a:solidFill>
                <a:effectLst/>
                <a:latin typeface="Arial"/>
                <a:ea typeface="+mn-ea"/>
                <a:cs typeface="Arial"/>
              </a:rPr>
              <a:t>cmsp@cfbt.com</a:t>
            </a:r>
            <a:r>
              <a:rPr lang="en-GB" sz="1600" kern="1200" dirty="0" smtClean="0">
                <a:solidFill>
                  <a:srgbClr val="FFFFFF"/>
                </a:solidFill>
                <a:effectLst/>
                <a:latin typeface="Arial"/>
                <a:ea typeface="+mn-ea"/>
                <a:cs typeface="Arial"/>
              </a:rPr>
              <a:t/>
            </a:r>
            <a:br>
              <a:rPr lang="en-GB" sz="1600" kern="1200" dirty="0" smtClean="0">
                <a:solidFill>
                  <a:srgbClr val="FFFFFF"/>
                </a:solidFill>
                <a:effectLst/>
                <a:latin typeface="Arial"/>
                <a:ea typeface="+mn-ea"/>
                <a:cs typeface="Arial"/>
              </a:rPr>
            </a:br>
            <a:r>
              <a:rPr lang="en-GB" sz="1600" kern="1200" dirty="0" smtClean="0">
                <a:solidFill>
                  <a:srgbClr val="FFFFFF"/>
                </a:solidFill>
                <a:effectLst/>
                <a:latin typeface="Arial"/>
                <a:ea typeface="+mn-ea"/>
                <a:cs typeface="Arial"/>
              </a:rPr>
              <a:t>Call 0118 902 1243</a:t>
            </a:r>
          </a:p>
        </p:txBody>
      </p:sp>
      <p:pic>
        <p:nvPicPr>
          <p:cNvPr id="7" name="Picture 6" descr="CFBT-Logo with keylin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8919" y="5915024"/>
            <a:ext cx="1296000" cy="581040"/>
          </a:xfrm>
          <a:prstGeom prst="rect">
            <a:avLst/>
          </a:prstGeom>
        </p:spPr>
      </p:pic>
      <p:pic>
        <p:nvPicPr>
          <p:cNvPr id="10" name="Picture 9" descr="CoreMaths Logos-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719" y="5915025"/>
            <a:ext cx="4008438" cy="979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833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lIns="104287" tIns="52144" rIns="104287" bIns="52144"/>
          <a:lstStyle>
            <a:lvl1pPr>
              <a:defRPr>
                <a:latin typeface="Arial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lIns="104287" tIns="52144" rIns="104287" bIns="52144"/>
          <a:lstStyle>
            <a:lvl1pPr>
              <a:defRPr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lIns="104287" tIns="52144" rIns="104287" bIns="52144"/>
          <a:lstStyle>
            <a:lvl1pPr>
              <a:defRPr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/>
          <a:lstStyle/>
          <a:p>
            <a:fld id="{51E92BB7-64B1-A94A-BDE0-0AF13C4931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739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4097338" y="7063295"/>
            <a:ext cx="2493962" cy="401638"/>
          </a:xfrm>
          <a:prstGeom prst="rect">
            <a:avLst/>
          </a:prstGeom>
        </p:spPr>
        <p:txBody>
          <a:bodyPr vert="horz" lIns="91428" tIns="45715" rIns="91428" bIns="45715" rtlCol="0" anchor="ctr"/>
          <a:lstStyle>
            <a:lvl1pPr algn="ctr">
              <a:defRPr sz="1300">
                <a:solidFill>
                  <a:srgbClr val="4FBCBF"/>
                </a:solidFill>
                <a:latin typeface="Arial"/>
              </a:defRPr>
            </a:lvl1pPr>
          </a:lstStyle>
          <a:p>
            <a:fld id="{11CE413A-A432-B14C-9C70-454DB40E3C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9" r:id="rId3"/>
    <p:sldLayoutId id="2147483663" r:id="rId4"/>
    <p:sldLayoutId id="2147483668" r:id="rId5"/>
    <p:sldLayoutId id="2147483664" r:id="rId6"/>
    <p:sldLayoutId id="2147483667" r:id="rId7"/>
    <p:sldLayoutId id="2147483665" r:id="rId8"/>
    <p:sldLayoutId id="2147483670" r:id="rId9"/>
    <p:sldLayoutId id="2147483673" r:id="rId10"/>
    <p:sldLayoutId id="2147483674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521373">
        <a:defRPr>
          <a:latin typeface="+mn-lt"/>
          <a:ea typeface="+mn-ea"/>
          <a:cs typeface="+mn-cs"/>
        </a:defRPr>
      </a:lvl2pPr>
      <a:lvl3pPr marL="1042744">
        <a:defRPr>
          <a:latin typeface="+mn-lt"/>
          <a:ea typeface="+mn-ea"/>
          <a:cs typeface="+mn-cs"/>
        </a:defRPr>
      </a:lvl3pPr>
      <a:lvl4pPr marL="1564117">
        <a:defRPr>
          <a:latin typeface="+mn-lt"/>
          <a:ea typeface="+mn-ea"/>
          <a:cs typeface="+mn-cs"/>
        </a:defRPr>
      </a:lvl4pPr>
      <a:lvl5pPr marL="2085489">
        <a:defRPr>
          <a:latin typeface="+mn-lt"/>
          <a:ea typeface="+mn-ea"/>
          <a:cs typeface="+mn-cs"/>
        </a:defRPr>
      </a:lvl5pPr>
      <a:lvl6pPr marL="2606860">
        <a:defRPr>
          <a:latin typeface="+mn-lt"/>
          <a:ea typeface="+mn-ea"/>
          <a:cs typeface="+mn-cs"/>
        </a:defRPr>
      </a:lvl6pPr>
      <a:lvl7pPr marL="3128233">
        <a:defRPr>
          <a:latin typeface="+mn-lt"/>
          <a:ea typeface="+mn-ea"/>
          <a:cs typeface="+mn-cs"/>
        </a:defRPr>
      </a:lvl7pPr>
      <a:lvl8pPr marL="3649605">
        <a:defRPr>
          <a:latin typeface="+mn-lt"/>
          <a:ea typeface="+mn-ea"/>
          <a:cs typeface="+mn-cs"/>
        </a:defRPr>
      </a:lvl8pPr>
      <a:lvl9pPr marL="4170977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521373">
        <a:defRPr>
          <a:latin typeface="+mn-lt"/>
          <a:ea typeface="+mn-ea"/>
          <a:cs typeface="+mn-cs"/>
        </a:defRPr>
      </a:lvl2pPr>
      <a:lvl3pPr marL="1042744">
        <a:defRPr>
          <a:latin typeface="+mn-lt"/>
          <a:ea typeface="+mn-ea"/>
          <a:cs typeface="+mn-cs"/>
        </a:defRPr>
      </a:lvl3pPr>
      <a:lvl4pPr marL="1564117">
        <a:defRPr>
          <a:latin typeface="+mn-lt"/>
          <a:ea typeface="+mn-ea"/>
          <a:cs typeface="+mn-cs"/>
        </a:defRPr>
      </a:lvl4pPr>
      <a:lvl5pPr marL="2085489">
        <a:defRPr>
          <a:latin typeface="+mn-lt"/>
          <a:ea typeface="+mn-ea"/>
          <a:cs typeface="+mn-cs"/>
        </a:defRPr>
      </a:lvl5pPr>
      <a:lvl6pPr marL="2606860">
        <a:defRPr>
          <a:latin typeface="+mn-lt"/>
          <a:ea typeface="+mn-ea"/>
          <a:cs typeface="+mn-cs"/>
        </a:defRPr>
      </a:lvl6pPr>
      <a:lvl7pPr marL="3128233">
        <a:defRPr>
          <a:latin typeface="+mn-lt"/>
          <a:ea typeface="+mn-ea"/>
          <a:cs typeface="+mn-cs"/>
        </a:defRPr>
      </a:lvl7pPr>
      <a:lvl8pPr marL="3649605">
        <a:defRPr>
          <a:latin typeface="+mn-lt"/>
          <a:ea typeface="+mn-ea"/>
          <a:cs typeface="+mn-cs"/>
        </a:defRPr>
      </a:lvl8pPr>
      <a:lvl9pPr marL="4170977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686720" y="1139826"/>
            <a:ext cx="7315200" cy="1629000"/>
          </a:xfrm>
        </p:spPr>
        <p:txBody>
          <a:bodyPr/>
          <a:lstStyle/>
          <a:p>
            <a:r>
              <a:rPr lang="en-US" dirty="0" smtClean="0"/>
              <a:t>Baby boom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86720" y="2892426"/>
            <a:ext cx="7315200" cy="1260475"/>
          </a:xfrm>
        </p:spPr>
        <p:txBody>
          <a:bodyPr/>
          <a:lstStyle/>
          <a:p>
            <a:r>
              <a:rPr lang="en-US" dirty="0"/>
              <a:t>Statistics 2 – Activity </a:t>
            </a:r>
            <a:r>
              <a:rPr lang="en-US" dirty="0" smtClean="0"/>
              <a:t>3</a:t>
            </a:r>
            <a:endParaRPr lang="en-US" dirty="0"/>
          </a:p>
        </p:txBody>
      </p:sp>
      <p:pic>
        <p:nvPicPr>
          <p:cNvPr id="4" name="Picture 3" descr="Baby_18309347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6718" y="3425825"/>
            <a:ext cx="4641117" cy="309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42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A very special normal distribution</a:t>
            </a:r>
            <a:endParaRPr lang="en-US" dirty="0"/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1686719" y="5000625"/>
            <a:ext cx="7315200" cy="1752600"/>
          </a:xfrm>
          <a:prstGeom prst="rect">
            <a:avLst/>
          </a:prstGeom>
        </p:spPr>
        <p:txBody>
          <a:bodyPr vert="horz" lIns="0" tIns="0" rIns="0" bIns="0"/>
          <a:lstStyle>
            <a:lvl1pPr marL="342857" indent="-342857">
              <a:spcAft>
                <a:spcPts val="1800"/>
              </a:spcAft>
              <a:buClr>
                <a:srgbClr val="4FBCBF"/>
              </a:buClr>
              <a:buSzPct val="125000"/>
              <a:buFont typeface="Wingdings" charset="2"/>
              <a:buChar char="§"/>
              <a:defRPr sz="2500">
                <a:latin typeface="Arial"/>
                <a:ea typeface="+mn-ea"/>
                <a:cs typeface="Arial"/>
              </a:defRPr>
            </a:lvl1pPr>
            <a:lvl2pPr marL="521373">
              <a:defRPr sz="2500">
                <a:latin typeface="Verdana"/>
                <a:ea typeface="+mn-ea"/>
                <a:cs typeface="Verdana"/>
              </a:defRPr>
            </a:lvl2pPr>
            <a:lvl3pPr marL="1042744">
              <a:defRPr sz="2500">
                <a:latin typeface="Verdana"/>
                <a:ea typeface="+mn-ea"/>
                <a:cs typeface="Verdana"/>
              </a:defRPr>
            </a:lvl3pPr>
            <a:lvl4pPr marL="1564117">
              <a:defRPr sz="2500">
                <a:latin typeface="Verdana"/>
                <a:ea typeface="+mn-ea"/>
                <a:cs typeface="Verdana"/>
              </a:defRPr>
            </a:lvl4pPr>
            <a:lvl5pPr marL="2085489">
              <a:defRPr sz="2500">
                <a:latin typeface="Verdana"/>
                <a:ea typeface="+mn-ea"/>
                <a:cs typeface="Verdana"/>
              </a:defRPr>
            </a:lvl5pPr>
            <a:lvl6pPr marL="2606860">
              <a:defRPr>
                <a:latin typeface="+mn-lt"/>
                <a:ea typeface="+mn-ea"/>
                <a:cs typeface="+mn-cs"/>
              </a:defRPr>
            </a:lvl6pPr>
            <a:lvl7pPr marL="3128233">
              <a:defRPr>
                <a:latin typeface="+mn-lt"/>
                <a:ea typeface="+mn-ea"/>
                <a:cs typeface="+mn-cs"/>
              </a:defRPr>
            </a:lvl7pPr>
            <a:lvl8pPr marL="3649605">
              <a:defRPr>
                <a:latin typeface="+mn-lt"/>
                <a:ea typeface="+mn-ea"/>
                <a:cs typeface="+mn-cs"/>
              </a:defRPr>
            </a:lvl8pPr>
            <a:lvl9pPr marL="4170977">
              <a:defRPr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900"/>
              </a:spcAft>
              <a:buFont typeface="Wingdings" charset="2"/>
              <a:buNone/>
            </a:pPr>
            <a:r>
              <a:rPr lang="en-US" sz="1800" dirty="0" smtClean="0"/>
              <a:t>The area under this curve and above the x-axis is 1, which links this curve very nicely to probability. </a:t>
            </a:r>
          </a:p>
          <a:p>
            <a:pPr marL="0" indent="0">
              <a:spcAft>
                <a:spcPts val="900"/>
              </a:spcAft>
              <a:buFont typeface="Wingdings" charset="2"/>
              <a:buNone/>
            </a:pPr>
            <a:r>
              <a:rPr lang="en-US" sz="1800" dirty="0" smtClean="0"/>
              <a:t>If we only work in whole numbers of standard deviations, this limits the number of questions we can tackle. </a:t>
            </a:r>
          </a:p>
          <a:p>
            <a:pPr marL="0" indent="0">
              <a:spcAft>
                <a:spcPts val="900"/>
              </a:spcAft>
              <a:buNone/>
            </a:pPr>
            <a:r>
              <a:rPr lang="en-US" sz="1800" dirty="0" smtClean="0"/>
              <a:t>Fortunately this very special distribution is supported by tables </a:t>
            </a:r>
            <a:r>
              <a:rPr lang="en-US" sz="1800" dirty="0"/>
              <a:t>–</a:t>
            </a:r>
            <a:r>
              <a:rPr lang="en-US" sz="1800" dirty="0" smtClean="0"/>
              <a:t> which enables us to extend our range of questions. </a:t>
            </a:r>
            <a:endParaRPr lang="en-US" sz="1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7562" y="2943225"/>
            <a:ext cx="3844357" cy="17526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686719" y="1914525"/>
            <a:ext cx="7315200" cy="2057399"/>
          </a:xfrm>
        </p:spPr>
        <p:txBody>
          <a:bodyPr/>
          <a:lstStyle/>
          <a:p>
            <a:pPr marL="0" indent="0">
              <a:spcAft>
                <a:spcPts val="900"/>
              </a:spcAft>
              <a:buNone/>
            </a:pPr>
            <a:r>
              <a:rPr lang="en-US" sz="1800" dirty="0"/>
              <a:t>A very useful normal distribution that has a mean of 0 and a standard deviation of 1 is known as the </a:t>
            </a:r>
            <a:r>
              <a:rPr lang="en-US" sz="1800" b="1" dirty="0" err="1">
                <a:solidFill>
                  <a:srgbClr val="4FBCBF"/>
                </a:solidFill>
              </a:rPr>
              <a:t>standardised</a:t>
            </a:r>
            <a:r>
              <a:rPr lang="en-US" sz="1800" b="1" dirty="0">
                <a:solidFill>
                  <a:srgbClr val="4FBCBF"/>
                </a:solidFill>
              </a:rPr>
              <a:t> normal distribution</a:t>
            </a:r>
            <a:r>
              <a:rPr lang="en-US" sz="1800" dirty="0"/>
              <a:t>. It follows that the variance is also 1. </a:t>
            </a:r>
          </a:p>
          <a:p>
            <a:pPr marL="0" indent="0">
              <a:spcAft>
                <a:spcPts val="900"/>
              </a:spcAft>
              <a:buNone/>
            </a:pPr>
            <a:r>
              <a:rPr lang="en-US" sz="1800" dirty="0"/>
              <a:t>It it traditionally written as </a:t>
            </a:r>
          </a:p>
          <a:p>
            <a:pPr marL="0" indent="0">
              <a:spcAft>
                <a:spcPts val="900"/>
              </a:spcAft>
              <a:buNone/>
            </a:pPr>
            <a:r>
              <a:rPr lang="en-US" sz="1800" dirty="0" smtClean="0"/>
              <a:t>Z ~ (</a:t>
            </a:r>
            <a:r>
              <a:rPr lang="en-US" sz="1800" dirty="0"/>
              <a:t>0</a:t>
            </a:r>
            <a:r>
              <a:rPr lang="en-US" sz="1800" dirty="0" smtClean="0"/>
              <a:t>, 1</a:t>
            </a:r>
            <a:r>
              <a:rPr lang="en-US" sz="1800" dirty="0"/>
              <a:t>)</a:t>
            </a:r>
          </a:p>
          <a:p>
            <a:pPr marL="0" indent="0">
              <a:spcAft>
                <a:spcPts val="900"/>
              </a:spcAft>
              <a:buNone/>
            </a:pPr>
            <a:r>
              <a:rPr lang="en-US" sz="1800" dirty="0"/>
              <a:t>and it can then be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represented </a:t>
            </a:r>
            <a:r>
              <a:rPr lang="en-US" sz="1800" dirty="0"/>
              <a:t>pictorially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as </a:t>
            </a:r>
            <a:r>
              <a:rPr lang="en-US" sz="1800" dirty="0"/>
              <a:t>shown </a:t>
            </a:r>
            <a:r>
              <a:rPr lang="en-US" sz="1800" dirty="0" smtClean="0"/>
              <a:t>here.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9465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8644" y="3019425"/>
            <a:ext cx="3211350" cy="17526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A new range of problems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spcAft>
                <a:spcPts val="900"/>
              </a:spcAft>
              <a:buNone/>
            </a:pPr>
            <a:r>
              <a:rPr lang="en-US" sz="2000" dirty="0" smtClean="0"/>
              <a:t>If </a:t>
            </a:r>
            <a:r>
              <a:rPr lang="en-US" sz="2000" dirty="0"/>
              <a:t>Z is a </a:t>
            </a:r>
            <a:r>
              <a:rPr lang="en-US" sz="2000" dirty="0" err="1"/>
              <a:t>standardised</a:t>
            </a:r>
            <a:r>
              <a:rPr lang="en-US" sz="2000" dirty="0"/>
              <a:t> normal distribution, then Z </a:t>
            </a:r>
            <a:r>
              <a:rPr lang="en-US" sz="2000" dirty="0" smtClean="0"/>
              <a:t>~ (</a:t>
            </a:r>
            <a:r>
              <a:rPr lang="en-US" sz="2000" dirty="0"/>
              <a:t>0, 1</a:t>
            </a:r>
            <a:r>
              <a:rPr lang="en-US" sz="2000" dirty="0" smtClean="0"/>
              <a:t>)</a:t>
            </a:r>
          </a:p>
          <a:p>
            <a:pPr marL="0" indent="0">
              <a:spcAft>
                <a:spcPts val="900"/>
              </a:spcAft>
              <a:buNone/>
            </a:pPr>
            <a:r>
              <a:rPr lang="en-US" sz="2000" dirty="0" smtClean="0"/>
              <a:t>Suppose </a:t>
            </a:r>
            <a:r>
              <a:rPr lang="en-US" sz="2000" dirty="0"/>
              <a:t>we want to find the probability that a randomly chosen value of Z is less than 1. </a:t>
            </a:r>
            <a:endParaRPr lang="en-US" sz="2000" dirty="0" smtClean="0"/>
          </a:p>
          <a:p>
            <a:pPr marL="0" indent="0">
              <a:spcAft>
                <a:spcPts val="900"/>
              </a:spcAft>
              <a:buNone/>
            </a:pPr>
            <a:r>
              <a:rPr lang="en-US" sz="2000" dirty="0" smtClean="0"/>
              <a:t>Then </a:t>
            </a:r>
            <a:r>
              <a:rPr lang="en-US" sz="2000" dirty="0"/>
              <a:t>it can be represented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by the shaded </a:t>
            </a:r>
            <a:r>
              <a:rPr lang="en-US" sz="2000" dirty="0"/>
              <a:t>area on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this diagram</a:t>
            </a:r>
            <a:r>
              <a:rPr lang="en-US" sz="2000" dirty="0"/>
              <a:t>. </a:t>
            </a:r>
          </a:p>
          <a:p>
            <a:pPr marL="0" indent="0">
              <a:spcAft>
                <a:spcPts val="900"/>
              </a:spcAft>
              <a:buNone/>
            </a:pPr>
            <a:endParaRPr lang="en-US" sz="1500" dirty="0" smtClean="0"/>
          </a:p>
          <a:p>
            <a:pPr marL="0" indent="0">
              <a:spcAft>
                <a:spcPts val="900"/>
              </a:spcAft>
              <a:buNone/>
            </a:pPr>
            <a:endParaRPr lang="en-US" sz="2800" dirty="0"/>
          </a:p>
          <a:p>
            <a:pPr marL="0" indent="0" algn="ctr">
              <a:spcAft>
                <a:spcPts val="900"/>
              </a:spcAft>
              <a:buNone/>
            </a:pPr>
            <a:r>
              <a:rPr lang="en-US" sz="2000" dirty="0" smtClean="0"/>
              <a:t>We </a:t>
            </a:r>
            <a:r>
              <a:rPr lang="en-US" sz="2000" dirty="0"/>
              <a:t>write this as P(Z&lt;1) </a:t>
            </a:r>
          </a:p>
          <a:p>
            <a:pPr marL="0" indent="0">
              <a:spcAft>
                <a:spcPts val="900"/>
              </a:spcAft>
              <a:buNone/>
            </a:pPr>
            <a:r>
              <a:rPr lang="en-US" sz="2000" dirty="0"/>
              <a:t>Based on your current understanding, you should be able to give a fairly accurate answer to this </a:t>
            </a:r>
            <a:r>
              <a:rPr lang="en-US" sz="2000" dirty="0" smtClean="0"/>
              <a:t>question </a:t>
            </a:r>
            <a:endParaRPr lang="en-US" sz="2000" dirty="0"/>
          </a:p>
          <a:p>
            <a:pPr marL="0" indent="0">
              <a:spcAft>
                <a:spcPts val="900"/>
              </a:spcAft>
              <a:buNone/>
            </a:pPr>
            <a:r>
              <a:rPr lang="en-US" sz="2000" dirty="0" smtClean="0"/>
              <a:t>                                          </a:t>
            </a:r>
            <a:r>
              <a:rPr lang="en-US" sz="2000" dirty="0" smtClean="0"/>
              <a:t>P(Z&lt;1</a:t>
            </a:r>
            <a:r>
              <a:rPr lang="en-US" sz="2000" dirty="0"/>
              <a:t>) = </a:t>
            </a:r>
          </a:p>
        </p:txBody>
      </p:sp>
    </p:spTree>
    <p:extLst>
      <p:ext uri="{BB962C8B-B14F-4D97-AF65-F5344CB8AC3E}">
        <p14:creationId xmlns:p14="http://schemas.microsoft.com/office/powerpoint/2010/main" val="408120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Using tables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686720" y="2028826"/>
            <a:ext cx="3657599" cy="48768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If </a:t>
            </a:r>
            <a:r>
              <a:rPr lang="en-US" sz="2000" dirty="0"/>
              <a:t>Z is a </a:t>
            </a:r>
            <a:r>
              <a:rPr lang="en-US" sz="2000" dirty="0" err="1"/>
              <a:t>standardised</a:t>
            </a:r>
            <a:r>
              <a:rPr lang="en-US" sz="2000" dirty="0"/>
              <a:t> normal distribution, then Z </a:t>
            </a:r>
            <a:r>
              <a:rPr lang="en-US" sz="2000" dirty="0" smtClean="0"/>
              <a:t>~ </a:t>
            </a:r>
            <a:r>
              <a:rPr lang="en-US" sz="2000" dirty="0"/>
              <a:t>(0, 1),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then </a:t>
            </a:r>
            <a:r>
              <a:rPr lang="en-US" sz="2000" dirty="0"/>
              <a:t>we can use tables to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find </a:t>
            </a:r>
            <a:r>
              <a:rPr lang="en-US" sz="2000" dirty="0"/>
              <a:t>P(Z&lt;1).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This </a:t>
            </a:r>
            <a:r>
              <a:rPr lang="en-US" sz="2000" dirty="0"/>
              <a:t>is also written as </a:t>
            </a:r>
            <a:r>
              <a:rPr lang="en-US" sz="2000" dirty="0" err="1" smtClean="0">
                <a:ea typeface="Arial"/>
              </a:rPr>
              <a:t>Φ</a:t>
            </a:r>
            <a:r>
              <a:rPr lang="en-US" sz="2000" dirty="0" smtClean="0"/>
              <a:t>(</a:t>
            </a:r>
            <a:r>
              <a:rPr lang="en-US" sz="2000" dirty="0"/>
              <a:t>1) </a:t>
            </a:r>
          </a:p>
          <a:p>
            <a:pPr marL="0" indent="0">
              <a:buNone/>
            </a:pPr>
            <a:r>
              <a:rPr lang="en-US" sz="2000" dirty="0"/>
              <a:t>We can see from the tables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that </a:t>
            </a:r>
            <a:r>
              <a:rPr lang="en-US" sz="2000" dirty="0" smtClean="0">
                <a:ea typeface="Arial"/>
              </a:rPr>
              <a:t>Φ</a:t>
            </a:r>
            <a:r>
              <a:rPr lang="en-US" sz="2000" dirty="0" smtClean="0"/>
              <a:t>(</a:t>
            </a:r>
            <a:r>
              <a:rPr lang="en-US" sz="2000" dirty="0"/>
              <a:t>1) = 0.84134 and so P(Z&lt;1) = 0.84134 or there is an </a:t>
            </a:r>
            <a:r>
              <a:rPr lang="en-US" sz="2000" dirty="0" smtClean="0"/>
              <a:t>84.1% chance that </a:t>
            </a:r>
            <a:r>
              <a:rPr lang="en-US" sz="2000" dirty="0"/>
              <a:t>a randomly chosen value of Z is less than 1.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It </a:t>
            </a:r>
            <a:r>
              <a:rPr lang="en-US" sz="2000" dirty="0"/>
              <a:t>follows that P(Z&gt;1) =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1 </a:t>
            </a:r>
            <a:r>
              <a:rPr lang="en-US" sz="2000" dirty="0" smtClean="0"/>
              <a:t>–0.84134 </a:t>
            </a:r>
            <a:r>
              <a:rPr lang="en-US" sz="2000" dirty="0"/>
              <a:t>= 0.15866 or 15.9% </a:t>
            </a:r>
          </a:p>
        </p:txBody>
      </p:sp>
      <p:pic>
        <p:nvPicPr>
          <p:cNvPr id="5" name="Picture 4" descr="Slide 1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919" y="2028825"/>
            <a:ext cx="3386328" cy="4965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25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Practice t</a:t>
            </a:r>
            <a:r>
              <a:rPr lang="en-US" dirty="0" smtClean="0"/>
              <a:t>ime – </a:t>
            </a:r>
            <a:r>
              <a:rPr lang="en-US" dirty="0"/>
              <a:t>u</a:t>
            </a:r>
            <a:r>
              <a:rPr lang="en-US" dirty="0" smtClean="0"/>
              <a:t>sing </a:t>
            </a:r>
            <a:r>
              <a:rPr lang="en-US" dirty="0"/>
              <a:t>tables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/>
              <a:t>In </a:t>
            </a:r>
            <a:r>
              <a:rPr lang="en-US" sz="2000" dirty="0"/>
              <a:t>all of these questions Z </a:t>
            </a:r>
            <a:r>
              <a:rPr lang="en-US" sz="2000" dirty="0" smtClean="0"/>
              <a:t>~ </a:t>
            </a:r>
            <a:r>
              <a:rPr lang="en-US" sz="2000" dirty="0"/>
              <a:t>N(0,1)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>
                <a:solidFill>
                  <a:srgbClr val="4FBCBF"/>
                </a:solidFill>
              </a:rPr>
              <a:t>1. </a:t>
            </a:r>
            <a:r>
              <a:rPr lang="en-US" sz="2000" dirty="0" smtClean="0"/>
              <a:t>Find </a:t>
            </a:r>
            <a:r>
              <a:rPr lang="en-US" sz="2000" dirty="0"/>
              <a:t>P(Z &lt; 1.5)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>
                <a:solidFill>
                  <a:srgbClr val="4FBCBF"/>
                </a:solidFill>
              </a:rPr>
              <a:t>2. </a:t>
            </a:r>
            <a:r>
              <a:rPr lang="en-US" sz="2000" dirty="0" smtClean="0"/>
              <a:t>Find </a:t>
            </a:r>
            <a:r>
              <a:rPr lang="en-US" sz="2000" dirty="0"/>
              <a:t>P(Z &gt; 1.5)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>
                <a:solidFill>
                  <a:srgbClr val="4FBCBF"/>
                </a:solidFill>
              </a:rPr>
              <a:t>3. </a:t>
            </a:r>
            <a:r>
              <a:rPr lang="en-US" sz="2000" dirty="0" smtClean="0"/>
              <a:t>Find </a:t>
            </a:r>
            <a:r>
              <a:rPr lang="en-US" sz="2000" dirty="0"/>
              <a:t>P(Z &lt; 0.6)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>
                <a:solidFill>
                  <a:srgbClr val="4FBCBF"/>
                </a:solidFill>
              </a:rPr>
              <a:t>4. </a:t>
            </a:r>
            <a:r>
              <a:rPr lang="en-US" sz="2000" dirty="0" smtClean="0"/>
              <a:t>Find </a:t>
            </a:r>
            <a:r>
              <a:rPr lang="en-US" sz="2000" dirty="0"/>
              <a:t>P(Z &gt; 0.6)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>
                <a:solidFill>
                  <a:srgbClr val="4FBCBF"/>
                </a:solidFill>
              </a:rPr>
              <a:t>5. </a:t>
            </a:r>
            <a:r>
              <a:rPr lang="en-US" sz="2000" dirty="0" smtClean="0"/>
              <a:t>Find </a:t>
            </a:r>
            <a:r>
              <a:rPr lang="en-US" sz="2000" dirty="0"/>
              <a:t>P(Z &gt; 0)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>
                <a:solidFill>
                  <a:srgbClr val="4FBCBF"/>
                </a:solidFill>
              </a:rPr>
              <a:t>6. </a:t>
            </a:r>
            <a:r>
              <a:rPr lang="en-US" sz="2000" dirty="0" smtClean="0"/>
              <a:t>Find </a:t>
            </a:r>
            <a:r>
              <a:rPr lang="en-US" sz="2000" dirty="0" smtClean="0"/>
              <a:t>P(Z </a:t>
            </a:r>
            <a:r>
              <a:rPr lang="en-US" sz="2000" dirty="0"/>
              <a:t>&lt; 0)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>
                <a:solidFill>
                  <a:srgbClr val="4FBCBF"/>
                </a:solidFill>
              </a:rPr>
              <a:t>7. </a:t>
            </a:r>
            <a:r>
              <a:rPr lang="en-US" sz="2000" dirty="0" smtClean="0"/>
              <a:t>Find </a:t>
            </a:r>
            <a:r>
              <a:rPr lang="en-US" sz="2000" dirty="0"/>
              <a:t>P(Z &lt; -0.6)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>
                <a:solidFill>
                  <a:srgbClr val="4FBCBF"/>
                </a:solidFill>
              </a:rPr>
              <a:t>8. </a:t>
            </a:r>
            <a:r>
              <a:rPr lang="en-US" sz="2000" dirty="0" smtClean="0"/>
              <a:t>Find </a:t>
            </a:r>
            <a:r>
              <a:rPr lang="en-US" sz="2000" dirty="0"/>
              <a:t>P(Z &gt; </a:t>
            </a:r>
            <a:r>
              <a:rPr lang="en-US" sz="2000" dirty="0" smtClean="0"/>
              <a:t>-0.6</a:t>
            </a:r>
            <a:r>
              <a:rPr lang="en-US" sz="2000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233767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7480" y="1724025"/>
            <a:ext cx="4433678" cy="5235078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Find P(Z &lt; -0.6)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385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5883" y="1876425"/>
            <a:ext cx="5196873" cy="4088508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Find P(Z </a:t>
            </a:r>
            <a:r>
              <a:rPr lang="en-US" dirty="0" smtClean="0"/>
              <a:t>&gt; </a:t>
            </a:r>
            <a:r>
              <a:rPr lang="en-US" dirty="0"/>
              <a:t>-0.6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686720" y="5991225"/>
            <a:ext cx="7315200" cy="914399"/>
          </a:xfrm>
        </p:spPr>
        <p:txBody>
          <a:bodyPr/>
          <a:lstStyle/>
          <a:p>
            <a:pPr marL="0" indent="0" algn="ctr">
              <a:buNone/>
            </a:pPr>
            <a:r>
              <a:rPr lang="en-US" sz="1800" dirty="0" smtClean="0"/>
              <a:t>P(Z&gt;-0.6) = </a:t>
            </a:r>
            <a:r>
              <a:rPr lang="en-US" sz="1800" dirty="0"/>
              <a:t>P(Z</a:t>
            </a:r>
            <a:r>
              <a:rPr lang="en-US" sz="1800" dirty="0" smtClean="0"/>
              <a:t>&lt;0.6) = </a:t>
            </a:r>
            <a:r>
              <a:rPr lang="en-US" sz="1800" dirty="0" smtClean="0">
                <a:ea typeface="Arial"/>
              </a:rPr>
              <a:t>Φ</a:t>
            </a:r>
            <a:r>
              <a:rPr lang="en-US" sz="1800" dirty="0" smtClean="0"/>
              <a:t>(0.6) = 0.72575</a:t>
            </a: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(This is an alternative approach if you are not asked to find P(Z&lt;-0.6)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2855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Practice </a:t>
            </a:r>
            <a:r>
              <a:rPr lang="en-US" dirty="0" smtClean="0"/>
              <a:t>time 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In </a:t>
            </a:r>
            <a:r>
              <a:rPr lang="en-US" dirty="0"/>
              <a:t>all of these questions Z </a:t>
            </a:r>
            <a:r>
              <a:rPr lang="en-US" dirty="0" smtClean="0"/>
              <a:t>~ </a:t>
            </a:r>
            <a:r>
              <a:rPr lang="en-US" dirty="0"/>
              <a:t>N(0,1)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4FBCBF"/>
                </a:solidFill>
              </a:rPr>
              <a:t>1. </a:t>
            </a:r>
            <a:r>
              <a:rPr lang="en-US" dirty="0" smtClean="0"/>
              <a:t>Find </a:t>
            </a:r>
            <a:r>
              <a:rPr lang="en-US" dirty="0"/>
              <a:t>P(Z &lt; -1.5)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4FBCBF"/>
                </a:solidFill>
              </a:rPr>
              <a:t>2. </a:t>
            </a:r>
            <a:r>
              <a:rPr lang="en-US" dirty="0" smtClean="0"/>
              <a:t>Find </a:t>
            </a:r>
            <a:r>
              <a:rPr lang="en-US" dirty="0"/>
              <a:t>P(Z &gt; -1.5)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4FBCBF"/>
                </a:solidFill>
              </a:rPr>
              <a:t>3. </a:t>
            </a:r>
            <a:r>
              <a:rPr lang="en-US" dirty="0" smtClean="0"/>
              <a:t>Find </a:t>
            </a:r>
            <a:r>
              <a:rPr lang="en-US" dirty="0"/>
              <a:t>P(Z &lt; -0.4)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4FBCBF"/>
                </a:solidFill>
              </a:rPr>
              <a:t>4. </a:t>
            </a:r>
            <a:r>
              <a:rPr lang="en-US" dirty="0" smtClean="0"/>
              <a:t>Find </a:t>
            </a:r>
            <a:r>
              <a:rPr lang="en-US" dirty="0"/>
              <a:t>P(Z &gt; -0.4)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4FBCBF"/>
                </a:solidFill>
              </a:rPr>
              <a:t>5. </a:t>
            </a:r>
            <a:r>
              <a:rPr lang="en-US" dirty="0" smtClean="0"/>
              <a:t>Find </a:t>
            </a:r>
            <a:r>
              <a:rPr lang="en-US" dirty="0"/>
              <a:t>P(0.6 &lt; Z &lt; 1.8)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4FBCBF"/>
                </a:solidFill>
              </a:rPr>
              <a:t>6. </a:t>
            </a:r>
            <a:r>
              <a:rPr lang="en-US" dirty="0" smtClean="0"/>
              <a:t>Find </a:t>
            </a:r>
            <a:r>
              <a:rPr lang="en-US" dirty="0"/>
              <a:t>P(-0.6 &lt; Z &lt; 1.8) </a:t>
            </a:r>
          </a:p>
        </p:txBody>
      </p:sp>
    </p:spTree>
    <p:extLst>
      <p:ext uri="{BB962C8B-B14F-4D97-AF65-F5344CB8AC3E}">
        <p14:creationId xmlns:p14="http://schemas.microsoft.com/office/powerpoint/2010/main" val="236872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Suggestion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Now try ‘The </a:t>
            </a:r>
            <a:r>
              <a:rPr lang="en-US" dirty="0" smtClean="0"/>
              <a:t>chicken </a:t>
            </a:r>
            <a:r>
              <a:rPr lang="en-US" dirty="0" smtClean="0"/>
              <a:t>and the </a:t>
            </a:r>
            <a:r>
              <a:rPr lang="en-US" dirty="0" smtClean="0"/>
              <a:t>egg</a:t>
            </a:r>
            <a:r>
              <a:rPr lang="en-US" dirty="0" smtClean="0"/>
              <a:t>’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90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Baby </a:t>
            </a:r>
            <a:r>
              <a:rPr lang="en-US" dirty="0" smtClean="0"/>
              <a:t>boom </a:t>
            </a:r>
            <a:r>
              <a:rPr lang="en-US" dirty="0"/>
              <a:t>y</a:t>
            </a:r>
            <a:r>
              <a:rPr lang="en-US" dirty="0" smtClean="0"/>
              <a:t>esterday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686720" y="2028826"/>
            <a:ext cx="3809999" cy="4876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It was a very busy day at the Royal Hospital yesterday, when 12 babies were born – a record for one day. One of the babies, Jake, </a:t>
            </a:r>
            <a:r>
              <a:rPr lang="en-US" dirty="0" smtClean="0"/>
              <a:t>son </a:t>
            </a:r>
            <a:r>
              <a:rPr lang="en-US" dirty="0" smtClean="0"/>
              <a:t>of Jasmine and Jeremy Whitehouse, weighed in at a whopping 10.8lbs – the heaviest baby born at the hospital for over five years.</a:t>
            </a:r>
            <a:endParaRPr lang="en-US" dirty="0"/>
          </a:p>
        </p:txBody>
      </p:sp>
      <p:pic>
        <p:nvPicPr>
          <p:cNvPr id="5" name="Picture 4" descr="Baby_18309347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767" y="2105025"/>
            <a:ext cx="4429919" cy="2954756"/>
          </a:xfrm>
          <a:prstGeom prst="rect">
            <a:avLst/>
          </a:prstGeom>
        </p:spPr>
      </p:pic>
      <p:sp>
        <p:nvSpPr>
          <p:cNvPr id="6" name="Oval Callout 5"/>
          <p:cNvSpPr/>
          <p:nvPr/>
        </p:nvSpPr>
        <p:spPr>
          <a:xfrm>
            <a:off x="6411119" y="4772025"/>
            <a:ext cx="3657600" cy="1524000"/>
          </a:xfrm>
          <a:prstGeom prst="wedgeEllipseCallout">
            <a:avLst>
              <a:gd name="adj1" fmla="val 49690"/>
              <a:gd name="adj2" fmla="val 80099"/>
            </a:avLst>
          </a:prstGeom>
          <a:gradFill flip="none" rotWithShape="1">
            <a:gsLst>
              <a:gs pos="0">
                <a:srgbClr val="4FBCBF"/>
              </a:gs>
              <a:gs pos="100000">
                <a:srgbClr val="208182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But was Jake really exceptionally heavy?</a:t>
            </a:r>
            <a:endParaRPr lang="en-US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8200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686719" y="1419225"/>
            <a:ext cx="7315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When asked, a data analyst from the National Statistics Office stated that…</a:t>
            </a:r>
            <a:endParaRPr lang="en-US" sz="2000" dirty="0"/>
          </a:p>
        </p:txBody>
      </p:sp>
      <p:pic>
        <p:nvPicPr>
          <p:cNvPr id="5" name="Picture 4" descr="logo office for national statistics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9526" y="257408"/>
            <a:ext cx="2819400" cy="770959"/>
          </a:xfrm>
          <a:prstGeom prst="rect">
            <a:avLst/>
          </a:prstGeom>
        </p:spPr>
      </p:pic>
      <p:pic>
        <p:nvPicPr>
          <p:cNvPr id="6" name="Picture 5" descr="Slide 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178" y="2625926"/>
            <a:ext cx="7596283" cy="42034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96719" y="2867025"/>
            <a:ext cx="144541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/>
                <a:cs typeface="Arial"/>
              </a:rPr>
              <a:t>a</a:t>
            </a:r>
            <a:r>
              <a:rPr lang="en-US" sz="2000" dirty="0" smtClean="0">
                <a:latin typeface="Arial"/>
                <a:cs typeface="Arial"/>
              </a:rPr>
              <a:t>nd </a:t>
            </a:r>
            <a:r>
              <a:rPr lang="en-US" sz="2000" dirty="0" smtClean="0">
                <a:latin typeface="Arial"/>
                <a:cs typeface="Arial"/>
              </a:rPr>
              <a:t>that…</a:t>
            </a:r>
            <a:endParaRPr lang="en-US"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9545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000919" y="995071"/>
            <a:ext cx="8686799" cy="990600"/>
          </a:xfrm>
        </p:spPr>
        <p:txBody>
          <a:bodyPr/>
          <a:lstStyle/>
          <a:p>
            <a:r>
              <a:rPr lang="en-US" dirty="0" smtClean="0"/>
              <a:t>A normal distribution: what does it look like?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686717" y="4695825"/>
            <a:ext cx="7315200" cy="2133601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sz="2000" dirty="0"/>
              <a:t>Characteristics of a normal </a:t>
            </a:r>
            <a:r>
              <a:rPr lang="en-US" sz="2000" dirty="0" smtClean="0"/>
              <a:t>distribution: </a:t>
            </a:r>
            <a:endParaRPr lang="en-US" sz="2000" dirty="0"/>
          </a:p>
          <a:p>
            <a:pPr>
              <a:spcAft>
                <a:spcPts val="1200"/>
              </a:spcAft>
            </a:pPr>
            <a:r>
              <a:rPr lang="en-US" sz="2000" dirty="0"/>
              <a:t>Bell shaped, symmetrical about its </a:t>
            </a:r>
            <a:r>
              <a:rPr lang="en-US" sz="2000" dirty="0" smtClean="0"/>
              <a:t>middle, </a:t>
            </a:r>
            <a:r>
              <a:rPr lang="en-US" sz="2000" dirty="0"/>
              <a:t>with scores concentrated more in the middle than </a:t>
            </a:r>
            <a:r>
              <a:rPr lang="en-US" sz="2000" dirty="0" smtClean="0"/>
              <a:t>at the </a:t>
            </a:r>
            <a:r>
              <a:rPr lang="en-US" sz="2000" dirty="0"/>
              <a:t>end. </a:t>
            </a:r>
          </a:p>
          <a:p>
            <a:pPr>
              <a:spcAft>
                <a:spcPts val="1200"/>
              </a:spcAft>
            </a:pPr>
            <a:r>
              <a:rPr lang="en-US" sz="2000" dirty="0"/>
              <a:t>The mean, mode and median are the same. </a:t>
            </a:r>
          </a:p>
          <a:p>
            <a:pPr>
              <a:spcAft>
                <a:spcPts val="1200"/>
              </a:spcAft>
            </a:pPr>
            <a:r>
              <a:rPr lang="en-US" sz="2000" dirty="0"/>
              <a:t>The curve is </a:t>
            </a:r>
            <a:r>
              <a:rPr lang="en-US" sz="2000" dirty="0" smtClean="0"/>
              <a:t>continuous </a:t>
            </a:r>
            <a:r>
              <a:rPr lang="en-US" sz="2000" dirty="0"/>
              <a:t>and is used for continuous data. </a:t>
            </a:r>
          </a:p>
        </p:txBody>
      </p:sp>
      <p:pic>
        <p:nvPicPr>
          <p:cNvPr id="6" name="Picture 5" descr="Slide 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473" y="1724025"/>
            <a:ext cx="4439689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59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What else do we know?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19919" y="5534025"/>
            <a:ext cx="9144000" cy="14478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About 68% of values drawn from a </a:t>
            </a:r>
            <a:r>
              <a:rPr lang="en-US" sz="2000" b="1" dirty="0"/>
              <a:t>normal distribution </a:t>
            </a:r>
            <a:r>
              <a:rPr lang="en-US" sz="2000" dirty="0"/>
              <a:t>are within one standard </a:t>
            </a:r>
            <a:r>
              <a:rPr lang="en-US" sz="2000"/>
              <a:t>deviation </a:t>
            </a:r>
            <a:r>
              <a:rPr lang="en-US" sz="2000" smtClean="0">
                <a:latin typeface="Lucida Grande"/>
                <a:ea typeface="Lucida Grande"/>
                <a:cs typeface="Lucida Grande"/>
              </a:rPr>
              <a:t>σ</a:t>
            </a:r>
            <a:r>
              <a:rPr lang="en-US" sz="2000" smtClean="0"/>
              <a:t> </a:t>
            </a:r>
            <a:r>
              <a:rPr lang="en-US" sz="2000" dirty="0"/>
              <a:t>away from the mean; about 95% of the values lie within two standard deviations; and about 99.7% are within three standard deviations. This fact is known as the 68-95-99.7 (empirical) rule, or the 3-sigma rule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pic>
        <p:nvPicPr>
          <p:cNvPr id="5" name="Picture 4" descr="Slide 5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591" y="1800225"/>
            <a:ext cx="5001456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22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2948" y="2028825"/>
            <a:ext cx="5802743" cy="31242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So what do we know in this case?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96119" y="5457825"/>
            <a:ext cx="8305801" cy="1447800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sz="2000" dirty="0"/>
              <a:t>This means that 68% </a:t>
            </a:r>
            <a:r>
              <a:rPr lang="en-US" sz="2000" dirty="0" smtClean="0"/>
              <a:t>of babies </a:t>
            </a:r>
            <a:r>
              <a:rPr lang="en-US" sz="2000" dirty="0"/>
              <a:t>should be between ............ and ............ and 95% should be between ................ and ................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and </a:t>
            </a:r>
            <a:r>
              <a:rPr lang="en-US" sz="2000" dirty="0"/>
              <a:t>99.7% should be between ............... and </a:t>
            </a:r>
            <a:r>
              <a:rPr lang="en-US" sz="2000" dirty="0" smtClean="0"/>
              <a:t>................ </a:t>
            </a:r>
            <a:endParaRPr lang="en-US" sz="2000" dirty="0"/>
          </a:p>
          <a:p>
            <a:pPr marL="0" indent="0">
              <a:spcAft>
                <a:spcPts val="1200"/>
              </a:spcAft>
              <a:buNone/>
            </a:pPr>
            <a:r>
              <a:rPr lang="en-US" sz="2000" dirty="0"/>
              <a:t>So baby Jake </a:t>
            </a:r>
            <a:r>
              <a:rPr lang="en-US" sz="2000" dirty="0" smtClean="0"/>
              <a:t> – at </a:t>
            </a:r>
            <a:r>
              <a:rPr lang="en-US" sz="2000" dirty="0"/>
              <a:t>10.8Ib </a:t>
            </a:r>
            <a:r>
              <a:rPr lang="en-US" sz="2000" dirty="0" smtClean="0"/>
              <a:t>– is </a:t>
            </a:r>
            <a:r>
              <a:rPr lang="en-US" sz="2000" dirty="0"/>
              <a:t>very rare! </a:t>
            </a:r>
          </a:p>
        </p:txBody>
      </p:sp>
    </p:spTree>
    <p:extLst>
      <p:ext uri="{BB962C8B-B14F-4D97-AF65-F5344CB8AC3E}">
        <p14:creationId xmlns:p14="http://schemas.microsoft.com/office/powerpoint/2010/main" val="373599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2948" y="2028825"/>
            <a:ext cx="5802742" cy="3124200"/>
          </a:xfrm>
          <a:prstGeom prst="rect">
            <a:avLst/>
          </a:prstGeom>
        </p:spPr>
      </p:pic>
      <p:sp>
        <p:nvSpPr>
          <p:cNvPr id="6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077119" y="5457825"/>
            <a:ext cx="8153400" cy="1447800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sz="2000" dirty="0" smtClean="0"/>
              <a:t>So </a:t>
            </a:r>
            <a:r>
              <a:rPr lang="en-US" sz="2000" dirty="0"/>
              <a:t>baby </a:t>
            </a:r>
            <a:r>
              <a:rPr lang="en-US" sz="2000" dirty="0" smtClean="0"/>
              <a:t>Josie, </a:t>
            </a:r>
            <a:r>
              <a:rPr lang="en-US" sz="2000" dirty="0"/>
              <a:t>at </a:t>
            </a:r>
            <a:r>
              <a:rPr lang="en-US" sz="2000" dirty="0" smtClean="0"/>
              <a:t>5.8lb</a:t>
            </a:r>
            <a:r>
              <a:rPr lang="en-US" sz="2000" dirty="0" smtClean="0"/>
              <a:t>, </a:t>
            </a:r>
            <a:r>
              <a:rPr lang="en-US" sz="2000" dirty="0"/>
              <a:t>is not in the middle 68%, but she is in the bottom 16%. She is definitely quite small but does not appear to be exceptionally so. 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2000" dirty="0"/>
              <a:t>Clearly we do need a better way of working this out!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53519" y="1113842"/>
            <a:ext cx="373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/>
                <a:cs typeface="Arial"/>
              </a:rPr>
              <a:t>On the same day, baby Josie </a:t>
            </a:r>
            <a:r>
              <a:rPr lang="en-US" sz="2000" dirty="0" err="1" smtClean="0">
                <a:latin typeface="Arial"/>
                <a:cs typeface="Arial"/>
              </a:rPr>
              <a:t>Allchurch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>
                <a:latin typeface="Arial"/>
                <a:cs typeface="Arial"/>
              </a:rPr>
              <a:t>weighed in at 5.8Ibs. Was this exceptionally light? </a:t>
            </a:r>
          </a:p>
        </p:txBody>
      </p:sp>
      <p:pic>
        <p:nvPicPr>
          <p:cNvPr id="8" name="Picture 7" descr="Baby_5179827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84" y="1114425"/>
            <a:ext cx="1915319" cy="2880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47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Some new notation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686720" y="2028826"/>
            <a:ext cx="7315200" cy="1523999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Let </a:t>
            </a:r>
            <a:r>
              <a:rPr lang="en-US" sz="2000" dirty="0"/>
              <a:t>X be the distribution of the weights in </a:t>
            </a:r>
            <a:r>
              <a:rPr lang="en-US" sz="2000" dirty="0" err="1" smtClean="0"/>
              <a:t>lbs</a:t>
            </a:r>
            <a:r>
              <a:rPr lang="en-US" sz="2000" dirty="0" smtClean="0"/>
              <a:t> </a:t>
            </a:r>
            <a:r>
              <a:rPr lang="en-US" sz="2000" dirty="0"/>
              <a:t>of the babies born across the country.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Then, </a:t>
            </a:r>
            <a:r>
              <a:rPr lang="en-US" sz="2000" dirty="0"/>
              <a:t>because we are told that these weights form a normal </a:t>
            </a:r>
            <a:r>
              <a:rPr lang="en-US" sz="2000" dirty="0" smtClean="0"/>
              <a:t>distribution, </a:t>
            </a:r>
            <a:r>
              <a:rPr lang="en-US" sz="2000" dirty="0"/>
              <a:t>we </a:t>
            </a:r>
            <a:r>
              <a:rPr lang="en-US" sz="2000" dirty="0" smtClean="0"/>
              <a:t>write: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153319" y="4467225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latin typeface="Arial"/>
                <a:cs typeface="Arial"/>
              </a:rPr>
              <a:t>Name of the distribution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84338" y="5495925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latin typeface="Arial"/>
                <a:cs typeface="Arial"/>
              </a:rPr>
              <a:t>Indicates it is a normal distribution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48919" y="6219825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latin typeface="Arial"/>
                <a:cs typeface="Arial"/>
              </a:rPr>
              <a:t>The mean is 7.18Ibs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61138" y="5495925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latin typeface="Arial"/>
                <a:cs typeface="Arial"/>
              </a:rPr>
              <a:t>The standard deviation is </a:t>
            </a:r>
            <a:r>
              <a:rPr lang="en-US" sz="1800" dirty="0" smtClean="0">
                <a:latin typeface="Arial"/>
                <a:cs typeface="Arial"/>
              </a:rPr>
              <a:t>1.21lbs</a:t>
            </a:r>
            <a:endParaRPr lang="en-US" sz="1800" dirty="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25519" y="4467225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latin typeface="Arial"/>
                <a:cs typeface="Arial"/>
              </a:rPr>
              <a:t>This number (1.21</a:t>
            </a:r>
            <a:r>
              <a:rPr lang="en-US" sz="1800" baseline="30000" dirty="0">
                <a:latin typeface="Arial"/>
                <a:cs typeface="Arial"/>
              </a:rPr>
              <a:t>2</a:t>
            </a:r>
            <a:r>
              <a:rPr lang="en-US" sz="1800" dirty="0">
                <a:latin typeface="Arial"/>
                <a:cs typeface="Arial"/>
              </a:rPr>
              <a:t>) is the </a:t>
            </a:r>
            <a:r>
              <a:rPr lang="en-US" sz="1800" dirty="0" smtClean="0">
                <a:latin typeface="Arial"/>
                <a:cs typeface="Arial"/>
              </a:rPr>
              <a:t>variance</a:t>
            </a:r>
            <a:endParaRPr lang="en-US" sz="1800" dirty="0">
              <a:latin typeface="Arial"/>
              <a:cs typeface="Aria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112752" y="3933825"/>
            <a:ext cx="24631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 smtClean="0">
                <a:latin typeface="Arial"/>
                <a:cs typeface="Arial"/>
              </a:rPr>
              <a:t>X~N</a:t>
            </a:r>
            <a:r>
              <a:rPr lang="en-US" sz="2400" b="1" dirty="0">
                <a:latin typeface="Arial"/>
                <a:cs typeface="Arial"/>
              </a:rPr>
              <a:t>(7.18, </a:t>
            </a:r>
            <a:r>
              <a:rPr lang="en-US" sz="2400" b="1" dirty="0" smtClean="0">
                <a:latin typeface="Arial"/>
                <a:cs typeface="Arial"/>
              </a:rPr>
              <a:t>1.21</a:t>
            </a:r>
            <a:r>
              <a:rPr lang="en-US" sz="2400" b="1" baseline="30000" dirty="0" smtClean="0">
                <a:latin typeface="Arial"/>
                <a:cs typeface="Arial"/>
              </a:rPr>
              <a:t>2</a:t>
            </a:r>
            <a:r>
              <a:rPr lang="en-US" sz="2400" b="1" dirty="0">
                <a:latin typeface="Arial"/>
                <a:cs typeface="Arial"/>
              </a:rPr>
              <a:t>)</a:t>
            </a:r>
          </a:p>
        </p:txBody>
      </p:sp>
      <p:cxnSp>
        <p:nvCxnSpPr>
          <p:cNvPr id="14" name="Straight Arrow Connector 13"/>
          <p:cNvCxnSpPr>
            <a:stCxn id="5" idx="3"/>
          </p:cNvCxnSpPr>
          <p:nvPr/>
        </p:nvCxnSpPr>
        <p:spPr>
          <a:xfrm flipV="1">
            <a:off x="2905919" y="4391025"/>
            <a:ext cx="2133600" cy="399366"/>
          </a:xfrm>
          <a:prstGeom prst="straightConnector1">
            <a:avLst/>
          </a:prstGeom>
          <a:ln>
            <a:solidFill>
              <a:srgbClr val="4FBCB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6" idx="0"/>
          </p:cNvCxnSpPr>
          <p:nvPr/>
        </p:nvCxnSpPr>
        <p:spPr>
          <a:xfrm flipV="1">
            <a:off x="2713038" y="4543425"/>
            <a:ext cx="2478881" cy="952500"/>
          </a:xfrm>
          <a:prstGeom prst="straightConnector1">
            <a:avLst/>
          </a:prstGeom>
          <a:ln>
            <a:solidFill>
              <a:srgbClr val="4FBCB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7" idx="0"/>
          </p:cNvCxnSpPr>
          <p:nvPr/>
        </p:nvCxnSpPr>
        <p:spPr>
          <a:xfrm flipV="1">
            <a:off x="5344319" y="4619625"/>
            <a:ext cx="0" cy="1600200"/>
          </a:xfrm>
          <a:prstGeom prst="straightConnector1">
            <a:avLst/>
          </a:prstGeom>
          <a:ln>
            <a:solidFill>
              <a:srgbClr val="4FBCB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8" idx="0"/>
          </p:cNvCxnSpPr>
          <p:nvPr/>
        </p:nvCxnSpPr>
        <p:spPr>
          <a:xfrm flipH="1" flipV="1">
            <a:off x="5420519" y="4543425"/>
            <a:ext cx="2245519" cy="952500"/>
          </a:xfrm>
          <a:prstGeom prst="straightConnector1">
            <a:avLst/>
          </a:prstGeom>
          <a:ln>
            <a:solidFill>
              <a:srgbClr val="4FBCB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9" idx="1"/>
          </p:cNvCxnSpPr>
          <p:nvPr/>
        </p:nvCxnSpPr>
        <p:spPr>
          <a:xfrm flipH="1" flipV="1">
            <a:off x="5649119" y="4391025"/>
            <a:ext cx="1676400" cy="399366"/>
          </a:xfrm>
          <a:prstGeom prst="straightConnector1">
            <a:avLst/>
          </a:prstGeom>
          <a:ln>
            <a:solidFill>
              <a:srgbClr val="4FBCB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22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Practice time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19919" y="1821611"/>
            <a:ext cx="8915400" cy="1197814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sz="2000" dirty="0"/>
              <a:t>In each of the following questions, write down the mean, variance and standard deviation of the given distribution. 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2000" dirty="0"/>
              <a:t>In each case draw the x-axis of the </a:t>
            </a:r>
            <a:r>
              <a:rPr lang="en-US" sz="2000" dirty="0" smtClean="0"/>
              <a:t>distribution, </a:t>
            </a:r>
            <a:r>
              <a:rPr lang="en-US" sz="2000" dirty="0"/>
              <a:t>clearly </a:t>
            </a:r>
            <a:r>
              <a:rPr lang="en-US" sz="2000" dirty="0" smtClean="0"/>
              <a:t>labelling </a:t>
            </a:r>
            <a:r>
              <a:rPr lang="en-US" sz="2000" dirty="0"/>
              <a:t>the </a:t>
            </a:r>
            <a:r>
              <a:rPr lang="en-US" sz="2000" dirty="0" smtClean="0"/>
              <a:t>seven </a:t>
            </a:r>
            <a:r>
              <a:rPr lang="en-US" sz="2000" dirty="0"/>
              <a:t>key measures. 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619919" y="4772025"/>
            <a:ext cx="8915400" cy="2362200"/>
          </a:xfrm>
          <a:prstGeom prst="rect">
            <a:avLst/>
          </a:prstGeom>
        </p:spPr>
        <p:txBody>
          <a:bodyPr vert="horz" lIns="0" tIns="0" rIns="0" bIns="0"/>
          <a:lstStyle>
            <a:lvl1pPr marL="342857" indent="-342857">
              <a:spcAft>
                <a:spcPts val="1800"/>
              </a:spcAft>
              <a:buClr>
                <a:srgbClr val="4FBCBF"/>
              </a:buClr>
              <a:buSzPct val="125000"/>
              <a:buFont typeface="Wingdings" charset="2"/>
              <a:buChar char="§"/>
              <a:defRPr sz="2500">
                <a:latin typeface="Arial"/>
                <a:ea typeface="+mn-ea"/>
                <a:cs typeface="Arial"/>
              </a:defRPr>
            </a:lvl1pPr>
            <a:lvl2pPr marL="521373">
              <a:defRPr sz="2500">
                <a:latin typeface="Verdana"/>
                <a:ea typeface="+mn-ea"/>
                <a:cs typeface="Verdana"/>
              </a:defRPr>
            </a:lvl2pPr>
            <a:lvl3pPr marL="1042744">
              <a:defRPr sz="2500">
                <a:latin typeface="Verdana"/>
                <a:ea typeface="+mn-ea"/>
                <a:cs typeface="Verdana"/>
              </a:defRPr>
            </a:lvl3pPr>
            <a:lvl4pPr marL="1564117">
              <a:defRPr sz="2500">
                <a:latin typeface="Verdana"/>
                <a:ea typeface="+mn-ea"/>
                <a:cs typeface="Verdana"/>
              </a:defRPr>
            </a:lvl4pPr>
            <a:lvl5pPr marL="2085489">
              <a:defRPr sz="2500">
                <a:latin typeface="Verdana"/>
                <a:ea typeface="+mn-ea"/>
                <a:cs typeface="Verdana"/>
              </a:defRPr>
            </a:lvl5pPr>
            <a:lvl6pPr marL="2606860">
              <a:defRPr>
                <a:latin typeface="+mn-lt"/>
                <a:ea typeface="+mn-ea"/>
                <a:cs typeface="+mn-cs"/>
              </a:defRPr>
            </a:lvl6pPr>
            <a:lvl7pPr marL="3128233">
              <a:defRPr>
                <a:latin typeface="+mn-lt"/>
                <a:ea typeface="+mn-ea"/>
                <a:cs typeface="+mn-cs"/>
              </a:defRPr>
            </a:lvl7pPr>
            <a:lvl8pPr marL="3649605">
              <a:defRPr>
                <a:latin typeface="+mn-lt"/>
                <a:ea typeface="+mn-ea"/>
                <a:cs typeface="+mn-cs"/>
              </a:defRPr>
            </a:lvl8pPr>
            <a:lvl9pPr marL="4170977">
              <a:defRPr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Aft>
                <a:spcPts val="600"/>
              </a:spcAft>
              <a:buFont typeface="Wingdings" charset="2"/>
              <a:buAutoNum type="arabicPeriod"/>
            </a:pPr>
            <a:r>
              <a:rPr lang="en-US" sz="1800" dirty="0" smtClean="0"/>
              <a:t>Let X be the distribution of IQ scores across Wales, then X ~ N(100, 15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)</a:t>
            </a:r>
          </a:p>
          <a:p>
            <a:pPr marL="342900" indent="-342900">
              <a:spcAft>
                <a:spcPts val="600"/>
              </a:spcAft>
              <a:buFont typeface="Wingdings" charset="2"/>
              <a:buAutoNum type="arabicPeriod"/>
            </a:pPr>
            <a:r>
              <a:rPr lang="en-US" sz="1800" dirty="0" smtClean="0"/>
              <a:t>Let X be the length of eggs in </a:t>
            </a:r>
            <a:r>
              <a:rPr lang="en-US" sz="1800" dirty="0" err="1" smtClean="0"/>
              <a:t>cms</a:t>
            </a:r>
            <a:r>
              <a:rPr lang="en-US" sz="1800" dirty="0" smtClean="0"/>
              <a:t> laid by a particular species of chicken then </a:t>
            </a:r>
            <a:br>
              <a:rPr lang="en-US" sz="1800" dirty="0" smtClean="0"/>
            </a:br>
            <a:r>
              <a:rPr lang="en-US" sz="1800" dirty="0" smtClean="0"/>
              <a:t>X ~ (6, 1.4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) </a:t>
            </a:r>
          </a:p>
          <a:p>
            <a:pPr marL="342900" indent="-342900">
              <a:spcAft>
                <a:spcPts val="600"/>
              </a:spcAft>
              <a:buFont typeface="Wingdings" charset="2"/>
              <a:buAutoNum type="arabicPeriod"/>
            </a:pPr>
            <a:r>
              <a:rPr lang="en-US" sz="1800" dirty="0" smtClean="0"/>
              <a:t>Let X be the rainfall measured in mm over a given area of land, then </a:t>
            </a:r>
            <a:br>
              <a:rPr lang="en-US" sz="1800" dirty="0" smtClean="0"/>
            </a:br>
            <a:r>
              <a:rPr lang="en-US" sz="1800" dirty="0" smtClean="0"/>
              <a:t>X ~ N(850,100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) </a:t>
            </a:r>
          </a:p>
          <a:p>
            <a:pPr marL="342900" indent="-342900">
              <a:spcAft>
                <a:spcPts val="600"/>
              </a:spcAft>
              <a:buFont typeface="Wingdings" charset="2"/>
              <a:buAutoNum type="arabicPeriod"/>
            </a:pPr>
            <a:r>
              <a:rPr lang="en-US" sz="1800" dirty="0" smtClean="0"/>
              <a:t>Let X be the width of bolts in mm made by a certain factory, then X ~ N(4, 0.09). Note in this question you are given the variance as a number – be careful! </a:t>
            </a:r>
            <a:endParaRPr lang="en-US" sz="1800" dirty="0"/>
          </a:p>
        </p:txBody>
      </p:sp>
      <p:pic>
        <p:nvPicPr>
          <p:cNvPr id="6" name="Picture 5" descr="Slide 9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775" y="3019425"/>
            <a:ext cx="3961089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82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912</TotalTime>
  <Words>822</Words>
  <Application>Microsoft Office PowerPoint</Application>
  <PresentationFormat>Custom</PresentationFormat>
  <Paragraphs>82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Lucida Grande</vt:lpstr>
      <vt:lpstr>STIXGeneral-Regular</vt:lpstr>
      <vt:lpstr>Verdana</vt:lpstr>
      <vt:lpstr>Wingdings</vt:lpstr>
      <vt:lpstr>Office Theme</vt:lpstr>
      <vt:lpstr>Statistics 2 – Activity 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Core Maths Powerpoint.indd</dc:title>
  <dc:subject/>
  <dc:creator>Michael Blaylock</dc:creator>
  <cp:keywords/>
  <dc:description/>
  <cp:lastModifiedBy>Helen Turner</cp:lastModifiedBy>
  <cp:revision>116</cp:revision>
  <dcterms:created xsi:type="dcterms:W3CDTF">2014-06-26T12:48:20Z</dcterms:created>
  <dcterms:modified xsi:type="dcterms:W3CDTF">2015-04-02T14:33:47Z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2014-06-24T23:00:00Z</vt:filetime>
  </property>
  <property fmtid="{D5CDD505-2E9C-101B-9397-08002B2CF9AE}" pid="3" name="LastSaved">
    <vt:filetime>2014-06-24T23:00:00Z</vt:filetime>
  </property>
</Properties>
</file>