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257" r:id="rId2"/>
    <p:sldId id="258" r:id="rId3"/>
    <p:sldId id="260" r:id="rId4"/>
    <p:sldId id="261" r:id="rId5"/>
    <p:sldId id="262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580"/>
    <a:srgbClr val="FF0000"/>
    <a:srgbClr val="FFFF00"/>
    <a:srgbClr val="007600"/>
    <a:srgbClr val="3737FF"/>
    <a:srgbClr val="5B5BFF"/>
    <a:srgbClr val="000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51" autoAdjust="0"/>
  </p:normalViewPr>
  <p:slideViewPr>
    <p:cSldViewPr snapToGrid="0">
      <p:cViewPr>
        <p:scale>
          <a:sx n="150" d="100"/>
          <a:sy n="150" d="100"/>
        </p:scale>
        <p:origin x="144" y="-1086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3BC92B-20E3-4759-9EA2-4291CE070368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E7C73D-9F36-4409-AC4D-B1068866F4E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4129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4406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051966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415638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8791238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72159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9756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113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2509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4748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9058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8956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81378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775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576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3256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9729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045666-C2DB-4374-98FD-31A24254EBAB}" type="datetimeFigureOut">
              <a:rPr lang="en-GB" smtClean="0"/>
              <a:t>28/03/2019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6752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44244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Drawing a reflection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863125"/>
            <a:ext cx="8285163" cy="160402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dirty="0" smtClean="0"/>
              <a:t>Ray diagrams show how light reflects in a mirror.</a:t>
            </a:r>
          </a:p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dirty="0" smtClean="0"/>
              <a:t>These diagrams can be difficult to draw.</a:t>
            </a:r>
          </a:p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dirty="0" smtClean="0"/>
              <a:t>The trick is to draw the reflection </a:t>
            </a:r>
            <a:r>
              <a:rPr lang="en-US" i="1" dirty="0" smtClean="0"/>
              <a:t>before</a:t>
            </a:r>
            <a:r>
              <a:rPr lang="en-US" dirty="0" smtClean="0"/>
              <a:t> the rays of light.</a:t>
            </a:r>
          </a:p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dirty="0" smtClean="0"/>
              <a:t> </a:t>
            </a:r>
            <a:endParaRPr kumimoji="0" lang="en-US" sz="18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081249" y="2282936"/>
            <a:ext cx="5037064" cy="3785383"/>
            <a:chOff x="2088355" y="2119034"/>
            <a:chExt cx="5037064" cy="3785383"/>
          </a:xfrm>
        </p:grpSpPr>
        <p:sp>
          <p:nvSpPr>
            <p:cNvPr id="7" name="Rectangle 6"/>
            <p:cNvSpPr>
              <a:spLocks noChangeAspect="1"/>
            </p:cNvSpPr>
            <p:nvPr/>
          </p:nvSpPr>
          <p:spPr>
            <a:xfrm>
              <a:off x="2088355" y="2119034"/>
              <a:ext cx="4931528" cy="3262782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pic>
          <p:nvPicPr>
            <p:cNvPr id="2" name="Picture 1"/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2190063" y="2351514"/>
              <a:ext cx="4935356" cy="3552903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600577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44244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Drawing a reflection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grpSp>
        <p:nvGrpSpPr>
          <p:cNvPr id="100" name="Group 99"/>
          <p:cNvGrpSpPr/>
          <p:nvPr/>
        </p:nvGrpSpPr>
        <p:grpSpPr>
          <a:xfrm>
            <a:off x="4714929" y="815908"/>
            <a:ext cx="3898893" cy="5285683"/>
            <a:chOff x="4714929" y="815908"/>
            <a:chExt cx="3898893" cy="5285683"/>
          </a:xfrm>
        </p:grpSpPr>
        <p:grpSp>
          <p:nvGrpSpPr>
            <p:cNvPr id="98" name="Group 97"/>
            <p:cNvGrpSpPr/>
            <p:nvPr/>
          </p:nvGrpSpPr>
          <p:grpSpPr>
            <a:xfrm>
              <a:off x="4714929" y="815908"/>
              <a:ext cx="3898893" cy="5285683"/>
              <a:chOff x="4714929" y="815908"/>
              <a:chExt cx="3898893" cy="5285683"/>
            </a:xfrm>
          </p:grpSpPr>
          <p:sp>
            <p:nvSpPr>
              <p:cNvPr id="96" name="Text Placeholder 16"/>
              <p:cNvSpPr txBox="1">
                <a:spLocks/>
              </p:cNvSpPr>
              <p:nvPr/>
            </p:nvSpPr>
            <p:spPr>
              <a:xfrm>
                <a:off x="5013822" y="1026248"/>
                <a:ext cx="3600000" cy="5075343"/>
              </a:xfrm>
              <a:prstGeom prst="rect">
                <a:avLst/>
              </a:prstGeom>
            </p:spPr>
            <p:txBody>
              <a:bodyPr vert="horz" lIns="91440" tIns="45720" rIns="91440" bIns="45720" rtlCol="0">
                <a:normAutofit/>
              </a:bodyPr>
              <a:lstStyle>
                <a:lvl1pPr marL="0" indent="0" algn="l" defTabSz="914400" rtl="0" eaLnBrk="1" latinLnBrk="0" hangingPunct="1">
                  <a:lnSpc>
                    <a:spcPct val="114000"/>
                  </a:lnSpc>
                  <a:spcBef>
                    <a:spcPct val="20000"/>
                  </a:spcBef>
                  <a:buFont typeface="+mj-lt"/>
                  <a:buNone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1pPr>
                <a:lvl2pPr marL="971550" indent="-51435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2pPr>
                <a:lvl3pPr marL="1485900" indent="-571500" algn="l" defTabSz="914400" rtl="0" eaLnBrk="1" latinLnBrk="0" hangingPunct="1">
                  <a:spcBef>
                    <a:spcPct val="20000"/>
                  </a:spcBef>
                  <a:buFont typeface="Courier New" panose="02070309020205020404" pitchFamily="49" charset="0"/>
                  <a:buChar char="-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3pPr>
                <a:lvl4pPr marL="1974850" indent="-539750" algn="l" defTabSz="914400" rtl="0" eaLnBrk="1" latinLnBrk="0" hangingPunct="1">
                  <a:spcBef>
                    <a:spcPct val="20000"/>
                  </a:spcBef>
                  <a:buFont typeface="Wingdings" panose="05000000000000000000" pitchFamily="2" charset="2"/>
                  <a:buChar char="§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4pPr>
                <a:lvl5pPr marL="2514600" indent="-539750" algn="l" defTabSz="914400" rtl="0" eaLnBrk="1" latinLnBrk="0" hangingPunct="1">
                  <a:spcBef>
                    <a:spcPct val="20000"/>
                  </a:spcBef>
                  <a:buFont typeface="Courier New" panose="02070309020205020404" pitchFamily="49" charset="0"/>
                  <a:buChar char="o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r>
                  <a:rPr lang="en-US" sz="1600" dirty="0" smtClean="0"/>
                  <a:t>Draw light rays from the image to the eye.</a:t>
                </a:r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r>
                  <a:rPr lang="en-US" sz="1600" dirty="0" smtClean="0"/>
                  <a:t>Use a ruler and a sharp pencil</a:t>
                </a:r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L="342900" marR="0" lvl="0" indent="-34290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buFont typeface="+mj-lt"/>
                  <a:buAutoNum type="arabicPeriod"/>
                  <a:tabLst/>
                  <a:defRPr/>
                </a:pPr>
                <a:endParaRPr lang="en-US" sz="1600" dirty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r>
                  <a:rPr lang="en-US" sz="1600" dirty="0" smtClean="0"/>
                  <a:t>Behind the mirror the ray shows  where light </a:t>
                </a:r>
                <a:r>
                  <a:rPr lang="en-US" sz="1600" i="1" dirty="0" smtClean="0"/>
                  <a:t>appears</a:t>
                </a:r>
                <a:r>
                  <a:rPr lang="en-US" sz="1600" dirty="0" smtClean="0"/>
                  <a:t> to come from.</a:t>
                </a:r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r>
                  <a:rPr lang="en-US" sz="1600" dirty="0" smtClean="0"/>
                  <a:t>Light </a:t>
                </a:r>
                <a:r>
                  <a:rPr lang="en-US" sz="1600" b="1" dirty="0" smtClean="0"/>
                  <a:t>does not</a:t>
                </a:r>
                <a:r>
                  <a:rPr lang="en-US" sz="1600" dirty="0" smtClean="0"/>
                  <a:t> move along this ray. It is drawn as a dashed line.</a:t>
                </a:r>
              </a:p>
            </p:txBody>
          </p:sp>
          <p:sp>
            <p:nvSpPr>
              <p:cNvPr id="97" name="Oval 96"/>
              <p:cNvSpPr/>
              <p:nvPr/>
            </p:nvSpPr>
            <p:spPr>
              <a:xfrm>
                <a:off x="4714929" y="815908"/>
                <a:ext cx="360000" cy="360000"/>
              </a:xfrm>
              <a:prstGeom prst="ellipse">
                <a:avLst/>
              </a:prstGeom>
              <a:solidFill>
                <a:srgbClr val="00658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latin typeface="Verdana" panose="020B0604030504040204" pitchFamily="34" charset="0"/>
                    <a:ea typeface="Verdana" panose="020B0604030504040204" pitchFamily="34" charset="0"/>
                  </a:rPr>
                  <a:t>2</a:t>
                </a:r>
                <a:endParaRPr lang="en-GB" dirty="0">
                  <a:latin typeface="Verdana" panose="020B0604030504040204" pitchFamily="34" charset="0"/>
                  <a:ea typeface="Verdana" panose="020B0604030504040204" pitchFamily="34" charset="0"/>
                </a:endParaRPr>
              </a:p>
            </p:txBody>
          </p:sp>
        </p:grpSp>
        <p:grpSp>
          <p:nvGrpSpPr>
            <p:cNvPr id="4" name="Group 3"/>
            <p:cNvGrpSpPr/>
            <p:nvPr/>
          </p:nvGrpSpPr>
          <p:grpSpPr>
            <a:xfrm>
              <a:off x="5013822" y="2185050"/>
              <a:ext cx="3399790" cy="2784618"/>
              <a:chOff x="5201237" y="2053243"/>
              <a:chExt cx="3399790" cy="2784618"/>
            </a:xfrm>
          </p:grpSpPr>
          <p:sp>
            <p:nvSpPr>
              <p:cNvPr id="8" name="Rectangle 7"/>
              <p:cNvSpPr>
                <a:spLocks noChangeAspect="1"/>
              </p:cNvSpPr>
              <p:nvPr/>
            </p:nvSpPr>
            <p:spPr>
              <a:xfrm>
                <a:off x="5310997" y="2053243"/>
                <a:ext cx="3003460" cy="198714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9" name="Group 8"/>
              <p:cNvGrpSpPr/>
              <p:nvPr/>
            </p:nvGrpSpPr>
            <p:grpSpPr>
              <a:xfrm>
                <a:off x="5201237" y="2158161"/>
                <a:ext cx="3399790" cy="2679700"/>
                <a:chOff x="41862" y="0"/>
                <a:chExt cx="3400260" cy="2679700"/>
              </a:xfrm>
            </p:grpSpPr>
            <p:sp>
              <p:nvSpPr>
                <p:cNvPr id="10" name="Text Box 2"/>
                <p:cNvSpPr txBox="1">
                  <a:spLocks noChangeArrowheads="1"/>
                </p:cNvSpPr>
                <p:nvPr/>
              </p:nvSpPr>
              <p:spPr bwMode="auto">
                <a:xfrm>
                  <a:off x="2251495" y="224766"/>
                  <a:ext cx="651495" cy="31749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>
                  <a:noAutofit/>
                </a:bodyPr>
                <a:lstStyle/>
                <a:p>
                  <a:pPr algn="ctr">
                    <a:lnSpc>
                      <a:spcPct val="107000"/>
                    </a:lnSpc>
                    <a:spcAft>
                      <a:spcPts val="800"/>
                    </a:spcAft>
                  </a:pPr>
                  <a:r>
                    <a:rPr lang="en-GB" sz="1100" dirty="0">
                      <a:effectLst/>
                      <a:latin typeface="Calibri" panose="020F0502020204030204" pitchFamily="34" charset="0"/>
                      <a:ea typeface="Calibri" panose="020F0502020204030204" pitchFamily="34" charset="0"/>
                      <a:cs typeface="Times New Roman" panose="02020603050405020304" pitchFamily="18" charset="0"/>
                    </a:rPr>
                    <a:t>Object</a:t>
                  </a:r>
                </a:p>
              </p:txBody>
            </p:sp>
            <p:grpSp>
              <p:nvGrpSpPr>
                <p:cNvPr id="13" name="Group 12"/>
                <p:cNvGrpSpPr/>
                <p:nvPr/>
              </p:nvGrpSpPr>
              <p:grpSpPr>
                <a:xfrm>
                  <a:off x="41862" y="0"/>
                  <a:ext cx="3400260" cy="2679700"/>
                  <a:chOff x="41862" y="0"/>
                  <a:chExt cx="3400260" cy="2679700"/>
                </a:xfrm>
              </p:grpSpPr>
              <p:grpSp>
                <p:nvGrpSpPr>
                  <p:cNvPr id="14" name="Group 13"/>
                  <p:cNvGrpSpPr/>
                  <p:nvPr/>
                </p:nvGrpSpPr>
                <p:grpSpPr>
                  <a:xfrm>
                    <a:off x="603849" y="0"/>
                    <a:ext cx="2838273" cy="2679700"/>
                    <a:chOff x="0" y="0"/>
                    <a:chExt cx="2838340" cy="2679774"/>
                  </a:xfrm>
                </p:grpSpPr>
                <p:grpSp>
                  <p:nvGrpSpPr>
                    <p:cNvPr id="16" name="Group 15"/>
                    <p:cNvGrpSpPr/>
                    <p:nvPr/>
                  </p:nvGrpSpPr>
                  <p:grpSpPr>
                    <a:xfrm>
                      <a:off x="0" y="0"/>
                      <a:ext cx="2048795" cy="1800000"/>
                      <a:chOff x="0" y="0"/>
                      <a:chExt cx="2048795" cy="1800000"/>
                    </a:xfrm>
                  </p:grpSpPr>
                  <p:grpSp>
                    <p:nvGrpSpPr>
                      <p:cNvPr id="25" name="Group 24"/>
                      <p:cNvGrpSpPr/>
                      <p:nvPr/>
                    </p:nvGrpSpPr>
                    <p:grpSpPr>
                      <a:xfrm>
                        <a:off x="924971" y="0"/>
                        <a:ext cx="108000" cy="1800000"/>
                        <a:chOff x="0" y="0"/>
                        <a:chExt cx="108000" cy="1800000"/>
                      </a:xfrm>
                    </p:grpSpPr>
                    <p:cxnSp>
                      <p:nvCxnSpPr>
                        <p:cNvPr id="29" name="Straight Connector 28"/>
                        <p:cNvCxnSpPr/>
                        <p:nvPr/>
                      </p:nvCxnSpPr>
                      <p:spPr>
                        <a:xfrm>
                          <a:off x="100976" y="0"/>
                          <a:ext cx="0" cy="1800000"/>
                        </a:xfrm>
                        <a:prstGeom prst="line">
                          <a:avLst/>
                        </a:prstGeom>
                        <a:ln w="25400"/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0" name="Straight Connector 29"/>
                        <p:cNvCxnSpPr/>
                        <p:nvPr/>
                      </p:nvCxnSpPr>
                      <p:spPr>
                        <a:xfrm>
                          <a:off x="0" y="44879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1" name="Straight Connector 30"/>
                        <p:cNvCxnSpPr/>
                        <p:nvPr/>
                      </p:nvCxnSpPr>
                      <p:spPr>
                        <a:xfrm>
                          <a:off x="0" y="224393"/>
                          <a:ext cx="108000" cy="10800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2" name="Straight Connector 31"/>
                        <p:cNvCxnSpPr/>
                        <p:nvPr/>
                      </p:nvCxnSpPr>
                      <p:spPr>
                        <a:xfrm>
                          <a:off x="0" y="398297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3" name="Straight Connector 32"/>
                        <p:cNvCxnSpPr/>
                        <p:nvPr/>
                      </p:nvCxnSpPr>
                      <p:spPr>
                        <a:xfrm>
                          <a:off x="0" y="577811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4" name="Straight Connector 33"/>
                        <p:cNvCxnSpPr/>
                        <p:nvPr/>
                      </p:nvCxnSpPr>
                      <p:spPr>
                        <a:xfrm>
                          <a:off x="0" y="751716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5" name="Straight Connector 34"/>
                        <p:cNvCxnSpPr/>
                        <p:nvPr/>
                      </p:nvCxnSpPr>
                      <p:spPr>
                        <a:xfrm>
                          <a:off x="0" y="1105134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6" name="Straight Connector 35"/>
                        <p:cNvCxnSpPr/>
                        <p:nvPr/>
                      </p:nvCxnSpPr>
                      <p:spPr>
                        <a:xfrm>
                          <a:off x="0" y="931230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7" name="Straight Connector 36"/>
                        <p:cNvCxnSpPr/>
                        <p:nvPr/>
                      </p:nvCxnSpPr>
                      <p:spPr>
                        <a:xfrm>
                          <a:off x="0" y="1284648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8" name="Straight Connector 37"/>
                        <p:cNvCxnSpPr/>
                        <p:nvPr/>
                      </p:nvCxnSpPr>
                      <p:spPr>
                        <a:xfrm>
                          <a:off x="0" y="1458553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39" name="Straight Connector 38"/>
                        <p:cNvCxnSpPr/>
                        <p:nvPr/>
                      </p:nvCxnSpPr>
                      <p:spPr>
                        <a:xfrm>
                          <a:off x="0" y="1638067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</p:grpSp>
                  <p:sp>
                    <p:nvSpPr>
                      <p:cNvPr id="27" name="Oval 26"/>
                      <p:cNvSpPr/>
                      <p:nvPr/>
                    </p:nvSpPr>
                    <p:spPr>
                      <a:xfrm>
                        <a:off x="0" y="502127"/>
                        <a:ext cx="72000" cy="72000"/>
                      </a:xfrm>
                      <a:prstGeom prst="ellipse">
                        <a:avLst/>
                      </a:prstGeom>
                      <a:ln>
                        <a:prstDash val="sysDash"/>
                      </a:ln>
                    </p:spPr>
                    <p:style>
                      <a:lnRef idx="2">
                        <a:schemeClr val="accent5">
                          <a:shade val="50000"/>
                        </a:schemeClr>
                      </a:lnRef>
                      <a:fillRef idx="1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lt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28" name="Oval 27"/>
                      <p:cNvSpPr/>
                      <p:nvPr/>
                    </p:nvSpPr>
                    <p:spPr>
                      <a:xfrm>
                        <a:off x="1976795" y="507413"/>
                        <a:ext cx="72000" cy="72000"/>
                      </a:xfrm>
                      <a:prstGeom prst="ellipse">
                        <a:avLst/>
                      </a:prstGeom>
                    </p:spPr>
                    <p:style>
                      <a:lnRef idx="2">
                        <a:schemeClr val="accent5">
                          <a:shade val="50000"/>
                        </a:schemeClr>
                      </a:lnRef>
                      <a:fillRef idx="1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lt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</p:grpSp>
                <p:grpSp>
                  <p:nvGrpSpPr>
                    <p:cNvPr id="17" name="Group 16"/>
                    <p:cNvGrpSpPr/>
                    <p:nvPr/>
                  </p:nvGrpSpPr>
                  <p:grpSpPr>
                    <a:xfrm rot="1356841">
                      <a:off x="1717803" y="887972"/>
                      <a:ext cx="1120537" cy="1791802"/>
                      <a:chOff x="0" y="0"/>
                      <a:chExt cx="1120537" cy="1791802"/>
                    </a:xfrm>
                  </p:grpSpPr>
                  <p:sp>
                    <p:nvSpPr>
                      <p:cNvPr id="22" name="Arc 21"/>
                      <p:cNvSpPr/>
                      <p:nvPr/>
                    </p:nvSpPr>
                    <p:spPr>
                      <a:xfrm>
                        <a:off x="200851" y="681836"/>
                        <a:ext cx="308610" cy="347345"/>
                      </a:xfrm>
                      <a:prstGeom prst="arc">
                        <a:avLst>
                          <a:gd name="adj1" fmla="val 8878690"/>
                          <a:gd name="adj2" fmla="val 14747958"/>
                        </a:avLst>
                      </a:prstGeom>
                      <a:ln w="12700"/>
                    </p:spPr>
                    <p:style>
                      <a:lnRef idx="1">
                        <a:schemeClr val="accent5"/>
                      </a:lnRef>
                      <a:fillRef idx="0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23" name="Arc 22"/>
                      <p:cNvSpPr/>
                      <p:nvPr/>
                    </p:nvSpPr>
                    <p:spPr>
                      <a:xfrm>
                        <a:off x="206137" y="0"/>
                        <a:ext cx="914400" cy="914400"/>
                      </a:xfrm>
                      <a:prstGeom prst="arc">
                        <a:avLst>
                          <a:gd name="adj1" fmla="val 6677121"/>
                          <a:gd name="adj2" fmla="val 9203631"/>
                        </a:avLst>
                      </a:prstGeom>
                      <a:ln w="12700"/>
                    </p:spPr>
                    <p:style>
                      <a:lnRef idx="1">
                        <a:schemeClr val="dk1"/>
                      </a:lnRef>
                      <a:fillRef idx="0">
                        <a:schemeClr val="dk1"/>
                      </a:fillRef>
                      <a:effectRef idx="0">
                        <a:schemeClr val="dk1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24" name="Arc 23"/>
                      <p:cNvSpPr/>
                      <p:nvPr/>
                    </p:nvSpPr>
                    <p:spPr>
                      <a:xfrm>
                        <a:off x="0" y="877402"/>
                        <a:ext cx="914400" cy="914400"/>
                      </a:xfrm>
                      <a:prstGeom prst="arc">
                        <a:avLst>
                          <a:gd name="adj1" fmla="val 13959160"/>
                          <a:gd name="adj2" fmla="val 16477468"/>
                        </a:avLst>
                      </a:prstGeom>
                      <a:ln w="12700"/>
                    </p:spPr>
                    <p:style>
                      <a:lnRef idx="1">
                        <a:schemeClr val="dk1"/>
                      </a:lnRef>
                      <a:fillRef idx="0">
                        <a:schemeClr val="dk1"/>
                      </a:fillRef>
                      <a:effectRef idx="0">
                        <a:schemeClr val="dk1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</p:grpSp>
                <p:cxnSp>
                  <p:nvCxnSpPr>
                    <p:cNvPr id="18" name="Straight Arrow Connector 17"/>
                    <p:cNvCxnSpPr/>
                    <p:nvPr/>
                  </p:nvCxnSpPr>
                  <p:spPr>
                    <a:xfrm>
                      <a:off x="1041253" y="1025396"/>
                      <a:ext cx="998969" cy="491446"/>
                    </a:xfrm>
                    <a:prstGeom prst="straightConnector1">
                      <a:avLst/>
                    </a:prstGeom>
                    <a:ln w="12700">
                      <a:tailEnd type="triangle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9" name="Straight Arrow Connector 18"/>
                    <p:cNvCxnSpPr/>
                    <p:nvPr/>
                  </p:nvCxnSpPr>
                  <p:spPr>
                    <a:xfrm>
                      <a:off x="1041253" y="1141679"/>
                      <a:ext cx="898543" cy="528554"/>
                    </a:xfrm>
                    <a:prstGeom prst="straightConnector1">
                      <a:avLst/>
                    </a:prstGeom>
                    <a:ln w="12700">
                      <a:tailEnd type="triangle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0" name="Straight Connector 19"/>
                    <p:cNvCxnSpPr/>
                    <p:nvPr/>
                  </p:nvCxnSpPr>
                  <p:spPr>
                    <a:xfrm>
                      <a:off x="42284" y="544411"/>
                      <a:ext cx="988398" cy="470414"/>
                    </a:xfrm>
                    <a:prstGeom prst="line">
                      <a:avLst/>
                    </a:prstGeom>
                    <a:ln w="12700">
                      <a:prstDash val="dash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1" name="Straight Connector 20"/>
                    <p:cNvCxnSpPr/>
                    <p:nvPr/>
                  </p:nvCxnSpPr>
                  <p:spPr>
                    <a:xfrm>
                      <a:off x="42284" y="544411"/>
                      <a:ext cx="967256" cy="581411"/>
                    </a:xfrm>
                    <a:prstGeom prst="line">
                      <a:avLst/>
                    </a:prstGeom>
                    <a:ln w="12700">
                      <a:prstDash val="dash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</p:grpSp>
              <p:sp>
                <p:nvSpPr>
                  <p:cNvPr id="15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1862" y="224286"/>
                    <a:ext cx="1190445" cy="284672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rot="0" vert="horz" wrap="square" lIns="91440" tIns="45720" rIns="91440" bIns="45720" anchor="t" anchorCtr="0">
                    <a:noAutofit/>
                  </a:bodyPr>
                  <a:lstStyle/>
                  <a:p>
                    <a:pPr algn="ctr">
                      <a:lnSpc>
                        <a:spcPct val="107000"/>
                      </a:lnSpc>
                      <a:spcAft>
                        <a:spcPts val="800"/>
                      </a:spcAft>
                    </a:pPr>
                    <a:r>
                      <a:rPr lang="en-GB" sz="11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rPr>
                      <a:t>Reflection </a:t>
                    </a:r>
                    <a:endParaRPr lang="en-GB" sz="1100" dirty="0">
                      <a:effectLst/>
                      <a:latin typeface="Calibri" panose="020F0502020204030204" pitchFamily="34" charset="0"/>
                      <a:ea typeface="Calibri" panose="020F0502020204030204" pitchFamily="34" charset="0"/>
                      <a:cs typeface="Times New Roman" panose="02020603050405020304" pitchFamily="18" charset="0"/>
                    </a:endParaRPr>
                  </a:p>
                </p:txBody>
              </p:sp>
            </p:grpSp>
          </p:grpSp>
        </p:grpSp>
      </p:grpSp>
      <p:grpSp>
        <p:nvGrpSpPr>
          <p:cNvPr id="104" name="Group 103"/>
          <p:cNvGrpSpPr/>
          <p:nvPr/>
        </p:nvGrpSpPr>
        <p:grpSpPr>
          <a:xfrm>
            <a:off x="133164" y="815908"/>
            <a:ext cx="3908632" cy="5444877"/>
            <a:chOff x="133164" y="815908"/>
            <a:chExt cx="3908632" cy="5444877"/>
          </a:xfrm>
        </p:grpSpPr>
        <p:grpSp>
          <p:nvGrpSpPr>
            <p:cNvPr id="101" name="Group 100"/>
            <p:cNvGrpSpPr/>
            <p:nvPr/>
          </p:nvGrpSpPr>
          <p:grpSpPr>
            <a:xfrm>
              <a:off x="133164" y="815908"/>
              <a:ext cx="3908632" cy="5444877"/>
              <a:chOff x="133164" y="815908"/>
              <a:chExt cx="3908632" cy="5444877"/>
            </a:xfrm>
          </p:grpSpPr>
          <p:sp>
            <p:nvSpPr>
              <p:cNvPr id="12" name="Text Placeholder 16"/>
              <p:cNvSpPr txBox="1">
                <a:spLocks/>
              </p:cNvSpPr>
              <p:nvPr/>
            </p:nvSpPr>
            <p:spPr>
              <a:xfrm>
                <a:off x="441796" y="1040785"/>
                <a:ext cx="3600000" cy="5220000"/>
              </a:xfrm>
              <a:prstGeom prst="rect">
                <a:avLst/>
              </a:prstGeom>
            </p:spPr>
            <p:txBody>
              <a:bodyPr vert="horz" lIns="91440" tIns="45720" rIns="91440" bIns="45720" rtlCol="0">
                <a:normAutofit fontScale="85000" lnSpcReduction="20000"/>
              </a:bodyPr>
              <a:lstStyle>
                <a:lvl1pPr marL="0" indent="0" algn="l" defTabSz="914400" rtl="0" eaLnBrk="1" latinLnBrk="0" hangingPunct="1">
                  <a:lnSpc>
                    <a:spcPct val="114000"/>
                  </a:lnSpc>
                  <a:spcBef>
                    <a:spcPct val="20000"/>
                  </a:spcBef>
                  <a:buFont typeface="+mj-lt"/>
                  <a:buNone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1pPr>
                <a:lvl2pPr marL="971550" indent="-51435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2pPr>
                <a:lvl3pPr marL="1485900" indent="-571500" algn="l" defTabSz="914400" rtl="0" eaLnBrk="1" latinLnBrk="0" hangingPunct="1">
                  <a:spcBef>
                    <a:spcPct val="20000"/>
                  </a:spcBef>
                  <a:buFont typeface="Courier New" panose="02070309020205020404" pitchFamily="49" charset="0"/>
                  <a:buChar char="-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3pPr>
                <a:lvl4pPr marL="1974850" indent="-539750" algn="l" defTabSz="914400" rtl="0" eaLnBrk="1" latinLnBrk="0" hangingPunct="1">
                  <a:spcBef>
                    <a:spcPct val="20000"/>
                  </a:spcBef>
                  <a:buFont typeface="Wingdings" panose="05000000000000000000" pitchFamily="2" charset="2"/>
                  <a:buChar char="§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4pPr>
                <a:lvl5pPr marL="2514600" indent="-539750" algn="l" defTabSz="914400" rtl="0" eaLnBrk="1" latinLnBrk="0" hangingPunct="1">
                  <a:spcBef>
                    <a:spcPct val="20000"/>
                  </a:spcBef>
                  <a:buFont typeface="Courier New" panose="02070309020205020404" pitchFamily="49" charset="0"/>
                  <a:buChar char="o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r>
                  <a:rPr lang="en-US" sz="1900" dirty="0" smtClean="0"/>
                  <a:t>Draw the mirror, object and an eye.</a:t>
                </a:r>
              </a:p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r>
                  <a:rPr lang="en-US" sz="1900" dirty="0" smtClean="0"/>
                  <a:t>Draw the reflection next. </a:t>
                </a:r>
                <a:r>
                  <a:rPr lang="en-US" sz="1900" i="1" dirty="0" smtClean="0"/>
                  <a:t>(This is the trick</a:t>
                </a:r>
                <a:r>
                  <a:rPr lang="en-US" sz="1900" dirty="0" smtClean="0"/>
                  <a:t>) </a:t>
                </a:r>
              </a:p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900" dirty="0" smtClean="0"/>
              </a:p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900" dirty="0" smtClean="0"/>
              </a:p>
              <a:p>
                <a:pPr marL="342900" marR="0" lvl="0" indent="-34290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buFont typeface="+mj-lt"/>
                  <a:buAutoNum type="arabicPeriod"/>
                  <a:tabLst/>
                  <a:defRPr/>
                </a:pPr>
                <a:endParaRPr lang="en-US" sz="1900" dirty="0"/>
              </a:p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900" dirty="0" smtClean="0"/>
              </a:p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900" dirty="0"/>
              </a:p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900" dirty="0" smtClean="0"/>
              </a:p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900" dirty="0"/>
              </a:p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900" dirty="0" smtClean="0"/>
              </a:p>
              <a:p>
                <a:pPr marR="0" lvl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r>
                  <a:rPr lang="en-US" sz="1900" dirty="0" smtClean="0"/>
                  <a:t>The reflection is behind the mirror.</a:t>
                </a:r>
              </a:p>
              <a:p>
                <a:pPr marL="0" marR="0" lvl="0" indent="0" algn="l" defTabSz="914400" rtl="0" eaLnBrk="1" fontAlgn="auto" latinLnBrk="0" hangingPunct="1">
                  <a:lnSpc>
                    <a:spcPct val="12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buFont typeface="+mj-lt"/>
                  <a:buNone/>
                  <a:tabLst/>
                  <a:defRPr/>
                </a:pPr>
                <a:r>
                  <a:rPr lang="en-US" sz="1900" dirty="0" smtClean="0"/>
                  <a:t>It is the same distance behind the mirror as the object is in front of the mirror.</a:t>
                </a:r>
              </a:p>
              <a:p>
                <a:pPr marL="0" marR="0" lvl="0" indent="0" algn="l" defTabSz="914400" rtl="0" eaLnBrk="1" fontAlgn="auto" latinLnBrk="0" hangingPunct="1">
                  <a:lnSpc>
                    <a:spcPct val="114000"/>
                  </a:lnSpc>
                  <a:spcBef>
                    <a:spcPct val="20000"/>
                  </a:spcBef>
                  <a:spcAft>
                    <a:spcPts val="0"/>
                  </a:spcAft>
                  <a:buClrTx/>
                  <a:buSzTx/>
                  <a:buFont typeface="+mj-lt"/>
                  <a:buNone/>
                  <a:tabLst/>
                  <a:defRPr/>
                </a:pPr>
                <a:r>
                  <a:rPr lang="en-US" dirty="0" smtClean="0"/>
                  <a:t> </a:t>
                </a:r>
                <a:endParaRPr kumimoji="0" lang="en-US" sz="1800" b="0" i="0" u="none" strike="noStrike" kern="1200" cap="none" spc="0" normalizeH="0" baseline="0" noProof="0" dirty="0" smtClean="0">
                  <a:ln>
                    <a:noFill/>
                  </a:ln>
                  <a:effectLst/>
                  <a:uLnTx/>
                  <a:uFillTx/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endParaRPr>
              </a:p>
            </p:txBody>
          </p:sp>
          <p:sp>
            <p:nvSpPr>
              <p:cNvPr id="95" name="Oval 94"/>
              <p:cNvSpPr/>
              <p:nvPr/>
            </p:nvSpPr>
            <p:spPr>
              <a:xfrm>
                <a:off x="133164" y="815908"/>
                <a:ext cx="360000" cy="360000"/>
              </a:xfrm>
              <a:prstGeom prst="ellipse">
                <a:avLst/>
              </a:prstGeom>
              <a:solidFill>
                <a:srgbClr val="00658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latin typeface="Verdana" panose="020B0604030504040204" pitchFamily="34" charset="0"/>
                    <a:ea typeface="Verdana" panose="020B0604030504040204" pitchFamily="34" charset="0"/>
                  </a:rPr>
                  <a:t>1</a:t>
                </a:r>
                <a:endParaRPr lang="en-GB" dirty="0">
                  <a:latin typeface="Verdana" panose="020B0604030504040204" pitchFamily="34" charset="0"/>
                  <a:ea typeface="Verdana" panose="020B0604030504040204" pitchFamily="34" charset="0"/>
                </a:endParaRPr>
              </a:p>
            </p:txBody>
          </p:sp>
        </p:grpSp>
        <p:sp>
          <p:nvSpPr>
            <p:cNvPr id="7" name="Rectangle 6"/>
            <p:cNvSpPr>
              <a:spLocks noChangeAspect="1"/>
            </p:cNvSpPr>
            <p:nvPr/>
          </p:nvSpPr>
          <p:spPr>
            <a:xfrm>
              <a:off x="518328" y="2185050"/>
              <a:ext cx="3003460" cy="198714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72" name="Text Box 2"/>
            <p:cNvSpPr txBox="1">
              <a:spLocks noChangeArrowheads="1"/>
            </p:cNvSpPr>
            <p:nvPr/>
          </p:nvSpPr>
          <p:spPr bwMode="auto">
            <a:xfrm>
              <a:off x="2670358" y="2507001"/>
              <a:ext cx="651405" cy="31749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en-GB" sz="1100" dirty="0"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Object</a:t>
              </a:r>
            </a:p>
          </p:txBody>
        </p:sp>
        <p:grpSp>
          <p:nvGrpSpPr>
            <p:cNvPr id="81" name="Group 80"/>
            <p:cNvGrpSpPr/>
            <p:nvPr/>
          </p:nvGrpSpPr>
          <p:grpSpPr>
            <a:xfrm>
              <a:off x="1938270" y="2292162"/>
              <a:ext cx="107983" cy="1799950"/>
              <a:chOff x="0" y="0"/>
              <a:chExt cx="108000" cy="1800000"/>
            </a:xfrm>
          </p:grpSpPr>
          <p:cxnSp>
            <p:nvCxnSpPr>
              <p:cNvPr id="84" name="Straight Connector 83"/>
              <p:cNvCxnSpPr/>
              <p:nvPr/>
            </p:nvCxnSpPr>
            <p:spPr>
              <a:xfrm>
                <a:off x="100976" y="0"/>
                <a:ext cx="0" cy="1800000"/>
              </a:xfrm>
              <a:prstGeom prst="line">
                <a:avLst/>
              </a:prstGeom>
              <a:ln w="25400"/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85" name="Straight Connector 84"/>
              <p:cNvCxnSpPr/>
              <p:nvPr/>
            </p:nvCxnSpPr>
            <p:spPr>
              <a:xfrm>
                <a:off x="0" y="44879"/>
                <a:ext cx="107950" cy="10795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86" name="Straight Connector 85"/>
              <p:cNvCxnSpPr/>
              <p:nvPr/>
            </p:nvCxnSpPr>
            <p:spPr>
              <a:xfrm>
                <a:off x="0" y="224393"/>
                <a:ext cx="108000" cy="10800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87" name="Straight Connector 86"/>
              <p:cNvCxnSpPr/>
              <p:nvPr/>
            </p:nvCxnSpPr>
            <p:spPr>
              <a:xfrm>
                <a:off x="0" y="398297"/>
                <a:ext cx="107950" cy="10795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88" name="Straight Connector 87"/>
              <p:cNvCxnSpPr/>
              <p:nvPr/>
            </p:nvCxnSpPr>
            <p:spPr>
              <a:xfrm>
                <a:off x="0" y="577811"/>
                <a:ext cx="107950" cy="10795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89" name="Straight Connector 88"/>
              <p:cNvCxnSpPr/>
              <p:nvPr/>
            </p:nvCxnSpPr>
            <p:spPr>
              <a:xfrm>
                <a:off x="0" y="751716"/>
                <a:ext cx="107950" cy="10795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90" name="Straight Connector 89"/>
              <p:cNvCxnSpPr/>
              <p:nvPr/>
            </p:nvCxnSpPr>
            <p:spPr>
              <a:xfrm>
                <a:off x="0" y="1105134"/>
                <a:ext cx="107950" cy="10795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91" name="Straight Connector 90"/>
              <p:cNvCxnSpPr/>
              <p:nvPr/>
            </p:nvCxnSpPr>
            <p:spPr>
              <a:xfrm>
                <a:off x="0" y="931230"/>
                <a:ext cx="107950" cy="10795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92" name="Straight Connector 91"/>
              <p:cNvCxnSpPr/>
              <p:nvPr/>
            </p:nvCxnSpPr>
            <p:spPr>
              <a:xfrm>
                <a:off x="0" y="1284648"/>
                <a:ext cx="107950" cy="10795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93" name="Straight Connector 92"/>
              <p:cNvCxnSpPr/>
              <p:nvPr/>
            </p:nvCxnSpPr>
            <p:spPr>
              <a:xfrm>
                <a:off x="0" y="1458553"/>
                <a:ext cx="107950" cy="10795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94" name="Straight Connector 93"/>
              <p:cNvCxnSpPr/>
              <p:nvPr/>
            </p:nvCxnSpPr>
            <p:spPr>
              <a:xfrm>
                <a:off x="0" y="1638067"/>
                <a:ext cx="107950" cy="107950"/>
              </a:xfrm>
              <a:prstGeom prst="line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</p:grpSp>
        <p:sp>
          <p:nvSpPr>
            <p:cNvPr id="83" name="Oval 82"/>
            <p:cNvSpPr/>
            <p:nvPr/>
          </p:nvSpPr>
          <p:spPr>
            <a:xfrm>
              <a:off x="2989924" y="2799561"/>
              <a:ext cx="71988" cy="71998"/>
            </a:xfrm>
            <a:prstGeom prst="ellipse">
              <a:avLst/>
            </a:prstGeom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GB"/>
            </a:p>
          </p:txBody>
        </p:sp>
        <p:grpSp>
          <p:nvGrpSpPr>
            <p:cNvPr id="77" name="Group 76"/>
            <p:cNvGrpSpPr/>
            <p:nvPr/>
          </p:nvGrpSpPr>
          <p:grpSpPr>
            <a:xfrm rot="1356841">
              <a:off x="2730973" y="3180109"/>
              <a:ext cx="1120356" cy="1791753"/>
              <a:chOff x="0" y="0"/>
              <a:chExt cx="1120537" cy="1791802"/>
            </a:xfrm>
          </p:grpSpPr>
          <p:sp>
            <p:nvSpPr>
              <p:cNvPr id="78" name="Arc 77"/>
              <p:cNvSpPr/>
              <p:nvPr/>
            </p:nvSpPr>
            <p:spPr>
              <a:xfrm>
                <a:off x="200851" y="681836"/>
                <a:ext cx="308610" cy="347345"/>
              </a:xfrm>
              <a:prstGeom prst="arc">
                <a:avLst>
                  <a:gd name="adj1" fmla="val 8878690"/>
                  <a:gd name="adj2" fmla="val 14747958"/>
                </a:avLst>
              </a:prstGeom>
              <a:ln w="12700"/>
            </p:spPr>
            <p:style>
              <a:lnRef idx="1">
                <a:schemeClr val="accent5"/>
              </a:lnRef>
              <a:fillRef idx="0">
                <a:schemeClr val="accent5"/>
              </a:fillRef>
              <a:effectRef idx="0">
                <a:schemeClr val="accent5"/>
              </a:effectRef>
              <a:fontRef idx="minor">
                <a:schemeClr val="tx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en-GB"/>
              </a:p>
            </p:txBody>
          </p:sp>
          <p:sp>
            <p:nvSpPr>
              <p:cNvPr id="79" name="Arc 78"/>
              <p:cNvSpPr/>
              <p:nvPr/>
            </p:nvSpPr>
            <p:spPr>
              <a:xfrm>
                <a:off x="206137" y="0"/>
                <a:ext cx="914400" cy="914400"/>
              </a:xfrm>
              <a:prstGeom prst="arc">
                <a:avLst>
                  <a:gd name="adj1" fmla="val 6677121"/>
                  <a:gd name="adj2" fmla="val 9203631"/>
                </a:avLst>
              </a:prstGeom>
              <a:ln w="12700"/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en-GB"/>
              </a:p>
            </p:txBody>
          </p:sp>
          <p:sp>
            <p:nvSpPr>
              <p:cNvPr id="80" name="Arc 79"/>
              <p:cNvSpPr/>
              <p:nvPr/>
            </p:nvSpPr>
            <p:spPr>
              <a:xfrm>
                <a:off x="0" y="877402"/>
                <a:ext cx="914400" cy="914400"/>
              </a:xfrm>
              <a:prstGeom prst="arc">
                <a:avLst>
                  <a:gd name="adj1" fmla="val 13959160"/>
                  <a:gd name="adj2" fmla="val 16477468"/>
                </a:avLst>
              </a:prstGeom>
              <a:ln w="12700"/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en-GB"/>
              </a:p>
            </p:txBody>
          </p:sp>
        </p:grpSp>
      </p:grpSp>
      <p:grpSp>
        <p:nvGrpSpPr>
          <p:cNvPr id="103" name="Group 102"/>
          <p:cNvGrpSpPr/>
          <p:nvPr/>
        </p:nvGrpSpPr>
        <p:grpSpPr>
          <a:xfrm>
            <a:off x="451539" y="2516448"/>
            <a:ext cx="1190280" cy="349825"/>
            <a:chOff x="451539" y="2516448"/>
            <a:chExt cx="1190280" cy="349825"/>
          </a:xfrm>
        </p:grpSpPr>
        <p:sp>
          <p:nvSpPr>
            <p:cNvPr id="82" name="Oval 81"/>
            <p:cNvSpPr/>
            <p:nvPr/>
          </p:nvSpPr>
          <p:spPr>
            <a:xfrm>
              <a:off x="1013448" y="2794275"/>
              <a:ext cx="71988" cy="71998"/>
            </a:xfrm>
            <a:prstGeom prst="ellipse">
              <a:avLst/>
            </a:prstGeom>
            <a:ln>
              <a:prstDash val="sysDash"/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GB"/>
            </a:p>
          </p:txBody>
        </p:sp>
        <p:sp>
          <p:nvSpPr>
            <p:cNvPr id="75" name="Text Box 2"/>
            <p:cNvSpPr txBox="1">
              <a:spLocks noChangeArrowheads="1"/>
            </p:cNvSpPr>
            <p:nvPr/>
          </p:nvSpPr>
          <p:spPr bwMode="auto">
            <a:xfrm>
              <a:off x="451539" y="2516448"/>
              <a:ext cx="1190280" cy="2846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en-GB" sz="1100" dirty="0"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Reflection 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293657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45638"/>
            <a:ext cx="9144000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Drawing a reflection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grpSp>
        <p:nvGrpSpPr>
          <p:cNvPr id="40" name="Group 39"/>
          <p:cNvGrpSpPr/>
          <p:nvPr/>
        </p:nvGrpSpPr>
        <p:grpSpPr>
          <a:xfrm>
            <a:off x="133164" y="815908"/>
            <a:ext cx="3908632" cy="5444877"/>
            <a:chOff x="133164" y="815908"/>
            <a:chExt cx="3908632" cy="5444877"/>
          </a:xfrm>
        </p:grpSpPr>
        <p:grpSp>
          <p:nvGrpSpPr>
            <p:cNvPr id="5" name="Group 4"/>
            <p:cNvGrpSpPr/>
            <p:nvPr/>
          </p:nvGrpSpPr>
          <p:grpSpPr>
            <a:xfrm>
              <a:off x="133164" y="815908"/>
              <a:ext cx="3908632" cy="5444877"/>
              <a:chOff x="133164" y="815908"/>
              <a:chExt cx="3908632" cy="5444877"/>
            </a:xfrm>
          </p:grpSpPr>
          <p:sp>
            <p:nvSpPr>
              <p:cNvPr id="12" name="Text Placeholder 16"/>
              <p:cNvSpPr txBox="1">
                <a:spLocks/>
              </p:cNvSpPr>
              <p:nvPr/>
            </p:nvSpPr>
            <p:spPr>
              <a:xfrm>
                <a:off x="441796" y="1040785"/>
                <a:ext cx="3600000" cy="5220000"/>
              </a:xfrm>
              <a:prstGeom prst="rect">
                <a:avLst/>
              </a:prstGeom>
            </p:spPr>
            <p:txBody>
              <a:bodyPr vert="horz" lIns="91440" tIns="45720" rIns="91440" bIns="45720" rtlCol="0">
                <a:normAutofit/>
              </a:bodyPr>
              <a:lstStyle>
                <a:lvl1pPr marL="0" indent="0" algn="l" defTabSz="914400" rtl="0" eaLnBrk="1" latinLnBrk="0" hangingPunct="1">
                  <a:lnSpc>
                    <a:spcPct val="114000"/>
                  </a:lnSpc>
                  <a:spcBef>
                    <a:spcPct val="20000"/>
                  </a:spcBef>
                  <a:buFont typeface="+mj-lt"/>
                  <a:buNone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1pPr>
                <a:lvl2pPr marL="971550" indent="-51435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2pPr>
                <a:lvl3pPr marL="1485900" indent="-571500" algn="l" defTabSz="914400" rtl="0" eaLnBrk="1" latinLnBrk="0" hangingPunct="1">
                  <a:spcBef>
                    <a:spcPct val="20000"/>
                  </a:spcBef>
                  <a:buFont typeface="Courier New" panose="02070309020205020404" pitchFamily="49" charset="0"/>
                  <a:buChar char="-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3pPr>
                <a:lvl4pPr marL="1974850" indent="-539750" algn="l" defTabSz="914400" rtl="0" eaLnBrk="1" latinLnBrk="0" hangingPunct="1">
                  <a:spcBef>
                    <a:spcPct val="20000"/>
                  </a:spcBef>
                  <a:buFont typeface="Wingdings" panose="05000000000000000000" pitchFamily="2" charset="2"/>
                  <a:buChar char="§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4pPr>
                <a:lvl5pPr marL="2514600" indent="-539750" algn="l" defTabSz="914400" rtl="0" eaLnBrk="1" latinLnBrk="0" hangingPunct="1">
                  <a:spcBef>
                    <a:spcPct val="20000"/>
                  </a:spcBef>
                  <a:buFont typeface="Courier New" panose="02070309020205020404" pitchFamily="49" charset="0"/>
                  <a:buChar char="o"/>
                  <a:defRPr sz="1800" kern="1200">
                    <a:solidFill>
                      <a:schemeClr val="tx2">
                        <a:lumMod val="50000"/>
                      </a:schemeClr>
                    </a:solidFill>
                    <a:latin typeface="Verdana" panose="020B0604030504040204" pitchFamily="34" charset="0"/>
                    <a:ea typeface="Verdana" panose="020B0604030504040204" pitchFamily="34" charset="0"/>
                    <a:cs typeface="Verdana" panose="020B0604030504040204" pitchFamily="34" charset="0"/>
                  </a:defRPr>
                </a:lvl5pPr>
                <a:lvl6pPr marL="25146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9718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4290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886200" indent="-228600" algn="l" defTabSz="914400" rtl="0" eaLnBrk="1" latinLnBrk="0" hangingPunct="1">
                  <a:spcBef>
                    <a:spcPct val="20000"/>
                  </a:spcBef>
                  <a:buFont typeface="Arial" panose="020B0604020202020204" pitchFamily="34" charset="0"/>
                  <a:buChar char="•"/>
                  <a:defRPr sz="20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r>
                  <a:rPr lang="en-US" sz="1600" dirty="0" smtClean="0"/>
                  <a:t>Draw light rays from the object to the mirror.</a:t>
                </a:r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L="342900" marR="0" lvl="0" indent="-34290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buFont typeface="+mj-lt"/>
                  <a:buAutoNum type="arabicPeriod"/>
                  <a:tabLst/>
                  <a:defRPr/>
                </a:pPr>
                <a:endParaRPr lang="en-US" sz="1600" dirty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 smtClean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endParaRPr lang="en-US" sz="1600" dirty="0"/>
              </a:p>
              <a:p>
                <a:pPr marR="0" lvl="0" algn="l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300"/>
                  </a:spcAft>
                  <a:buClrTx/>
                  <a:buSzTx/>
                  <a:tabLst/>
                  <a:defRPr/>
                </a:pPr>
                <a:r>
                  <a:rPr lang="en-US" sz="1600" dirty="0" smtClean="0"/>
                  <a:t>Add arrows to the light rays that show how light moves from the object to the eye.</a:t>
                </a:r>
              </a:p>
              <a:p>
                <a:pPr marL="0" marR="0" lvl="0" indent="0" algn="l" defTabSz="914400" rtl="0" eaLnBrk="1" fontAlgn="auto" latinLnBrk="0" hangingPunct="1">
                  <a:lnSpc>
                    <a:spcPct val="114000"/>
                  </a:lnSpc>
                  <a:spcBef>
                    <a:spcPct val="20000"/>
                  </a:spcBef>
                  <a:spcAft>
                    <a:spcPts val="0"/>
                  </a:spcAft>
                  <a:buClrTx/>
                  <a:buSzTx/>
                  <a:buFont typeface="+mj-lt"/>
                  <a:buNone/>
                  <a:tabLst/>
                  <a:defRPr/>
                </a:pPr>
                <a:r>
                  <a:rPr lang="en-US" dirty="0" smtClean="0"/>
                  <a:t> </a:t>
                </a:r>
                <a:endParaRPr kumimoji="0" lang="en-US" sz="1800" b="0" i="0" u="none" strike="noStrike" kern="1200" cap="none" spc="0" normalizeH="0" baseline="0" noProof="0" dirty="0" smtClean="0">
                  <a:ln>
                    <a:noFill/>
                  </a:ln>
                  <a:effectLst/>
                  <a:uLnTx/>
                  <a:uFillTx/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endParaRPr>
              </a:p>
            </p:txBody>
          </p:sp>
          <p:sp>
            <p:nvSpPr>
              <p:cNvPr id="95" name="Oval 94"/>
              <p:cNvSpPr/>
              <p:nvPr/>
            </p:nvSpPr>
            <p:spPr>
              <a:xfrm>
                <a:off x="133164" y="815908"/>
                <a:ext cx="360000" cy="360000"/>
              </a:xfrm>
              <a:prstGeom prst="ellipse">
                <a:avLst/>
              </a:prstGeom>
              <a:solidFill>
                <a:srgbClr val="00658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latin typeface="Verdana" panose="020B0604030504040204" pitchFamily="34" charset="0"/>
                    <a:ea typeface="Verdana" panose="020B0604030504040204" pitchFamily="34" charset="0"/>
                  </a:rPr>
                  <a:t>3</a:t>
                </a:r>
                <a:endParaRPr lang="en-GB" dirty="0">
                  <a:latin typeface="Verdana" panose="020B0604030504040204" pitchFamily="34" charset="0"/>
                  <a:ea typeface="Verdana" panose="020B0604030504040204" pitchFamily="34" charset="0"/>
                </a:endParaRPr>
              </a:p>
            </p:txBody>
          </p:sp>
        </p:grpSp>
        <p:grpSp>
          <p:nvGrpSpPr>
            <p:cNvPr id="64" name="Group 63"/>
            <p:cNvGrpSpPr/>
            <p:nvPr/>
          </p:nvGrpSpPr>
          <p:grpSpPr>
            <a:xfrm>
              <a:off x="446549" y="2166476"/>
              <a:ext cx="3399790" cy="2795888"/>
              <a:chOff x="3982109" y="3958111"/>
              <a:chExt cx="3399790" cy="2795888"/>
            </a:xfrm>
          </p:grpSpPr>
          <p:sp>
            <p:nvSpPr>
              <p:cNvPr id="65" name="Rectangle 64"/>
              <p:cNvSpPr>
                <a:spLocks noChangeAspect="1"/>
              </p:cNvSpPr>
              <p:nvPr/>
            </p:nvSpPr>
            <p:spPr>
              <a:xfrm>
                <a:off x="4078644" y="3958111"/>
                <a:ext cx="3003460" cy="198714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66" name="Group 65"/>
              <p:cNvGrpSpPr/>
              <p:nvPr/>
            </p:nvGrpSpPr>
            <p:grpSpPr>
              <a:xfrm>
                <a:off x="3982109" y="4074299"/>
                <a:ext cx="3399790" cy="2679700"/>
                <a:chOff x="41862" y="0"/>
                <a:chExt cx="3400260" cy="2679700"/>
              </a:xfrm>
            </p:grpSpPr>
            <p:sp>
              <p:nvSpPr>
                <p:cNvPr id="67" name="Text Box 2"/>
                <p:cNvSpPr txBox="1">
                  <a:spLocks noChangeArrowheads="1"/>
                </p:cNvSpPr>
                <p:nvPr/>
              </p:nvSpPr>
              <p:spPr bwMode="auto">
                <a:xfrm>
                  <a:off x="2251495" y="224766"/>
                  <a:ext cx="651495" cy="31749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>
                  <a:noAutofit/>
                </a:bodyPr>
                <a:lstStyle/>
                <a:p>
                  <a:pPr algn="ctr">
                    <a:lnSpc>
                      <a:spcPct val="107000"/>
                    </a:lnSpc>
                    <a:spcAft>
                      <a:spcPts val="800"/>
                    </a:spcAft>
                  </a:pPr>
                  <a:r>
                    <a:rPr lang="en-GB" sz="1100">
                      <a:effectLst/>
                      <a:latin typeface="Calibri" panose="020F0502020204030204" pitchFamily="34" charset="0"/>
                      <a:ea typeface="Calibri" panose="020F0502020204030204" pitchFamily="34" charset="0"/>
                      <a:cs typeface="Times New Roman" panose="02020603050405020304" pitchFamily="18" charset="0"/>
                    </a:rPr>
                    <a:t>Object</a:t>
                  </a:r>
                </a:p>
              </p:txBody>
            </p:sp>
            <p:grpSp>
              <p:nvGrpSpPr>
                <p:cNvPr id="68" name="Group 67"/>
                <p:cNvGrpSpPr/>
                <p:nvPr/>
              </p:nvGrpSpPr>
              <p:grpSpPr>
                <a:xfrm>
                  <a:off x="41862" y="0"/>
                  <a:ext cx="3400260" cy="2679700"/>
                  <a:chOff x="41862" y="0"/>
                  <a:chExt cx="3400260" cy="2679700"/>
                </a:xfrm>
              </p:grpSpPr>
              <p:grpSp>
                <p:nvGrpSpPr>
                  <p:cNvPr id="69" name="Group 68"/>
                  <p:cNvGrpSpPr/>
                  <p:nvPr/>
                </p:nvGrpSpPr>
                <p:grpSpPr>
                  <a:xfrm>
                    <a:off x="603849" y="0"/>
                    <a:ext cx="2838273" cy="2679700"/>
                    <a:chOff x="0" y="0"/>
                    <a:chExt cx="2838340" cy="2679774"/>
                  </a:xfrm>
                </p:grpSpPr>
                <p:grpSp>
                  <p:nvGrpSpPr>
                    <p:cNvPr id="98" name="Group 97"/>
                    <p:cNvGrpSpPr/>
                    <p:nvPr/>
                  </p:nvGrpSpPr>
                  <p:grpSpPr>
                    <a:xfrm>
                      <a:off x="0" y="0"/>
                      <a:ext cx="2048795" cy="1800000"/>
                      <a:chOff x="0" y="0"/>
                      <a:chExt cx="2048795" cy="1800000"/>
                    </a:xfrm>
                  </p:grpSpPr>
                  <p:grpSp>
                    <p:nvGrpSpPr>
                      <p:cNvPr id="109" name="Group 108"/>
                      <p:cNvGrpSpPr/>
                      <p:nvPr/>
                    </p:nvGrpSpPr>
                    <p:grpSpPr>
                      <a:xfrm>
                        <a:off x="924971" y="0"/>
                        <a:ext cx="108000" cy="1800000"/>
                        <a:chOff x="0" y="0"/>
                        <a:chExt cx="108000" cy="1800000"/>
                      </a:xfrm>
                    </p:grpSpPr>
                    <p:cxnSp>
                      <p:nvCxnSpPr>
                        <p:cNvPr id="112" name="Straight Connector 111"/>
                        <p:cNvCxnSpPr/>
                        <p:nvPr/>
                      </p:nvCxnSpPr>
                      <p:spPr>
                        <a:xfrm>
                          <a:off x="100976" y="0"/>
                          <a:ext cx="0" cy="1800000"/>
                        </a:xfrm>
                        <a:prstGeom prst="line">
                          <a:avLst/>
                        </a:prstGeom>
                        <a:ln w="25400"/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13" name="Straight Connector 112"/>
                        <p:cNvCxnSpPr/>
                        <p:nvPr/>
                      </p:nvCxnSpPr>
                      <p:spPr>
                        <a:xfrm>
                          <a:off x="0" y="44879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14" name="Straight Connector 113"/>
                        <p:cNvCxnSpPr/>
                        <p:nvPr/>
                      </p:nvCxnSpPr>
                      <p:spPr>
                        <a:xfrm>
                          <a:off x="0" y="224393"/>
                          <a:ext cx="108000" cy="10800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15" name="Straight Connector 114"/>
                        <p:cNvCxnSpPr/>
                        <p:nvPr/>
                      </p:nvCxnSpPr>
                      <p:spPr>
                        <a:xfrm>
                          <a:off x="0" y="398297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16" name="Straight Connector 115"/>
                        <p:cNvCxnSpPr/>
                        <p:nvPr/>
                      </p:nvCxnSpPr>
                      <p:spPr>
                        <a:xfrm>
                          <a:off x="0" y="577811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17" name="Straight Connector 116"/>
                        <p:cNvCxnSpPr/>
                        <p:nvPr/>
                      </p:nvCxnSpPr>
                      <p:spPr>
                        <a:xfrm>
                          <a:off x="0" y="751716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18" name="Straight Connector 117"/>
                        <p:cNvCxnSpPr/>
                        <p:nvPr/>
                      </p:nvCxnSpPr>
                      <p:spPr>
                        <a:xfrm>
                          <a:off x="0" y="1105134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19" name="Straight Connector 118"/>
                        <p:cNvCxnSpPr/>
                        <p:nvPr/>
                      </p:nvCxnSpPr>
                      <p:spPr>
                        <a:xfrm>
                          <a:off x="0" y="931230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20" name="Straight Connector 119"/>
                        <p:cNvCxnSpPr/>
                        <p:nvPr/>
                      </p:nvCxnSpPr>
                      <p:spPr>
                        <a:xfrm>
                          <a:off x="0" y="1284648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21" name="Straight Connector 120"/>
                        <p:cNvCxnSpPr/>
                        <p:nvPr/>
                      </p:nvCxnSpPr>
                      <p:spPr>
                        <a:xfrm>
                          <a:off x="0" y="1458553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122" name="Straight Connector 121"/>
                        <p:cNvCxnSpPr/>
                        <p:nvPr/>
                      </p:nvCxnSpPr>
                      <p:spPr>
                        <a:xfrm>
                          <a:off x="0" y="1638067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</p:grpSp>
                  <p:sp>
                    <p:nvSpPr>
                      <p:cNvPr id="110" name="Oval 109"/>
                      <p:cNvSpPr/>
                      <p:nvPr/>
                    </p:nvSpPr>
                    <p:spPr>
                      <a:xfrm>
                        <a:off x="0" y="502127"/>
                        <a:ext cx="72000" cy="72000"/>
                      </a:xfrm>
                      <a:prstGeom prst="ellipse">
                        <a:avLst/>
                      </a:prstGeom>
                      <a:ln>
                        <a:prstDash val="sysDash"/>
                      </a:ln>
                    </p:spPr>
                    <p:style>
                      <a:lnRef idx="2">
                        <a:schemeClr val="accent5">
                          <a:shade val="50000"/>
                        </a:schemeClr>
                      </a:lnRef>
                      <a:fillRef idx="1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lt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111" name="Oval 110"/>
                      <p:cNvSpPr/>
                      <p:nvPr/>
                    </p:nvSpPr>
                    <p:spPr>
                      <a:xfrm>
                        <a:off x="1976795" y="507413"/>
                        <a:ext cx="72000" cy="72000"/>
                      </a:xfrm>
                      <a:prstGeom prst="ellipse">
                        <a:avLst/>
                      </a:prstGeom>
                    </p:spPr>
                    <p:style>
                      <a:lnRef idx="2">
                        <a:schemeClr val="accent5">
                          <a:shade val="50000"/>
                        </a:schemeClr>
                      </a:lnRef>
                      <a:fillRef idx="1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lt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</p:grpSp>
                <p:grpSp>
                  <p:nvGrpSpPr>
                    <p:cNvPr id="99" name="Group 98"/>
                    <p:cNvGrpSpPr/>
                    <p:nvPr/>
                  </p:nvGrpSpPr>
                  <p:grpSpPr>
                    <a:xfrm rot="1356841">
                      <a:off x="1717803" y="887972"/>
                      <a:ext cx="1120537" cy="1791802"/>
                      <a:chOff x="0" y="0"/>
                      <a:chExt cx="1120537" cy="1791802"/>
                    </a:xfrm>
                  </p:grpSpPr>
                  <p:sp>
                    <p:nvSpPr>
                      <p:cNvPr id="106" name="Arc 105"/>
                      <p:cNvSpPr/>
                      <p:nvPr/>
                    </p:nvSpPr>
                    <p:spPr>
                      <a:xfrm>
                        <a:off x="200851" y="681836"/>
                        <a:ext cx="308610" cy="347345"/>
                      </a:xfrm>
                      <a:prstGeom prst="arc">
                        <a:avLst>
                          <a:gd name="adj1" fmla="val 8878690"/>
                          <a:gd name="adj2" fmla="val 14747958"/>
                        </a:avLst>
                      </a:prstGeom>
                      <a:ln w="12700"/>
                    </p:spPr>
                    <p:style>
                      <a:lnRef idx="1">
                        <a:schemeClr val="accent5"/>
                      </a:lnRef>
                      <a:fillRef idx="0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107" name="Arc 106"/>
                      <p:cNvSpPr/>
                      <p:nvPr/>
                    </p:nvSpPr>
                    <p:spPr>
                      <a:xfrm>
                        <a:off x="206137" y="0"/>
                        <a:ext cx="914400" cy="914400"/>
                      </a:xfrm>
                      <a:prstGeom prst="arc">
                        <a:avLst>
                          <a:gd name="adj1" fmla="val 6677121"/>
                          <a:gd name="adj2" fmla="val 9203631"/>
                        </a:avLst>
                      </a:prstGeom>
                      <a:ln w="12700"/>
                    </p:spPr>
                    <p:style>
                      <a:lnRef idx="1">
                        <a:schemeClr val="dk1"/>
                      </a:lnRef>
                      <a:fillRef idx="0">
                        <a:schemeClr val="dk1"/>
                      </a:fillRef>
                      <a:effectRef idx="0">
                        <a:schemeClr val="dk1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108" name="Arc 107"/>
                      <p:cNvSpPr/>
                      <p:nvPr/>
                    </p:nvSpPr>
                    <p:spPr>
                      <a:xfrm>
                        <a:off x="0" y="877402"/>
                        <a:ext cx="914400" cy="914400"/>
                      </a:xfrm>
                      <a:prstGeom prst="arc">
                        <a:avLst>
                          <a:gd name="adj1" fmla="val 13959160"/>
                          <a:gd name="adj2" fmla="val 16477468"/>
                        </a:avLst>
                      </a:prstGeom>
                      <a:ln w="12700"/>
                    </p:spPr>
                    <p:style>
                      <a:lnRef idx="1">
                        <a:schemeClr val="dk1"/>
                      </a:lnRef>
                      <a:fillRef idx="0">
                        <a:schemeClr val="dk1"/>
                      </a:fillRef>
                      <a:effectRef idx="0">
                        <a:schemeClr val="dk1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</p:grpSp>
                <p:cxnSp>
                  <p:nvCxnSpPr>
                    <p:cNvPr id="100" name="Straight Arrow Connector 99"/>
                    <p:cNvCxnSpPr/>
                    <p:nvPr/>
                  </p:nvCxnSpPr>
                  <p:spPr>
                    <a:xfrm flipH="1">
                      <a:off x="1025396" y="549697"/>
                      <a:ext cx="998969" cy="475699"/>
                    </a:xfrm>
                    <a:prstGeom prst="straightConnector1">
                      <a:avLst/>
                    </a:prstGeom>
                    <a:ln w="12700">
                      <a:tailEnd type="triangle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01" name="Straight Arrow Connector 100"/>
                    <p:cNvCxnSpPr/>
                    <p:nvPr/>
                  </p:nvCxnSpPr>
                  <p:spPr>
                    <a:xfrm flipH="1">
                      <a:off x="1025396" y="544411"/>
                      <a:ext cx="997996" cy="597268"/>
                    </a:xfrm>
                    <a:prstGeom prst="straightConnector1">
                      <a:avLst/>
                    </a:prstGeom>
                    <a:ln w="12700">
                      <a:tailEnd type="triangle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02" name="Straight Arrow Connector 101"/>
                    <p:cNvCxnSpPr/>
                    <p:nvPr/>
                  </p:nvCxnSpPr>
                  <p:spPr>
                    <a:xfrm>
                      <a:off x="1041253" y="1025396"/>
                      <a:ext cx="998969" cy="491446"/>
                    </a:xfrm>
                    <a:prstGeom prst="straightConnector1">
                      <a:avLst/>
                    </a:prstGeom>
                    <a:ln w="12700">
                      <a:tailEnd type="triangle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03" name="Straight Arrow Connector 102"/>
                    <p:cNvCxnSpPr/>
                    <p:nvPr/>
                  </p:nvCxnSpPr>
                  <p:spPr>
                    <a:xfrm>
                      <a:off x="1041253" y="1141679"/>
                      <a:ext cx="898543" cy="528554"/>
                    </a:xfrm>
                    <a:prstGeom prst="straightConnector1">
                      <a:avLst/>
                    </a:prstGeom>
                    <a:ln w="12700">
                      <a:tailEnd type="triangle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04" name="Straight Connector 103"/>
                    <p:cNvCxnSpPr/>
                    <p:nvPr/>
                  </p:nvCxnSpPr>
                  <p:spPr>
                    <a:xfrm>
                      <a:off x="42284" y="544411"/>
                      <a:ext cx="988398" cy="470414"/>
                    </a:xfrm>
                    <a:prstGeom prst="line">
                      <a:avLst/>
                    </a:prstGeom>
                    <a:ln w="12700">
                      <a:prstDash val="dash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05" name="Straight Connector 104"/>
                    <p:cNvCxnSpPr/>
                    <p:nvPr/>
                  </p:nvCxnSpPr>
                  <p:spPr>
                    <a:xfrm>
                      <a:off x="42284" y="544411"/>
                      <a:ext cx="967256" cy="581411"/>
                    </a:xfrm>
                    <a:prstGeom prst="line">
                      <a:avLst/>
                    </a:prstGeom>
                    <a:ln w="12700">
                      <a:prstDash val="dash"/>
                    </a:ln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</p:grpSp>
              <p:sp>
                <p:nvSpPr>
                  <p:cNvPr id="70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1862" y="224286"/>
                    <a:ext cx="1190445" cy="284672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rot="0" vert="horz" wrap="square" lIns="91440" tIns="45720" rIns="91440" bIns="45720" anchor="t" anchorCtr="0">
                    <a:noAutofit/>
                  </a:bodyPr>
                  <a:lstStyle/>
                  <a:p>
                    <a:pPr algn="ctr">
                      <a:lnSpc>
                        <a:spcPct val="107000"/>
                      </a:lnSpc>
                      <a:spcAft>
                        <a:spcPts val="800"/>
                      </a:spcAft>
                    </a:pPr>
                    <a:r>
                      <a:rPr lang="en-GB" sz="11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rPr>
                      <a:t>Reflection </a:t>
                    </a:r>
                    <a:endParaRPr lang="en-GB" sz="1100" dirty="0">
                      <a:effectLst/>
                      <a:latin typeface="Calibri" panose="020F0502020204030204" pitchFamily="34" charset="0"/>
                      <a:ea typeface="Calibri" panose="020F0502020204030204" pitchFamily="34" charset="0"/>
                      <a:cs typeface="Times New Roman" panose="02020603050405020304" pitchFamily="18" charset="0"/>
                    </a:endParaRPr>
                  </a:p>
                </p:txBody>
              </p:sp>
            </p:grpSp>
          </p:grpSp>
        </p:grpSp>
      </p:grpSp>
      <p:grpSp>
        <p:nvGrpSpPr>
          <p:cNvPr id="42" name="Group 41"/>
          <p:cNvGrpSpPr/>
          <p:nvPr/>
        </p:nvGrpSpPr>
        <p:grpSpPr>
          <a:xfrm>
            <a:off x="4727864" y="813066"/>
            <a:ext cx="3885958" cy="1353410"/>
            <a:chOff x="4727864" y="813066"/>
            <a:chExt cx="3885958" cy="1353410"/>
          </a:xfrm>
        </p:grpSpPr>
        <p:sp>
          <p:nvSpPr>
            <p:cNvPr id="123" name="Text Placeholder 16"/>
            <p:cNvSpPr txBox="1">
              <a:spLocks/>
            </p:cNvSpPr>
            <p:nvPr/>
          </p:nvSpPr>
          <p:spPr>
            <a:xfrm>
              <a:off x="5013822" y="1026249"/>
              <a:ext cx="3600000" cy="1140227"/>
            </a:xfrm>
            <a:prstGeom prst="rect">
              <a:avLst/>
            </a:prstGeom>
          </p:spPr>
          <p:txBody>
            <a:bodyPr vert="horz" lIns="91440" tIns="45720" rIns="91440" bIns="45720" rtlCol="0">
              <a:normAutofit/>
            </a:bodyPr>
            <a:lstStyle>
              <a:lvl1pPr marL="0" indent="0" algn="l" defTabSz="914400" rtl="0" eaLnBrk="1" latinLnBrk="0" hangingPunct="1">
                <a:lnSpc>
                  <a:spcPct val="114000"/>
                </a:lnSpc>
                <a:spcBef>
                  <a:spcPct val="20000"/>
                </a:spcBef>
                <a:buFont typeface="+mj-lt"/>
                <a:buNone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1pPr>
              <a:lvl2pPr marL="971550" indent="-51435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2pPr>
              <a:lvl3pPr marL="1485900" indent="-571500" algn="l" defTabSz="914400" rtl="0" eaLnBrk="1" latinLnBrk="0" hangingPunct="1">
                <a:spcBef>
                  <a:spcPct val="20000"/>
                </a:spcBef>
                <a:buFont typeface="Courier New" panose="02070309020205020404" pitchFamily="49" charset="0"/>
                <a:buChar char="-"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3pPr>
              <a:lvl4pPr marL="1974850" indent="-539750" algn="l" defTabSz="914400" rtl="0" eaLnBrk="1" latinLnBrk="0" hangingPunct="1">
                <a:spcBef>
                  <a:spcPct val="20000"/>
                </a:spcBef>
                <a:buFont typeface="Wingdings" panose="05000000000000000000" pitchFamily="2" charset="2"/>
                <a:buChar char="§"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4pPr>
              <a:lvl5pPr marL="2514600" indent="-539750" algn="l" defTabSz="914400" rtl="0" eaLnBrk="1" latinLnBrk="0" hangingPunct="1">
                <a:spcBef>
                  <a:spcPct val="20000"/>
                </a:spcBef>
                <a:buFont typeface="Courier New" panose="02070309020205020404" pitchFamily="49" charset="0"/>
                <a:buChar char="o"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R="0" lvl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300"/>
                </a:spcAft>
                <a:buClrTx/>
                <a:buSzTx/>
                <a:tabLst/>
                <a:defRPr/>
              </a:pPr>
              <a:r>
                <a:rPr lang="en-US" sz="1600" dirty="0" smtClean="0"/>
                <a:t>Light rays from the object reflect off the mirror at equal angles.</a:t>
              </a:r>
            </a:p>
            <a:p>
              <a:pPr marR="0" lvl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300"/>
                </a:spcAft>
                <a:buClrTx/>
                <a:buSzTx/>
                <a:tabLst/>
                <a:defRPr/>
              </a:pPr>
              <a:r>
                <a:rPr lang="en-US" sz="1600" dirty="0" smtClean="0"/>
                <a:t>You can check this with a protractor.</a:t>
              </a:r>
            </a:p>
          </p:txBody>
        </p:sp>
        <p:sp>
          <p:nvSpPr>
            <p:cNvPr id="125" name="Oval 124"/>
            <p:cNvSpPr/>
            <p:nvPr/>
          </p:nvSpPr>
          <p:spPr>
            <a:xfrm>
              <a:off x="4727864" y="813066"/>
              <a:ext cx="360000" cy="360000"/>
            </a:xfrm>
            <a:prstGeom prst="ellipse">
              <a:avLst/>
            </a:prstGeom>
            <a:solidFill>
              <a:srgbClr val="00658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rtlCol="0" anchor="ctr" anchorCtr="0"/>
            <a:lstStyle/>
            <a:p>
              <a:pPr algn="ctr"/>
              <a:r>
                <a:rPr lang="en-GB" sz="700" dirty="0" smtClean="0">
                  <a:latin typeface="Verdana" panose="020B0604030504040204" pitchFamily="34" charset="0"/>
                  <a:ea typeface="Verdana" panose="020B0604030504040204" pitchFamily="34" charset="0"/>
                </a:rPr>
                <a:t>NB</a:t>
              </a:r>
              <a:endParaRPr lang="en-GB" sz="700" dirty="0">
                <a:latin typeface="Verdana" panose="020B0604030504040204" pitchFamily="34" charset="0"/>
                <a:ea typeface="Verdana" panose="020B0604030504040204" pitchFamily="34" charset="0"/>
              </a:endParaRPr>
            </a:p>
          </p:txBody>
        </p:sp>
      </p:grpSp>
      <p:grpSp>
        <p:nvGrpSpPr>
          <p:cNvPr id="41" name="Group 40"/>
          <p:cNvGrpSpPr/>
          <p:nvPr/>
        </p:nvGrpSpPr>
        <p:grpSpPr>
          <a:xfrm>
            <a:off x="4728760" y="2435489"/>
            <a:ext cx="3885062" cy="1324098"/>
            <a:chOff x="4728760" y="2435489"/>
            <a:chExt cx="3885062" cy="1324098"/>
          </a:xfrm>
        </p:grpSpPr>
        <p:sp>
          <p:nvSpPr>
            <p:cNvPr id="127" name="Oval 126"/>
            <p:cNvSpPr/>
            <p:nvPr/>
          </p:nvSpPr>
          <p:spPr>
            <a:xfrm>
              <a:off x="4728760" y="2435489"/>
              <a:ext cx="360000" cy="360000"/>
            </a:xfrm>
            <a:prstGeom prst="ellipse">
              <a:avLst/>
            </a:prstGeom>
            <a:solidFill>
              <a:srgbClr val="00658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rtlCol="0" anchor="ctr" anchorCtr="0"/>
            <a:lstStyle/>
            <a:p>
              <a:pPr algn="ctr"/>
              <a:r>
                <a:rPr lang="en-GB" sz="700" dirty="0" smtClean="0">
                  <a:latin typeface="Verdana" panose="020B0604030504040204" pitchFamily="34" charset="0"/>
                  <a:ea typeface="Verdana" panose="020B0604030504040204" pitchFamily="34" charset="0"/>
                </a:rPr>
                <a:t>NB</a:t>
              </a:r>
              <a:endParaRPr lang="en-GB" sz="700" dirty="0">
                <a:latin typeface="Verdana" panose="020B0604030504040204" pitchFamily="34" charset="0"/>
                <a:ea typeface="Verdana" panose="020B0604030504040204" pitchFamily="34" charset="0"/>
              </a:endParaRPr>
            </a:p>
          </p:txBody>
        </p:sp>
        <p:sp>
          <p:nvSpPr>
            <p:cNvPr id="128" name="Text Placeholder 16"/>
            <p:cNvSpPr txBox="1">
              <a:spLocks/>
            </p:cNvSpPr>
            <p:nvPr/>
          </p:nvSpPr>
          <p:spPr>
            <a:xfrm>
              <a:off x="5013822" y="2680950"/>
              <a:ext cx="3600000" cy="1078637"/>
            </a:xfrm>
            <a:prstGeom prst="rect">
              <a:avLst/>
            </a:prstGeom>
          </p:spPr>
          <p:txBody>
            <a:bodyPr vert="horz" lIns="91440" tIns="45720" rIns="91440" bIns="45720" rtlCol="0">
              <a:normAutofit/>
            </a:bodyPr>
            <a:lstStyle>
              <a:lvl1pPr marL="0" indent="0" algn="l" defTabSz="914400" rtl="0" eaLnBrk="1" latinLnBrk="0" hangingPunct="1">
                <a:lnSpc>
                  <a:spcPct val="114000"/>
                </a:lnSpc>
                <a:spcBef>
                  <a:spcPct val="20000"/>
                </a:spcBef>
                <a:buFont typeface="+mj-lt"/>
                <a:buNone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1pPr>
              <a:lvl2pPr marL="971550" indent="-51435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2pPr>
              <a:lvl3pPr marL="1485900" indent="-571500" algn="l" defTabSz="914400" rtl="0" eaLnBrk="1" latinLnBrk="0" hangingPunct="1">
                <a:spcBef>
                  <a:spcPct val="20000"/>
                </a:spcBef>
                <a:buFont typeface="Courier New" panose="02070309020205020404" pitchFamily="49" charset="0"/>
                <a:buChar char="-"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3pPr>
              <a:lvl4pPr marL="1974850" indent="-539750" algn="l" defTabSz="914400" rtl="0" eaLnBrk="1" latinLnBrk="0" hangingPunct="1">
                <a:spcBef>
                  <a:spcPct val="20000"/>
                </a:spcBef>
                <a:buFont typeface="Wingdings" panose="05000000000000000000" pitchFamily="2" charset="2"/>
                <a:buChar char="§"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4pPr>
              <a:lvl5pPr marL="2514600" indent="-539750" algn="l" defTabSz="914400" rtl="0" eaLnBrk="1" latinLnBrk="0" hangingPunct="1">
                <a:spcBef>
                  <a:spcPct val="20000"/>
                </a:spcBef>
                <a:buFont typeface="Courier New" panose="02070309020205020404" pitchFamily="49" charset="0"/>
                <a:buChar char="o"/>
                <a:defRPr sz="1800" kern="1200">
                  <a:solidFill>
                    <a:schemeClr val="tx2">
                      <a:lumMod val="50000"/>
                    </a:schemeClr>
                  </a:solidFill>
                  <a:latin typeface="Verdana" panose="020B0604030504040204" pitchFamily="34" charset="0"/>
                  <a:ea typeface="Verdana" panose="020B0604030504040204" pitchFamily="34" charset="0"/>
                  <a:cs typeface="Verdana" panose="020B0604030504040204" pitchFamily="34" charset="0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R="0" lvl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300"/>
                </a:spcAft>
                <a:buClrTx/>
                <a:buSzTx/>
                <a:tabLst/>
                <a:defRPr/>
              </a:pPr>
              <a:r>
                <a:rPr lang="en-US" sz="1600" dirty="0" smtClean="0"/>
                <a:t>Adding the reflection first makes this ray diagram easier to draw.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3974709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34995"/>
            <a:ext cx="9144000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Drawing a reflection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6" name="Text Placeholder 16"/>
          <p:cNvSpPr txBox="1">
            <a:spLocks/>
          </p:cNvSpPr>
          <p:nvPr/>
        </p:nvSpPr>
        <p:spPr>
          <a:xfrm>
            <a:off x="457200" y="863126"/>
            <a:ext cx="8074325" cy="44972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1600" dirty="0" smtClean="0"/>
              <a:t>Draw ray diagrams to show how these objects are reflected in a mirror.</a:t>
            </a:r>
          </a:p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573354" y="1429833"/>
            <a:ext cx="3555537" cy="2837549"/>
            <a:chOff x="573354" y="1429833"/>
            <a:chExt cx="3555537" cy="2837549"/>
          </a:xfrm>
        </p:grpSpPr>
        <p:grpSp>
          <p:nvGrpSpPr>
            <p:cNvPr id="48" name="Group 47"/>
            <p:cNvGrpSpPr/>
            <p:nvPr/>
          </p:nvGrpSpPr>
          <p:grpSpPr>
            <a:xfrm>
              <a:off x="729101" y="1480570"/>
              <a:ext cx="3399790" cy="2786812"/>
              <a:chOff x="390411" y="2093155"/>
              <a:chExt cx="3399790" cy="2786812"/>
            </a:xfrm>
          </p:grpSpPr>
          <p:sp>
            <p:nvSpPr>
              <p:cNvPr id="49" name="Rectangle 48"/>
              <p:cNvSpPr>
                <a:spLocks noChangeAspect="1"/>
              </p:cNvSpPr>
              <p:nvPr/>
            </p:nvSpPr>
            <p:spPr>
              <a:xfrm>
                <a:off x="457200" y="2093155"/>
                <a:ext cx="3003460" cy="198714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50" name="Group 49"/>
              <p:cNvGrpSpPr/>
              <p:nvPr/>
            </p:nvGrpSpPr>
            <p:grpSpPr>
              <a:xfrm>
                <a:off x="390411" y="2200267"/>
                <a:ext cx="3399790" cy="2679700"/>
                <a:chOff x="41862" y="0"/>
                <a:chExt cx="3400260" cy="2679700"/>
              </a:xfrm>
            </p:grpSpPr>
            <p:sp>
              <p:nvSpPr>
                <p:cNvPr id="51" name="Text Box 2"/>
                <p:cNvSpPr txBox="1">
                  <a:spLocks noChangeArrowheads="1"/>
                </p:cNvSpPr>
                <p:nvPr/>
              </p:nvSpPr>
              <p:spPr bwMode="auto">
                <a:xfrm>
                  <a:off x="2260988" y="214839"/>
                  <a:ext cx="651495" cy="31749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>
                  <a:noAutofit/>
                </a:bodyPr>
                <a:lstStyle/>
                <a:p>
                  <a:pPr algn="ctr">
                    <a:lnSpc>
                      <a:spcPct val="107000"/>
                    </a:lnSpc>
                    <a:spcAft>
                      <a:spcPts val="800"/>
                    </a:spcAft>
                  </a:pPr>
                  <a:r>
                    <a:rPr lang="en-GB" sz="1100" dirty="0">
                      <a:effectLst/>
                      <a:latin typeface="Calibri" panose="020F0502020204030204" pitchFamily="34" charset="0"/>
                      <a:ea typeface="Calibri" panose="020F0502020204030204" pitchFamily="34" charset="0"/>
                      <a:cs typeface="Times New Roman" panose="02020603050405020304" pitchFamily="18" charset="0"/>
                    </a:rPr>
                    <a:t>Object</a:t>
                  </a:r>
                </a:p>
              </p:txBody>
            </p:sp>
            <p:grpSp>
              <p:nvGrpSpPr>
                <p:cNvPr id="52" name="Group 51"/>
                <p:cNvGrpSpPr/>
                <p:nvPr/>
              </p:nvGrpSpPr>
              <p:grpSpPr>
                <a:xfrm>
                  <a:off x="41862" y="0"/>
                  <a:ext cx="3400260" cy="2679700"/>
                  <a:chOff x="41862" y="0"/>
                  <a:chExt cx="3400260" cy="2679700"/>
                </a:xfrm>
              </p:grpSpPr>
              <p:grpSp>
                <p:nvGrpSpPr>
                  <p:cNvPr id="53" name="Group 52"/>
                  <p:cNvGrpSpPr/>
                  <p:nvPr/>
                </p:nvGrpSpPr>
                <p:grpSpPr>
                  <a:xfrm>
                    <a:off x="603849" y="0"/>
                    <a:ext cx="2838273" cy="2679700"/>
                    <a:chOff x="0" y="0"/>
                    <a:chExt cx="2838340" cy="2679774"/>
                  </a:xfrm>
                </p:grpSpPr>
                <p:grpSp>
                  <p:nvGrpSpPr>
                    <p:cNvPr id="55" name="Group 54"/>
                    <p:cNvGrpSpPr/>
                    <p:nvPr/>
                  </p:nvGrpSpPr>
                  <p:grpSpPr>
                    <a:xfrm>
                      <a:off x="0" y="0"/>
                      <a:ext cx="2048795" cy="1800000"/>
                      <a:chOff x="0" y="0"/>
                      <a:chExt cx="2048795" cy="1800000"/>
                    </a:xfrm>
                  </p:grpSpPr>
                  <p:grpSp>
                    <p:nvGrpSpPr>
                      <p:cNvPr id="60" name="Group 59"/>
                      <p:cNvGrpSpPr/>
                      <p:nvPr/>
                    </p:nvGrpSpPr>
                    <p:grpSpPr>
                      <a:xfrm>
                        <a:off x="924971" y="0"/>
                        <a:ext cx="108000" cy="1800000"/>
                        <a:chOff x="0" y="0"/>
                        <a:chExt cx="108000" cy="1800000"/>
                      </a:xfrm>
                    </p:grpSpPr>
                    <p:cxnSp>
                      <p:nvCxnSpPr>
                        <p:cNvPr id="63" name="Straight Connector 62"/>
                        <p:cNvCxnSpPr/>
                        <p:nvPr/>
                      </p:nvCxnSpPr>
                      <p:spPr>
                        <a:xfrm>
                          <a:off x="100976" y="0"/>
                          <a:ext cx="0" cy="1800000"/>
                        </a:xfrm>
                        <a:prstGeom prst="line">
                          <a:avLst/>
                        </a:prstGeom>
                        <a:ln w="25400"/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1" name="Straight Connector 70"/>
                        <p:cNvCxnSpPr/>
                        <p:nvPr/>
                      </p:nvCxnSpPr>
                      <p:spPr>
                        <a:xfrm>
                          <a:off x="0" y="44879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2" name="Straight Connector 71"/>
                        <p:cNvCxnSpPr/>
                        <p:nvPr/>
                      </p:nvCxnSpPr>
                      <p:spPr>
                        <a:xfrm>
                          <a:off x="0" y="224393"/>
                          <a:ext cx="108000" cy="10800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3" name="Straight Connector 72"/>
                        <p:cNvCxnSpPr/>
                        <p:nvPr/>
                      </p:nvCxnSpPr>
                      <p:spPr>
                        <a:xfrm>
                          <a:off x="0" y="398297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4" name="Straight Connector 73"/>
                        <p:cNvCxnSpPr/>
                        <p:nvPr/>
                      </p:nvCxnSpPr>
                      <p:spPr>
                        <a:xfrm>
                          <a:off x="0" y="577811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5" name="Straight Connector 74"/>
                        <p:cNvCxnSpPr/>
                        <p:nvPr/>
                      </p:nvCxnSpPr>
                      <p:spPr>
                        <a:xfrm>
                          <a:off x="0" y="751716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6" name="Straight Connector 75"/>
                        <p:cNvCxnSpPr/>
                        <p:nvPr/>
                      </p:nvCxnSpPr>
                      <p:spPr>
                        <a:xfrm>
                          <a:off x="0" y="1105134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7" name="Straight Connector 76"/>
                        <p:cNvCxnSpPr/>
                        <p:nvPr/>
                      </p:nvCxnSpPr>
                      <p:spPr>
                        <a:xfrm>
                          <a:off x="0" y="931230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8" name="Straight Connector 77"/>
                        <p:cNvCxnSpPr/>
                        <p:nvPr/>
                      </p:nvCxnSpPr>
                      <p:spPr>
                        <a:xfrm>
                          <a:off x="0" y="1284648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9" name="Straight Connector 78"/>
                        <p:cNvCxnSpPr/>
                        <p:nvPr/>
                      </p:nvCxnSpPr>
                      <p:spPr>
                        <a:xfrm>
                          <a:off x="0" y="1458553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80" name="Straight Connector 79"/>
                        <p:cNvCxnSpPr/>
                        <p:nvPr/>
                      </p:nvCxnSpPr>
                      <p:spPr>
                        <a:xfrm>
                          <a:off x="0" y="1638067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</p:grpSp>
                  <p:sp>
                    <p:nvSpPr>
                      <p:cNvPr id="61" name="Oval 60"/>
                      <p:cNvSpPr/>
                      <p:nvPr/>
                    </p:nvSpPr>
                    <p:spPr>
                      <a:xfrm>
                        <a:off x="0" y="502127"/>
                        <a:ext cx="72000" cy="72000"/>
                      </a:xfrm>
                      <a:prstGeom prst="ellipse">
                        <a:avLst/>
                      </a:prstGeom>
                      <a:ln>
                        <a:prstDash val="sysDash"/>
                      </a:ln>
                    </p:spPr>
                    <p:style>
                      <a:lnRef idx="2">
                        <a:schemeClr val="accent5">
                          <a:shade val="50000"/>
                        </a:schemeClr>
                      </a:lnRef>
                      <a:fillRef idx="1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lt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62" name="Oval 61"/>
                      <p:cNvSpPr/>
                      <p:nvPr/>
                    </p:nvSpPr>
                    <p:spPr>
                      <a:xfrm>
                        <a:off x="1976795" y="507413"/>
                        <a:ext cx="72000" cy="72000"/>
                      </a:xfrm>
                      <a:prstGeom prst="ellipse">
                        <a:avLst/>
                      </a:prstGeom>
                    </p:spPr>
                    <p:style>
                      <a:lnRef idx="2">
                        <a:schemeClr val="accent5">
                          <a:shade val="50000"/>
                        </a:schemeClr>
                      </a:lnRef>
                      <a:fillRef idx="1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lt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</p:grpSp>
                <p:grpSp>
                  <p:nvGrpSpPr>
                    <p:cNvPr id="56" name="Group 55"/>
                    <p:cNvGrpSpPr/>
                    <p:nvPr/>
                  </p:nvGrpSpPr>
                  <p:grpSpPr>
                    <a:xfrm rot="1356841">
                      <a:off x="1717803" y="887972"/>
                      <a:ext cx="1120537" cy="1791802"/>
                      <a:chOff x="0" y="0"/>
                      <a:chExt cx="1120537" cy="1791802"/>
                    </a:xfrm>
                  </p:grpSpPr>
                  <p:sp>
                    <p:nvSpPr>
                      <p:cNvPr id="57" name="Arc 56"/>
                      <p:cNvSpPr/>
                      <p:nvPr/>
                    </p:nvSpPr>
                    <p:spPr>
                      <a:xfrm>
                        <a:off x="200851" y="681836"/>
                        <a:ext cx="308610" cy="347345"/>
                      </a:xfrm>
                      <a:prstGeom prst="arc">
                        <a:avLst>
                          <a:gd name="adj1" fmla="val 8878690"/>
                          <a:gd name="adj2" fmla="val 14747958"/>
                        </a:avLst>
                      </a:prstGeom>
                      <a:ln w="12700"/>
                    </p:spPr>
                    <p:style>
                      <a:lnRef idx="1">
                        <a:schemeClr val="accent5"/>
                      </a:lnRef>
                      <a:fillRef idx="0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58" name="Arc 57"/>
                      <p:cNvSpPr/>
                      <p:nvPr/>
                    </p:nvSpPr>
                    <p:spPr>
                      <a:xfrm>
                        <a:off x="206137" y="0"/>
                        <a:ext cx="914400" cy="914400"/>
                      </a:xfrm>
                      <a:prstGeom prst="arc">
                        <a:avLst>
                          <a:gd name="adj1" fmla="val 6677121"/>
                          <a:gd name="adj2" fmla="val 9203631"/>
                        </a:avLst>
                      </a:prstGeom>
                      <a:ln w="12700"/>
                    </p:spPr>
                    <p:style>
                      <a:lnRef idx="1">
                        <a:schemeClr val="dk1"/>
                      </a:lnRef>
                      <a:fillRef idx="0">
                        <a:schemeClr val="dk1"/>
                      </a:fillRef>
                      <a:effectRef idx="0">
                        <a:schemeClr val="dk1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59" name="Arc 58"/>
                      <p:cNvSpPr/>
                      <p:nvPr/>
                    </p:nvSpPr>
                    <p:spPr>
                      <a:xfrm>
                        <a:off x="0" y="877402"/>
                        <a:ext cx="914400" cy="914400"/>
                      </a:xfrm>
                      <a:prstGeom prst="arc">
                        <a:avLst>
                          <a:gd name="adj1" fmla="val 13959160"/>
                          <a:gd name="adj2" fmla="val 16477468"/>
                        </a:avLst>
                      </a:prstGeom>
                      <a:ln w="12700"/>
                    </p:spPr>
                    <p:style>
                      <a:lnRef idx="1">
                        <a:schemeClr val="dk1"/>
                      </a:lnRef>
                      <a:fillRef idx="0">
                        <a:schemeClr val="dk1"/>
                      </a:fillRef>
                      <a:effectRef idx="0">
                        <a:schemeClr val="dk1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</p:grpSp>
              </p:grpSp>
              <p:sp>
                <p:nvSpPr>
                  <p:cNvPr id="54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1862" y="224286"/>
                    <a:ext cx="1190445" cy="284672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rot="0" vert="horz" wrap="square" lIns="91440" tIns="45720" rIns="91440" bIns="45720" anchor="t" anchorCtr="0">
                    <a:noAutofit/>
                  </a:bodyPr>
                  <a:lstStyle/>
                  <a:p>
                    <a:pPr algn="ctr">
                      <a:lnSpc>
                        <a:spcPct val="107000"/>
                      </a:lnSpc>
                      <a:spcAft>
                        <a:spcPts val="800"/>
                      </a:spcAft>
                    </a:pPr>
                    <a:r>
                      <a:rPr lang="en-GB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rPr>
                      <a:t>Reflection </a:t>
                    </a:r>
                  </a:p>
                </p:txBody>
              </p:sp>
            </p:grpSp>
          </p:grpSp>
        </p:grpSp>
        <p:sp>
          <p:nvSpPr>
            <p:cNvPr id="217" name="Oval 216"/>
            <p:cNvSpPr/>
            <p:nvPr/>
          </p:nvSpPr>
          <p:spPr>
            <a:xfrm>
              <a:off x="573354" y="1429833"/>
              <a:ext cx="360000" cy="360000"/>
            </a:xfrm>
            <a:prstGeom prst="ellipse">
              <a:avLst/>
            </a:prstGeom>
            <a:solidFill>
              <a:srgbClr val="00658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latin typeface="Verdana" panose="020B0604030504040204" pitchFamily="34" charset="0"/>
                  <a:ea typeface="Verdana" panose="020B0604030504040204" pitchFamily="34" charset="0"/>
                </a:rPr>
                <a:t>1</a:t>
              </a:r>
              <a:endParaRPr lang="en-GB" dirty="0">
                <a:latin typeface="Verdana" panose="020B0604030504040204" pitchFamily="34" charset="0"/>
                <a:ea typeface="Verdana" panose="020B0604030504040204" pitchFamily="34" charset="0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574227" y="3446054"/>
            <a:ext cx="3586902" cy="2485776"/>
            <a:chOff x="574227" y="3446054"/>
            <a:chExt cx="3586902" cy="2485776"/>
          </a:xfrm>
        </p:grpSpPr>
        <p:grpSp>
          <p:nvGrpSpPr>
            <p:cNvPr id="4" name="Group 3"/>
            <p:cNvGrpSpPr/>
            <p:nvPr/>
          </p:nvGrpSpPr>
          <p:grpSpPr>
            <a:xfrm>
              <a:off x="817819" y="3446054"/>
              <a:ext cx="3343310" cy="2485776"/>
              <a:chOff x="817819" y="3446054"/>
              <a:chExt cx="3343310" cy="2485776"/>
            </a:xfrm>
          </p:grpSpPr>
          <p:sp>
            <p:nvSpPr>
              <p:cNvPr id="82" name="Rectangle 81"/>
              <p:cNvSpPr>
                <a:spLocks noChangeAspect="1"/>
              </p:cNvSpPr>
              <p:nvPr/>
            </p:nvSpPr>
            <p:spPr>
              <a:xfrm>
                <a:off x="817819" y="3944690"/>
                <a:ext cx="3003460" cy="198714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93" name="Group 92"/>
              <p:cNvGrpSpPr/>
              <p:nvPr/>
            </p:nvGrpSpPr>
            <p:grpSpPr>
              <a:xfrm>
                <a:off x="2229813" y="4033399"/>
                <a:ext cx="107983" cy="1799950"/>
                <a:chOff x="0" y="0"/>
                <a:chExt cx="108000" cy="1800000"/>
              </a:xfrm>
            </p:grpSpPr>
            <p:cxnSp>
              <p:nvCxnSpPr>
                <p:cNvPr id="97" name="Straight Connector 96"/>
                <p:cNvCxnSpPr/>
                <p:nvPr/>
              </p:nvCxnSpPr>
              <p:spPr>
                <a:xfrm>
                  <a:off x="100976" y="0"/>
                  <a:ext cx="0" cy="1800000"/>
                </a:xfrm>
                <a:prstGeom prst="line">
                  <a:avLst/>
                </a:prstGeom>
                <a:ln w="25400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24" name="Straight Connector 123"/>
                <p:cNvCxnSpPr/>
                <p:nvPr/>
              </p:nvCxnSpPr>
              <p:spPr>
                <a:xfrm>
                  <a:off x="0" y="44879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26" name="Straight Connector 125"/>
                <p:cNvCxnSpPr/>
                <p:nvPr/>
              </p:nvCxnSpPr>
              <p:spPr>
                <a:xfrm>
                  <a:off x="0" y="224393"/>
                  <a:ext cx="108000" cy="10800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29" name="Straight Connector 128"/>
                <p:cNvCxnSpPr/>
                <p:nvPr/>
              </p:nvCxnSpPr>
              <p:spPr>
                <a:xfrm>
                  <a:off x="0" y="398297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0" name="Straight Connector 129"/>
                <p:cNvCxnSpPr/>
                <p:nvPr/>
              </p:nvCxnSpPr>
              <p:spPr>
                <a:xfrm>
                  <a:off x="0" y="577811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1" name="Straight Connector 130"/>
                <p:cNvCxnSpPr/>
                <p:nvPr/>
              </p:nvCxnSpPr>
              <p:spPr>
                <a:xfrm>
                  <a:off x="0" y="751716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2" name="Straight Connector 131"/>
                <p:cNvCxnSpPr/>
                <p:nvPr/>
              </p:nvCxnSpPr>
              <p:spPr>
                <a:xfrm>
                  <a:off x="0" y="1105134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3" name="Straight Connector 132"/>
                <p:cNvCxnSpPr/>
                <p:nvPr/>
              </p:nvCxnSpPr>
              <p:spPr>
                <a:xfrm>
                  <a:off x="0" y="931230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4" name="Straight Connector 133"/>
                <p:cNvCxnSpPr/>
                <p:nvPr/>
              </p:nvCxnSpPr>
              <p:spPr>
                <a:xfrm>
                  <a:off x="0" y="1284648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5" name="Straight Connector 134"/>
                <p:cNvCxnSpPr/>
                <p:nvPr/>
              </p:nvCxnSpPr>
              <p:spPr>
                <a:xfrm>
                  <a:off x="0" y="1458553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6" name="Straight Connector 135"/>
                <p:cNvCxnSpPr/>
                <p:nvPr/>
              </p:nvCxnSpPr>
              <p:spPr>
                <a:xfrm>
                  <a:off x="0" y="1638067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" name="Group 2"/>
              <p:cNvGrpSpPr/>
              <p:nvPr/>
            </p:nvGrpSpPr>
            <p:grpSpPr>
              <a:xfrm>
                <a:off x="2956557" y="5075950"/>
                <a:ext cx="651405" cy="374235"/>
                <a:chOff x="3168618" y="4238561"/>
                <a:chExt cx="651405" cy="374235"/>
              </a:xfrm>
            </p:grpSpPr>
            <p:sp>
              <p:nvSpPr>
                <p:cNvPr id="84" name="Text Box 2"/>
                <p:cNvSpPr txBox="1">
                  <a:spLocks noChangeArrowheads="1"/>
                </p:cNvSpPr>
                <p:nvPr/>
              </p:nvSpPr>
              <p:spPr bwMode="auto">
                <a:xfrm>
                  <a:off x="3168618" y="4238561"/>
                  <a:ext cx="651405" cy="31749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>
                  <a:noAutofit/>
                </a:bodyPr>
                <a:lstStyle/>
                <a:p>
                  <a:pPr algn="ctr">
                    <a:lnSpc>
                      <a:spcPct val="107000"/>
                    </a:lnSpc>
                    <a:spcAft>
                      <a:spcPts val="800"/>
                    </a:spcAft>
                  </a:pPr>
                  <a:r>
                    <a:rPr lang="en-GB" sz="1100" dirty="0">
                      <a:effectLst/>
                      <a:latin typeface="Calibri" panose="020F0502020204030204" pitchFamily="34" charset="0"/>
                      <a:ea typeface="Calibri" panose="020F0502020204030204" pitchFamily="34" charset="0"/>
                      <a:cs typeface="Times New Roman" panose="02020603050405020304" pitchFamily="18" charset="0"/>
                    </a:rPr>
                    <a:t>Object</a:t>
                  </a:r>
                </a:p>
              </p:txBody>
            </p:sp>
            <p:sp>
              <p:nvSpPr>
                <p:cNvPr id="96" name="Oval 95"/>
                <p:cNvSpPr/>
                <p:nvPr/>
              </p:nvSpPr>
              <p:spPr>
                <a:xfrm>
                  <a:off x="3281468" y="4540798"/>
                  <a:ext cx="71988" cy="71998"/>
                </a:xfrm>
                <a:prstGeom prst="ellipse">
                  <a:avLst/>
                </a:prstGeom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</p:grpSp>
          <p:grpSp>
            <p:nvGrpSpPr>
              <p:cNvPr id="89" name="Group 88"/>
              <p:cNvGrpSpPr/>
              <p:nvPr/>
            </p:nvGrpSpPr>
            <p:grpSpPr>
              <a:xfrm rot="20221749">
                <a:off x="3040773" y="3446054"/>
                <a:ext cx="1120356" cy="1791753"/>
                <a:chOff x="0" y="0"/>
                <a:chExt cx="1120537" cy="1791802"/>
              </a:xfrm>
            </p:grpSpPr>
            <p:sp>
              <p:nvSpPr>
                <p:cNvPr id="90" name="Arc 89"/>
                <p:cNvSpPr/>
                <p:nvPr/>
              </p:nvSpPr>
              <p:spPr>
                <a:xfrm>
                  <a:off x="200851" y="681836"/>
                  <a:ext cx="308610" cy="347345"/>
                </a:xfrm>
                <a:prstGeom prst="arc">
                  <a:avLst>
                    <a:gd name="adj1" fmla="val 8878690"/>
                    <a:gd name="adj2" fmla="val 14747958"/>
                  </a:avLst>
                </a:prstGeom>
                <a:ln w="12700"/>
              </p:spPr>
              <p:style>
                <a:lnRef idx="1">
                  <a:schemeClr val="accent5"/>
                </a:lnRef>
                <a:fillRef idx="0">
                  <a:schemeClr val="accent5"/>
                </a:fillRef>
                <a:effectRef idx="0">
                  <a:schemeClr val="accent5"/>
                </a:effectRef>
                <a:fontRef idx="minor">
                  <a:schemeClr val="tx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  <p:sp>
              <p:nvSpPr>
                <p:cNvPr id="91" name="Arc 90"/>
                <p:cNvSpPr/>
                <p:nvPr/>
              </p:nvSpPr>
              <p:spPr>
                <a:xfrm>
                  <a:off x="206137" y="0"/>
                  <a:ext cx="914400" cy="914400"/>
                </a:xfrm>
                <a:prstGeom prst="arc">
                  <a:avLst>
                    <a:gd name="adj1" fmla="val 6677121"/>
                    <a:gd name="adj2" fmla="val 9203631"/>
                  </a:avLst>
                </a:prstGeom>
                <a:ln w="12700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  <p:sp>
              <p:nvSpPr>
                <p:cNvPr id="92" name="Arc 91"/>
                <p:cNvSpPr/>
                <p:nvPr/>
              </p:nvSpPr>
              <p:spPr>
                <a:xfrm>
                  <a:off x="0" y="877402"/>
                  <a:ext cx="914400" cy="914400"/>
                </a:xfrm>
                <a:prstGeom prst="arc">
                  <a:avLst>
                    <a:gd name="adj1" fmla="val 13959160"/>
                    <a:gd name="adj2" fmla="val 16477468"/>
                  </a:avLst>
                </a:prstGeom>
                <a:ln w="12700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</p:grpSp>
        </p:grpSp>
        <p:sp>
          <p:nvSpPr>
            <p:cNvPr id="220" name="Oval 219"/>
            <p:cNvSpPr/>
            <p:nvPr/>
          </p:nvSpPr>
          <p:spPr>
            <a:xfrm>
              <a:off x="574227" y="3853399"/>
              <a:ext cx="360000" cy="360000"/>
            </a:xfrm>
            <a:prstGeom prst="ellipse">
              <a:avLst/>
            </a:prstGeom>
            <a:solidFill>
              <a:srgbClr val="00658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latin typeface="Verdana" panose="020B0604030504040204" pitchFamily="34" charset="0"/>
                  <a:ea typeface="Verdana" panose="020B0604030504040204" pitchFamily="34" charset="0"/>
                </a:rPr>
                <a:t>2</a:t>
              </a:r>
              <a:endParaRPr lang="en-GB" dirty="0">
                <a:latin typeface="Verdana" panose="020B0604030504040204" pitchFamily="34" charset="0"/>
                <a:ea typeface="Verdana" panose="020B0604030504040204" pitchFamily="34" charset="0"/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4515348" y="840691"/>
            <a:ext cx="3603917" cy="3133168"/>
            <a:chOff x="4515348" y="840691"/>
            <a:chExt cx="3603917" cy="3133168"/>
          </a:xfrm>
        </p:grpSpPr>
        <p:grpSp>
          <p:nvGrpSpPr>
            <p:cNvPr id="9" name="Group 8"/>
            <p:cNvGrpSpPr/>
            <p:nvPr/>
          </p:nvGrpSpPr>
          <p:grpSpPr>
            <a:xfrm>
              <a:off x="4515348" y="840691"/>
              <a:ext cx="3603917" cy="3133168"/>
              <a:chOff x="4515348" y="840691"/>
              <a:chExt cx="3603917" cy="3133168"/>
            </a:xfrm>
          </p:grpSpPr>
          <p:grpSp>
            <p:nvGrpSpPr>
              <p:cNvPr id="6" name="Group 5"/>
              <p:cNvGrpSpPr/>
              <p:nvPr/>
            </p:nvGrpSpPr>
            <p:grpSpPr>
              <a:xfrm>
                <a:off x="4732262" y="840691"/>
                <a:ext cx="3387003" cy="3133168"/>
                <a:chOff x="4748033" y="1052652"/>
                <a:chExt cx="3387003" cy="3133168"/>
              </a:xfrm>
            </p:grpSpPr>
            <p:sp>
              <p:nvSpPr>
                <p:cNvPr id="190" name="Rectangle 189"/>
                <p:cNvSpPr>
                  <a:spLocks noChangeAspect="1"/>
                </p:cNvSpPr>
                <p:nvPr/>
              </p:nvSpPr>
              <p:spPr>
                <a:xfrm>
                  <a:off x="4748033" y="1706772"/>
                  <a:ext cx="3003460" cy="1987140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solidFill>
                    <a:srgbClr val="00206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191" name="Group 190"/>
                <p:cNvGrpSpPr/>
                <p:nvPr/>
              </p:nvGrpSpPr>
              <p:grpSpPr>
                <a:xfrm>
                  <a:off x="6160027" y="1795481"/>
                  <a:ext cx="107983" cy="1799950"/>
                  <a:chOff x="0" y="0"/>
                  <a:chExt cx="108000" cy="1800000"/>
                </a:xfrm>
              </p:grpSpPr>
              <p:cxnSp>
                <p:nvCxnSpPr>
                  <p:cNvPr id="199" name="Straight Connector 198"/>
                  <p:cNvCxnSpPr/>
                  <p:nvPr/>
                </p:nvCxnSpPr>
                <p:spPr>
                  <a:xfrm>
                    <a:off x="100976" y="0"/>
                    <a:ext cx="0" cy="1800000"/>
                  </a:xfrm>
                  <a:prstGeom prst="line">
                    <a:avLst/>
                  </a:prstGeom>
                  <a:ln w="254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0" name="Straight Connector 199"/>
                  <p:cNvCxnSpPr/>
                  <p:nvPr/>
                </p:nvCxnSpPr>
                <p:spPr>
                  <a:xfrm>
                    <a:off x="0" y="44879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1" name="Straight Connector 200"/>
                  <p:cNvCxnSpPr/>
                  <p:nvPr/>
                </p:nvCxnSpPr>
                <p:spPr>
                  <a:xfrm>
                    <a:off x="0" y="224393"/>
                    <a:ext cx="108000" cy="10800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2" name="Straight Connector 201"/>
                  <p:cNvCxnSpPr/>
                  <p:nvPr/>
                </p:nvCxnSpPr>
                <p:spPr>
                  <a:xfrm>
                    <a:off x="0" y="398297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3" name="Straight Connector 202"/>
                  <p:cNvCxnSpPr/>
                  <p:nvPr/>
                </p:nvCxnSpPr>
                <p:spPr>
                  <a:xfrm>
                    <a:off x="0" y="577811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4" name="Straight Connector 203"/>
                  <p:cNvCxnSpPr/>
                  <p:nvPr/>
                </p:nvCxnSpPr>
                <p:spPr>
                  <a:xfrm>
                    <a:off x="0" y="751716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5" name="Straight Connector 204"/>
                  <p:cNvCxnSpPr/>
                  <p:nvPr/>
                </p:nvCxnSpPr>
                <p:spPr>
                  <a:xfrm>
                    <a:off x="0" y="1105134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6" name="Straight Connector 205"/>
                  <p:cNvCxnSpPr/>
                  <p:nvPr/>
                </p:nvCxnSpPr>
                <p:spPr>
                  <a:xfrm>
                    <a:off x="0" y="931230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7" name="Straight Connector 206"/>
                  <p:cNvCxnSpPr/>
                  <p:nvPr/>
                </p:nvCxnSpPr>
                <p:spPr>
                  <a:xfrm>
                    <a:off x="0" y="1284648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8" name="Straight Connector 207"/>
                  <p:cNvCxnSpPr/>
                  <p:nvPr/>
                </p:nvCxnSpPr>
                <p:spPr>
                  <a:xfrm>
                    <a:off x="0" y="1458553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9" name="Straight Connector 208"/>
                  <p:cNvCxnSpPr/>
                  <p:nvPr/>
                </p:nvCxnSpPr>
                <p:spPr>
                  <a:xfrm>
                    <a:off x="0" y="1638067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92" name="Group 191"/>
                <p:cNvGrpSpPr/>
                <p:nvPr/>
              </p:nvGrpSpPr>
              <p:grpSpPr>
                <a:xfrm>
                  <a:off x="6566649" y="2405873"/>
                  <a:ext cx="651405" cy="389489"/>
                  <a:chOff x="2990016" y="4223307"/>
                  <a:chExt cx="651405" cy="389489"/>
                </a:xfrm>
              </p:grpSpPr>
              <p:sp>
                <p:nvSpPr>
                  <p:cNvPr id="197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90016" y="4223307"/>
                    <a:ext cx="651405" cy="317491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rot="0" vert="horz" wrap="square" lIns="91440" tIns="45720" rIns="91440" bIns="45720" anchor="t" anchorCtr="0">
                    <a:noAutofit/>
                  </a:bodyPr>
                  <a:lstStyle/>
                  <a:p>
                    <a:pPr algn="ctr">
                      <a:lnSpc>
                        <a:spcPct val="107000"/>
                      </a:lnSpc>
                      <a:spcAft>
                        <a:spcPts val="800"/>
                      </a:spcAft>
                    </a:pPr>
                    <a:r>
                      <a:rPr lang="en-GB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rPr>
                      <a:t>Object</a:t>
                    </a:r>
                  </a:p>
                </p:txBody>
              </p:sp>
              <p:sp>
                <p:nvSpPr>
                  <p:cNvPr id="198" name="Oval 197"/>
                  <p:cNvSpPr/>
                  <p:nvPr/>
                </p:nvSpPr>
                <p:spPr>
                  <a:xfrm>
                    <a:off x="3281468" y="4540798"/>
                    <a:ext cx="71988" cy="71998"/>
                  </a:xfrm>
                  <a:prstGeom prst="ellipse">
                    <a:avLst/>
                  </a:prstGeom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>
                    <a:schemeClr val="lt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</p:grpSp>
            <p:grpSp>
              <p:nvGrpSpPr>
                <p:cNvPr id="193" name="Group 192"/>
                <p:cNvGrpSpPr/>
                <p:nvPr/>
              </p:nvGrpSpPr>
              <p:grpSpPr>
                <a:xfrm rot="20221749">
                  <a:off x="6963537" y="1052652"/>
                  <a:ext cx="1120356" cy="1791753"/>
                  <a:chOff x="0" y="0"/>
                  <a:chExt cx="1120537" cy="1791802"/>
                </a:xfrm>
              </p:grpSpPr>
              <p:sp>
                <p:nvSpPr>
                  <p:cNvPr id="194" name="Arc 193"/>
                  <p:cNvSpPr/>
                  <p:nvPr/>
                </p:nvSpPr>
                <p:spPr>
                  <a:xfrm>
                    <a:off x="200851" y="681836"/>
                    <a:ext cx="308610" cy="347345"/>
                  </a:xfrm>
                  <a:prstGeom prst="arc">
                    <a:avLst>
                      <a:gd name="adj1" fmla="val 8878690"/>
                      <a:gd name="adj2" fmla="val 14747958"/>
                    </a:avLst>
                  </a:prstGeom>
                  <a:ln w="12700"/>
                </p:spPr>
                <p:style>
                  <a:lnRef idx="1">
                    <a:schemeClr val="accent5"/>
                  </a:lnRef>
                  <a:fillRef idx="0">
                    <a:schemeClr val="accent5"/>
                  </a:fillRef>
                  <a:effectRef idx="0">
                    <a:schemeClr val="accent5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  <p:sp>
                <p:nvSpPr>
                  <p:cNvPr id="195" name="Arc 194"/>
                  <p:cNvSpPr/>
                  <p:nvPr/>
                </p:nvSpPr>
                <p:spPr>
                  <a:xfrm>
                    <a:off x="206137" y="0"/>
                    <a:ext cx="914400" cy="914400"/>
                  </a:xfrm>
                  <a:prstGeom prst="arc">
                    <a:avLst>
                      <a:gd name="adj1" fmla="val 6677121"/>
                      <a:gd name="adj2" fmla="val 9203631"/>
                    </a:avLst>
                  </a:prstGeom>
                  <a:ln w="127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  <p:sp>
                <p:nvSpPr>
                  <p:cNvPr id="196" name="Arc 195"/>
                  <p:cNvSpPr/>
                  <p:nvPr/>
                </p:nvSpPr>
                <p:spPr>
                  <a:xfrm>
                    <a:off x="0" y="877402"/>
                    <a:ext cx="914400" cy="914400"/>
                  </a:xfrm>
                  <a:prstGeom prst="arc">
                    <a:avLst>
                      <a:gd name="adj1" fmla="val 13959160"/>
                      <a:gd name="adj2" fmla="val 16477468"/>
                    </a:avLst>
                  </a:prstGeom>
                  <a:ln w="127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</p:grpSp>
            <p:grpSp>
              <p:nvGrpSpPr>
                <p:cNvPr id="210" name="Group 209"/>
                <p:cNvGrpSpPr/>
                <p:nvPr/>
              </p:nvGrpSpPr>
              <p:grpSpPr>
                <a:xfrm rot="171913">
                  <a:off x="7014680" y="2394067"/>
                  <a:ext cx="1120356" cy="1791753"/>
                  <a:chOff x="0" y="0"/>
                  <a:chExt cx="1120537" cy="1791802"/>
                </a:xfrm>
              </p:grpSpPr>
              <p:sp>
                <p:nvSpPr>
                  <p:cNvPr id="211" name="Arc 210"/>
                  <p:cNvSpPr/>
                  <p:nvPr/>
                </p:nvSpPr>
                <p:spPr>
                  <a:xfrm>
                    <a:off x="200851" y="681836"/>
                    <a:ext cx="308610" cy="347345"/>
                  </a:xfrm>
                  <a:prstGeom prst="arc">
                    <a:avLst>
                      <a:gd name="adj1" fmla="val 8878690"/>
                      <a:gd name="adj2" fmla="val 14747958"/>
                    </a:avLst>
                  </a:prstGeom>
                  <a:ln w="12700"/>
                </p:spPr>
                <p:style>
                  <a:lnRef idx="1">
                    <a:schemeClr val="accent5"/>
                  </a:lnRef>
                  <a:fillRef idx="0">
                    <a:schemeClr val="accent5"/>
                  </a:fillRef>
                  <a:effectRef idx="0">
                    <a:schemeClr val="accent5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  <p:sp>
                <p:nvSpPr>
                  <p:cNvPr id="212" name="Arc 211"/>
                  <p:cNvSpPr/>
                  <p:nvPr/>
                </p:nvSpPr>
                <p:spPr>
                  <a:xfrm>
                    <a:off x="206137" y="0"/>
                    <a:ext cx="914400" cy="914400"/>
                  </a:xfrm>
                  <a:prstGeom prst="arc">
                    <a:avLst>
                      <a:gd name="adj1" fmla="val 6677121"/>
                      <a:gd name="adj2" fmla="val 9203631"/>
                    </a:avLst>
                  </a:prstGeom>
                  <a:ln w="127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  <p:sp>
                <p:nvSpPr>
                  <p:cNvPr id="213" name="Arc 212"/>
                  <p:cNvSpPr/>
                  <p:nvPr/>
                </p:nvSpPr>
                <p:spPr>
                  <a:xfrm>
                    <a:off x="0" y="877402"/>
                    <a:ext cx="914400" cy="914400"/>
                  </a:xfrm>
                  <a:prstGeom prst="arc">
                    <a:avLst>
                      <a:gd name="adj1" fmla="val 13959160"/>
                      <a:gd name="adj2" fmla="val 16477468"/>
                    </a:avLst>
                  </a:prstGeom>
                  <a:ln w="127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</p:grpSp>
          </p:grpSp>
          <p:sp>
            <p:nvSpPr>
              <p:cNvPr id="219" name="Oval 218"/>
              <p:cNvSpPr/>
              <p:nvPr/>
            </p:nvSpPr>
            <p:spPr>
              <a:xfrm>
                <a:off x="4515348" y="1434768"/>
                <a:ext cx="360000" cy="360000"/>
              </a:xfrm>
              <a:prstGeom prst="ellipse">
                <a:avLst/>
              </a:prstGeom>
              <a:solidFill>
                <a:srgbClr val="00658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latin typeface="Verdana" panose="020B0604030504040204" pitchFamily="34" charset="0"/>
                    <a:ea typeface="Verdana" panose="020B0604030504040204" pitchFamily="34" charset="0"/>
                  </a:rPr>
                  <a:t>3</a:t>
                </a:r>
                <a:endParaRPr lang="en-GB" dirty="0">
                  <a:latin typeface="Verdana" panose="020B0604030504040204" pitchFamily="34" charset="0"/>
                  <a:ea typeface="Verdana" panose="020B0604030504040204" pitchFamily="34" charset="0"/>
                </a:endParaRPr>
              </a:p>
            </p:txBody>
          </p:sp>
        </p:grpSp>
        <p:sp>
          <p:nvSpPr>
            <p:cNvPr id="15" name="TextBox 14"/>
            <p:cNvSpPr txBox="1"/>
            <p:nvPr/>
          </p:nvSpPr>
          <p:spPr>
            <a:xfrm>
              <a:off x="4732262" y="3475002"/>
              <a:ext cx="300346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600" dirty="0" smtClean="0"/>
                <a:t>Two eyes looking</a:t>
              </a:r>
              <a:endParaRPr lang="en-GB" sz="1600" dirty="0"/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4516074" y="3853399"/>
            <a:ext cx="3580577" cy="2881157"/>
            <a:chOff x="4516074" y="3853399"/>
            <a:chExt cx="3580577" cy="2881157"/>
          </a:xfrm>
        </p:grpSpPr>
        <p:grpSp>
          <p:nvGrpSpPr>
            <p:cNvPr id="14" name="Group 13"/>
            <p:cNvGrpSpPr/>
            <p:nvPr/>
          </p:nvGrpSpPr>
          <p:grpSpPr>
            <a:xfrm>
              <a:off x="4516074" y="3853399"/>
              <a:ext cx="3580577" cy="2881157"/>
              <a:chOff x="4516074" y="3853399"/>
              <a:chExt cx="3580577" cy="2881157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4763650" y="3947744"/>
                <a:ext cx="3333001" cy="2786812"/>
                <a:chOff x="4763650" y="3947744"/>
                <a:chExt cx="3333001" cy="2786812"/>
              </a:xfrm>
            </p:grpSpPr>
            <p:grpSp>
              <p:nvGrpSpPr>
                <p:cNvPr id="137" name="Group 136"/>
                <p:cNvGrpSpPr/>
                <p:nvPr/>
              </p:nvGrpSpPr>
              <p:grpSpPr>
                <a:xfrm>
                  <a:off x="4763650" y="3947744"/>
                  <a:ext cx="3333001" cy="2786812"/>
                  <a:chOff x="457200" y="2093155"/>
                  <a:chExt cx="3333001" cy="2786812"/>
                </a:xfrm>
              </p:grpSpPr>
              <p:sp>
                <p:nvSpPr>
                  <p:cNvPr id="138" name="Rectangle 137"/>
                  <p:cNvSpPr>
                    <a:spLocks noChangeAspect="1"/>
                  </p:cNvSpPr>
                  <p:nvPr/>
                </p:nvSpPr>
                <p:spPr>
                  <a:xfrm>
                    <a:off x="457200" y="2093155"/>
                    <a:ext cx="3003460" cy="1987140"/>
                  </a:xfrm>
                  <a:prstGeom prst="rect">
                    <a:avLst/>
                  </a:prstGeom>
                  <a:solidFill>
                    <a:schemeClr val="bg1">
                      <a:lumMod val="95000"/>
                    </a:schemeClr>
                  </a:solidFill>
                  <a:ln>
                    <a:solidFill>
                      <a:srgbClr val="002060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grpSp>
                <p:nvGrpSpPr>
                  <p:cNvPr id="139" name="Group 138"/>
                  <p:cNvGrpSpPr/>
                  <p:nvPr/>
                </p:nvGrpSpPr>
                <p:grpSpPr>
                  <a:xfrm>
                    <a:off x="1877141" y="2200267"/>
                    <a:ext cx="1913060" cy="2679700"/>
                    <a:chOff x="1528798" y="0"/>
                    <a:chExt cx="1913324" cy="2679700"/>
                  </a:xfrm>
                </p:grpSpPr>
                <p:sp>
                  <p:nvSpPr>
                    <p:cNvPr id="140" name="Text Box 2"/>
                    <p:cNvSpPr txBox="1">
                      <a:spLocks noChangeArrowheads="1"/>
                    </p:cNvSpPr>
                    <p:nvPr/>
                  </p:nvSpPr>
                  <p:spPr bwMode="auto">
                    <a:xfrm>
                      <a:off x="2260988" y="214839"/>
                      <a:ext cx="651495" cy="317491"/>
                    </a:xfrm>
                    <a:prstGeom prst="rect">
                      <a:avLst/>
                    </a:prstGeom>
                    <a:noFill/>
                    <a:ln w="9525">
                      <a:noFill/>
                      <a:miter lim="800000"/>
                      <a:headEnd/>
                      <a:tailEnd/>
                    </a:ln>
                  </p:spPr>
                  <p:txBody>
                    <a:bodyPr rot="0" vert="horz" wrap="square" lIns="91440" tIns="45720" rIns="91440" bIns="45720" anchor="t" anchorCtr="0">
                      <a:noAutofit/>
                    </a:bodyPr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1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Object</a:t>
                      </a:r>
                    </a:p>
                  </p:txBody>
                </p:sp>
                <p:grpSp>
                  <p:nvGrpSpPr>
                    <p:cNvPr id="142" name="Group 141"/>
                    <p:cNvGrpSpPr/>
                    <p:nvPr/>
                  </p:nvGrpSpPr>
                  <p:grpSpPr>
                    <a:xfrm>
                      <a:off x="1528798" y="0"/>
                      <a:ext cx="1913324" cy="2679700"/>
                      <a:chOff x="924971" y="0"/>
                      <a:chExt cx="1913369" cy="2679774"/>
                    </a:xfrm>
                  </p:grpSpPr>
                  <p:grpSp>
                    <p:nvGrpSpPr>
                      <p:cNvPr id="144" name="Group 143"/>
                      <p:cNvGrpSpPr/>
                      <p:nvPr/>
                    </p:nvGrpSpPr>
                    <p:grpSpPr>
                      <a:xfrm>
                        <a:off x="924971" y="0"/>
                        <a:ext cx="1123824" cy="1800000"/>
                        <a:chOff x="924971" y="0"/>
                        <a:chExt cx="1123824" cy="1800000"/>
                      </a:xfrm>
                    </p:grpSpPr>
                    <p:grpSp>
                      <p:nvGrpSpPr>
                        <p:cNvPr id="149" name="Group 148"/>
                        <p:cNvGrpSpPr/>
                        <p:nvPr/>
                      </p:nvGrpSpPr>
                      <p:grpSpPr>
                        <a:xfrm>
                          <a:off x="924971" y="0"/>
                          <a:ext cx="108000" cy="1800000"/>
                          <a:chOff x="0" y="0"/>
                          <a:chExt cx="108000" cy="1800000"/>
                        </a:xfrm>
                      </p:grpSpPr>
                      <p:cxnSp>
                        <p:nvCxnSpPr>
                          <p:cNvPr id="152" name="Straight Connector 151"/>
                          <p:cNvCxnSpPr/>
                          <p:nvPr/>
                        </p:nvCxnSpPr>
                        <p:spPr>
                          <a:xfrm>
                            <a:off x="100976" y="0"/>
                            <a:ext cx="0" cy="1800000"/>
                          </a:xfrm>
                          <a:prstGeom prst="line">
                            <a:avLst/>
                          </a:prstGeom>
                          <a:ln w="25400"/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3" name="Straight Connector 152"/>
                          <p:cNvCxnSpPr/>
                          <p:nvPr/>
                        </p:nvCxnSpPr>
                        <p:spPr>
                          <a:xfrm>
                            <a:off x="0" y="44879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4" name="Straight Connector 153"/>
                          <p:cNvCxnSpPr/>
                          <p:nvPr/>
                        </p:nvCxnSpPr>
                        <p:spPr>
                          <a:xfrm>
                            <a:off x="0" y="224393"/>
                            <a:ext cx="108000" cy="10800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5" name="Straight Connector 154"/>
                          <p:cNvCxnSpPr/>
                          <p:nvPr/>
                        </p:nvCxnSpPr>
                        <p:spPr>
                          <a:xfrm>
                            <a:off x="0" y="398297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6" name="Straight Connector 155"/>
                          <p:cNvCxnSpPr/>
                          <p:nvPr/>
                        </p:nvCxnSpPr>
                        <p:spPr>
                          <a:xfrm>
                            <a:off x="0" y="577811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7" name="Straight Connector 156"/>
                          <p:cNvCxnSpPr/>
                          <p:nvPr/>
                        </p:nvCxnSpPr>
                        <p:spPr>
                          <a:xfrm>
                            <a:off x="0" y="751716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8" name="Straight Connector 157"/>
                          <p:cNvCxnSpPr/>
                          <p:nvPr/>
                        </p:nvCxnSpPr>
                        <p:spPr>
                          <a:xfrm>
                            <a:off x="0" y="1105134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9" name="Straight Connector 158"/>
                          <p:cNvCxnSpPr/>
                          <p:nvPr/>
                        </p:nvCxnSpPr>
                        <p:spPr>
                          <a:xfrm>
                            <a:off x="0" y="931230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60" name="Straight Connector 159"/>
                          <p:cNvCxnSpPr/>
                          <p:nvPr/>
                        </p:nvCxnSpPr>
                        <p:spPr>
                          <a:xfrm>
                            <a:off x="0" y="1284648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61" name="Straight Connector 160"/>
                          <p:cNvCxnSpPr/>
                          <p:nvPr/>
                        </p:nvCxnSpPr>
                        <p:spPr>
                          <a:xfrm>
                            <a:off x="0" y="1458553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62" name="Straight Connector 161"/>
                          <p:cNvCxnSpPr/>
                          <p:nvPr/>
                        </p:nvCxnSpPr>
                        <p:spPr>
                          <a:xfrm>
                            <a:off x="0" y="1638067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</p:grpSp>
                    <p:sp>
                      <p:nvSpPr>
                        <p:cNvPr id="151" name="Oval 150"/>
                        <p:cNvSpPr/>
                        <p:nvPr/>
                      </p:nvSpPr>
                      <p:spPr>
                        <a:xfrm>
                          <a:off x="1976795" y="507413"/>
                          <a:ext cx="72000" cy="360010"/>
                        </a:xfrm>
                        <a:prstGeom prst="ellipse">
                          <a:avLst/>
                        </a:prstGeom>
                      </p:spPr>
                      <p:style>
                        <a:lnRef idx="2">
                          <a:schemeClr val="accent5">
                            <a:shade val="50000"/>
                          </a:schemeClr>
                        </a:lnRef>
                        <a:fillRef idx="1">
                          <a:schemeClr val="accent5"/>
                        </a:fillRef>
                        <a:effectRef idx="0">
                          <a:schemeClr val="accent5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ot="0" spcFirstLastPara="0" vert="horz" wrap="square" lIns="91440" tIns="45720" rIns="91440" bIns="45720" numCol="1" spcCol="0" rtlCol="0" fromWordArt="0" anchor="ctr" anchorCtr="0" forceAA="0" compatLnSpc="1">
                          <a:prstTxWarp prst="textNoShape">
                            <a:avLst/>
                          </a:prstTxWarp>
                          <a:noAutofit/>
                        </a:bodyPr>
                        <a:lstStyle/>
                        <a:p>
                          <a:endParaRPr lang="en-GB"/>
                        </a:p>
                      </p:txBody>
                    </p:sp>
                  </p:grpSp>
                  <p:grpSp>
                    <p:nvGrpSpPr>
                      <p:cNvPr id="145" name="Group 144"/>
                      <p:cNvGrpSpPr/>
                      <p:nvPr/>
                    </p:nvGrpSpPr>
                    <p:grpSpPr>
                      <a:xfrm rot="1356841">
                        <a:off x="1717803" y="887972"/>
                        <a:ext cx="1120537" cy="1791802"/>
                        <a:chOff x="0" y="0"/>
                        <a:chExt cx="1120537" cy="1791802"/>
                      </a:xfrm>
                    </p:grpSpPr>
                    <p:sp>
                      <p:nvSpPr>
                        <p:cNvPr id="146" name="Arc 145"/>
                        <p:cNvSpPr/>
                        <p:nvPr/>
                      </p:nvSpPr>
                      <p:spPr>
                        <a:xfrm>
                          <a:off x="200851" y="681836"/>
                          <a:ext cx="308610" cy="347345"/>
                        </a:xfrm>
                        <a:prstGeom prst="arc">
                          <a:avLst>
                            <a:gd name="adj1" fmla="val 8878690"/>
                            <a:gd name="adj2" fmla="val 14747958"/>
                          </a:avLst>
                        </a:prstGeom>
                        <a:ln w="12700"/>
                      </p:spPr>
                      <p:style>
                        <a:lnRef idx="1">
                          <a:schemeClr val="accent5"/>
                        </a:lnRef>
                        <a:fillRef idx="0">
                          <a:schemeClr val="accent5"/>
                        </a:fillRef>
                        <a:effectRef idx="0">
                          <a:schemeClr val="accent5"/>
                        </a:effectRef>
                        <a:fontRef idx="minor">
                          <a:schemeClr val="tx1"/>
                        </a:fontRef>
                      </p:style>
                      <p:txBody>
                        <a:bodyPr rot="0" spcFirstLastPara="0" vert="horz" wrap="square" lIns="91440" tIns="45720" rIns="91440" bIns="45720" numCol="1" spcCol="0" rtlCol="0" fromWordArt="0" anchor="ctr" anchorCtr="0" forceAA="0" compatLnSpc="1">
                          <a:prstTxWarp prst="textNoShape">
                            <a:avLst/>
                          </a:prstTxWarp>
                          <a:noAutofit/>
                        </a:bodyPr>
                        <a:lstStyle/>
                        <a:p>
                          <a:endParaRPr lang="en-GB"/>
                        </a:p>
                      </p:txBody>
                    </p:sp>
                    <p:sp>
                      <p:nvSpPr>
                        <p:cNvPr id="147" name="Arc 146"/>
                        <p:cNvSpPr/>
                        <p:nvPr/>
                      </p:nvSpPr>
                      <p:spPr>
                        <a:xfrm>
                          <a:off x="206137" y="0"/>
                          <a:ext cx="914400" cy="914400"/>
                        </a:xfrm>
                        <a:prstGeom prst="arc">
                          <a:avLst>
                            <a:gd name="adj1" fmla="val 6677121"/>
                            <a:gd name="adj2" fmla="val 9203631"/>
                          </a:avLst>
                        </a:prstGeom>
                        <a:ln w="12700"/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  <p:txBody>
                        <a:bodyPr rot="0" spcFirstLastPara="0" vert="horz" wrap="square" lIns="91440" tIns="45720" rIns="91440" bIns="45720" numCol="1" spcCol="0" rtlCol="0" fromWordArt="0" anchor="ctr" anchorCtr="0" forceAA="0" compatLnSpc="1">
                          <a:prstTxWarp prst="textNoShape">
                            <a:avLst/>
                          </a:prstTxWarp>
                          <a:noAutofit/>
                        </a:bodyPr>
                        <a:lstStyle/>
                        <a:p>
                          <a:endParaRPr lang="en-GB"/>
                        </a:p>
                      </p:txBody>
                    </p:sp>
                    <p:sp>
                      <p:nvSpPr>
                        <p:cNvPr id="148" name="Arc 147"/>
                        <p:cNvSpPr/>
                        <p:nvPr/>
                      </p:nvSpPr>
                      <p:spPr>
                        <a:xfrm>
                          <a:off x="0" y="877402"/>
                          <a:ext cx="914400" cy="914400"/>
                        </a:xfrm>
                        <a:prstGeom prst="arc">
                          <a:avLst>
                            <a:gd name="adj1" fmla="val 13959160"/>
                            <a:gd name="adj2" fmla="val 16477468"/>
                          </a:avLst>
                        </a:prstGeom>
                        <a:ln w="12700"/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  <p:txBody>
                        <a:bodyPr rot="0" spcFirstLastPara="0" vert="horz" wrap="square" lIns="91440" tIns="45720" rIns="91440" bIns="45720" numCol="1" spcCol="0" rtlCol="0" fromWordArt="0" anchor="ctr" anchorCtr="0" forceAA="0" compatLnSpc="1">
                          <a:prstTxWarp prst="textNoShape">
                            <a:avLst/>
                          </a:prstTxWarp>
                          <a:noAutofit/>
                        </a:bodyPr>
                        <a:lstStyle/>
                        <a:p>
                          <a:endParaRPr lang="en-GB"/>
                        </a:p>
                      </p:txBody>
                    </p:sp>
                  </p:grpSp>
                </p:grpSp>
              </p:grpSp>
            </p:grpSp>
            <p:sp>
              <p:nvSpPr>
                <p:cNvPr id="214" name="Oval 213"/>
                <p:cNvSpPr/>
                <p:nvPr/>
              </p:nvSpPr>
              <p:spPr>
                <a:xfrm>
                  <a:off x="7239048" y="4561089"/>
                  <a:ext cx="71988" cy="71998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  <p:sp>
              <p:nvSpPr>
                <p:cNvPr id="215" name="Oval 214"/>
                <p:cNvSpPr/>
                <p:nvPr/>
              </p:nvSpPr>
              <p:spPr>
                <a:xfrm>
                  <a:off x="7233895" y="4850400"/>
                  <a:ext cx="71988" cy="71998"/>
                </a:xfrm>
                <a:prstGeom prst="ellipse">
                  <a:avLst/>
                </a:prstGeom>
                <a:solidFill>
                  <a:srgbClr val="FFFF00"/>
                </a:solidFill>
                <a:ln>
                  <a:solidFill>
                    <a:srgbClr val="FFC000"/>
                  </a:solidFill>
                </a:ln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</p:grpSp>
          <p:sp>
            <p:nvSpPr>
              <p:cNvPr id="218" name="Oval 217"/>
              <p:cNvSpPr/>
              <p:nvPr/>
            </p:nvSpPr>
            <p:spPr>
              <a:xfrm>
                <a:off x="4516074" y="3853399"/>
                <a:ext cx="360000" cy="360000"/>
              </a:xfrm>
              <a:prstGeom prst="ellipse">
                <a:avLst/>
              </a:prstGeom>
              <a:solidFill>
                <a:srgbClr val="00658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latin typeface="Verdana" panose="020B0604030504040204" pitchFamily="34" charset="0"/>
                    <a:ea typeface="Verdana" panose="020B0604030504040204" pitchFamily="34" charset="0"/>
                  </a:rPr>
                  <a:t>4</a:t>
                </a:r>
                <a:endParaRPr lang="en-GB" dirty="0">
                  <a:latin typeface="Verdana" panose="020B0604030504040204" pitchFamily="34" charset="0"/>
                  <a:ea typeface="Verdana" panose="020B0604030504040204" pitchFamily="34" charset="0"/>
                </a:endParaRPr>
              </a:p>
            </p:txBody>
          </p:sp>
        </p:grpSp>
        <p:sp>
          <p:nvSpPr>
            <p:cNvPr id="221" name="TextBox 220"/>
            <p:cNvSpPr txBox="1"/>
            <p:nvPr/>
          </p:nvSpPr>
          <p:spPr>
            <a:xfrm>
              <a:off x="4763650" y="5920708"/>
              <a:ext cx="300346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600" dirty="0" smtClean="0"/>
                <a:t>Two ends of an object</a:t>
              </a:r>
              <a:endParaRPr lang="en-GB" sz="1600" dirty="0"/>
            </a:p>
          </p:txBody>
        </p:sp>
      </p:grpSp>
    </p:spTree>
    <p:extLst>
      <p:ext uri="{BB962C8B-B14F-4D97-AF65-F5344CB8AC3E}">
        <p14:creationId xmlns:p14="http://schemas.microsoft.com/office/powerpoint/2010/main" val="18033601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90838"/>
            <a:ext cx="9144000" cy="6212362"/>
          </a:xfrm>
          <a:prstGeom prst="rect">
            <a:avLst/>
          </a:prstGeom>
        </p:spPr>
      </p:pic>
      <p:grpSp>
        <p:nvGrpSpPr>
          <p:cNvPr id="16" name="Group 15"/>
          <p:cNvGrpSpPr/>
          <p:nvPr/>
        </p:nvGrpSpPr>
        <p:grpSpPr>
          <a:xfrm>
            <a:off x="4515348" y="840691"/>
            <a:ext cx="3603917" cy="3133168"/>
            <a:chOff x="4515348" y="840691"/>
            <a:chExt cx="3603917" cy="3133168"/>
          </a:xfrm>
        </p:grpSpPr>
        <p:grpSp>
          <p:nvGrpSpPr>
            <p:cNvPr id="9" name="Group 8"/>
            <p:cNvGrpSpPr/>
            <p:nvPr/>
          </p:nvGrpSpPr>
          <p:grpSpPr>
            <a:xfrm>
              <a:off x="4515348" y="840691"/>
              <a:ext cx="3603917" cy="3133168"/>
              <a:chOff x="4515348" y="840691"/>
              <a:chExt cx="3603917" cy="3133168"/>
            </a:xfrm>
          </p:grpSpPr>
          <p:grpSp>
            <p:nvGrpSpPr>
              <p:cNvPr id="6" name="Group 5"/>
              <p:cNvGrpSpPr/>
              <p:nvPr/>
            </p:nvGrpSpPr>
            <p:grpSpPr>
              <a:xfrm>
                <a:off x="4732262" y="840691"/>
                <a:ext cx="3387003" cy="3133168"/>
                <a:chOff x="4748033" y="1052652"/>
                <a:chExt cx="3387003" cy="3133168"/>
              </a:xfrm>
            </p:grpSpPr>
            <p:sp>
              <p:nvSpPr>
                <p:cNvPr id="190" name="Rectangle 189"/>
                <p:cNvSpPr>
                  <a:spLocks noChangeAspect="1"/>
                </p:cNvSpPr>
                <p:nvPr/>
              </p:nvSpPr>
              <p:spPr>
                <a:xfrm>
                  <a:off x="4748033" y="1706772"/>
                  <a:ext cx="3003460" cy="1987140"/>
                </a:xfrm>
                <a:prstGeom prst="rect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solidFill>
                    <a:srgbClr val="00206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191" name="Group 190"/>
                <p:cNvGrpSpPr/>
                <p:nvPr/>
              </p:nvGrpSpPr>
              <p:grpSpPr>
                <a:xfrm>
                  <a:off x="6160027" y="1795481"/>
                  <a:ext cx="107983" cy="1799950"/>
                  <a:chOff x="0" y="0"/>
                  <a:chExt cx="108000" cy="1800000"/>
                </a:xfrm>
              </p:grpSpPr>
              <p:cxnSp>
                <p:nvCxnSpPr>
                  <p:cNvPr id="199" name="Straight Connector 198"/>
                  <p:cNvCxnSpPr/>
                  <p:nvPr/>
                </p:nvCxnSpPr>
                <p:spPr>
                  <a:xfrm>
                    <a:off x="100976" y="0"/>
                    <a:ext cx="0" cy="1800000"/>
                  </a:xfrm>
                  <a:prstGeom prst="line">
                    <a:avLst/>
                  </a:prstGeom>
                  <a:ln w="254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0" name="Straight Connector 199"/>
                  <p:cNvCxnSpPr/>
                  <p:nvPr/>
                </p:nvCxnSpPr>
                <p:spPr>
                  <a:xfrm>
                    <a:off x="0" y="44879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1" name="Straight Connector 200"/>
                  <p:cNvCxnSpPr/>
                  <p:nvPr/>
                </p:nvCxnSpPr>
                <p:spPr>
                  <a:xfrm>
                    <a:off x="0" y="224393"/>
                    <a:ext cx="108000" cy="10800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2" name="Straight Connector 201"/>
                  <p:cNvCxnSpPr/>
                  <p:nvPr/>
                </p:nvCxnSpPr>
                <p:spPr>
                  <a:xfrm>
                    <a:off x="0" y="398297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3" name="Straight Connector 202"/>
                  <p:cNvCxnSpPr/>
                  <p:nvPr/>
                </p:nvCxnSpPr>
                <p:spPr>
                  <a:xfrm>
                    <a:off x="0" y="577811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4" name="Straight Connector 203"/>
                  <p:cNvCxnSpPr/>
                  <p:nvPr/>
                </p:nvCxnSpPr>
                <p:spPr>
                  <a:xfrm>
                    <a:off x="0" y="751716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5" name="Straight Connector 204"/>
                  <p:cNvCxnSpPr/>
                  <p:nvPr/>
                </p:nvCxnSpPr>
                <p:spPr>
                  <a:xfrm>
                    <a:off x="0" y="1105134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6" name="Straight Connector 205"/>
                  <p:cNvCxnSpPr/>
                  <p:nvPr/>
                </p:nvCxnSpPr>
                <p:spPr>
                  <a:xfrm>
                    <a:off x="0" y="931230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7" name="Straight Connector 206"/>
                  <p:cNvCxnSpPr/>
                  <p:nvPr/>
                </p:nvCxnSpPr>
                <p:spPr>
                  <a:xfrm>
                    <a:off x="0" y="1284648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8" name="Straight Connector 207"/>
                  <p:cNvCxnSpPr/>
                  <p:nvPr/>
                </p:nvCxnSpPr>
                <p:spPr>
                  <a:xfrm>
                    <a:off x="0" y="1458553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9" name="Straight Connector 208"/>
                  <p:cNvCxnSpPr/>
                  <p:nvPr/>
                </p:nvCxnSpPr>
                <p:spPr>
                  <a:xfrm>
                    <a:off x="0" y="1638067"/>
                    <a:ext cx="107950" cy="107950"/>
                  </a:xfrm>
                  <a:prstGeom prst="line">
                    <a:avLst/>
                  </a:prstGeom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92" name="Group 191"/>
                <p:cNvGrpSpPr/>
                <p:nvPr/>
              </p:nvGrpSpPr>
              <p:grpSpPr>
                <a:xfrm>
                  <a:off x="6566649" y="2405873"/>
                  <a:ext cx="651405" cy="389489"/>
                  <a:chOff x="2990016" y="4223307"/>
                  <a:chExt cx="651405" cy="389489"/>
                </a:xfrm>
              </p:grpSpPr>
              <p:sp>
                <p:nvSpPr>
                  <p:cNvPr id="197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990016" y="4223307"/>
                    <a:ext cx="651405" cy="317491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rot="0" vert="horz" wrap="square" lIns="91440" tIns="45720" rIns="91440" bIns="45720" anchor="t" anchorCtr="0">
                    <a:noAutofit/>
                  </a:bodyPr>
                  <a:lstStyle/>
                  <a:p>
                    <a:pPr algn="ctr">
                      <a:lnSpc>
                        <a:spcPct val="107000"/>
                      </a:lnSpc>
                      <a:spcAft>
                        <a:spcPts val="800"/>
                      </a:spcAft>
                    </a:pPr>
                    <a:r>
                      <a:rPr lang="en-GB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rPr>
                      <a:t>Object</a:t>
                    </a:r>
                  </a:p>
                </p:txBody>
              </p:sp>
              <p:sp>
                <p:nvSpPr>
                  <p:cNvPr id="198" name="Oval 197"/>
                  <p:cNvSpPr/>
                  <p:nvPr/>
                </p:nvSpPr>
                <p:spPr>
                  <a:xfrm>
                    <a:off x="3281468" y="4540798"/>
                    <a:ext cx="71988" cy="71998"/>
                  </a:xfrm>
                  <a:prstGeom prst="ellipse">
                    <a:avLst/>
                  </a:prstGeom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>
                    <a:schemeClr val="lt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</p:grpSp>
            <p:grpSp>
              <p:nvGrpSpPr>
                <p:cNvPr id="193" name="Group 192"/>
                <p:cNvGrpSpPr/>
                <p:nvPr/>
              </p:nvGrpSpPr>
              <p:grpSpPr>
                <a:xfrm rot="20221749">
                  <a:off x="6963537" y="1052652"/>
                  <a:ext cx="1120356" cy="1791753"/>
                  <a:chOff x="0" y="0"/>
                  <a:chExt cx="1120537" cy="1791802"/>
                </a:xfrm>
              </p:grpSpPr>
              <p:sp>
                <p:nvSpPr>
                  <p:cNvPr id="194" name="Arc 193"/>
                  <p:cNvSpPr/>
                  <p:nvPr/>
                </p:nvSpPr>
                <p:spPr>
                  <a:xfrm>
                    <a:off x="200851" y="681836"/>
                    <a:ext cx="308610" cy="347345"/>
                  </a:xfrm>
                  <a:prstGeom prst="arc">
                    <a:avLst>
                      <a:gd name="adj1" fmla="val 8878690"/>
                      <a:gd name="adj2" fmla="val 14747958"/>
                    </a:avLst>
                  </a:prstGeom>
                  <a:ln w="12700"/>
                </p:spPr>
                <p:style>
                  <a:lnRef idx="1">
                    <a:schemeClr val="accent5"/>
                  </a:lnRef>
                  <a:fillRef idx="0">
                    <a:schemeClr val="accent5"/>
                  </a:fillRef>
                  <a:effectRef idx="0">
                    <a:schemeClr val="accent5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  <p:sp>
                <p:nvSpPr>
                  <p:cNvPr id="195" name="Arc 194"/>
                  <p:cNvSpPr/>
                  <p:nvPr/>
                </p:nvSpPr>
                <p:spPr>
                  <a:xfrm>
                    <a:off x="206137" y="0"/>
                    <a:ext cx="914400" cy="914400"/>
                  </a:xfrm>
                  <a:prstGeom prst="arc">
                    <a:avLst>
                      <a:gd name="adj1" fmla="val 6677121"/>
                      <a:gd name="adj2" fmla="val 9203631"/>
                    </a:avLst>
                  </a:prstGeom>
                  <a:ln w="127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  <p:sp>
                <p:nvSpPr>
                  <p:cNvPr id="196" name="Arc 195"/>
                  <p:cNvSpPr/>
                  <p:nvPr/>
                </p:nvSpPr>
                <p:spPr>
                  <a:xfrm>
                    <a:off x="0" y="877402"/>
                    <a:ext cx="914400" cy="914400"/>
                  </a:xfrm>
                  <a:prstGeom prst="arc">
                    <a:avLst>
                      <a:gd name="adj1" fmla="val 13959160"/>
                      <a:gd name="adj2" fmla="val 16477468"/>
                    </a:avLst>
                  </a:prstGeom>
                  <a:ln w="127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</p:grpSp>
            <p:grpSp>
              <p:nvGrpSpPr>
                <p:cNvPr id="210" name="Group 209"/>
                <p:cNvGrpSpPr/>
                <p:nvPr/>
              </p:nvGrpSpPr>
              <p:grpSpPr>
                <a:xfrm rot="171913">
                  <a:off x="7014680" y="2394067"/>
                  <a:ext cx="1120356" cy="1791753"/>
                  <a:chOff x="0" y="0"/>
                  <a:chExt cx="1120537" cy="1791802"/>
                </a:xfrm>
              </p:grpSpPr>
              <p:sp>
                <p:nvSpPr>
                  <p:cNvPr id="211" name="Arc 210"/>
                  <p:cNvSpPr/>
                  <p:nvPr/>
                </p:nvSpPr>
                <p:spPr>
                  <a:xfrm>
                    <a:off x="200851" y="681836"/>
                    <a:ext cx="308610" cy="347345"/>
                  </a:xfrm>
                  <a:prstGeom prst="arc">
                    <a:avLst>
                      <a:gd name="adj1" fmla="val 8878690"/>
                      <a:gd name="adj2" fmla="val 14747958"/>
                    </a:avLst>
                  </a:prstGeom>
                  <a:ln w="12700"/>
                </p:spPr>
                <p:style>
                  <a:lnRef idx="1">
                    <a:schemeClr val="accent5"/>
                  </a:lnRef>
                  <a:fillRef idx="0">
                    <a:schemeClr val="accent5"/>
                  </a:fillRef>
                  <a:effectRef idx="0">
                    <a:schemeClr val="accent5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  <p:sp>
                <p:nvSpPr>
                  <p:cNvPr id="212" name="Arc 211"/>
                  <p:cNvSpPr/>
                  <p:nvPr/>
                </p:nvSpPr>
                <p:spPr>
                  <a:xfrm>
                    <a:off x="206137" y="0"/>
                    <a:ext cx="914400" cy="914400"/>
                  </a:xfrm>
                  <a:prstGeom prst="arc">
                    <a:avLst>
                      <a:gd name="adj1" fmla="val 6677121"/>
                      <a:gd name="adj2" fmla="val 9203631"/>
                    </a:avLst>
                  </a:prstGeom>
                  <a:ln w="127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  <p:sp>
                <p:nvSpPr>
                  <p:cNvPr id="213" name="Arc 212"/>
                  <p:cNvSpPr/>
                  <p:nvPr/>
                </p:nvSpPr>
                <p:spPr>
                  <a:xfrm>
                    <a:off x="0" y="877402"/>
                    <a:ext cx="914400" cy="914400"/>
                  </a:xfrm>
                  <a:prstGeom prst="arc">
                    <a:avLst>
                      <a:gd name="adj1" fmla="val 13959160"/>
                      <a:gd name="adj2" fmla="val 16477468"/>
                    </a:avLst>
                  </a:prstGeom>
                  <a:ln w="12700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en-GB"/>
                  </a:p>
                </p:txBody>
              </p:sp>
            </p:grpSp>
          </p:grpSp>
          <p:sp>
            <p:nvSpPr>
              <p:cNvPr id="219" name="Oval 218"/>
              <p:cNvSpPr/>
              <p:nvPr/>
            </p:nvSpPr>
            <p:spPr>
              <a:xfrm>
                <a:off x="4515348" y="1434768"/>
                <a:ext cx="360000" cy="360000"/>
              </a:xfrm>
              <a:prstGeom prst="ellipse">
                <a:avLst/>
              </a:prstGeom>
              <a:solidFill>
                <a:srgbClr val="00658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latin typeface="Verdana" panose="020B0604030504040204" pitchFamily="34" charset="0"/>
                    <a:ea typeface="Verdana" panose="020B0604030504040204" pitchFamily="34" charset="0"/>
                  </a:rPr>
                  <a:t>3</a:t>
                </a:r>
                <a:endParaRPr lang="en-GB" dirty="0">
                  <a:latin typeface="Verdana" panose="020B0604030504040204" pitchFamily="34" charset="0"/>
                  <a:ea typeface="Verdana" panose="020B0604030504040204" pitchFamily="34" charset="0"/>
                </a:endParaRPr>
              </a:p>
            </p:txBody>
          </p:sp>
        </p:grpSp>
        <p:sp>
          <p:nvSpPr>
            <p:cNvPr id="15" name="TextBox 14"/>
            <p:cNvSpPr txBox="1"/>
            <p:nvPr/>
          </p:nvSpPr>
          <p:spPr>
            <a:xfrm>
              <a:off x="4732262" y="3475002"/>
              <a:ext cx="300346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600" dirty="0" smtClean="0"/>
                <a:t>Two eyes looking</a:t>
              </a:r>
              <a:endParaRPr lang="en-GB" sz="1600" dirty="0"/>
            </a:p>
          </p:txBody>
        </p:sp>
      </p:grpSp>
      <p:grpSp>
        <p:nvGrpSpPr>
          <p:cNvPr id="240" name="Group 239"/>
          <p:cNvGrpSpPr/>
          <p:nvPr/>
        </p:nvGrpSpPr>
        <p:grpSpPr>
          <a:xfrm>
            <a:off x="5642967" y="1738684"/>
            <a:ext cx="1532806" cy="786496"/>
            <a:chOff x="1415786" y="2211843"/>
            <a:chExt cx="1848315" cy="1518180"/>
          </a:xfrm>
        </p:grpSpPr>
        <p:cxnSp>
          <p:nvCxnSpPr>
            <p:cNvPr id="241" name="Straight Connector 240"/>
            <p:cNvCxnSpPr>
              <a:stCxn id="187" idx="7"/>
            </p:cNvCxnSpPr>
            <p:nvPr/>
          </p:nvCxnSpPr>
          <p:spPr>
            <a:xfrm flipV="1">
              <a:off x="1415786" y="3127008"/>
              <a:ext cx="720894" cy="603015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Straight Connector 241"/>
            <p:cNvCxnSpPr>
              <a:stCxn id="187" idx="7"/>
            </p:cNvCxnSpPr>
            <p:nvPr/>
          </p:nvCxnSpPr>
          <p:spPr>
            <a:xfrm flipV="1">
              <a:off x="1415786" y="3253233"/>
              <a:ext cx="720792" cy="476790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Straight Arrow Connector 242"/>
            <p:cNvCxnSpPr/>
            <p:nvPr/>
          </p:nvCxnSpPr>
          <p:spPr>
            <a:xfrm flipV="1">
              <a:off x="2148752" y="2488217"/>
              <a:ext cx="1115349" cy="756903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Straight Arrow Connector 243"/>
            <p:cNvCxnSpPr/>
            <p:nvPr/>
          </p:nvCxnSpPr>
          <p:spPr>
            <a:xfrm flipV="1">
              <a:off x="2140654" y="2211843"/>
              <a:ext cx="1083692" cy="898269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Drawing a reflection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46" name="Text Placeholder 16"/>
          <p:cNvSpPr txBox="1">
            <a:spLocks/>
          </p:cNvSpPr>
          <p:nvPr/>
        </p:nvSpPr>
        <p:spPr>
          <a:xfrm>
            <a:off x="457200" y="863126"/>
            <a:ext cx="8074325" cy="44972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1600" dirty="0" smtClean="0"/>
              <a:t>Draw ray diagrams to show how these objects are reflected in a mirror.</a:t>
            </a:r>
          </a:p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573354" y="1429833"/>
            <a:ext cx="3555537" cy="2837549"/>
            <a:chOff x="573354" y="1429833"/>
            <a:chExt cx="3555537" cy="2837549"/>
          </a:xfrm>
        </p:grpSpPr>
        <p:grpSp>
          <p:nvGrpSpPr>
            <p:cNvPr id="48" name="Group 47"/>
            <p:cNvGrpSpPr/>
            <p:nvPr/>
          </p:nvGrpSpPr>
          <p:grpSpPr>
            <a:xfrm>
              <a:off x="729101" y="1480570"/>
              <a:ext cx="3399790" cy="2786812"/>
              <a:chOff x="390411" y="2093155"/>
              <a:chExt cx="3399790" cy="2786812"/>
            </a:xfrm>
          </p:grpSpPr>
          <p:sp>
            <p:nvSpPr>
              <p:cNvPr id="49" name="Rectangle 48"/>
              <p:cNvSpPr>
                <a:spLocks noChangeAspect="1"/>
              </p:cNvSpPr>
              <p:nvPr/>
            </p:nvSpPr>
            <p:spPr>
              <a:xfrm>
                <a:off x="457200" y="2093155"/>
                <a:ext cx="3003460" cy="198714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50" name="Group 49"/>
              <p:cNvGrpSpPr/>
              <p:nvPr/>
            </p:nvGrpSpPr>
            <p:grpSpPr>
              <a:xfrm>
                <a:off x="390411" y="2200267"/>
                <a:ext cx="3399790" cy="2679700"/>
                <a:chOff x="41862" y="0"/>
                <a:chExt cx="3400260" cy="2679700"/>
              </a:xfrm>
            </p:grpSpPr>
            <p:sp>
              <p:nvSpPr>
                <p:cNvPr id="51" name="Text Box 2"/>
                <p:cNvSpPr txBox="1">
                  <a:spLocks noChangeArrowheads="1"/>
                </p:cNvSpPr>
                <p:nvPr/>
              </p:nvSpPr>
              <p:spPr bwMode="auto">
                <a:xfrm>
                  <a:off x="2260988" y="214839"/>
                  <a:ext cx="651495" cy="31749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>
                  <a:noAutofit/>
                </a:bodyPr>
                <a:lstStyle/>
                <a:p>
                  <a:pPr algn="ctr">
                    <a:lnSpc>
                      <a:spcPct val="107000"/>
                    </a:lnSpc>
                    <a:spcAft>
                      <a:spcPts val="800"/>
                    </a:spcAft>
                  </a:pPr>
                  <a:r>
                    <a:rPr lang="en-GB" sz="1100" dirty="0">
                      <a:effectLst/>
                      <a:latin typeface="Calibri" panose="020F0502020204030204" pitchFamily="34" charset="0"/>
                      <a:ea typeface="Calibri" panose="020F0502020204030204" pitchFamily="34" charset="0"/>
                      <a:cs typeface="Times New Roman" panose="02020603050405020304" pitchFamily="18" charset="0"/>
                    </a:rPr>
                    <a:t>Object</a:t>
                  </a:r>
                </a:p>
              </p:txBody>
            </p:sp>
            <p:grpSp>
              <p:nvGrpSpPr>
                <p:cNvPr id="52" name="Group 51"/>
                <p:cNvGrpSpPr/>
                <p:nvPr/>
              </p:nvGrpSpPr>
              <p:grpSpPr>
                <a:xfrm>
                  <a:off x="41862" y="0"/>
                  <a:ext cx="3400260" cy="2679700"/>
                  <a:chOff x="41862" y="0"/>
                  <a:chExt cx="3400260" cy="2679700"/>
                </a:xfrm>
              </p:grpSpPr>
              <p:grpSp>
                <p:nvGrpSpPr>
                  <p:cNvPr id="53" name="Group 52"/>
                  <p:cNvGrpSpPr/>
                  <p:nvPr/>
                </p:nvGrpSpPr>
                <p:grpSpPr>
                  <a:xfrm>
                    <a:off x="603849" y="0"/>
                    <a:ext cx="2838273" cy="2679700"/>
                    <a:chOff x="0" y="0"/>
                    <a:chExt cx="2838340" cy="2679774"/>
                  </a:xfrm>
                </p:grpSpPr>
                <p:grpSp>
                  <p:nvGrpSpPr>
                    <p:cNvPr id="55" name="Group 54"/>
                    <p:cNvGrpSpPr/>
                    <p:nvPr/>
                  </p:nvGrpSpPr>
                  <p:grpSpPr>
                    <a:xfrm>
                      <a:off x="0" y="0"/>
                      <a:ext cx="2048795" cy="1800000"/>
                      <a:chOff x="0" y="0"/>
                      <a:chExt cx="2048795" cy="1800000"/>
                    </a:xfrm>
                  </p:grpSpPr>
                  <p:grpSp>
                    <p:nvGrpSpPr>
                      <p:cNvPr id="60" name="Group 59"/>
                      <p:cNvGrpSpPr/>
                      <p:nvPr/>
                    </p:nvGrpSpPr>
                    <p:grpSpPr>
                      <a:xfrm>
                        <a:off x="924971" y="0"/>
                        <a:ext cx="108000" cy="1800000"/>
                        <a:chOff x="0" y="0"/>
                        <a:chExt cx="108000" cy="1800000"/>
                      </a:xfrm>
                    </p:grpSpPr>
                    <p:cxnSp>
                      <p:nvCxnSpPr>
                        <p:cNvPr id="63" name="Straight Connector 62"/>
                        <p:cNvCxnSpPr/>
                        <p:nvPr/>
                      </p:nvCxnSpPr>
                      <p:spPr>
                        <a:xfrm>
                          <a:off x="100976" y="0"/>
                          <a:ext cx="0" cy="1800000"/>
                        </a:xfrm>
                        <a:prstGeom prst="line">
                          <a:avLst/>
                        </a:prstGeom>
                        <a:ln w="25400"/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1" name="Straight Connector 70"/>
                        <p:cNvCxnSpPr/>
                        <p:nvPr/>
                      </p:nvCxnSpPr>
                      <p:spPr>
                        <a:xfrm>
                          <a:off x="0" y="44879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2" name="Straight Connector 71"/>
                        <p:cNvCxnSpPr/>
                        <p:nvPr/>
                      </p:nvCxnSpPr>
                      <p:spPr>
                        <a:xfrm>
                          <a:off x="0" y="224393"/>
                          <a:ext cx="108000" cy="10800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3" name="Straight Connector 72"/>
                        <p:cNvCxnSpPr/>
                        <p:nvPr/>
                      </p:nvCxnSpPr>
                      <p:spPr>
                        <a:xfrm>
                          <a:off x="0" y="398297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4" name="Straight Connector 73"/>
                        <p:cNvCxnSpPr/>
                        <p:nvPr/>
                      </p:nvCxnSpPr>
                      <p:spPr>
                        <a:xfrm>
                          <a:off x="0" y="577811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5" name="Straight Connector 74"/>
                        <p:cNvCxnSpPr/>
                        <p:nvPr/>
                      </p:nvCxnSpPr>
                      <p:spPr>
                        <a:xfrm>
                          <a:off x="0" y="751716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6" name="Straight Connector 75"/>
                        <p:cNvCxnSpPr/>
                        <p:nvPr/>
                      </p:nvCxnSpPr>
                      <p:spPr>
                        <a:xfrm>
                          <a:off x="0" y="1105134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7" name="Straight Connector 76"/>
                        <p:cNvCxnSpPr/>
                        <p:nvPr/>
                      </p:nvCxnSpPr>
                      <p:spPr>
                        <a:xfrm>
                          <a:off x="0" y="931230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8" name="Straight Connector 77"/>
                        <p:cNvCxnSpPr/>
                        <p:nvPr/>
                      </p:nvCxnSpPr>
                      <p:spPr>
                        <a:xfrm>
                          <a:off x="0" y="1284648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79" name="Straight Connector 78"/>
                        <p:cNvCxnSpPr/>
                        <p:nvPr/>
                      </p:nvCxnSpPr>
                      <p:spPr>
                        <a:xfrm>
                          <a:off x="0" y="1458553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  <p:cxnSp>
                      <p:nvCxnSpPr>
                        <p:cNvPr id="80" name="Straight Connector 79"/>
                        <p:cNvCxnSpPr/>
                        <p:nvPr/>
                      </p:nvCxnSpPr>
                      <p:spPr>
                        <a:xfrm>
                          <a:off x="0" y="1638067"/>
                          <a:ext cx="107950" cy="107950"/>
                        </a:xfrm>
                        <a:prstGeom prst="line">
                          <a:avLst/>
                        </a:prstGeom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</p:cxnSp>
                  </p:grpSp>
                  <p:sp>
                    <p:nvSpPr>
                      <p:cNvPr id="61" name="Oval 60"/>
                      <p:cNvSpPr/>
                      <p:nvPr/>
                    </p:nvSpPr>
                    <p:spPr>
                      <a:xfrm>
                        <a:off x="0" y="502127"/>
                        <a:ext cx="72000" cy="72000"/>
                      </a:xfrm>
                      <a:prstGeom prst="ellipse">
                        <a:avLst/>
                      </a:prstGeom>
                      <a:ln>
                        <a:prstDash val="sysDash"/>
                      </a:ln>
                    </p:spPr>
                    <p:style>
                      <a:lnRef idx="2">
                        <a:schemeClr val="accent5">
                          <a:shade val="50000"/>
                        </a:schemeClr>
                      </a:lnRef>
                      <a:fillRef idx="1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lt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62" name="Oval 61"/>
                      <p:cNvSpPr/>
                      <p:nvPr/>
                    </p:nvSpPr>
                    <p:spPr>
                      <a:xfrm>
                        <a:off x="1976795" y="507413"/>
                        <a:ext cx="72000" cy="72000"/>
                      </a:xfrm>
                      <a:prstGeom prst="ellipse">
                        <a:avLst/>
                      </a:prstGeom>
                    </p:spPr>
                    <p:style>
                      <a:lnRef idx="2">
                        <a:schemeClr val="accent5">
                          <a:shade val="50000"/>
                        </a:schemeClr>
                      </a:lnRef>
                      <a:fillRef idx="1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lt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</p:grpSp>
                <p:grpSp>
                  <p:nvGrpSpPr>
                    <p:cNvPr id="56" name="Group 55"/>
                    <p:cNvGrpSpPr/>
                    <p:nvPr/>
                  </p:nvGrpSpPr>
                  <p:grpSpPr>
                    <a:xfrm rot="1356841">
                      <a:off x="1717803" y="887972"/>
                      <a:ext cx="1120537" cy="1791802"/>
                      <a:chOff x="0" y="0"/>
                      <a:chExt cx="1120537" cy="1791802"/>
                    </a:xfrm>
                  </p:grpSpPr>
                  <p:sp>
                    <p:nvSpPr>
                      <p:cNvPr id="57" name="Arc 56"/>
                      <p:cNvSpPr/>
                      <p:nvPr/>
                    </p:nvSpPr>
                    <p:spPr>
                      <a:xfrm>
                        <a:off x="200851" y="681836"/>
                        <a:ext cx="308610" cy="347345"/>
                      </a:xfrm>
                      <a:prstGeom prst="arc">
                        <a:avLst>
                          <a:gd name="adj1" fmla="val 8878690"/>
                          <a:gd name="adj2" fmla="val 14747958"/>
                        </a:avLst>
                      </a:prstGeom>
                      <a:ln w="12700"/>
                    </p:spPr>
                    <p:style>
                      <a:lnRef idx="1">
                        <a:schemeClr val="accent5"/>
                      </a:lnRef>
                      <a:fillRef idx="0">
                        <a:schemeClr val="accent5"/>
                      </a:fillRef>
                      <a:effectRef idx="0">
                        <a:schemeClr val="accent5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58" name="Arc 57"/>
                      <p:cNvSpPr/>
                      <p:nvPr/>
                    </p:nvSpPr>
                    <p:spPr>
                      <a:xfrm>
                        <a:off x="206137" y="0"/>
                        <a:ext cx="914400" cy="914400"/>
                      </a:xfrm>
                      <a:prstGeom prst="arc">
                        <a:avLst>
                          <a:gd name="adj1" fmla="val 6677121"/>
                          <a:gd name="adj2" fmla="val 9203631"/>
                        </a:avLst>
                      </a:prstGeom>
                      <a:ln w="12700"/>
                    </p:spPr>
                    <p:style>
                      <a:lnRef idx="1">
                        <a:schemeClr val="dk1"/>
                      </a:lnRef>
                      <a:fillRef idx="0">
                        <a:schemeClr val="dk1"/>
                      </a:fillRef>
                      <a:effectRef idx="0">
                        <a:schemeClr val="dk1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  <p:sp>
                    <p:nvSpPr>
                      <p:cNvPr id="59" name="Arc 58"/>
                      <p:cNvSpPr/>
                      <p:nvPr/>
                    </p:nvSpPr>
                    <p:spPr>
                      <a:xfrm>
                        <a:off x="0" y="877402"/>
                        <a:ext cx="914400" cy="914400"/>
                      </a:xfrm>
                      <a:prstGeom prst="arc">
                        <a:avLst>
                          <a:gd name="adj1" fmla="val 13959160"/>
                          <a:gd name="adj2" fmla="val 16477468"/>
                        </a:avLst>
                      </a:prstGeom>
                      <a:ln w="12700"/>
                    </p:spPr>
                    <p:style>
                      <a:lnRef idx="1">
                        <a:schemeClr val="dk1"/>
                      </a:lnRef>
                      <a:fillRef idx="0">
                        <a:schemeClr val="dk1"/>
                      </a:fillRef>
                      <a:effectRef idx="0">
                        <a:schemeClr val="dk1"/>
                      </a:effectRef>
                      <a:fontRef idx="minor">
                        <a:schemeClr val="tx1"/>
                      </a:fontRef>
                    </p:style>
                    <p:txBody>
                      <a:bodyPr rot="0" spcFirstLastPara="0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endParaRPr lang="en-GB"/>
                      </a:p>
                    </p:txBody>
                  </p:sp>
                </p:grpSp>
              </p:grpSp>
              <p:sp>
                <p:nvSpPr>
                  <p:cNvPr id="54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1862" y="224286"/>
                    <a:ext cx="1190445" cy="284672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rot="0" vert="horz" wrap="square" lIns="91440" tIns="45720" rIns="91440" bIns="45720" anchor="t" anchorCtr="0">
                    <a:noAutofit/>
                  </a:bodyPr>
                  <a:lstStyle/>
                  <a:p>
                    <a:pPr algn="ctr">
                      <a:lnSpc>
                        <a:spcPct val="107000"/>
                      </a:lnSpc>
                      <a:spcAft>
                        <a:spcPts val="800"/>
                      </a:spcAft>
                    </a:pPr>
                    <a:r>
                      <a:rPr lang="en-GB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rPr>
                      <a:t>Reflection </a:t>
                    </a:r>
                  </a:p>
                </p:txBody>
              </p:sp>
            </p:grpSp>
          </p:grpSp>
        </p:grpSp>
        <p:sp>
          <p:nvSpPr>
            <p:cNvPr id="217" name="Oval 216"/>
            <p:cNvSpPr/>
            <p:nvPr/>
          </p:nvSpPr>
          <p:spPr>
            <a:xfrm>
              <a:off x="573354" y="1429833"/>
              <a:ext cx="360000" cy="360000"/>
            </a:xfrm>
            <a:prstGeom prst="ellipse">
              <a:avLst/>
            </a:prstGeom>
            <a:solidFill>
              <a:srgbClr val="00658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latin typeface="Verdana" panose="020B0604030504040204" pitchFamily="34" charset="0"/>
                  <a:ea typeface="Verdana" panose="020B0604030504040204" pitchFamily="34" charset="0"/>
                </a:rPr>
                <a:t>1</a:t>
              </a:r>
              <a:endParaRPr lang="en-GB" dirty="0">
                <a:latin typeface="Verdana" panose="020B0604030504040204" pitchFamily="34" charset="0"/>
                <a:ea typeface="Verdana" panose="020B0604030504040204" pitchFamily="34" charset="0"/>
              </a:endParaRPr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4516074" y="3853399"/>
            <a:ext cx="3580577" cy="2881157"/>
            <a:chOff x="4516074" y="3853399"/>
            <a:chExt cx="3580577" cy="2881157"/>
          </a:xfrm>
        </p:grpSpPr>
        <p:grpSp>
          <p:nvGrpSpPr>
            <p:cNvPr id="14" name="Group 13"/>
            <p:cNvGrpSpPr/>
            <p:nvPr/>
          </p:nvGrpSpPr>
          <p:grpSpPr>
            <a:xfrm>
              <a:off x="4516074" y="3853399"/>
              <a:ext cx="3580577" cy="2881157"/>
              <a:chOff x="4516074" y="3853399"/>
              <a:chExt cx="3580577" cy="2881157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4763650" y="3947744"/>
                <a:ext cx="3333001" cy="2786812"/>
                <a:chOff x="4763650" y="3947744"/>
                <a:chExt cx="3333001" cy="2786812"/>
              </a:xfrm>
            </p:grpSpPr>
            <p:grpSp>
              <p:nvGrpSpPr>
                <p:cNvPr id="137" name="Group 136"/>
                <p:cNvGrpSpPr/>
                <p:nvPr/>
              </p:nvGrpSpPr>
              <p:grpSpPr>
                <a:xfrm>
                  <a:off x="4763650" y="3947744"/>
                  <a:ext cx="3333001" cy="2786812"/>
                  <a:chOff x="457200" y="2093155"/>
                  <a:chExt cx="3333001" cy="2786812"/>
                </a:xfrm>
              </p:grpSpPr>
              <p:sp>
                <p:nvSpPr>
                  <p:cNvPr id="138" name="Rectangle 137"/>
                  <p:cNvSpPr>
                    <a:spLocks noChangeAspect="1"/>
                  </p:cNvSpPr>
                  <p:nvPr/>
                </p:nvSpPr>
                <p:spPr>
                  <a:xfrm>
                    <a:off x="457200" y="2093155"/>
                    <a:ext cx="3003460" cy="1987140"/>
                  </a:xfrm>
                  <a:prstGeom prst="rect">
                    <a:avLst/>
                  </a:prstGeom>
                  <a:solidFill>
                    <a:schemeClr val="bg1">
                      <a:lumMod val="95000"/>
                    </a:schemeClr>
                  </a:solidFill>
                  <a:ln>
                    <a:solidFill>
                      <a:srgbClr val="002060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grpSp>
                <p:nvGrpSpPr>
                  <p:cNvPr id="139" name="Group 138"/>
                  <p:cNvGrpSpPr/>
                  <p:nvPr/>
                </p:nvGrpSpPr>
                <p:grpSpPr>
                  <a:xfrm>
                    <a:off x="1877141" y="2200267"/>
                    <a:ext cx="1913060" cy="2679700"/>
                    <a:chOff x="1528798" y="0"/>
                    <a:chExt cx="1913324" cy="2679700"/>
                  </a:xfrm>
                </p:grpSpPr>
                <p:sp>
                  <p:nvSpPr>
                    <p:cNvPr id="140" name="Text Box 2"/>
                    <p:cNvSpPr txBox="1">
                      <a:spLocks noChangeArrowheads="1"/>
                    </p:cNvSpPr>
                    <p:nvPr/>
                  </p:nvSpPr>
                  <p:spPr bwMode="auto">
                    <a:xfrm>
                      <a:off x="2260988" y="214839"/>
                      <a:ext cx="651495" cy="317491"/>
                    </a:xfrm>
                    <a:prstGeom prst="rect">
                      <a:avLst/>
                    </a:prstGeom>
                    <a:noFill/>
                    <a:ln w="9525">
                      <a:noFill/>
                      <a:miter lim="800000"/>
                      <a:headEnd/>
                      <a:tailEnd/>
                    </a:ln>
                  </p:spPr>
                  <p:txBody>
                    <a:bodyPr rot="0" vert="horz" wrap="square" lIns="91440" tIns="45720" rIns="91440" bIns="45720" anchor="t" anchorCtr="0">
                      <a:noAutofit/>
                    </a:bodyPr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1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Object</a:t>
                      </a:r>
                    </a:p>
                  </p:txBody>
                </p:sp>
                <p:grpSp>
                  <p:nvGrpSpPr>
                    <p:cNvPr id="142" name="Group 141"/>
                    <p:cNvGrpSpPr/>
                    <p:nvPr/>
                  </p:nvGrpSpPr>
                  <p:grpSpPr>
                    <a:xfrm>
                      <a:off x="1528798" y="0"/>
                      <a:ext cx="1913324" cy="2679700"/>
                      <a:chOff x="924971" y="0"/>
                      <a:chExt cx="1913369" cy="2679774"/>
                    </a:xfrm>
                  </p:grpSpPr>
                  <p:grpSp>
                    <p:nvGrpSpPr>
                      <p:cNvPr id="144" name="Group 143"/>
                      <p:cNvGrpSpPr/>
                      <p:nvPr/>
                    </p:nvGrpSpPr>
                    <p:grpSpPr>
                      <a:xfrm>
                        <a:off x="924971" y="0"/>
                        <a:ext cx="1123824" cy="1800000"/>
                        <a:chOff x="924971" y="0"/>
                        <a:chExt cx="1123824" cy="1800000"/>
                      </a:xfrm>
                    </p:grpSpPr>
                    <p:grpSp>
                      <p:nvGrpSpPr>
                        <p:cNvPr id="149" name="Group 148"/>
                        <p:cNvGrpSpPr/>
                        <p:nvPr/>
                      </p:nvGrpSpPr>
                      <p:grpSpPr>
                        <a:xfrm>
                          <a:off x="924971" y="0"/>
                          <a:ext cx="108000" cy="1800000"/>
                          <a:chOff x="0" y="0"/>
                          <a:chExt cx="108000" cy="1800000"/>
                        </a:xfrm>
                      </p:grpSpPr>
                      <p:cxnSp>
                        <p:nvCxnSpPr>
                          <p:cNvPr id="152" name="Straight Connector 151"/>
                          <p:cNvCxnSpPr/>
                          <p:nvPr/>
                        </p:nvCxnSpPr>
                        <p:spPr>
                          <a:xfrm>
                            <a:off x="100976" y="0"/>
                            <a:ext cx="0" cy="1800000"/>
                          </a:xfrm>
                          <a:prstGeom prst="line">
                            <a:avLst/>
                          </a:prstGeom>
                          <a:ln w="25400"/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3" name="Straight Connector 152"/>
                          <p:cNvCxnSpPr/>
                          <p:nvPr/>
                        </p:nvCxnSpPr>
                        <p:spPr>
                          <a:xfrm>
                            <a:off x="0" y="44879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4" name="Straight Connector 153"/>
                          <p:cNvCxnSpPr/>
                          <p:nvPr/>
                        </p:nvCxnSpPr>
                        <p:spPr>
                          <a:xfrm>
                            <a:off x="0" y="224393"/>
                            <a:ext cx="108000" cy="10800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5" name="Straight Connector 154"/>
                          <p:cNvCxnSpPr/>
                          <p:nvPr/>
                        </p:nvCxnSpPr>
                        <p:spPr>
                          <a:xfrm>
                            <a:off x="0" y="398297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6" name="Straight Connector 155"/>
                          <p:cNvCxnSpPr/>
                          <p:nvPr/>
                        </p:nvCxnSpPr>
                        <p:spPr>
                          <a:xfrm>
                            <a:off x="0" y="577811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7" name="Straight Connector 156"/>
                          <p:cNvCxnSpPr/>
                          <p:nvPr/>
                        </p:nvCxnSpPr>
                        <p:spPr>
                          <a:xfrm>
                            <a:off x="0" y="751716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8" name="Straight Connector 157"/>
                          <p:cNvCxnSpPr/>
                          <p:nvPr/>
                        </p:nvCxnSpPr>
                        <p:spPr>
                          <a:xfrm>
                            <a:off x="0" y="1105134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59" name="Straight Connector 158"/>
                          <p:cNvCxnSpPr/>
                          <p:nvPr/>
                        </p:nvCxnSpPr>
                        <p:spPr>
                          <a:xfrm>
                            <a:off x="0" y="931230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60" name="Straight Connector 159"/>
                          <p:cNvCxnSpPr/>
                          <p:nvPr/>
                        </p:nvCxnSpPr>
                        <p:spPr>
                          <a:xfrm>
                            <a:off x="0" y="1284648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61" name="Straight Connector 160"/>
                          <p:cNvCxnSpPr/>
                          <p:nvPr/>
                        </p:nvCxnSpPr>
                        <p:spPr>
                          <a:xfrm>
                            <a:off x="0" y="1458553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  <p:cxnSp>
                        <p:nvCxnSpPr>
                          <p:cNvPr id="162" name="Straight Connector 161"/>
                          <p:cNvCxnSpPr/>
                          <p:nvPr/>
                        </p:nvCxnSpPr>
                        <p:spPr>
                          <a:xfrm>
                            <a:off x="0" y="1638067"/>
                            <a:ext cx="107950" cy="107950"/>
                          </a:xfrm>
                          <a:prstGeom prst="line">
                            <a:avLst/>
                          </a:prstGeom>
                        </p:spPr>
                        <p:style>
                          <a:lnRef idx="1">
                            <a:schemeClr val="dk1"/>
                          </a:lnRef>
                          <a:fillRef idx="0">
                            <a:schemeClr val="dk1"/>
                          </a:fillRef>
                          <a:effectRef idx="0">
                            <a:schemeClr val="dk1"/>
                          </a:effectRef>
                          <a:fontRef idx="minor">
                            <a:schemeClr val="tx1"/>
                          </a:fontRef>
                        </p:style>
                      </p:cxnSp>
                    </p:grpSp>
                    <p:sp>
                      <p:nvSpPr>
                        <p:cNvPr id="151" name="Oval 150"/>
                        <p:cNvSpPr/>
                        <p:nvPr/>
                      </p:nvSpPr>
                      <p:spPr>
                        <a:xfrm>
                          <a:off x="1976795" y="507413"/>
                          <a:ext cx="72000" cy="360010"/>
                        </a:xfrm>
                        <a:prstGeom prst="ellipse">
                          <a:avLst/>
                        </a:prstGeom>
                      </p:spPr>
                      <p:style>
                        <a:lnRef idx="2">
                          <a:schemeClr val="accent5">
                            <a:shade val="50000"/>
                          </a:schemeClr>
                        </a:lnRef>
                        <a:fillRef idx="1">
                          <a:schemeClr val="accent5"/>
                        </a:fillRef>
                        <a:effectRef idx="0">
                          <a:schemeClr val="accent5"/>
                        </a:effectRef>
                        <a:fontRef idx="minor">
                          <a:schemeClr val="lt1"/>
                        </a:fontRef>
                      </p:style>
                      <p:txBody>
                        <a:bodyPr rot="0" spcFirstLastPara="0" vert="horz" wrap="square" lIns="91440" tIns="45720" rIns="91440" bIns="45720" numCol="1" spcCol="0" rtlCol="0" fromWordArt="0" anchor="ctr" anchorCtr="0" forceAA="0" compatLnSpc="1">
                          <a:prstTxWarp prst="textNoShape">
                            <a:avLst/>
                          </a:prstTxWarp>
                          <a:noAutofit/>
                        </a:bodyPr>
                        <a:lstStyle/>
                        <a:p>
                          <a:endParaRPr lang="en-GB"/>
                        </a:p>
                      </p:txBody>
                    </p:sp>
                  </p:grpSp>
                  <p:grpSp>
                    <p:nvGrpSpPr>
                      <p:cNvPr id="145" name="Group 144"/>
                      <p:cNvGrpSpPr/>
                      <p:nvPr/>
                    </p:nvGrpSpPr>
                    <p:grpSpPr>
                      <a:xfrm rot="1356841">
                        <a:off x="1717803" y="887972"/>
                        <a:ext cx="1120537" cy="1791802"/>
                        <a:chOff x="0" y="0"/>
                        <a:chExt cx="1120537" cy="1791802"/>
                      </a:xfrm>
                    </p:grpSpPr>
                    <p:sp>
                      <p:nvSpPr>
                        <p:cNvPr id="146" name="Arc 145"/>
                        <p:cNvSpPr/>
                        <p:nvPr/>
                      </p:nvSpPr>
                      <p:spPr>
                        <a:xfrm>
                          <a:off x="200851" y="681836"/>
                          <a:ext cx="308610" cy="347345"/>
                        </a:xfrm>
                        <a:prstGeom prst="arc">
                          <a:avLst>
                            <a:gd name="adj1" fmla="val 8878690"/>
                            <a:gd name="adj2" fmla="val 14747958"/>
                          </a:avLst>
                        </a:prstGeom>
                        <a:ln w="12700"/>
                      </p:spPr>
                      <p:style>
                        <a:lnRef idx="1">
                          <a:schemeClr val="accent5"/>
                        </a:lnRef>
                        <a:fillRef idx="0">
                          <a:schemeClr val="accent5"/>
                        </a:fillRef>
                        <a:effectRef idx="0">
                          <a:schemeClr val="accent5"/>
                        </a:effectRef>
                        <a:fontRef idx="minor">
                          <a:schemeClr val="tx1"/>
                        </a:fontRef>
                      </p:style>
                      <p:txBody>
                        <a:bodyPr rot="0" spcFirstLastPara="0" vert="horz" wrap="square" lIns="91440" tIns="45720" rIns="91440" bIns="45720" numCol="1" spcCol="0" rtlCol="0" fromWordArt="0" anchor="ctr" anchorCtr="0" forceAA="0" compatLnSpc="1">
                          <a:prstTxWarp prst="textNoShape">
                            <a:avLst/>
                          </a:prstTxWarp>
                          <a:noAutofit/>
                        </a:bodyPr>
                        <a:lstStyle/>
                        <a:p>
                          <a:endParaRPr lang="en-GB"/>
                        </a:p>
                      </p:txBody>
                    </p:sp>
                    <p:sp>
                      <p:nvSpPr>
                        <p:cNvPr id="147" name="Arc 146"/>
                        <p:cNvSpPr/>
                        <p:nvPr/>
                      </p:nvSpPr>
                      <p:spPr>
                        <a:xfrm>
                          <a:off x="206137" y="0"/>
                          <a:ext cx="914400" cy="914400"/>
                        </a:xfrm>
                        <a:prstGeom prst="arc">
                          <a:avLst>
                            <a:gd name="adj1" fmla="val 6677121"/>
                            <a:gd name="adj2" fmla="val 9203631"/>
                          </a:avLst>
                        </a:prstGeom>
                        <a:ln w="12700"/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  <p:txBody>
                        <a:bodyPr rot="0" spcFirstLastPara="0" vert="horz" wrap="square" lIns="91440" tIns="45720" rIns="91440" bIns="45720" numCol="1" spcCol="0" rtlCol="0" fromWordArt="0" anchor="ctr" anchorCtr="0" forceAA="0" compatLnSpc="1">
                          <a:prstTxWarp prst="textNoShape">
                            <a:avLst/>
                          </a:prstTxWarp>
                          <a:noAutofit/>
                        </a:bodyPr>
                        <a:lstStyle/>
                        <a:p>
                          <a:endParaRPr lang="en-GB"/>
                        </a:p>
                      </p:txBody>
                    </p:sp>
                    <p:sp>
                      <p:nvSpPr>
                        <p:cNvPr id="148" name="Arc 147"/>
                        <p:cNvSpPr/>
                        <p:nvPr/>
                      </p:nvSpPr>
                      <p:spPr>
                        <a:xfrm>
                          <a:off x="0" y="877402"/>
                          <a:ext cx="914400" cy="914400"/>
                        </a:xfrm>
                        <a:prstGeom prst="arc">
                          <a:avLst>
                            <a:gd name="adj1" fmla="val 13959160"/>
                            <a:gd name="adj2" fmla="val 16477468"/>
                          </a:avLst>
                        </a:prstGeom>
                        <a:ln w="12700"/>
                      </p:spPr>
                      <p:style>
                        <a:lnRef idx="1">
                          <a:schemeClr val="dk1"/>
                        </a:lnRef>
                        <a:fillRef idx="0">
                          <a:schemeClr val="dk1"/>
                        </a:fillRef>
                        <a:effectRef idx="0">
                          <a:schemeClr val="dk1"/>
                        </a:effectRef>
                        <a:fontRef idx="minor">
                          <a:schemeClr val="tx1"/>
                        </a:fontRef>
                      </p:style>
                      <p:txBody>
                        <a:bodyPr rot="0" spcFirstLastPara="0" vert="horz" wrap="square" lIns="91440" tIns="45720" rIns="91440" bIns="45720" numCol="1" spcCol="0" rtlCol="0" fromWordArt="0" anchor="ctr" anchorCtr="0" forceAA="0" compatLnSpc="1">
                          <a:prstTxWarp prst="textNoShape">
                            <a:avLst/>
                          </a:prstTxWarp>
                          <a:noAutofit/>
                        </a:bodyPr>
                        <a:lstStyle/>
                        <a:p>
                          <a:endParaRPr lang="en-GB"/>
                        </a:p>
                      </p:txBody>
                    </p:sp>
                  </p:grpSp>
                </p:grpSp>
              </p:grpSp>
            </p:grpSp>
            <p:sp>
              <p:nvSpPr>
                <p:cNvPr id="214" name="Oval 213"/>
                <p:cNvSpPr/>
                <p:nvPr/>
              </p:nvSpPr>
              <p:spPr>
                <a:xfrm>
                  <a:off x="7239048" y="4561089"/>
                  <a:ext cx="71988" cy="71998"/>
                </a:xfrm>
                <a:prstGeom prst="ellipse">
                  <a:avLst/>
                </a:pr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  <p:sp>
              <p:nvSpPr>
                <p:cNvPr id="215" name="Oval 214"/>
                <p:cNvSpPr/>
                <p:nvPr/>
              </p:nvSpPr>
              <p:spPr>
                <a:xfrm>
                  <a:off x="7233895" y="4850400"/>
                  <a:ext cx="71988" cy="71998"/>
                </a:xfrm>
                <a:prstGeom prst="ellipse">
                  <a:avLst/>
                </a:prstGeom>
                <a:solidFill>
                  <a:srgbClr val="FFFF00"/>
                </a:solidFill>
                <a:ln>
                  <a:solidFill>
                    <a:srgbClr val="FFC000"/>
                  </a:solidFill>
                </a:ln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</p:grpSp>
          <p:sp>
            <p:nvSpPr>
              <p:cNvPr id="218" name="Oval 217"/>
              <p:cNvSpPr/>
              <p:nvPr/>
            </p:nvSpPr>
            <p:spPr>
              <a:xfrm>
                <a:off x="4516074" y="3853399"/>
                <a:ext cx="360000" cy="360000"/>
              </a:xfrm>
              <a:prstGeom prst="ellipse">
                <a:avLst/>
              </a:prstGeom>
              <a:solidFill>
                <a:srgbClr val="00658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 smtClean="0">
                    <a:latin typeface="Verdana" panose="020B0604030504040204" pitchFamily="34" charset="0"/>
                    <a:ea typeface="Verdana" panose="020B0604030504040204" pitchFamily="34" charset="0"/>
                  </a:rPr>
                  <a:t>4</a:t>
                </a:r>
                <a:endParaRPr lang="en-GB" dirty="0">
                  <a:latin typeface="Verdana" panose="020B0604030504040204" pitchFamily="34" charset="0"/>
                  <a:ea typeface="Verdana" panose="020B0604030504040204" pitchFamily="34" charset="0"/>
                </a:endParaRPr>
              </a:p>
            </p:txBody>
          </p:sp>
        </p:grpSp>
        <p:sp>
          <p:nvSpPr>
            <p:cNvPr id="221" name="TextBox 220"/>
            <p:cNvSpPr txBox="1"/>
            <p:nvPr/>
          </p:nvSpPr>
          <p:spPr>
            <a:xfrm>
              <a:off x="4763650" y="5920708"/>
              <a:ext cx="300346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1600" dirty="0" smtClean="0"/>
                <a:t>Two ends of an object</a:t>
              </a:r>
              <a:endParaRPr lang="en-GB" sz="1600" dirty="0"/>
            </a:p>
          </p:txBody>
        </p:sp>
      </p:grpSp>
      <p:grpSp>
        <p:nvGrpSpPr>
          <p:cNvPr id="36" name="Group 35"/>
          <p:cNvGrpSpPr/>
          <p:nvPr/>
        </p:nvGrpSpPr>
        <p:grpSpPr>
          <a:xfrm>
            <a:off x="1352456" y="2151249"/>
            <a:ext cx="1962244" cy="1070292"/>
            <a:chOff x="1352456" y="2151249"/>
            <a:chExt cx="1962244" cy="1070292"/>
          </a:xfrm>
        </p:grpSpPr>
        <p:cxnSp>
          <p:nvCxnSpPr>
            <p:cNvPr id="5" name="Straight Connector 4"/>
            <p:cNvCxnSpPr>
              <a:stCxn id="61" idx="5"/>
            </p:cNvCxnSpPr>
            <p:nvPr/>
          </p:nvCxnSpPr>
          <p:spPr>
            <a:xfrm>
              <a:off x="1352456" y="2151249"/>
              <a:ext cx="964336" cy="471422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>
              <a:stCxn id="61" idx="5"/>
            </p:cNvCxnSpPr>
            <p:nvPr/>
          </p:nvCxnSpPr>
          <p:spPr>
            <a:xfrm>
              <a:off x="1352456" y="2151249"/>
              <a:ext cx="964336" cy="537374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Arrow Connector 21"/>
            <p:cNvCxnSpPr/>
            <p:nvPr/>
          </p:nvCxnSpPr>
          <p:spPr>
            <a:xfrm>
              <a:off x="2316792" y="2688623"/>
              <a:ext cx="917956" cy="532918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Straight Arrow Connector 126"/>
            <p:cNvCxnSpPr/>
            <p:nvPr/>
          </p:nvCxnSpPr>
          <p:spPr>
            <a:xfrm>
              <a:off x="2323765" y="2622671"/>
              <a:ext cx="990935" cy="480098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3" name="Group 232"/>
          <p:cNvGrpSpPr/>
          <p:nvPr/>
        </p:nvGrpSpPr>
        <p:grpSpPr>
          <a:xfrm>
            <a:off x="2323765" y="2131080"/>
            <a:ext cx="943721" cy="557543"/>
            <a:chOff x="2323765" y="2131080"/>
            <a:chExt cx="943721" cy="557543"/>
          </a:xfrm>
        </p:grpSpPr>
        <p:cxnSp>
          <p:nvCxnSpPr>
            <p:cNvPr id="141" name="Straight Arrow Connector 140"/>
            <p:cNvCxnSpPr>
              <a:stCxn id="62" idx="2"/>
            </p:cNvCxnSpPr>
            <p:nvPr/>
          </p:nvCxnSpPr>
          <p:spPr>
            <a:xfrm flipH="1">
              <a:off x="2323765" y="2131080"/>
              <a:ext cx="943721" cy="491591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Arrow Connector 142"/>
            <p:cNvCxnSpPr/>
            <p:nvPr/>
          </p:nvCxnSpPr>
          <p:spPr>
            <a:xfrm flipH="1">
              <a:off x="2323765" y="2131080"/>
              <a:ext cx="943721" cy="557543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" name="Group 12"/>
          <p:cNvGrpSpPr/>
          <p:nvPr/>
        </p:nvGrpSpPr>
        <p:grpSpPr>
          <a:xfrm>
            <a:off x="574227" y="3446054"/>
            <a:ext cx="3586902" cy="2485776"/>
            <a:chOff x="574227" y="3446054"/>
            <a:chExt cx="3586902" cy="2485776"/>
          </a:xfrm>
        </p:grpSpPr>
        <p:grpSp>
          <p:nvGrpSpPr>
            <p:cNvPr id="4" name="Group 3"/>
            <p:cNvGrpSpPr/>
            <p:nvPr/>
          </p:nvGrpSpPr>
          <p:grpSpPr>
            <a:xfrm>
              <a:off x="817819" y="3446054"/>
              <a:ext cx="3343310" cy="2485776"/>
              <a:chOff x="817819" y="3446054"/>
              <a:chExt cx="3343310" cy="2485776"/>
            </a:xfrm>
          </p:grpSpPr>
          <p:sp>
            <p:nvSpPr>
              <p:cNvPr id="82" name="Rectangle 81"/>
              <p:cNvSpPr>
                <a:spLocks noChangeAspect="1"/>
              </p:cNvSpPr>
              <p:nvPr/>
            </p:nvSpPr>
            <p:spPr>
              <a:xfrm>
                <a:off x="817819" y="3944690"/>
                <a:ext cx="3003460" cy="198714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solidFill>
                  <a:srgbClr val="00206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93" name="Group 92"/>
              <p:cNvGrpSpPr/>
              <p:nvPr/>
            </p:nvGrpSpPr>
            <p:grpSpPr>
              <a:xfrm>
                <a:off x="2229813" y="4033399"/>
                <a:ext cx="107983" cy="1799950"/>
                <a:chOff x="0" y="0"/>
                <a:chExt cx="108000" cy="1800000"/>
              </a:xfrm>
            </p:grpSpPr>
            <p:cxnSp>
              <p:nvCxnSpPr>
                <p:cNvPr id="97" name="Straight Connector 96"/>
                <p:cNvCxnSpPr/>
                <p:nvPr/>
              </p:nvCxnSpPr>
              <p:spPr>
                <a:xfrm>
                  <a:off x="100976" y="0"/>
                  <a:ext cx="0" cy="1800000"/>
                </a:xfrm>
                <a:prstGeom prst="line">
                  <a:avLst/>
                </a:prstGeom>
                <a:ln w="25400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24" name="Straight Connector 123"/>
                <p:cNvCxnSpPr/>
                <p:nvPr/>
              </p:nvCxnSpPr>
              <p:spPr>
                <a:xfrm>
                  <a:off x="0" y="44879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26" name="Straight Connector 125"/>
                <p:cNvCxnSpPr/>
                <p:nvPr/>
              </p:nvCxnSpPr>
              <p:spPr>
                <a:xfrm>
                  <a:off x="0" y="224393"/>
                  <a:ext cx="108000" cy="10800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29" name="Straight Connector 128"/>
                <p:cNvCxnSpPr/>
                <p:nvPr/>
              </p:nvCxnSpPr>
              <p:spPr>
                <a:xfrm>
                  <a:off x="0" y="398297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0" name="Straight Connector 129"/>
                <p:cNvCxnSpPr/>
                <p:nvPr/>
              </p:nvCxnSpPr>
              <p:spPr>
                <a:xfrm>
                  <a:off x="0" y="577811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1" name="Straight Connector 130"/>
                <p:cNvCxnSpPr/>
                <p:nvPr/>
              </p:nvCxnSpPr>
              <p:spPr>
                <a:xfrm>
                  <a:off x="0" y="751716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2" name="Straight Connector 131"/>
                <p:cNvCxnSpPr/>
                <p:nvPr/>
              </p:nvCxnSpPr>
              <p:spPr>
                <a:xfrm>
                  <a:off x="0" y="1105134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3" name="Straight Connector 132"/>
                <p:cNvCxnSpPr/>
                <p:nvPr/>
              </p:nvCxnSpPr>
              <p:spPr>
                <a:xfrm>
                  <a:off x="0" y="931230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4" name="Straight Connector 133"/>
                <p:cNvCxnSpPr/>
                <p:nvPr/>
              </p:nvCxnSpPr>
              <p:spPr>
                <a:xfrm>
                  <a:off x="0" y="1284648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5" name="Straight Connector 134"/>
                <p:cNvCxnSpPr/>
                <p:nvPr/>
              </p:nvCxnSpPr>
              <p:spPr>
                <a:xfrm>
                  <a:off x="0" y="1458553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6" name="Straight Connector 135"/>
                <p:cNvCxnSpPr/>
                <p:nvPr/>
              </p:nvCxnSpPr>
              <p:spPr>
                <a:xfrm>
                  <a:off x="0" y="1638067"/>
                  <a:ext cx="107950" cy="107950"/>
                </a:xfrm>
                <a:prstGeom prst="line">
                  <a:avLst/>
                </a:prstGeom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" name="Group 2"/>
              <p:cNvGrpSpPr/>
              <p:nvPr/>
            </p:nvGrpSpPr>
            <p:grpSpPr>
              <a:xfrm>
                <a:off x="2956557" y="5075950"/>
                <a:ext cx="651405" cy="374235"/>
                <a:chOff x="3168618" y="4238561"/>
                <a:chExt cx="651405" cy="374235"/>
              </a:xfrm>
            </p:grpSpPr>
            <p:sp>
              <p:nvSpPr>
                <p:cNvPr id="84" name="Text Box 2"/>
                <p:cNvSpPr txBox="1">
                  <a:spLocks noChangeArrowheads="1"/>
                </p:cNvSpPr>
                <p:nvPr/>
              </p:nvSpPr>
              <p:spPr bwMode="auto">
                <a:xfrm>
                  <a:off x="3168618" y="4238561"/>
                  <a:ext cx="651405" cy="31749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 rot="0" vert="horz" wrap="square" lIns="91440" tIns="45720" rIns="91440" bIns="45720" anchor="t" anchorCtr="0">
                  <a:noAutofit/>
                </a:bodyPr>
                <a:lstStyle/>
                <a:p>
                  <a:pPr algn="ctr">
                    <a:lnSpc>
                      <a:spcPct val="107000"/>
                    </a:lnSpc>
                    <a:spcAft>
                      <a:spcPts val="800"/>
                    </a:spcAft>
                  </a:pPr>
                  <a:r>
                    <a:rPr lang="en-GB" sz="1100" dirty="0">
                      <a:effectLst/>
                      <a:latin typeface="Calibri" panose="020F0502020204030204" pitchFamily="34" charset="0"/>
                      <a:ea typeface="Calibri" panose="020F0502020204030204" pitchFamily="34" charset="0"/>
                      <a:cs typeface="Times New Roman" panose="02020603050405020304" pitchFamily="18" charset="0"/>
                    </a:rPr>
                    <a:t>Object</a:t>
                  </a:r>
                </a:p>
              </p:txBody>
            </p:sp>
            <p:sp>
              <p:nvSpPr>
                <p:cNvPr id="96" name="Oval 95"/>
                <p:cNvSpPr/>
                <p:nvPr/>
              </p:nvSpPr>
              <p:spPr>
                <a:xfrm>
                  <a:off x="3281468" y="4540798"/>
                  <a:ext cx="71988" cy="71998"/>
                </a:xfrm>
                <a:prstGeom prst="ellipse">
                  <a:avLst/>
                </a:prstGeom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</p:grpSp>
          <p:grpSp>
            <p:nvGrpSpPr>
              <p:cNvPr id="89" name="Group 88"/>
              <p:cNvGrpSpPr/>
              <p:nvPr/>
            </p:nvGrpSpPr>
            <p:grpSpPr>
              <a:xfrm rot="20221749">
                <a:off x="3040773" y="3446054"/>
                <a:ext cx="1120356" cy="1791753"/>
                <a:chOff x="0" y="0"/>
                <a:chExt cx="1120537" cy="1791802"/>
              </a:xfrm>
            </p:grpSpPr>
            <p:sp>
              <p:nvSpPr>
                <p:cNvPr id="90" name="Arc 89"/>
                <p:cNvSpPr/>
                <p:nvPr/>
              </p:nvSpPr>
              <p:spPr>
                <a:xfrm>
                  <a:off x="200851" y="681836"/>
                  <a:ext cx="308610" cy="347345"/>
                </a:xfrm>
                <a:prstGeom prst="arc">
                  <a:avLst>
                    <a:gd name="adj1" fmla="val 8878690"/>
                    <a:gd name="adj2" fmla="val 14747958"/>
                  </a:avLst>
                </a:prstGeom>
                <a:ln w="12700"/>
              </p:spPr>
              <p:style>
                <a:lnRef idx="1">
                  <a:schemeClr val="accent5"/>
                </a:lnRef>
                <a:fillRef idx="0">
                  <a:schemeClr val="accent5"/>
                </a:fillRef>
                <a:effectRef idx="0">
                  <a:schemeClr val="accent5"/>
                </a:effectRef>
                <a:fontRef idx="minor">
                  <a:schemeClr val="tx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  <p:sp>
              <p:nvSpPr>
                <p:cNvPr id="91" name="Arc 90"/>
                <p:cNvSpPr/>
                <p:nvPr/>
              </p:nvSpPr>
              <p:spPr>
                <a:xfrm>
                  <a:off x="206137" y="0"/>
                  <a:ext cx="914400" cy="914400"/>
                </a:xfrm>
                <a:prstGeom prst="arc">
                  <a:avLst>
                    <a:gd name="adj1" fmla="val 6677121"/>
                    <a:gd name="adj2" fmla="val 9203631"/>
                  </a:avLst>
                </a:prstGeom>
                <a:ln w="12700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  <p:sp>
              <p:nvSpPr>
                <p:cNvPr id="92" name="Arc 91"/>
                <p:cNvSpPr/>
                <p:nvPr/>
              </p:nvSpPr>
              <p:spPr>
                <a:xfrm>
                  <a:off x="0" y="877402"/>
                  <a:ext cx="914400" cy="914400"/>
                </a:xfrm>
                <a:prstGeom prst="arc">
                  <a:avLst>
                    <a:gd name="adj1" fmla="val 13959160"/>
                    <a:gd name="adj2" fmla="val 16477468"/>
                  </a:avLst>
                </a:prstGeom>
                <a:ln w="12700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GB"/>
                </a:p>
              </p:txBody>
            </p:sp>
          </p:grpSp>
        </p:grpSp>
        <p:sp>
          <p:nvSpPr>
            <p:cNvPr id="220" name="Oval 219"/>
            <p:cNvSpPr/>
            <p:nvPr/>
          </p:nvSpPr>
          <p:spPr>
            <a:xfrm>
              <a:off x="574227" y="3853399"/>
              <a:ext cx="360000" cy="360000"/>
            </a:xfrm>
            <a:prstGeom prst="ellipse">
              <a:avLst/>
            </a:prstGeom>
            <a:solidFill>
              <a:srgbClr val="00658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>
                  <a:latin typeface="Verdana" panose="020B0604030504040204" pitchFamily="34" charset="0"/>
                  <a:ea typeface="Verdana" panose="020B0604030504040204" pitchFamily="34" charset="0"/>
                </a:rPr>
                <a:t>2</a:t>
              </a:r>
              <a:endParaRPr lang="en-GB" dirty="0">
                <a:latin typeface="Verdana" panose="020B0604030504040204" pitchFamily="34" charset="0"/>
                <a:ea typeface="Verdana" panose="020B0604030504040204" pitchFamily="34" charset="0"/>
              </a:endParaRPr>
            </a:p>
          </p:txBody>
        </p:sp>
      </p:grpSp>
      <p:grpSp>
        <p:nvGrpSpPr>
          <p:cNvPr id="294" name="Group 293"/>
          <p:cNvGrpSpPr/>
          <p:nvPr/>
        </p:nvGrpSpPr>
        <p:grpSpPr>
          <a:xfrm>
            <a:off x="1586551" y="4348061"/>
            <a:ext cx="1678799" cy="1037323"/>
            <a:chOff x="1586551" y="4348061"/>
            <a:chExt cx="1678799" cy="1037323"/>
          </a:xfrm>
        </p:grpSpPr>
        <p:cxnSp>
          <p:nvCxnSpPr>
            <p:cNvPr id="163" name="Straight Connector 162"/>
            <p:cNvCxnSpPr/>
            <p:nvPr/>
          </p:nvCxnSpPr>
          <p:spPr>
            <a:xfrm flipH="1">
              <a:off x="1611002" y="4986060"/>
              <a:ext cx="726103" cy="399324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Straight Connector 163"/>
            <p:cNvCxnSpPr>
              <a:endCxn id="169" idx="7"/>
            </p:cNvCxnSpPr>
            <p:nvPr/>
          </p:nvCxnSpPr>
          <p:spPr>
            <a:xfrm flipH="1">
              <a:off x="1586551" y="4922255"/>
              <a:ext cx="744223" cy="459109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Arrow Connector 164"/>
            <p:cNvCxnSpPr/>
            <p:nvPr/>
          </p:nvCxnSpPr>
          <p:spPr>
            <a:xfrm flipV="1">
              <a:off x="2333302" y="4348061"/>
              <a:ext cx="900661" cy="574194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Arrow Connector 165"/>
            <p:cNvCxnSpPr/>
            <p:nvPr/>
          </p:nvCxnSpPr>
          <p:spPr>
            <a:xfrm flipV="1">
              <a:off x="2337104" y="4477885"/>
              <a:ext cx="928246" cy="511362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7" name="Group 106"/>
          <p:cNvGrpSpPr/>
          <p:nvPr/>
        </p:nvGrpSpPr>
        <p:grpSpPr>
          <a:xfrm>
            <a:off x="2337321" y="4922255"/>
            <a:ext cx="742628" cy="466476"/>
            <a:chOff x="2337321" y="4922255"/>
            <a:chExt cx="742628" cy="466476"/>
          </a:xfrm>
        </p:grpSpPr>
        <p:cxnSp>
          <p:nvCxnSpPr>
            <p:cNvPr id="167" name="Straight Arrow Connector 166"/>
            <p:cNvCxnSpPr/>
            <p:nvPr/>
          </p:nvCxnSpPr>
          <p:spPr>
            <a:xfrm flipH="1" flipV="1">
              <a:off x="2346313" y="4989247"/>
              <a:ext cx="724639" cy="396138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Straight Arrow Connector 167"/>
            <p:cNvCxnSpPr>
              <a:stCxn id="96" idx="1"/>
            </p:cNvCxnSpPr>
            <p:nvPr/>
          </p:nvCxnSpPr>
          <p:spPr>
            <a:xfrm flipH="1" flipV="1">
              <a:off x="2337321" y="4922255"/>
              <a:ext cx="742628" cy="466476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" name="Group 36"/>
          <p:cNvGrpSpPr/>
          <p:nvPr/>
        </p:nvGrpSpPr>
        <p:grpSpPr>
          <a:xfrm>
            <a:off x="963196" y="5092993"/>
            <a:ext cx="1190280" cy="349825"/>
            <a:chOff x="1079785" y="5054776"/>
            <a:chExt cx="1190280" cy="349825"/>
          </a:xfrm>
        </p:grpSpPr>
        <p:sp>
          <p:nvSpPr>
            <p:cNvPr id="169" name="Oval 168"/>
            <p:cNvSpPr/>
            <p:nvPr/>
          </p:nvSpPr>
          <p:spPr>
            <a:xfrm>
              <a:off x="1641694" y="5332603"/>
              <a:ext cx="71988" cy="71998"/>
            </a:xfrm>
            <a:prstGeom prst="ellipse">
              <a:avLst/>
            </a:prstGeom>
            <a:ln>
              <a:prstDash val="sysDash"/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GB"/>
            </a:p>
          </p:txBody>
        </p:sp>
        <p:sp>
          <p:nvSpPr>
            <p:cNvPr id="170" name="Text Box 2"/>
            <p:cNvSpPr txBox="1">
              <a:spLocks noChangeArrowheads="1"/>
            </p:cNvSpPr>
            <p:nvPr/>
          </p:nvSpPr>
          <p:spPr bwMode="auto">
            <a:xfrm>
              <a:off x="1079785" y="5054776"/>
              <a:ext cx="1190280" cy="2846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en-GB" sz="1100" dirty="0"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Reflection </a:t>
              </a:r>
            </a:p>
          </p:txBody>
        </p:sp>
      </p:grpSp>
      <p:grpSp>
        <p:nvGrpSpPr>
          <p:cNvPr id="186" name="Group 185"/>
          <p:cNvGrpSpPr/>
          <p:nvPr/>
        </p:nvGrpSpPr>
        <p:grpSpPr>
          <a:xfrm>
            <a:off x="5019612" y="2236809"/>
            <a:ext cx="1190280" cy="349825"/>
            <a:chOff x="1079785" y="5054776"/>
            <a:chExt cx="1190280" cy="349825"/>
          </a:xfrm>
        </p:grpSpPr>
        <p:sp>
          <p:nvSpPr>
            <p:cNvPr id="187" name="Oval 186"/>
            <p:cNvSpPr/>
            <p:nvPr/>
          </p:nvSpPr>
          <p:spPr>
            <a:xfrm>
              <a:off x="1641694" y="5332603"/>
              <a:ext cx="71988" cy="71998"/>
            </a:xfrm>
            <a:prstGeom prst="ellipse">
              <a:avLst/>
            </a:prstGeom>
            <a:ln>
              <a:prstDash val="sysDash"/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GB"/>
            </a:p>
          </p:txBody>
        </p:sp>
        <p:sp>
          <p:nvSpPr>
            <p:cNvPr id="188" name="Text Box 2"/>
            <p:cNvSpPr txBox="1">
              <a:spLocks noChangeArrowheads="1"/>
            </p:cNvSpPr>
            <p:nvPr/>
          </p:nvSpPr>
          <p:spPr bwMode="auto">
            <a:xfrm>
              <a:off x="1079785" y="5054776"/>
              <a:ext cx="1190280" cy="2846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en-GB" sz="1100" dirty="0"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Reflection </a:t>
              </a:r>
            </a:p>
          </p:txBody>
        </p:sp>
      </p:grpSp>
      <p:grpSp>
        <p:nvGrpSpPr>
          <p:cNvPr id="222" name="Group 221"/>
          <p:cNvGrpSpPr/>
          <p:nvPr/>
        </p:nvGrpSpPr>
        <p:grpSpPr>
          <a:xfrm>
            <a:off x="5653509" y="2550634"/>
            <a:ext cx="1580386" cy="491397"/>
            <a:chOff x="1352456" y="2295408"/>
            <a:chExt cx="1905690" cy="948548"/>
          </a:xfrm>
        </p:grpSpPr>
        <p:cxnSp>
          <p:nvCxnSpPr>
            <p:cNvPr id="223" name="Straight Connector 222"/>
            <p:cNvCxnSpPr/>
            <p:nvPr/>
          </p:nvCxnSpPr>
          <p:spPr>
            <a:xfrm>
              <a:off x="1365740" y="2295408"/>
              <a:ext cx="708319" cy="247740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4" name="Straight Connector 223"/>
            <p:cNvCxnSpPr>
              <a:stCxn id="187" idx="6"/>
            </p:cNvCxnSpPr>
            <p:nvPr/>
          </p:nvCxnSpPr>
          <p:spPr>
            <a:xfrm>
              <a:off x="1352456" y="2295408"/>
              <a:ext cx="710040" cy="371710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Straight Arrow Connector 224"/>
            <p:cNvCxnSpPr/>
            <p:nvPr/>
          </p:nvCxnSpPr>
          <p:spPr>
            <a:xfrm>
              <a:off x="2074367" y="2667118"/>
              <a:ext cx="1131621" cy="576838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Arrow Connector 225"/>
            <p:cNvCxnSpPr/>
            <p:nvPr/>
          </p:nvCxnSpPr>
          <p:spPr>
            <a:xfrm>
              <a:off x="2064612" y="2539808"/>
              <a:ext cx="1193534" cy="453667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4" name="Group 233"/>
          <p:cNvGrpSpPr/>
          <p:nvPr/>
        </p:nvGrpSpPr>
        <p:grpSpPr>
          <a:xfrm>
            <a:off x="6249714" y="2547403"/>
            <a:ext cx="592617" cy="200586"/>
            <a:chOff x="2323765" y="2133681"/>
            <a:chExt cx="957193" cy="554942"/>
          </a:xfrm>
        </p:grpSpPr>
        <p:cxnSp>
          <p:nvCxnSpPr>
            <p:cNvPr id="235" name="Straight Arrow Connector 234"/>
            <p:cNvCxnSpPr>
              <a:stCxn id="198" idx="2"/>
            </p:cNvCxnSpPr>
            <p:nvPr/>
          </p:nvCxnSpPr>
          <p:spPr>
            <a:xfrm flipH="1">
              <a:off x="2330048" y="2133681"/>
              <a:ext cx="950908" cy="359211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6" name="Straight Arrow Connector 235"/>
            <p:cNvCxnSpPr>
              <a:stCxn id="198" idx="2"/>
            </p:cNvCxnSpPr>
            <p:nvPr/>
          </p:nvCxnSpPr>
          <p:spPr>
            <a:xfrm flipH="1">
              <a:off x="2323765" y="2133681"/>
              <a:ext cx="957193" cy="554942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9" name="Group 188"/>
          <p:cNvGrpSpPr/>
          <p:nvPr/>
        </p:nvGrpSpPr>
        <p:grpSpPr>
          <a:xfrm>
            <a:off x="4698497" y="4269380"/>
            <a:ext cx="1190280" cy="653018"/>
            <a:chOff x="4698497" y="4269380"/>
            <a:chExt cx="1190280" cy="653018"/>
          </a:xfrm>
        </p:grpSpPr>
        <p:grpSp>
          <p:nvGrpSpPr>
            <p:cNvPr id="185" name="Group 184"/>
            <p:cNvGrpSpPr/>
            <p:nvPr/>
          </p:nvGrpSpPr>
          <p:grpSpPr>
            <a:xfrm>
              <a:off x="5263248" y="4561089"/>
              <a:ext cx="77141" cy="361309"/>
              <a:chOff x="5263248" y="4561089"/>
              <a:chExt cx="77141" cy="361309"/>
            </a:xfrm>
          </p:grpSpPr>
          <p:sp>
            <p:nvSpPr>
              <p:cNvPr id="259" name="Oval 258"/>
              <p:cNvSpPr/>
              <p:nvPr/>
            </p:nvSpPr>
            <p:spPr>
              <a:xfrm>
                <a:off x="5264599" y="4562255"/>
                <a:ext cx="71988" cy="360000"/>
              </a:xfrm>
              <a:prstGeom prst="ellipse">
                <a:avLst/>
              </a:prstGeom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en-GB"/>
              </a:p>
            </p:txBody>
          </p:sp>
          <p:sp>
            <p:nvSpPr>
              <p:cNvPr id="260" name="Oval 259"/>
              <p:cNvSpPr/>
              <p:nvPr/>
            </p:nvSpPr>
            <p:spPr>
              <a:xfrm>
                <a:off x="5268401" y="4561089"/>
                <a:ext cx="71988" cy="71998"/>
              </a:xfrm>
              <a:prstGeom prst="ellipse">
                <a:avLst/>
              </a:prstGeom>
              <a:solidFill>
                <a:srgbClr val="FF0000"/>
              </a:solidFill>
              <a:ln>
                <a:solidFill>
                  <a:srgbClr val="C00000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en-GB"/>
              </a:p>
            </p:txBody>
          </p:sp>
          <p:sp>
            <p:nvSpPr>
              <p:cNvPr id="261" name="Oval 260"/>
              <p:cNvSpPr/>
              <p:nvPr/>
            </p:nvSpPr>
            <p:spPr>
              <a:xfrm>
                <a:off x="5263248" y="4850400"/>
                <a:ext cx="71988" cy="71998"/>
              </a:xfrm>
              <a:prstGeom prst="ellipse">
                <a:avLst/>
              </a:prstGeom>
              <a:solidFill>
                <a:srgbClr val="FFFF00"/>
              </a:solidFill>
              <a:ln>
                <a:solidFill>
                  <a:srgbClr val="FFC000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en-GB"/>
              </a:p>
            </p:txBody>
          </p:sp>
        </p:grpSp>
        <p:sp>
          <p:nvSpPr>
            <p:cNvPr id="263" name="Text Box 2"/>
            <p:cNvSpPr txBox="1">
              <a:spLocks noChangeArrowheads="1"/>
            </p:cNvSpPr>
            <p:nvPr/>
          </p:nvSpPr>
          <p:spPr bwMode="auto">
            <a:xfrm>
              <a:off x="4698497" y="4269380"/>
              <a:ext cx="1190280" cy="2846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rot="0" vert="horz" wrap="square" lIns="91440" tIns="45720" rIns="91440" bIns="45720" anchor="t" anchorCtr="0"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800"/>
                </a:spcAft>
              </a:pPr>
              <a:r>
                <a:rPr lang="en-GB" sz="1100" dirty="0"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Reflection </a:t>
              </a:r>
            </a:p>
          </p:txBody>
        </p:sp>
      </p:grpSp>
      <p:grpSp>
        <p:nvGrpSpPr>
          <p:cNvPr id="272" name="Group 271"/>
          <p:cNvGrpSpPr/>
          <p:nvPr/>
        </p:nvGrpSpPr>
        <p:grpSpPr>
          <a:xfrm>
            <a:off x="5331047" y="4598841"/>
            <a:ext cx="1962244" cy="1088282"/>
            <a:chOff x="5331047" y="4598841"/>
            <a:chExt cx="1962244" cy="1088282"/>
          </a:xfrm>
        </p:grpSpPr>
        <p:grpSp>
          <p:nvGrpSpPr>
            <p:cNvPr id="264" name="Group 263"/>
            <p:cNvGrpSpPr/>
            <p:nvPr/>
          </p:nvGrpSpPr>
          <p:grpSpPr>
            <a:xfrm>
              <a:off x="5331047" y="4613832"/>
              <a:ext cx="1962244" cy="1073291"/>
              <a:chOff x="1352456" y="2151249"/>
              <a:chExt cx="1962244" cy="1073291"/>
            </a:xfrm>
          </p:grpSpPr>
          <p:cxnSp>
            <p:nvCxnSpPr>
              <p:cNvPr id="265" name="Straight Connector 264"/>
              <p:cNvCxnSpPr/>
              <p:nvPr/>
            </p:nvCxnSpPr>
            <p:spPr>
              <a:xfrm>
                <a:off x="1352456" y="2151249"/>
                <a:ext cx="964336" cy="471422"/>
              </a:xfrm>
              <a:prstGeom prst="line">
                <a:avLst/>
              </a:prstGeom>
              <a:ln w="12700">
                <a:solidFill>
                  <a:srgbClr val="FF0000"/>
                </a:solidFill>
                <a:prstDash val="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6" name="Straight Connector 265"/>
              <p:cNvCxnSpPr/>
              <p:nvPr/>
            </p:nvCxnSpPr>
            <p:spPr>
              <a:xfrm>
                <a:off x="1352456" y="2151249"/>
                <a:ext cx="964336" cy="537374"/>
              </a:xfrm>
              <a:prstGeom prst="line">
                <a:avLst/>
              </a:prstGeom>
              <a:ln w="12700">
                <a:solidFill>
                  <a:srgbClr val="FF0000"/>
                </a:solidFill>
                <a:prstDash val="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7" name="Straight Arrow Connector 266"/>
              <p:cNvCxnSpPr/>
              <p:nvPr/>
            </p:nvCxnSpPr>
            <p:spPr>
              <a:xfrm>
                <a:off x="2324687" y="2691622"/>
                <a:ext cx="917956" cy="532918"/>
              </a:xfrm>
              <a:prstGeom prst="straightConnector1">
                <a:avLst/>
              </a:prstGeom>
              <a:ln w="12700">
                <a:solidFill>
                  <a:srgbClr val="FF0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8" name="Straight Arrow Connector 267"/>
              <p:cNvCxnSpPr/>
              <p:nvPr/>
            </p:nvCxnSpPr>
            <p:spPr>
              <a:xfrm>
                <a:off x="2323765" y="2622671"/>
                <a:ext cx="990935" cy="480098"/>
              </a:xfrm>
              <a:prstGeom prst="straightConnector1">
                <a:avLst/>
              </a:prstGeom>
              <a:ln w="12700">
                <a:solidFill>
                  <a:srgbClr val="FF0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69" name="Group 268"/>
            <p:cNvGrpSpPr/>
            <p:nvPr/>
          </p:nvGrpSpPr>
          <p:grpSpPr>
            <a:xfrm>
              <a:off x="6288038" y="4598841"/>
              <a:ext cx="943721" cy="557543"/>
              <a:chOff x="2323765" y="2131080"/>
              <a:chExt cx="943721" cy="557543"/>
            </a:xfrm>
          </p:grpSpPr>
          <p:cxnSp>
            <p:nvCxnSpPr>
              <p:cNvPr id="270" name="Straight Arrow Connector 269"/>
              <p:cNvCxnSpPr/>
              <p:nvPr/>
            </p:nvCxnSpPr>
            <p:spPr>
              <a:xfrm flipH="1">
                <a:off x="2323765" y="2131080"/>
                <a:ext cx="943721" cy="491591"/>
              </a:xfrm>
              <a:prstGeom prst="straightConnector1">
                <a:avLst/>
              </a:prstGeom>
              <a:ln w="12700">
                <a:solidFill>
                  <a:srgbClr val="FF0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1" name="Straight Arrow Connector 270"/>
              <p:cNvCxnSpPr/>
              <p:nvPr/>
            </p:nvCxnSpPr>
            <p:spPr>
              <a:xfrm flipH="1">
                <a:off x="2323765" y="2131080"/>
                <a:ext cx="943721" cy="557543"/>
              </a:xfrm>
              <a:prstGeom prst="straightConnector1">
                <a:avLst/>
              </a:prstGeom>
              <a:ln w="12700">
                <a:solidFill>
                  <a:srgbClr val="FF0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73" name="Group 272"/>
          <p:cNvGrpSpPr/>
          <p:nvPr/>
        </p:nvGrpSpPr>
        <p:grpSpPr>
          <a:xfrm>
            <a:off x="5333288" y="4876492"/>
            <a:ext cx="1949726" cy="800941"/>
            <a:chOff x="5331047" y="4598841"/>
            <a:chExt cx="1949726" cy="800941"/>
          </a:xfrm>
        </p:grpSpPr>
        <p:grpSp>
          <p:nvGrpSpPr>
            <p:cNvPr id="274" name="Group 273"/>
            <p:cNvGrpSpPr/>
            <p:nvPr/>
          </p:nvGrpSpPr>
          <p:grpSpPr>
            <a:xfrm>
              <a:off x="5331047" y="4613832"/>
              <a:ext cx="1949726" cy="785950"/>
              <a:chOff x="1352456" y="2151249"/>
              <a:chExt cx="1949726" cy="785950"/>
            </a:xfrm>
          </p:grpSpPr>
          <p:cxnSp>
            <p:nvCxnSpPr>
              <p:cNvPr id="278" name="Straight Connector 277"/>
              <p:cNvCxnSpPr/>
              <p:nvPr/>
            </p:nvCxnSpPr>
            <p:spPr>
              <a:xfrm>
                <a:off x="1352456" y="2151249"/>
                <a:ext cx="952364" cy="327120"/>
              </a:xfrm>
              <a:prstGeom prst="line">
                <a:avLst/>
              </a:prstGeom>
              <a:ln w="12700">
                <a:solidFill>
                  <a:srgbClr val="FFC000"/>
                </a:solidFill>
                <a:prstDash val="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9" name="Straight Connector 278"/>
              <p:cNvCxnSpPr/>
              <p:nvPr/>
            </p:nvCxnSpPr>
            <p:spPr>
              <a:xfrm>
                <a:off x="1352456" y="2151249"/>
                <a:ext cx="953993" cy="390658"/>
              </a:xfrm>
              <a:prstGeom prst="line">
                <a:avLst/>
              </a:prstGeom>
              <a:ln w="12700">
                <a:solidFill>
                  <a:srgbClr val="FFC000"/>
                </a:solidFill>
                <a:prstDash val="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0" name="Straight Arrow Connector 279"/>
              <p:cNvCxnSpPr/>
              <p:nvPr/>
            </p:nvCxnSpPr>
            <p:spPr>
              <a:xfrm>
                <a:off x="2303719" y="2543969"/>
                <a:ext cx="919979" cy="393230"/>
              </a:xfrm>
              <a:prstGeom prst="straightConnector1">
                <a:avLst/>
              </a:prstGeom>
              <a:ln w="12700">
                <a:solidFill>
                  <a:srgbClr val="FFC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1" name="Straight Arrow Connector 280"/>
              <p:cNvCxnSpPr/>
              <p:nvPr/>
            </p:nvCxnSpPr>
            <p:spPr>
              <a:xfrm>
                <a:off x="2300233" y="2474316"/>
                <a:ext cx="1001949" cy="353673"/>
              </a:xfrm>
              <a:prstGeom prst="straightConnector1">
                <a:avLst/>
              </a:prstGeom>
              <a:ln w="12700">
                <a:solidFill>
                  <a:srgbClr val="FFC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75" name="Group 274"/>
            <p:cNvGrpSpPr/>
            <p:nvPr/>
          </p:nvGrpSpPr>
          <p:grpSpPr>
            <a:xfrm>
              <a:off x="6288526" y="4598841"/>
              <a:ext cx="943234" cy="408902"/>
              <a:chOff x="2324253" y="2131080"/>
              <a:chExt cx="943234" cy="408902"/>
            </a:xfrm>
          </p:grpSpPr>
          <p:cxnSp>
            <p:nvCxnSpPr>
              <p:cNvPr id="276" name="Straight Arrow Connector 275"/>
              <p:cNvCxnSpPr/>
              <p:nvPr/>
            </p:nvCxnSpPr>
            <p:spPr>
              <a:xfrm flipH="1">
                <a:off x="2324253" y="2131080"/>
                <a:ext cx="943234" cy="340314"/>
              </a:xfrm>
              <a:prstGeom prst="straightConnector1">
                <a:avLst/>
              </a:prstGeom>
              <a:ln w="12700">
                <a:solidFill>
                  <a:srgbClr val="FFC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7" name="Straight Arrow Connector 276"/>
              <p:cNvCxnSpPr/>
              <p:nvPr/>
            </p:nvCxnSpPr>
            <p:spPr>
              <a:xfrm flipH="1">
                <a:off x="2324253" y="2131080"/>
                <a:ext cx="943234" cy="408902"/>
              </a:xfrm>
              <a:prstGeom prst="straightConnector1">
                <a:avLst/>
              </a:prstGeom>
              <a:ln w="12700">
                <a:solidFill>
                  <a:srgbClr val="FFC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56" name="Group 255"/>
          <p:cNvGrpSpPr/>
          <p:nvPr/>
        </p:nvGrpSpPr>
        <p:grpSpPr>
          <a:xfrm>
            <a:off x="6251735" y="2202193"/>
            <a:ext cx="601137" cy="319754"/>
            <a:chOff x="2065671" y="2242433"/>
            <a:chExt cx="970955" cy="884634"/>
          </a:xfrm>
        </p:grpSpPr>
        <p:cxnSp>
          <p:nvCxnSpPr>
            <p:cNvPr id="257" name="Straight Arrow Connector 256"/>
            <p:cNvCxnSpPr>
              <a:stCxn id="198" idx="1"/>
            </p:cNvCxnSpPr>
            <p:nvPr/>
          </p:nvCxnSpPr>
          <p:spPr>
            <a:xfrm flipH="1" flipV="1">
              <a:off x="2068207" y="2242433"/>
              <a:ext cx="968419" cy="884634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8" name="Straight Arrow Connector 257"/>
            <p:cNvCxnSpPr>
              <a:stCxn id="198" idx="1"/>
            </p:cNvCxnSpPr>
            <p:nvPr/>
          </p:nvCxnSpPr>
          <p:spPr>
            <a:xfrm flipH="1" flipV="1">
              <a:off x="2065671" y="2433990"/>
              <a:ext cx="970955" cy="693077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1940653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2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2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1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2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2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.BEST_PPt_First slide ready.pptx" id="{381E4D17-69CB-42C3-85C1-2E8F8736608A}" vid="{03D53ADA-BC75-4EEB-AF83-964927EF2CE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.BEST_PPt_First slide ready</Template>
  <TotalTime>111</TotalTime>
  <Words>282</Words>
  <Application>Microsoft Office PowerPoint</Application>
  <PresentationFormat>On-screen Show (4:3)</PresentationFormat>
  <Paragraphs>94</Paragraphs>
  <Slides>5</Slides>
  <Notes>5</Notes>
  <HiddenSlides>1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Arial</vt:lpstr>
      <vt:lpstr>Calibri</vt:lpstr>
      <vt:lpstr>Calibri Light</vt:lpstr>
      <vt:lpstr>Times New Roman</vt:lpstr>
      <vt:lpstr>Verdana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University of York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Peter Fairhurst</dc:creator>
  <cp:lastModifiedBy>Peter Fairhurst</cp:lastModifiedBy>
  <cp:revision>21</cp:revision>
  <dcterms:created xsi:type="dcterms:W3CDTF">2019-03-28T07:50:56Z</dcterms:created>
  <dcterms:modified xsi:type="dcterms:W3CDTF">2019-03-28T09:42:15Z</dcterms:modified>
</cp:coreProperties>
</file>

<file path=docProps/thumbnail.jpeg>
</file>