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9"/>
    <a:srgbClr val="FBA305"/>
    <a:srgbClr val="CEB178"/>
    <a:srgbClr val="EFE6D3"/>
    <a:srgbClr val="512507"/>
    <a:srgbClr val="FF0000"/>
    <a:srgbClr val="FFFF00"/>
    <a:srgbClr val="007600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89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666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Reflection hunt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48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candle flame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reflects in a safety screen.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You can also see through the safety screen.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199" y="4796286"/>
            <a:ext cx="8285163" cy="8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put an unlit candle </a:t>
            </a:r>
            <a:r>
              <a:rPr kumimoji="0" lang="en-US" sz="18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reflection and measure where it </a:t>
            </a:r>
            <a:r>
              <a:rPr lang="en-US" dirty="0" smtClean="0"/>
              <a:t>is.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1223" y="1997932"/>
            <a:ext cx="7910111" cy="2267134"/>
            <a:chOff x="71223" y="1997932"/>
            <a:chExt cx="7910111" cy="2267134"/>
          </a:xfrm>
        </p:grpSpPr>
        <p:sp>
          <p:nvSpPr>
            <p:cNvPr id="2" name="Rounded Rectangle 1"/>
            <p:cNvSpPr/>
            <p:nvPr/>
          </p:nvSpPr>
          <p:spPr>
            <a:xfrm>
              <a:off x="1218225" y="4157932"/>
              <a:ext cx="6763109" cy="107134"/>
            </a:xfrm>
            <a:prstGeom prst="roundRect">
              <a:avLst>
                <a:gd name="adj" fmla="val 18918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5125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563779" y="1997932"/>
              <a:ext cx="36000" cy="2160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805876" y="3057171"/>
              <a:ext cx="207034" cy="1109255"/>
              <a:chOff x="2812615" y="3093794"/>
              <a:chExt cx="207034" cy="1109255"/>
            </a:xfrm>
          </p:grpSpPr>
          <p:sp>
            <p:nvSpPr>
              <p:cNvPr id="14" name="Can 13"/>
              <p:cNvSpPr/>
              <p:nvPr/>
            </p:nvSpPr>
            <p:spPr>
              <a:xfrm>
                <a:off x="2812615" y="3478430"/>
                <a:ext cx="207034" cy="724619"/>
              </a:xfrm>
              <a:prstGeom prst="can">
                <a:avLst/>
              </a:prstGeom>
              <a:solidFill>
                <a:srgbClr val="EFE6D3"/>
              </a:solidFill>
              <a:ln w="6350">
                <a:solidFill>
                  <a:srgbClr val="CEB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2839261" y="3093794"/>
                <a:ext cx="153741" cy="420246"/>
                <a:chOff x="2835688" y="3085610"/>
                <a:chExt cx="153741" cy="420246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2835688" y="3085610"/>
                  <a:ext cx="153741" cy="411411"/>
                </a:xfrm>
                <a:custGeom>
                  <a:avLst/>
                  <a:gdLst>
                    <a:gd name="connsiteX0" fmla="*/ 71804 w 153741"/>
                    <a:gd name="connsiteY0" fmla="*/ 1787 h 411411"/>
                    <a:gd name="connsiteX1" fmla="*/ 50373 w 153741"/>
                    <a:gd name="connsiteY1" fmla="*/ 182762 h 411411"/>
                    <a:gd name="connsiteX2" fmla="*/ 367 w 153741"/>
                    <a:gd name="connsiteY2" fmla="*/ 354212 h 411411"/>
                    <a:gd name="connsiteX3" fmla="*/ 78948 w 153741"/>
                    <a:gd name="connsiteY3" fmla="*/ 411362 h 411411"/>
                    <a:gd name="connsiteX4" fmla="*/ 152767 w 153741"/>
                    <a:gd name="connsiteY4" fmla="*/ 347069 h 411411"/>
                    <a:gd name="connsiteX5" fmla="*/ 119429 w 153741"/>
                    <a:gd name="connsiteY5" fmla="*/ 225625 h 411411"/>
                    <a:gd name="connsiteX6" fmla="*/ 93236 w 153741"/>
                    <a:gd name="connsiteY6" fmla="*/ 97037 h 411411"/>
                    <a:gd name="connsiteX7" fmla="*/ 71804 w 153741"/>
                    <a:gd name="connsiteY7" fmla="*/ 1787 h 411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741" h="411411">
                      <a:moveTo>
                        <a:pt x="71804" y="1787"/>
                      </a:moveTo>
                      <a:cubicBezTo>
                        <a:pt x="64660" y="16075"/>
                        <a:pt x="62279" y="124025"/>
                        <a:pt x="50373" y="182762"/>
                      </a:cubicBezTo>
                      <a:cubicBezTo>
                        <a:pt x="38467" y="241500"/>
                        <a:pt x="-4396" y="316112"/>
                        <a:pt x="367" y="354212"/>
                      </a:cubicBezTo>
                      <a:cubicBezTo>
                        <a:pt x="5129" y="392312"/>
                        <a:pt x="53548" y="412552"/>
                        <a:pt x="78948" y="411362"/>
                      </a:cubicBezTo>
                      <a:cubicBezTo>
                        <a:pt x="104348" y="410172"/>
                        <a:pt x="146020" y="378025"/>
                        <a:pt x="152767" y="347069"/>
                      </a:cubicBezTo>
                      <a:cubicBezTo>
                        <a:pt x="159514" y="316113"/>
                        <a:pt x="129351" y="267297"/>
                        <a:pt x="119429" y="225625"/>
                      </a:cubicBezTo>
                      <a:cubicBezTo>
                        <a:pt x="109507" y="183953"/>
                        <a:pt x="99189" y="131565"/>
                        <a:pt x="93236" y="97037"/>
                      </a:cubicBezTo>
                      <a:cubicBezTo>
                        <a:pt x="87283" y="62509"/>
                        <a:pt x="78948" y="-12501"/>
                        <a:pt x="71804" y="178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A305"/>
                    </a:gs>
                    <a:gs pos="48000">
                      <a:srgbClr val="FFFF00"/>
                    </a:gs>
                    <a:gs pos="100000">
                      <a:srgbClr val="FFFFB9"/>
                    </a:gs>
                  </a:gsLst>
                  <a:lin ang="16200000" scaled="1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2912559" y="3417749"/>
                  <a:ext cx="7143" cy="88107"/>
                </a:xfrm>
                <a:custGeom>
                  <a:avLst/>
                  <a:gdLst>
                    <a:gd name="connsiteX0" fmla="*/ 7143 w 7143"/>
                    <a:gd name="connsiteY0" fmla="*/ 0 h 88107"/>
                    <a:gd name="connsiteX1" fmla="*/ 0 w 7143"/>
                    <a:gd name="connsiteY1" fmla="*/ 54769 h 88107"/>
                    <a:gd name="connsiteX2" fmla="*/ 7143 w 7143"/>
                    <a:gd name="connsiteY2" fmla="*/ 88107 h 8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143" h="88107">
                      <a:moveTo>
                        <a:pt x="7143" y="0"/>
                      </a:moveTo>
                      <a:cubicBezTo>
                        <a:pt x="3571" y="20042"/>
                        <a:pt x="0" y="40085"/>
                        <a:pt x="0" y="54769"/>
                      </a:cubicBezTo>
                      <a:cubicBezTo>
                        <a:pt x="0" y="69453"/>
                        <a:pt x="3571" y="78780"/>
                        <a:pt x="7143" y="88107"/>
                      </a:cubicBezTo>
                    </a:path>
                  </a:pathLst>
                </a:cu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2" name="Group 21"/>
            <p:cNvGrpSpPr/>
            <p:nvPr/>
          </p:nvGrpSpPr>
          <p:grpSpPr>
            <a:xfrm>
              <a:off x="6938167" y="2081041"/>
              <a:ext cx="207034" cy="777116"/>
              <a:chOff x="2812615" y="3425933"/>
              <a:chExt cx="207034" cy="777116"/>
            </a:xfrm>
          </p:grpSpPr>
          <p:sp>
            <p:nvSpPr>
              <p:cNvPr id="23" name="Can 22"/>
              <p:cNvSpPr/>
              <p:nvPr/>
            </p:nvSpPr>
            <p:spPr>
              <a:xfrm>
                <a:off x="2812615" y="3478430"/>
                <a:ext cx="207034" cy="724619"/>
              </a:xfrm>
              <a:prstGeom prst="can">
                <a:avLst/>
              </a:prstGeom>
              <a:solidFill>
                <a:srgbClr val="EFE6D3"/>
              </a:solidFill>
              <a:ln w="6350">
                <a:solidFill>
                  <a:srgbClr val="CEB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2916132" y="3425933"/>
                <a:ext cx="7143" cy="88107"/>
              </a:xfrm>
              <a:custGeom>
                <a:avLst/>
                <a:gdLst>
                  <a:gd name="connsiteX0" fmla="*/ 7143 w 7143"/>
                  <a:gd name="connsiteY0" fmla="*/ 0 h 88107"/>
                  <a:gd name="connsiteX1" fmla="*/ 0 w 7143"/>
                  <a:gd name="connsiteY1" fmla="*/ 54769 h 88107"/>
                  <a:gd name="connsiteX2" fmla="*/ 7143 w 7143"/>
                  <a:gd name="connsiteY2" fmla="*/ 88107 h 8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143" h="88107">
                    <a:moveTo>
                      <a:pt x="7143" y="0"/>
                    </a:moveTo>
                    <a:cubicBezTo>
                      <a:pt x="3571" y="20042"/>
                      <a:pt x="0" y="40085"/>
                      <a:pt x="0" y="54769"/>
                    </a:cubicBezTo>
                    <a:cubicBezTo>
                      <a:pt x="0" y="69453"/>
                      <a:pt x="3571" y="78780"/>
                      <a:pt x="7143" y="88107"/>
                    </a:cubicBezTo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 rot="10513751">
              <a:off x="71223" y="2430898"/>
              <a:ext cx="1379220" cy="1389327"/>
              <a:chOff x="7482932" y="2932026"/>
              <a:chExt cx="1379220" cy="1389327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7628766" y="3536157"/>
                <a:ext cx="60290" cy="1881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7482932" y="2932026"/>
                <a:ext cx="1379220" cy="1389327"/>
                <a:chOff x="7482932" y="2932026"/>
                <a:chExt cx="1379220" cy="1389327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7482932" y="2932026"/>
                  <a:ext cx="1379220" cy="1389327"/>
                  <a:chOff x="7482932" y="2932026"/>
                  <a:chExt cx="1379220" cy="1389327"/>
                </a:xfrm>
              </p:grpSpPr>
              <p:sp>
                <p:nvSpPr>
                  <p:cNvPr id="34" name="Arc 33"/>
                  <p:cNvSpPr/>
                  <p:nvPr/>
                </p:nvSpPr>
                <p:spPr>
                  <a:xfrm>
                    <a:off x="7482932" y="2932026"/>
                    <a:ext cx="1379220" cy="693971"/>
                  </a:xfrm>
                  <a:prstGeom prst="arc">
                    <a:avLst>
                      <a:gd name="adj1" fmla="val 5147419"/>
                      <a:gd name="adj2" fmla="val 9682553"/>
                    </a:avLst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Arc 34"/>
                  <p:cNvSpPr/>
                  <p:nvPr/>
                </p:nvSpPr>
                <p:spPr>
                  <a:xfrm>
                    <a:off x="7482932" y="3627382"/>
                    <a:ext cx="1379220" cy="693971"/>
                  </a:xfrm>
                  <a:prstGeom prst="arc">
                    <a:avLst>
                      <a:gd name="adj1" fmla="val 11626743"/>
                      <a:gd name="adj2" fmla="val 15987163"/>
                    </a:avLst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3" name="Arc 32"/>
                <p:cNvSpPr/>
                <p:nvPr/>
              </p:nvSpPr>
              <p:spPr>
                <a:xfrm>
                  <a:off x="7628766" y="3310218"/>
                  <a:ext cx="800100" cy="646331"/>
                </a:xfrm>
                <a:prstGeom prst="arc">
                  <a:avLst>
                    <a:gd name="adj1" fmla="val 9761775"/>
                    <a:gd name="adj2" fmla="val 1190185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Oval 30"/>
              <p:cNvSpPr/>
              <p:nvPr/>
            </p:nvSpPr>
            <p:spPr>
              <a:xfrm>
                <a:off x="7628766" y="3574287"/>
                <a:ext cx="36000" cy="1048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Testing friction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88188" y="863124"/>
            <a:ext cx="8419381" cy="5339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dirty="0"/>
              <a:t>Apparatus and materials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Two candles (same size)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Safety screen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Metre ruler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endParaRPr lang="en-GB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b="1" dirty="0" smtClean="0"/>
              <a:t>Procedure</a:t>
            </a:r>
            <a:endParaRPr lang="en-GB" b="1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Set up the apparatus as shown in the diagram.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Light one of the candles.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Place the lighted candle in front of the screen.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Use the ruler to put it 35 cm from the screen.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119" y="1587686"/>
            <a:ext cx="4539080" cy="142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Reflection hunt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4071668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Where do you think the reflection of the lighted candle 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433046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it will be here?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02714" y="2134205"/>
            <a:ext cx="4539080" cy="1988420"/>
            <a:chOff x="4425408" y="1168047"/>
            <a:chExt cx="4539080" cy="1988420"/>
          </a:xfrm>
        </p:grpSpPr>
        <p:cxnSp>
          <p:nvCxnSpPr>
            <p:cNvPr id="4" name="Straight Arrow Connector 3"/>
            <p:cNvCxnSpPr/>
            <p:nvPr/>
          </p:nvCxnSpPr>
          <p:spPr>
            <a:xfrm flipV="1">
              <a:off x="5819775" y="2781300"/>
              <a:ext cx="10287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4425408" y="1168047"/>
              <a:ext cx="4539080" cy="1988420"/>
              <a:chOff x="4425408" y="1168047"/>
              <a:chExt cx="4539080" cy="198842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25408" y="1168047"/>
                <a:ext cx="4539080" cy="1422753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5819775" y="2787135"/>
                <a:ext cx="1028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FF0000"/>
                    </a:solidFill>
                  </a:rPr>
                  <a:t>35 cm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026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Reflection hunt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2" y="2295662"/>
            <a:ext cx="4187768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spcBef>
                <a:spcPts val="0"/>
              </a:spcBef>
              <a:defRPr/>
            </a:pPr>
            <a:r>
              <a:rPr lang="en-US" dirty="0"/>
              <a:t>Measure the distance from the unlit candle to the screen.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4176529"/>
            <a:ext cx="5749868" cy="19162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Try to improve your first explanation to explain </a:t>
            </a:r>
            <a:r>
              <a:rPr lang="en-GB" dirty="0" smtClean="0"/>
              <a:t>the position of the reflection more </a:t>
            </a:r>
            <a:r>
              <a:rPr lang="en-GB" dirty="0"/>
              <a:t>clearly.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is the rule for describing where the reflection is seen in a flat mirror?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17582" y="1133678"/>
            <a:ext cx="8129527" cy="86837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7200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Put the unlit candle behind the screen.</a:t>
            </a:r>
          </a:p>
          <a:p>
            <a:pPr marL="285750" marR="0" lvl="0" indent="-285750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Move it so it is </a:t>
            </a:r>
            <a:r>
              <a:rPr lang="en-US" b="1" i="1" dirty="0" smtClean="0"/>
              <a:t>on</a:t>
            </a:r>
            <a:r>
              <a:rPr lang="en-US" dirty="0" smtClean="0"/>
              <a:t> the reflection.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79445" y="2993971"/>
            <a:ext cx="3986510" cy="1759375"/>
            <a:chOff x="4660599" y="2502266"/>
            <a:chExt cx="3986510" cy="175937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0599" y="2502266"/>
              <a:ext cx="3986510" cy="1249553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6785033" y="3892309"/>
              <a:ext cx="1028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? cm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6785033" y="3896037"/>
              <a:ext cx="870686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256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179</TotalTime>
  <Words>184</Words>
  <Application>Microsoft Office PowerPoint</Application>
  <PresentationFormat>On-screen Show (4:3)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2019-03-27T09:41:40Z</dcterms:created>
  <dcterms:modified xsi:type="dcterms:W3CDTF">2019-03-27T12:41:36Z</dcterms:modified>
</cp:coreProperties>
</file>