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sldIdLst>
    <p:sldId id="257" r:id="rId2"/>
    <p:sldId id="263" r:id="rId3"/>
    <p:sldId id="259" r:id="rId4"/>
    <p:sldId id="260" r:id="rId5"/>
    <p:sldId id="261" r:id="rId6"/>
    <p:sldId id="262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FF00"/>
    <a:srgbClr val="007600"/>
    <a:srgbClr val="3737FF"/>
    <a:srgbClr val="5B5BFF"/>
    <a:srgbClr val="000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51" autoAdjust="0"/>
  </p:normalViewPr>
  <p:slideViewPr>
    <p:cSldViewPr snapToGrid="0">
      <p:cViewPr varScale="1">
        <p:scale>
          <a:sx n="104" d="100"/>
          <a:sy n="104" d="100"/>
        </p:scale>
        <p:origin x="150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3BC92B-20E3-4759-9EA2-4291CE070368}" type="datetimeFigureOut">
              <a:rPr lang="en-GB" smtClean="0"/>
              <a:t>08/04/2019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E7C73D-9F36-4409-AC4D-B1068866F4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4129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24406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83630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08/04/2019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9756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08/04/2019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2113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08/04/2019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2509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08/04/2019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4748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08/04/2019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9058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08/04/2019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9895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08/04/2019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8137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08/04/2019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775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08/04/2019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576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08/04/2019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3256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08/04/2019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9729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045666-C2DB-4374-98FD-31A24254EBAB}" type="datetimeFigureOut">
              <a:rPr lang="en-GB" smtClean="0"/>
              <a:t>08/04/2019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752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21326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Pinhole camera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5"/>
            <a:ext cx="8285163" cy="133661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GB" dirty="0"/>
              <a:t>A pinhole camera is a box </a:t>
            </a:r>
            <a:r>
              <a:rPr lang="en-GB" dirty="0" smtClean="0"/>
              <a:t>with a </a:t>
            </a:r>
            <a:r>
              <a:rPr lang="en-GB" dirty="0"/>
              <a:t>tiny hole in the front.</a:t>
            </a:r>
          </a:p>
          <a:p>
            <a:pPr lvl="0">
              <a:defRPr/>
            </a:pPr>
            <a:r>
              <a:rPr lang="en-GB" dirty="0"/>
              <a:t>On the back </a:t>
            </a:r>
            <a:r>
              <a:rPr lang="en-GB" dirty="0" smtClean="0"/>
              <a:t>is a </a:t>
            </a:r>
            <a:r>
              <a:rPr lang="en-GB" dirty="0"/>
              <a:t>piece of grease-proof paper.</a:t>
            </a:r>
          </a:p>
          <a:p>
            <a:pPr lvl="0">
              <a:defRPr/>
            </a:pPr>
            <a:r>
              <a:rPr lang="en-GB" dirty="0"/>
              <a:t>When there is an </a:t>
            </a:r>
            <a:r>
              <a:rPr lang="en-GB" dirty="0" smtClean="0"/>
              <a:t>image, </a:t>
            </a:r>
            <a:r>
              <a:rPr lang="en-GB" dirty="0"/>
              <a:t>it is seen on the grease-proof paper.</a:t>
            </a:r>
          </a:p>
        </p:txBody>
      </p:sp>
      <p:grpSp>
        <p:nvGrpSpPr>
          <p:cNvPr id="28" name="Group 27"/>
          <p:cNvGrpSpPr/>
          <p:nvPr/>
        </p:nvGrpSpPr>
        <p:grpSpPr>
          <a:xfrm>
            <a:off x="1000554" y="2341258"/>
            <a:ext cx="7621040" cy="2821122"/>
            <a:chOff x="1241112" y="2339864"/>
            <a:chExt cx="7621040" cy="2821122"/>
          </a:xfrm>
        </p:grpSpPr>
        <p:grpSp>
          <p:nvGrpSpPr>
            <p:cNvPr id="18" name="Group 17"/>
            <p:cNvGrpSpPr/>
            <p:nvPr/>
          </p:nvGrpSpPr>
          <p:grpSpPr>
            <a:xfrm>
              <a:off x="1241112" y="2339864"/>
              <a:ext cx="6717338" cy="2821122"/>
              <a:chOff x="1771342" y="2456850"/>
              <a:chExt cx="6717338" cy="2821122"/>
            </a:xfrm>
          </p:grpSpPr>
          <p:grpSp>
            <p:nvGrpSpPr>
              <p:cNvPr id="6" name="Group 5"/>
              <p:cNvGrpSpPr/>
              <p:nvPr/>
            </p:nvGrpSpPr>
            <p:grpSpPr>
              <a:xfrm>
                <a:off x="4490519" y="2949537"/>
                <a:ext cx="2453602" cy="1578634"/>
                <a:chOff x="4620059" y="2872596"/>
                <a:chExt cx="2453602" cy="1578634"/>
              </a:xfrm>
            </p:grpSpPr>
            <p:grpSp>
              <p:nvGrpSpPr>
                <p:cNvPr id="4" name="Group 3"/>
                <p:cNvGrpSpPr/>
                <p:nvPr/>
              </p:nvGrpSpPr>
              <p:grpSpPr>
                <a:xfrm>
                  <a:off x="4620059" y="2872596"/>
                  <a:ext cx="2453602" cy="1578634"/>
                  <a:chOff x="4620059" y="2872596"/>
                  <a:chExt cx="2453602" cy="1578634"/>
                </a:xfrm>
              </p:grpSpPr>
              <p:sp>
                <p:nvSpPr>
                  <p:cNvPr id="2" name="Rectangle 1"/>
                  <p:cNvSpPr/>
                  <p:nvPr/>
                </p:nvSpPr>
                <p:spPr>
                  <a:xfrm>
                    <a:off x="4735902" y="2872596"/>
                    <a:ext cx="2337759" cy="1578634"/>
                  </a:xfrm>
                  <a:prstGeom prst="rect">
                    <a:avLst/>
                  </a:prstGeom>
                  <a:solidFill>
                    <a:schemeClr val="bg1">
                      <a:lumMod val="85000"/>
                    </a:schemeClr>
                  </a:solidFill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3" name="Rectangle 2"/>
                  <p:cNvSpPr/>
                  <p:nvPr/>
                </p:nvSpPr>
                <p:spPr>
                  <a:xfrm>
                    <a:off x="4620059" y="3625913"/>
                    <a:ext cx="136121" cy="72000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  <p:sp>
              <p:nvSpPr>
                <p:cNvPr id="5" name="Rectangle 4"/>
                <p:cNvSpPr/>
                <p:nvPr/>
              </p:nvSpPr>
              <p:spPr>
                <a:xfrm>
                  <a:off x="6973649" y="2985638"/>
                  <a:ext cx="100012" cy="1352551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ln>
                  <a:solidFill>
                    <a:schemeClr val="bg1">
                      <a:lumMod val="8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pic>
            <p:nvPicPr>
              <p:cNvPr id="10" name="Picture 9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235268" y="3131118"/>
                <a:ext cx="756169" cy="1215472"/>
              </a:xfrm>
              <a:prstGeom prst="rect">
                <a:avLst/>
              </a:prstGeom>
              <a:ln>
                <a:noFill/>
              </a:ln>
              <a:scene3d>
                <a:camera prst="orthographicFront">
                  <a:rot lat="1500000" lon="3300000" rev="0"/>
                </a:camera>
                <a:lightRig rig="threePt" dir="t"/>
              </a:scene3d>
              <a:sp3d/>
            </p:spPr>
          </p:pic>
          <p:sp>
            <p:nvSpPr>
              <p:cNvPr id="13" name="TextBox 12"/>
              <p:cNvSpPr txBox="1"/>
              <p:nvPr/>
            </p:nvSpPr>
            <p:spPr>
              <a:xfrm>
                <a:off x="1771342" y="4631641"/>
                <a:ext cx="1684020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dirty="0" smtClean="0">
                    <a:latin typeface="Verdana" panose="020B0604030504040204" pitchFamily="34" charset="0"/>
                    <a:ea typeface="Verdana" panose="020B0604030504040204" pitchFamily="34" charset="0"/>
                  </a:rPr>
                  <a:t>Object that is lit up</a:t>
                </a:r>
                <a:endParaRPr lang="en-GB" dirty="0">
                  <a:latin typeface="Verdana" panose="020B0604030504040204" pitchFamily="34" charset="0"/>
                  <a:ea typeface="Verdana" panose="020B0604030504040204" pitchFamily="34" charset="0"/>
                </a:endParaRPr>
              </a:p>
            </p:txBody>
          </p:sp>
          <p:sp>
            <p:nvSpPr>
              <p:cNvPr id="14" name="TextBox 13"/>
              <p:cNvSpPr txBox="1"/>
              <p:nvPr/>
            </p:nvSpPr>
            <p:spPr>
              <a:xfrm>
                <a:off x="4778097" y="4631641"/>
                <a:ext cx="1994287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dirty="0" smtClean="0">
                    <a:latin typeface="Verdana" panose="020B0604030504040204" pitchFamily="34" charset="0"/>
                    <a:ea typeface="Verdana" panose="020B0604030504040204" pitchFamily="34" charset="0"/>
                  </a:rPr>
                  <a:t>Pinhole camera</a:t>
                </a:r>
                <a:endParaRPr lang="en-GB" dirty="0">
                  <a:latin typeface="Verdana" panose="020B0604030504040204" pitchFamily="34" charset="0"/>
                  <a:ea typeface="Verdana" panose="020B0604030504040204" pitchFamily="34" charset="0"/>
                </a:endParaRPr>
              </a:p>
            </p:txBody>
          </p:sp>
          <p:sp>
            <p:nvSpPr>
              <p:cNvPr id="15" name="TextBox 14"/>
              <p:cNvSpPr txBox="1"/>
              <p:nvPr/>
            </p:nvSpPr>
            <p:spPr>
              <a:xfrm>
                <a:off x="6944121" y="2456850"/>
                <a:ext cx="1544559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600" dirty="0" smtClean="0">
                    <a:latin typeface="Verdana" panose="020B0604030504040204" pitchFamily="34" charset="0"/>
                    <a:ea typeface="Verdana" panose="020B0604030504040204" pitchFamily="34" charset="0"/>
                  </a:rPr>
                  <a:t>Grease-proof paper</a:t>
                </a:r>
                <a:endParaRPr lang="en-GB" sz="1600" dirty="0">
                  <a:latin typeface="Verdana" panose="020B0604030504040204" pitchFamily="34" charset="0"/>
                  <a:ea typeface="Verdana" panose="020B0604030504040204" pitchFamily="34" charset="0"/>
                </a:endParaRPr>
              </a:p>
            </p:txBody>
          </p:sp>
          <p:cxnSp>
            <p:nvCxnSpPr>
              <p:cNvPr id="8" name="Straight Connector 7"/>
              <p:cNvCxnSpPr/>
              <p:nvPr/>
            </p:nvCxnSpPr>
            <p:spPr>
              <a:xfrm flipH="1">
                <a:off x="6944122" y="2867144"/>
                <a:ext cx="392429" cy="363736"/>
              </a:xfrm>
              <a:prstGeom prst="line">
                <a:avLst/>
              </a:prstGeom>
              <a:ln>
                <a:solidFill>
                  <a:schemeClr val="tx1"/>
                </a:solidFill>
                <a:tailEnd type="triangle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7" name="Trapezoid 16"/>
              <p:cNvSpPr/>
              <p:nvPr/>
            </p:nvSpPr>
            <p:spPr>
              <a:xfrm rot="16200000">
                <a:off x="5449773" y="2581191"/>
                <a:ext cx="660515" cy="2306780"/>
              </a:xfrm>
              <a:prstGeom prst="trapezoid">
                <a:avLst>
                  <a:gd name="adj" fmla="val 45766"/>
                </a:avLst>
              </a:prstGeom>
              <a:solidFill>
                <a:schemeClr val="bg1">
                  <a:alpha val="14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5" name="Group 24"/>
            <p:cNvGrpSpPr/>
            <p:nvPr/>
          </p:nvGrpSpPr>
          <p:grpSpPr>
            <a:xfrm>
              <a:off x="7482932" y="2967941"/>
              <a:ext cx="1379220" cy="1389327"/>
              <a:chOff x="7482932" y="2932026"/>
              <a:chExt cx="1379220" cy="1389327"/>
            </a:xfrm>
          </p:grpSpPr>
          <p:sp>
            <p:nvSpPr>
              <p:cNvPr id="27" name="Oval 26"/>
              <p:cNvSpPr/>
              <p:nvPr/>
            </p:nvSpPr>
            <p:spPr>
              <a:xfrm>
                <a:off x="7628766" y="3536157"/>
                <a:ext cx="60290" cy="188118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grpSp>
            <p:nvGrpSpPr>
              <p:cNvPr id="23" name="Group 22"/>
              <p:cNvGrpSpPr/>
              <p:nvPr/>
            </p:nvGrpSpPr>
            <p:grpSpPr>
              <a:xfrm>
                <a:off x="7482932" y="2932026"/>
                <a:ext cx="1379220" cy="1389327"/>
                <a:chOff x="7482932" y="2932026"/>
                <a:chExt cx="1379220" cy="1389327"/>
              </a:xfrm>
            </p:grpSpPr>
            <p:grpSp>
              <p:nvGrpSpPr>
                <p:cNvPr id="20" name="Group 19"/>
                <p:cNvGrpSpPr/>
                <p:nvPr/>
              </p:nvGrpSpPr>
              <p:grpSpPr>
                <a:xfrm>
                  <a:off x="7482932" y="2932026"/>
                  <a:ext cx="1379220" cy="1389327"/>
                  <a:chOff x="7482932" y="2932026"/>
                  <a:chExt cx="1379220" cy="1389327"/>
                </a:xfrm>
              </p:grpSpPr>
              <p:sp>
                <p:nvSpPr>
                  <p:cNvPr id="19" name="Arc 18"/>
                  <p:cNvSpPr/>
                  <p:nvPr/>
                </p:nvSpPr>
                <p:spPr>
                  <a:xfrm>
                    <a:off x="7482932" y="2932026"/>
                    <a:ext cx="1379220" cy="693971"/>
                  </a:xfrm>
                  <a:prstGeom prst="arc">
                    <a:avLst>
                      <a:gd name="adj1" fmla="val 5147419"/>
                      <a:gd name="adj2" fmla="val 9868057"/>
                    </a:avLst>
                  </a:prstGeom>
                  <a:ln w="190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21" name="Arc 20"/>
                  <p:cNvSpPr/>
                  <p:nvPr/>
                </p:nvSpPr>
                <p:spPr>
                  <a:xfrm>
                    <a:off x="7482932" y="3627382"/>
                    <a:ext cx="1379220" cy="693971"/>
                  </a:xfrm>
                  <a:prstGeom prst="arc">
                    <a:avLst>
                      <a:gd name="adj1" fmla="val 11626743"/>
                      <a:gd name="adj2" fmla="val 15987163"/>
                    </a:avLst>
                  </a:prstGeom>
                  <a:ln w="190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  <p:sp>
              <p:nvSpPr>
                <p:cNvPr id="22" name="Arc 21"/>
                <p:cNvSpPr/>
                <p:nvPr/>
              </p:nvSpPr>
              <p:spPr>
                <a:xfrm>
                  <a:off x="7628766" y="3310218"/>
                  <a:ext cx="800100" cy="646331"/>
                </a:xfrm>
                <a:prstGeom prst="arc">
                  <a:avLst>
                    <a:gd name="adj1" fmla="val 9761775"/>
                    <a:gd name="adj2" fmla="val 11901860"/>
                  </a:avLst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sp>
            <p:nvSpPr>
              <p:cNvPr id="24" name="Oval 23"/>
              <p:cNvSpPr/>
              <p:nvPr/>
            </p:nvSpPr>
            <p:spPr>
              <a:xfrm>
                <a:off x="7628766" y="3574287"/>
                <a:ext cx="36000" cy="104805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600577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6889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Pinhole camera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6"/>
            <a:ext cx="8285163" cy="41488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n-GB" b="1" dirty="0"/>
              <a:t>Apparatus and materials</a:t>
            </a:r>
          </a:p>
          <a:p>
            <a:pPr marL="285750" indent="-28575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dirty="0" smtClean="0"/>
              <a:t>Pinhole camera</a:t>
            </a:r>
            <a:r>
              <a:rPr lang="en-GB" dirty="0"/>
              <a:t>			</a:t>
            </a:r>
          </a:p>
          <a:p>
            <a:pPr marL="285750" indent="-28575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dirty="0" smtClean="0"/>
              <a:t>Optics pin (to make a hole)</a:t>
            </a:r>
          </a:p>
          <a:p>
            <a:pPr marL="285750" indent="-285750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dirty="0" smtClean="0"/>
              <a:t>Carbon filament lamp (to look at)</a:t>
            </a:r>
          </a:p>
          <a:p>
            <a:pPr marL="285750" indent="-285750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GB" dirty="0" smtClean="0"/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GB" b="1" dirty="0"/>
              <a:t>Procedure</a:t>
            </a:r>
          </a:p>
          <a:p>
            <a:pPr marL="342900" indent="-342900">
              <a:lnSpc>
                <a:spcPct val="120000"/>
              </a:lnSpc>
              <a:spcBef>
                <a:spcPts val="0"/>
              </a:spcBef>
              <a:buFont typeface="+mj-lt"/>
              <a:buAutoNum type="arabicPeriod"/>
            </a:pPr>
            <a:r>
              <a:rPr lang="en-GB" dirty="0"/>
              <a:t>Make </a:t>
            </a:r>
            <a:r>
              <a:rPr lang="en-GB" dirty="0" smtClean="0"/>
              <a:t>one pinhole in the front of the camera.</a:t>
            </a:r>
            <a:endParaRPr lang="en-GB" dirty="0"/>
          </a:p>
          <a:p>
            <a:pPr marL="342900" indent="-342900">
              <a:lnSpc>
                <a:spcPct val="120000"/>
              </a:lnSpc>
              <a:spcBef>
                <a:spcPts val="0"/>
              </a:spcBef>
              <a:buFont typeface="+mj-lt"/>
              <a:buAutoNum type="arabicPeriod"/>
            </a:pPr>
            <a:r>
              <a:rPr lang="en-GB" dirty="0" smtClean="0"/>
              <a:t>Point the camera at a carbon filament lamp.</a:t>
            </a:r>
            <a:endParaRPr lang="en-GB" dirty="0"/>
          </a:p>
          <a:p>
            <a:pPr marL="342900" indent="-342900">
              <a:lnSpc>
                <a:spcPct val="120000"/>
              </a:lnSpc>
              <a:spcBef>
                <a:spcPts val="0"/>
              </a:spcBef>
              <a:buFont typeface="+mj-lt"/>
              <a:buAutoNum type="arabicPeriod"/>
            </a:pPr>
            <a:r>
              <a:rPr lang="en-GB" dirty="0" smtClean="0"/>
              <a:t>Look at the image on the grease-proof paper.</a:t>
            </a:r>
            <a:endParaRPr lang="en-GB" dirty="0"/>
          </a:p>
          <a:p>
            <a:pPr marL="715963" lvl="1" indent="-180975">
              <a:lnSpc>
                <a:spcPct val="120000"/>
              </a:lnSpc>
              <a:spcBef>
                <a:spcPts val="0"/>
              </a:spcBef>
            </a:pPr>
            <a:r>
              <a:rPr lang="en-GB" i="1" dirty="0" smtClean="0"/>
              <a:t>Describe the shape and brightness of the image.</a:t>
            </a:r>
          </a:p>
          <a:p>
            <a:pPr marL="715963" lvl="1" indent="-180975">
              <a:lnSpc>
                <a:spcPct val="120000"/>
              </a:lnSpc>
              <a:spcBef>
                <a:spcPts val="0"/>
              </a:spcBef>
            </a:pPr>
            <a:r>
              <a:rPr lang="en-GB" i="1" dirty="0" smtClean="0"/>
              <a:t>State which way up the image is.</a:t>
            </a:r>
          </a:p>
        </p:txBody>
      </p:sp>
      <p:grpSp>
        <p:nvGrpSpPr>
          <p:cNvPr id="18" name="Group 17"/>
          <p:cNvGrpSpPr/>
          <p:nvPr/>
        </p:nvGrpSpPr>
        <p:grpSpPr>
          <a:xfrm>
            <a:off x="6280189" y="921105"/>
            <a:ext cx="2453602" cy="2051436"/>
            <a:chOff x="4490519" y="2949537"/>
            <a:chExt cx="2453602" cy="2051436"/>
          </a:xfrm>
        </p:grpSpPr>
        <p:grpSp>
          <p:nvGrpSpPr>
            <p:cNvPr id="6" name="Group 5"/>
            <p:cNvGrpSpPr/>
            <p:nvPr/>
          </p:nvGrpSpPr>
          <p:grpSpPr>
            <a:xfrm>
              <a:off x="4490519" y="2949537"/>
              <a:ext cx="2453602" cy="1578634"/>
              <a:chOff x="4620059" y="2872596"/>
              <a:chExt cx="2453602" cy="1578634"/>
            </a:xfrm>
          </p:grpSpPr>
          <p:grpSp>
            <p:nvGrpSpPr>
              <p:cNvPr id="4" name="Group 3"/>
              <p:cNvGrpSpPr/>
              <p:nvPr/>
            </p:nvGrpSpPr>
            <p:grpSpPr>
              <a:xfrm>
                <a:off x="4620059" y="2872596"/>
                <a:ext cx="2453602" cy="1578634"/>
                <a:chOff x="4620059" y="2872596"/>
                <a:chExt cx="2453602" cy="1578634"/>
              </a:xfrm>
            </p:grpSpPr>
            <p:sp>
              <p:nvSpPr>
                <p:cNvPr id="2" name="Rectangle 1"/>
                <p:cNvSpPr/>
                <p:nvPr/>
              </p:nvSpPr>
              <p:spPr>
                <a:xfrm>
                  <a:off x="4735902" y="2872596"/>
                  <a:ext cx="2337759" cy="1578634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3" name="Rectangle 2"/>
                <p:cNvSpPr/>
                <p:nvPr/>
              </p:nvSpPr>
              <p:spPr>
                <a:xfrm>
                  <a:off x="4620059" y="3625913"/>
                  <a:ext cx="136121" cy="72000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sp>
            <p:nvSpPr>
              <p:cNvPr id="5" name="Rectangle 4"/>
              <p:cNvSpPr/>
              <p:nvPr/>
            </p:nvSpPr>
            <p:spPr>
              <a:xfrm>
                <a:off x="6973649" y="2985638"/>
                <a:ext cx="100012" cy="1352551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14" name="TextBox 13"/>
            <p:cNvSpPr txBox="1"/>
            <p:nvPr/>
          </p:nvSpPr>
          <p:spPr>
            <a:xfrm>
              <a:off x="4778097" y="4631641"/>
              <a:ext cx="199428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 smtClean="0">
                  <a:latin typeface="Verdana" panose="020B0604030504040204" pitchFamily="34" charset="0"/>
                  <a:ea typeface="Verdana" panose="020B0604030504040204" pitchFamily="34" charset="0"/>
                </a:rPr>
                <a:t>Pinhole camera</a:t>
              </a:r>
              <a:endParaRPr lang="en-GB" dirty="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5862936" y="4906270"/>
            <a:ext cx="2665562" cy="646331"/>
          </a:xfrm>
          <a:prstGeom prst="rect">
            <a:avLst/>
          </a:prstGeom>
          <a:solidFill>
            <a:srgbClr val="FFFF00">
              <a:alpha val="48000"/>
            </a:srgbClr>
          </a:solidFill>
          <a:ln w="3492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/>
              <a:t>The carbon filament lamp will be very hot!</a:t>
            </a:r>
            <a:endParaRPr lang="en-GB" b="1" dirty="0"/>
          </a:p>
        </p:txBody>
      </p:sp>
      <p:grpSp>
        <p:nvGrpSpPr>
          <p:cNvPr id="29" name="Group 28"/>
          <p:cNvGrpSpPr/>
          <p:nvPr/>
        </p:nvGrpSpPr>
        <p:grpSpPr>
          <a:xfrm>
            <a:off x="5352884" y="1449836"/>
            <a:ext cx="540736" cy="1153373"/>
            <a:chOff x="4835411" y="2983015"/>
            <a:chExt cx="540736" cy="1153373"/>
          </a:xfrm>
        </p:grpSpPr>
        <p:grpSp>
          <p:nvGrpSpPr>
            <p:cNvPr id="30" name="Group 29"/>
            <p:cNvGrpSpPr/>
            <p:nvPr/>
          </p:nvGrpSpPr>
          <p:grpSpPr>
            <a:xfrm>
              <a:off x="4835411" y="2983015"/>
              <a:ext cx="540736" cy="1153373"/>
              <a:chOff x="2551346" y="2960727"/>
              <a:chExt cx="540736" cy="1153373"/>
            </a:xfrm>
          </p:grpSpPr>
          <p:sp>
            <p:nvSpPr>
              <p:cNvPr id="32" name="Oval 31"/>
              <p:cNvSpPr/>
              <p:nvPr/>
            </p:nvSpPr>
            <p:spPr>
              <a:xfrm>
                <a:off x="2551346" y="2960727"/>
                <a:ext cx="540736" cy="540000"/>
              </a:xfrm>
              <a:prstGeom prst="ellipse">
                <a:avLst/>
              </a:prstGeom>
              <a:solidFill>
                <a:srgbClr val="FFFF00">
                  <a:alpha val="14000"/>
                </a:srgbClr>
              </a:solidFill>
              <a:ln w="3175">
                <a:solidFill>
                  <a:srgbClr val="FFC000"/>
                </a:solidFill>
              </a:ln>
              <a:scene3d>
                <a:camera prst="orthographicFront">
                  <a:rot lat="0" lon="0" rev="2700000"/>
                </a:camera>
                <a:lightRig rig="threePt" dir="t"/>
              </a:scene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3" name="Round Same Side Corner Rectangle 32"/>
              <p:cNvSpPr/>
              <p:nvPr/>
            </p:nvSpPr>
            <p:spPr>
              <a:xfrm>
                <a:off x="2640874" y="3498787"/>
                <a:ext cx="361680" cy="615313"/>
              </a:xfrm>
              <a:prstGeom prst="round2SameRect">
                <a:avLst>
                  <a:gd name="adj1" fmla="val 34340"/>
                  <a:gd name="adj2" fmla="val 14322"/>
                </a:avLst>
              </a:prstGeom>
              <a:solidFill>
                <a:schemeClr val="bg1">
                  <a:lumMod val="75000"/>
                </a:schemeClr>
              </a:solidFill>
              <a:ln w="190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31" name="Freeform 30"/>
            <p:cNvSpPr/>
            <p:nvPr/>
          </p:nvSpPr>
          <p:spPr>
            <a:xfrm>
              <a:off x="4987925" y="3146425"/>
              <a:ext cx="254000" cy="374650"/>
            </a:xfrm>
            <a:custGeom>
              <a:avLst/>
              <a:gdLst>
                <a:gd name="connsiteX0" fmla="*/ 53975 w 254000"/>
                <a:gd name="connsiteY0" fmla="*/ 365125 h 374650"/>
                <a:gd name="connsiteX1" fmla="*/ 0 w 254000"/>
                <a:gd name="connsiteY1" fmla="*/ 31750 h 374650"/>
                <a:gd name="connsiteX2" fmla="*/ 9525 w 254000"/>
                <a:gd name="connsiteY2" fmla="*/ 6350 h 374650"/>
                <a:gd name="connsiteX3" fmla="*/ 22225 w 254000"/>
                <a:gd name="connsiteY3" fmla="*/ 3175 h 374650"/>
                <a:gd name="connsiteX4" fmla="*/ 50800 w 254000"/>
                <a:gd name="connsiteY4" fmla="*/ 6350 h 374650"/>
                <a:gd name="connsiteX5" fmla="*/ 66675 w 254000"/>
                <a:gd name="connsiteY5" fmla="*/ 25400 h 374650"/>
                <a:gd name="connsiteX6" fmla="*/ 69850 w 254000"/>
                <a:gd name="connsiteY6" fmla="*/ 41275 h 374650"/>
                <a:gd name="connsiteX7" fmla="*/ 66675 w 254000"/>
                <a:gd name="connsiteY7" fmla="*/ 120650 h 374650"/>
                <a:gd name="connsiteX8" fmla="*/ 63500 w 254000"/>
                <a:gd name="connsiteY8" fmla="*/ 130175 h 374650"/>
                <a:gd name="connsiteX9" fmla="*/ 53975 w 254000"/>
                <a:gd name="connsiteY9" fmla="*/ 123825 h 374650"/>
                <a:gd name="connsiteX10" fmla="*/ 47625 w 254000"/>
                <a:gd name="connsiteY10" fmla="*/ 104775 h 374650"/>
                <a:gd name="connsiteX11" fmla="*/ 44450 w 254000"/>
                <a:gd name="connsiteY11" fmla="*/ 95250 h 374650"/>
                <a:gd name="connsiteX12" fmla="*/ 47625 w 254000"/>
                <a:gd name="connsiteY12" fmla="*/ 66675 h 374650"/>
                <a:gd name="connsiteX13" fmla="*/ 57150 w 254000"/>
                <a:gd name="connsiteY13" fmla="*/ 47625 h 374650"/>
                <a:gd name="connsiteX14" fmla="*/ 63500 w 254000"/>
                <a:gd name="connsiteY14" fmla="*/ 34925 h 374650"/>
                <a:gd name="connsiteX15" fmla="*/ 79375 w 254000"/>
                <a:gd name="connsiteY15" fmla="*/ 15875 h 374650"/>
                <a:gd name="connsiteX16" fmla="*/ 88900 w 254000"/>
                <a:gd name="connsiteY16" fmla="*/ 12700 h 374650"/>
                <a:gd name="connsiteX17" fmla="*/ 111125 w 254000"/>
                <a:gd name="connsiteY17" fmla="*/ 22225 h 374650"/>
                <a:gd name="connsiteX18" fmla="*/ 114300 w 254000"/>
                <a:gd name="connsiteY18" fmla="*/ 31750 h 374650"/>
                <a:gd name="connsiteX19" fmla="*/ 123825 w 254000"/>
                <a:gd name="connsiteY19" fmla="*/ 44450 h 374650"/>
                <a:gd name="connsiteX20" fmla="*/ 127000 w 254000"/>
                <a:gd name="connsiteY20" fmla="*/ 53975 h 374650"/>
                <a:gd name="connsiteX21" fmla="*/ 133350 w 254000"/>
                <a:gd name="connsiteY21" fmla="*/ 63500 h 374650"/>
                <a:gd name="connsiteX22" fmla="*/ 136525 w 254000"/>
                <a:gd name="connsiteY22" fmla="*/ 76200 h 374650"/>
                <a:gd name="connsiteX23" fmla="*/ 133350 w 254000"/>
                <a:gd name="connsiteY23" fmla="*/ 117475 h 374650"/>
                <a:gd name="connsiteX24" fmla="*/ 123825 w 254000"/>
                <a:gd name="connsiteY24" fmla="*/ 123825 h 374650"/>
                <a:gd name="connsiteX25" fmla="*/ 117475 w 254000"/>
                <a:gd name="connsiteY25" fmla="*/ 114300 h 374650"/>
                <a:gd name="connsiteX26" fmla="*/ 111125 w 254000"/>
                <a:gd name="connsiteY26" fmla="*/ 95250 h 374650"/>
                <a:gd name="connsiteX27" fmla="*/ 114300 w 254000"/>
                <a:gd name="connsiteY27" fmla="*/ 41275 h 374650"/>
                <a:gd name="connsiteX28" fmla="*/ 127000 w 254000"/>
                <a:gd name="connsiteY28" fmla="*/ 22225 h 374650"/>
                <a:gd name="connsiteX29" fmla="*/ 133350 w 254000"/>
                <a:gd name="connsiteY29" fmla="*/ 12700 h 374650"/>
                <a:gd name="connsiteX30" fmla="*/ 139700 w 254000"/>
                <a:gd name="connsiteY30" fmla="*/ 3175 h 374650"/>
                <a:gd name="connsiteX31" fmla="*/ 152400 w 254000"/>
                <a:gd name="connsiteY31" fmla="*/ 0 h 374650"/>
                <a:gd name="connsiteX32" fmla="*/ 180975 w 254000"/>
                <a:gd name="connsiteY32" fmla="*/ 3175 h 374650"/>
                <a:gd name="connsiteX33" fmla="*/ 200025 w 254000"/>
                <a:gd name="connsiteY33" fmla="*/ 19050 h 374650"/>
                <a:gd name="connsiteX34" fmla="*/ 209550 w 254000"/>
                <a:gd name="connsiteY34" fmla="*/ 38100 h 374650"/>
                <a:gd name="connsiteX35" fmla="*/ 215900 w 254000"/>
                <a:gd name="connsiteY35" fmla="*/ 60325 h 374650"/>
                <a:gd name="connsiteX36" fmla="*/ 222250 w 254000"/>
                <a:gd name="connsiteY36" fmla="*/ 82550 h 374650"/>
                <a:gd name="connsiteX37" fmla="*/ 209550 w 254000"/>
                <a:gd name="connsiteY37" fmla="*/ 117475 h 374650"/>
                <a:gd name="connsiteX38" fmla="*/ 190500 w 254000"/>
                <a:gd name="connsiteY38" fmla="*/ 123825 h 374650"/>
                <a:gd name="connsiteX39" fmla="*/ 187325 w 254000"/>
                <a:gd name="connsiteY39" fmla="*/ 60325 h 374650"/>
                <a:gd name="connsiteX40" fmla="*/ 193675 w 254000"/>
                <a:gd name="connsiteY40" fmla="*/ 34925 h 374650"/>
                <a:gd name="connsiteX41" fmla="*/ 203200 w 254000"/>
                <a:gd name="connsiteY41" fmla="*/ 22225 h 374650"/>
                <a:gd name="connsiteX42" fmla="*/ 215900 w 254000"/>
                <a:gd name="connsiteY42" fmla="*/ 3175 h 374650"/>
                <a:gd name="connsiteX43" fmla="*/ 238125 w 254000"/>
                <a:gd name="connsiteY43" fmla="*/ 9525 h 374650"/>
                <a:gd name="connsiteX44" fmla="*/ 247650 w 254000"/>
                <a:gd name="connsiteY44" fmla="*/ 19050 h 374650"/>
                <a:gd name="connsiteX45" fmla="*/ 254000 w 254000"/>
                <a:gd name="connsiteY45" fmla="*/ 28575 h 374650"/>
                <a:gd name="connsiteX46" fmla="*/ 168275 w 254000"/>
                <a:gd name="connsiteY46" fmla="*/ 374650 h 374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</a:cxnLst>
              <a:rect l="l" t="t" r="r" b="b"/>
              <a:pathLst>
                <a:path w="254000" h="374650">
                  <a:moveTo>
                    <a:pt x="53975" y="365125"/>
                  </a:moveTo>
                  <a:lnTo>
                    <a:pt x="0" y="31750"/>
                  </a:lnTo>
                  <a:cubicBezTo>
                    <a:pt x="3175" y="23283"/>
                    <a:pt x="3974" y="13488"/>
                    <a:pt x="9525" y="6350"/>
                  </a:cubicBezTo>
                  <a:cubicBezTo>
                    <a:pt x="12204" y="2906"/>
                    <a:pt x="17861" y="3175"/>
                    <a:pt x="22225" y="3175"/>
                  </a:cubicBezTo>
                  <a:cubicBezTo>
                    <a:pt x="31809" y="3175"/>
                    <a:pt x="41275" y="5292"/>
                    <a:pt x="50800" y="6350"/>
                  </a:cubicBezTo>
                  <a:cubicBezTo>
                    <a:pt x="55741" y="11291"/>
                    <a:pt x="64023" y="18327"/>
                    <a:pt x="66675" y="25400"/>
                  </a:cubicBezTo>
                  <a:cubicBezTo>
                    <a:pt x="68570" y="30453"/>
                    <a:pt x="68792" y="35983"/>
                    <a:pt x="69850" y="41275"/>
                  </a:cubicBezTo>
                  <a:cubicBezTo>
                    <a:pt x="68792" y="67733"/>
                    <a:pt x="68562" y="94238"/>
                    <a:pt x="66675" y="120650"/>
                  </a:cubicBezTo>
                  <a:cubicBezTo>
                    <a:pt x="66437" y="123988"/>
                    <a:pt x="66747" y="129363"/>
                    <a:pt x="63500" y="130175"/>
                  </a:cubicBezTo>
                  <a:cubicBezTo>
                    <a:pt x="59798" y="131100"/>
                    <a:pt x="57150" y="125942"/>
                    <a:pt x="53975" y="123825"/>
                  </a:cubicBezTo>
                  <a:lnTo>
                    <a:pt x="47625" y="104775"/>
                  </a:lnTo>
                  <a:lnTo>
                    <a:pt x="44450" y="95250"/>
                  </a:lnTo>
                  <a:cubicBezTo>
                    <a:pt x="45508" y="85725"/>
                    <a:pt x="46049" y="76128"/>
                    <a:pt x="47625" y="66675"/>
                  </a:cubicBezTo>
                  <a:cubicBezTo>
                    <a:pt x="49337" y="56402"/>
                    <a:pt x="51987" y="56660"/>
                    <a:pt x="57150" y="47625"/>
                  </a:cubicBezTo>
                  <a:cubicBezTo>
                    <a:pt x="59498" y="43516"/>
                    <a:pt x="61152" y="39034"/>
                    <a:pt x="63500" y="34925"/>
                  </a:cubicBezTo>
                  <a:cubicBezTo>
                    <a:pt x="67104" y="28617"/>
                    <a:pt x="73313" y="19916"/>
                    <a:pt x="79375" y="15875"/>
                  </a:cubicBezTo>
                  <a:cubicBezTo>
                    <a:pt x="82160" y="14019"/>
                    <a:pt x="85725" y="13758"/>
                    <a:pt x="88900" y="12700"/>
                  </a:cubicBezTo>
                  <a:cubicBezTo>
                    <a:pt x="96526" y="14607"/>
                    <a:pt x="105643" y="15373"/>
                    <a:pt x="111125" y="22225"/>
                  </a:cubicBezTo>
                  <a:cubicBezTo>
                    <a:pt x="113216" y="24838"/>
                    <a:pt x="112640" y="28844"/>
                    <a:pt x="114300" y="31750"/>
                  </a:cubicBezTo>
                  <a:cubicBezTo>
                    <a:pt x="116925" y="36344"/>
                    <a:pt x="120650" y="40217"/>
                    <a:pt x="123825" y="44450"/>
                  </a:cubicBezTo>
                  <a:cubicBezTo>
                    <a:pt x="124883" y="47625"/>
                    <a:pt x="125503" y="50982"/>
                    <a:pt x="127000" y="53975"/>
                  </a:cubicBezTo>
                  <a:cubicBezTo>
                    <a:pt x="128707" y="57388"/>
                    <a:pt x="131847" y="59993"/>
                    <a:pt x="133350" y="63500"/>
                  </a:cubicBezTo>
                  <a:cubicBezTo>
                    <a:pt x="135069" y="67511"/>
                    <a:pt x="135467" y="71967"/>
                    <a:pt x="136525" y="76200"/>
                  </a:cubicBezTo>
                  <a:cubicBezTo>
                    <a:pt x="135467" y="89958"/>
                    <a:pt x="136905" y="104142"/>
                    <a:pt x="133350" y="117475"/>
                  </a:cubicBezTo>
                  <a:cubicBezTo>
                    <a:pt x="132367" y="121162"/>
                    <a:pt x="127567" y="124573"/>
                    <a:pt x="123825" y="123825"/>
                  </a:cubicBezTo>
                  <a:cubicBezTo>
                    <a:pt x="120083" y="123077"/>
                    <a:pt x="119025" y="117787"/>
                    <a:pt x="117475" y="114300"/>
                  </a:cubicBezTo>
                  <a:cubicBezTo>
                    <a:pt x="114757" y="108183"/>
                    <a:pt x="111125" y="95250"/>
                    <a:pt x="111125" y="95250"/>
                  </a:cubicBezTo>
                  <a:cubicBezTo>
                    <a:pt x="112183" y="77258"/>
                    <a:pt x="110471" y="58886"/>
                    <a:pt x="114300" y="41275"/>
                  </a:cubicBezTo>
                  <a:cubicBezTo>
                    <a:pt x="115921" y="33817"/>
                    <a:pt x="122767" y="28575"/>
                    <a:pt x="127000" y="22225"/>
                  </a:cubicBezTo>
                  <a:lnTo>
                    <a:pt x="133350" y="12700"/>
                  </a:lnTo>
                  <a:cubicBezTo>
                    <a:pt x="135467" y="9525"/>
                    <a:pt x="135998" y="4100"/>
                    <a:pt x="139700" y="3175"/>
                  </a:cubicBezTo>
                  <a:lnTo>
                    <a:pt x="152400" y="0"/>
                  </a:lnTo>
                  <a:cubicBezTo>
                    <a:pt x="161925" y="1058"/>
                    <a:pt x="171678" y="851"/>
                    <a:pt x="180975" y="3175"/>
                  </a:cubicBezTo>
                  <a:cubicBezTo>
                    <a:pt x="186869" y="4648"/>
                    <a:pt x="196471" y="15496"/>
                    <a:pt x="200025" y="19050"/>
                  </a:cubicBezTo>
                  <a:cubicBezTo>
                    <a:pt x="208005" y="42991"/>
                    <a:pt x="197240" y="13481"/>
                    <a:pt x="209550" y="38100"/>
                  </a:cubicBezTo>
                  <a:cubicBezTo>
                    <a:pt x="212088" y="43175"/>
                    <a:pt x="214544" y="55578"/>
                    <a:pt x="215900" y="60325"/>
                  </a:cubicBezTo>
                  <a:cubicBezTo>
                    <a:pt x="225010" y="92209"/>
                    <a:pt x="212324" y="42848"/>
                    <a:pt x="222250" y="82550"/>
                  </a:cubicBezTo>
                  <a:cubicBezTo>
                    <a:pt x="220283" y="98285"/>
                    <a:pt x="224180" y="109347"/>
                    <a:pt x="209550" y="117475"/>
                  </a:cubicBezTo>
                  <a:cubicBezTo>
                    <a:pt x="203699" y="120726"/>
                    <a:pt x="190500" y="123825"/>
                    <a:pt x="190500" y="123825"/>
                  </a:cubicBezTo>
                  <a:cubicBezTo>
                    <a:pt x="180514" y="93868"/>
                    <a:pt x="181317" y="104383"/>
                    <a:pt x="187325" y="60325"/>
                  </a:cubicBezTo>
                  <a:cubicBezTo>
                    <a:pt x="188504" y="51678"/>
                    <a:pt x="188439" y="41907"/>
                    <a:pt x="193675" y="34925"/>
                  </a:cubicBezTo>
                  <a:cubicBezTo>
                    <a:pt x="196850" y="30692"/>
                    <a:pt x="200165" y="26560"/>
                    <a:pt x="203200" y="22225"/>
                  </a:cubicBezTo>
                  <a:cubicBezTo>
                    <a:pt x="207577" y="15973"/>
                    <a:pt x="215900" y="3175"/>
                    <a:pt x="215900" y="3175"/>
                  </a:cubicBezTo>
                  <a:cubicBezTo>
                    <a:pt x="217594" y="3598"/>
                    <a:pt x="235392" y="7703"/>
                    <a:pt x="238125" y="9525"/>
                  </a:cubicBezTo>
                  <a:cubicBezTo>
                    <a:pt x="241861" y="12016"/>
                    <a:pt x="244775" y="15601"/>
                    <a:pt x="247650" y="19050"/>
                  </a:cubicBezTo>
                  <a:cubicBezTo>
                    <a:pt x="250093" y="21981"/>
                    <a:pt x="254000" y="28575"/>
                    <a:pt x="254000" y="28575"/>
                  </a:cubicBezTo>
                  <a:lnTo>
                    <a:pt x="168275" y="374650"/>
                  </a:lnTo>
                </a:path>
              </a:pathLst>
            </a:custGeom>
            <a:noFill/>
            <a:ln w="25400">
              <a:solidFill>
                <a:srgbClr val="FFC000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1449020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/>
              <a:t>Pinhole camera</a:t>
            </a:r>
            <a:endParaRPr lang="en-GB" dirty="0"/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517585" y="1346205"/>
            <a:ext cx="3968151" cy="1992218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Predict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dirty="0" smtClean="0"/>
              <a:t>What do you think you will see if there are </a:t>
            </a:r>
            <a:r>
              <a:rPr lang="en-US" b="1" dirty="0" smtClean="0"/>
              <a:t>two pinholes </a:t>
            </a:r>
            <a:r>
              <a:rPr lang="en-US" dirty="0" smtClean="0"/>
              <a:t>in the front of the camera?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</a:endParaRPr>
          </a:p>
        </p:txBody>
      </p:sp>
      <p:sp>
        <p:nvSpPr>
          <p:cNvPr id="5" name="Text Placeholder 16"/>
          <p:cNvSpPr txBox="1">
            <a:spLocks/>
          </p:cNvSpPr>
          <p:nvPr/>
        </p:nvSpPr>
        <p:spPr>
          <a:xfrm>
            <a:off x="517584" y="3663835"/>
            <a:ext cx="3968151" cy="199221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Explain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dirty="0" smtClean="0"/>
              <a:t>Why do you think you will see this?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</a:endParaRPr>
          </a:p>
        </p:txBody>
      </p:sp>
      <p:grpSp>
        <p:nvGrpSpPr>
          <p:cNvPr id="25" name="Group 24"/>
          <p:cNvGrpSpPr/>
          <p:nvPr/>
        </p:nvGrpSpPr>
        <p:grpSpPr>
          <a:xfrm>
            <a:off x="4997928" y="2463698"/>
            <a:ext cx="3622373" cy="1675041"/>
            <a:chOff x="4997928" y="2463698"/>
            <a:chExt cx="3622373" cy="1675041"/>
          </a:xfrm>
        </p:grpSpPr>
        <p:grpSp>
          <p:nvGrpSpPr>
            <p:cNvPr id="9" name="Group 8"/>
            <p:cNvGrpSpPr/>
            <p:nvPr/>
          </p:nvGrpSpPr>
          <p:grpSpPr>
            <a:xfrm>
              <a:off x="6166699" y="2463698"/>
              <a:ext cx="2453602" cy="1578634"/>
              <a:chOff x="4620059" y="2872596"/>
              <a:chExt cx="2453602" cy="1578634"/>
            </a:xfrm>
          </p:grpSpPr>
          <p:grpSp>
            <p:nvGrpSpPr>
              <p:cNvPr id="14" name="Group 13"/>
              <p:cNvGrpSpPr/>
              <p:nvPr/>
            </p:nvGrpSpPr>
            <p:grpSpPr>
              <a:xfrm>
                <a:off x="4620059" y="2872596"/>
                <a:ext cx="2453602" cy="1578634"/>
                <a:chOff x="4620059" y="2872596"/>
                <a:chExt cx="2453602" cy="1578634"/>
              </a:xfrm>
            </p:grpSpPr>
            <p:sp>
              <p:nvSpPr>
                <p:cNvPr id="16" name="Rectangle 15"/>
                <p:cNvSpPr/>
                <p:nvPr/>
              </p:nvSpPr>
              <p:spPr>
                <a:xfrm>
                  <a:off x="4735902" y="2872596"/>
                  <a:ext cx="2337759" cy="1578634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7" name="Rectangle 16"/>
                <p:cNvSpPr/>
                <p:nvPr/>
              </p:nvSpPr>
              <p:spPr>
                <a:xfrm>
                  <a:off x="4620059" y="3625913"/>
                  <a:ext cx="136121" cy="72000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sp>
            <p:nvSpPr>
              <p:cNvPr id="15" name="Rectangle 14"/>
              <p:cNvSpPr/>
              <p:nvPr/>
            </p:nvSpPr>
            <p:spPr>
              <a:xfrm>
                <a:off x="6973649" y="2985638"/>
                <a:ext cx="100012" cy="1352551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6" name="Group 5"/>
            <p:cNvGrpSpPr/>
            <p:nvPr/>
          </p:nvGrpSpPr>
          <p:grpSpPr>
            <a:xfrm>
              <a:off x="4997928" y="2985366"/>
              <a:ext cx="540736" cy="1153373"/>
              <a:chOff x="4835411" y="2983015"/>
              <a:chExt cx="540736" cy="1153373"/>
            </a:xfrm>
          </p:grpSpPr>
          <p:grpSp>
            <p:nvGrpSpPr>
              <p:cNvPr id="18" name="Group 17"/>
              <p:cNvGrpSpPr/>
              <p:nvPr/>
            </p:nvGrpSpPr>
            <p:grpSpPr>
              <a:xfrm>
                <a:off x="4835411" y="2983015"/>
                <a:ext cx="540736" cy="1153373"/>
                <a:chOff x="2551346" y="2960727"/>
                <a:chExt cx="540736" cy="1153373"/>
              </a:xfrm>
            </p:grpSpPr>
            <p:sp>
              <p:nvSpPr>
                <p:cNvPr id="19" name="Oval 18"/>
                <p:cNvSpPr/>
                <p:nvPr/>
              </p:nvSpPr>
              <p:spPr>
                <a:xfrm>
                  <a:off x="2551346" y="2960727"/>
                  <a:ext cx="540736" cy="540000"/>
                </a:xfrm>
                <a:prstGeom prst="ellipse">
                  <a:avLst/>
                </a:prstGeom>
                <a:solidFill>
                  <a:srgbClr val="FFFF00">
                    <a:alpha val="14000"/>
                  </a:srgbClr>
                </a:solidFill>
                <a:ln w="3175">
                  <a:solidFill>
                    <a:srgbClr val="FFC000"/>
                  </a:solidFill>
                </a:ln>
                <a:scene3d>
                  <a:camera prst="orthographicFront">
                    <a:rot lat="0" lon="0" rev="2700000"/>
                  </a:camera>
                  <a:lightRig rig="threePt" dir="t"/>
                </a:scene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0" name="Round Same Side Corner Rectangle 19"/>
                <p:cNvSpPr/>
                <p:nvPr/>
              </p:nvSpPr>
              <p:spPr>
                <a:xfrm>
                  <a:off x="2640874" y="3498787"/>
                  <a:ext cx="361680" cy="615313"/>
                </a:xfrm>
                <a:prstGeom prst="round2SameRect">
                  <a:avLst>
                    <a:gd name="adj1" fmla="val 34340"/>
                    <a:gd name="adj2" fmla="val 14322"/>
                  </a:avLst>
                </a:prstGeom>
                <a:solidFill>
                  <a:schemeClr val="bg1">
                    <a:lumMod val="75000"/>
                  </a:schemeClr>
                </a:solidFill>
                <a:ln w="19050"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sp>
            <p:nvSpPr>
              <p:cNvPr id="4" name="Freeform 3"/>
              <p:cNvSpPr/>
              <p:nvPr/>
            </p:nvSpPr>
            <p:spPr>
              <a:xfrm>
                <a:off x="4987925" y="3146425"/>
                <a:ext cx="254000" cy="374650"/>
              </a:xfrm>
              <a:custGeom>
                <a:avLst/>
                <a:gdLst>
                  <a:gd name="connsiteX0" fmla="*/ 53975 w 254000"/>
                  <a:gd name="connsiteY0" fmla="*/ 365125 h 374650"/>
                  <a:gd name="connsiteX1" fmla="*/ 0 w 254000"/>
                  <a:gd name="connsiteY1" fmla="*/ 31750 h 374650"/>
                  <a:gd name="connsiteX2" fmla="*/ 9525 w 254000"/>
                  <a:gd name="connsiteY2" fmla="*/ 6350 h 374650"/>
                  <a:gd name="connsiteX3" fmla="*/ 22225 w 254000"/>
                  <a:gd name="connsiteY3" fmla="*/ 3175 h 374650"/>
                  <a:gd name="connsiteX4" fmla="*/ 50800 w 254000"/>
                  <a:gd name="connsiteY4" fmla="*/ 6350 h 374650"/>
                  <a:gd name="connsiteX5" fmla="*/ 66675 w 254000"/>
                  <a:gd name="connsiteY5" fmla="*/ 25400 h 374650"/>
                  <a:gd name="connsiteX6" fmla="*/ 69850 w 254000"/>
                  <a:gd name="connsiteY6" fmla="*/ 41275 h 374650"/>
                  <a:gd name="connsiteX7" fmla="*/ 66675 w 254000"/>
                  <a:gd name="connsiteY7" fmla="*/ 120650 h 374650"/>
                  <a:gd name="connsiteX8" fmla="*/ 63500 w 254000"/>
                  <a:gd name="connsiteY8" fmla="*/ 130175 h 374650"/>
                  <a:gd name="connsiteX9" fmla="*/ 53975 w 254000"/>
                  <a:gd name="connsiteY9" fmla="*/ 123825 h 374650"/>
                  <a:gd name="connsiteX10" fmla="*/ 47625 w 254000"/>
                  <a:gd name="connsiteY10" fmla="*/ 104775 h 374650"/>
                  <a:gd name="connsiteX11" fmla="*/ 44450 w 254000"/>
                  <a:gd name="connsiteY11" fmla="*/ 95250 h 374650"/>
                  <a:gd name="connsiteX12" fmla="*/ 47625 w 254000"/>
                  <a:gd name="connsiteY12" fmla="*/ 66675 h 374650"/>
                  <a:gd name="connsiteX13" fmla="*/ 57150 w 254000"/>
                  <a:gd name="connsiteY13" fmla="*/ 47625 h 374650"/>
                  <a:gd name="connsiteX14" fmla="*/ 63500 w 254000"/>
                  <a:gd name="connsiteY14" fmla="*/ 34925 h 374650"/>
                  <a:gd name="connsiteX15" fmla="*/ 79375 w 254000"/>
                  <a:gd name="connsiteY15" fmla="*/ 15875 h 374650"/>
                  <a:gd name="connsiteX16" fmla="*/ 88900 w 254000"/>
                  <a:gd name="connsiteY16" fmla="*/ 12700 h 374650"/>
                  <a:gd name="connsiteX17" fmla="*/ 111125 w 254000"/>
                  <a:gd name="connsiteY17" fmla="*/ 22225 h 374650"/>
                  <a:gd name="connsiteX18" fmla="*/ 114300 w 254000"/>
                  <a:gd name="connsiteY18" fmla="*/ 31750 h 374650"/>
                  <a:gd name="connsiteX19" fmla="*/ 123825 w 254000"/>
                  <a:gd name="connsiteY19" fmla="*/ 44450 h 374650"/>
                  <a:gd name="connsiteX20" fmla="*/ 127000 w 254000"/>
                  <a:gd name="connsiteY20" fmla="*/ 53975 h 374650"/>
                  <a:gd name="connsiteX21" fmla="*/ 133350 w 254000"/>
                  <a:gd name="connsiteY21" fmla="*/ 63500 h 374650"/>
                  <a:gd name="connsiteX22" fmla="*/ 136525 w 254000"/>
                  <a:gd name="connsiteY22" fmla="*/ 76200 h 374650"/>
                  <a:gd name="connsiteX23" fmla="*/ 133350 w 254000"/>
                  <a:gd name="connsiteY23" fmla="*/ 117475 h 374650"/>
                  <a:gd name="connsiteX24" fmla="*/ 123825 w 254000"/>
                  <a:gd name="connsiteY24" fmla="*/ 123825 h 374650"/>
                  <a:gd name="connsiteX25" fmla="*/ 117475 w 254000"/>
                  <a:gd name="connsiteY25" fmla="*/ 114300 h 374650"/>
                  <a:gd name="connsiteX26" fmla="*/ 111125 w 254000"/>
                  <a:gd name="connsiteY26" fmla="*/ 95250 h 374650"/>
                  <a:gd name="connsiteX27" fmla="*/ 114300 w 254000"/>
                  <a:gd name="connsiteY27" fmla="*/ 41275 h 374650"/>
                  <a:gd name="connsiteX28" fmla="*/ 127000 w 254000"/>
                  <a:gd name="connsiteY28" fmla="*/ 22225 h 374650"/>
                  <a:gd name="connsiteX29" fmla="*/ 133350 w 254000"/>
                  <a:gd name="connsiteY29" fmla="*/ 12700 h 374650"/>
                  <a:gd name="connsiteX30" fmla="*/ 139700 w 254000"/>
                  <a:gd name="connsiteY30" fmla="*/ 3175 h 374650"/>
                  <a:gd name="connsiteX31" fmla="*/ 152400 w 254000"/>
                  <a:gd name="connsiteY31" fmla="*/ 0 h 374650"/>
                  <a:gd name="connsiteX32" fmla="*/ 180975 w 254000"/>
                  <a:gd name="connsiteY32" fmla="*/ 3175 h 374650"/>
                  <a:gd name="connsiteX33" fmla="*/ 200025 w 254000"/>
                  <a:gd name="connsiteY33" fmla="*/ 19050 h 374650"/>
                  <a:gd name="connsiteX34" fmla="*/ 209550 w 254000"/>
                  <a:gd name="connsiteY34" fmla="*/ 38100 h 374650"/>
                  <a:gd name="connsiteX35" fmla="*/ 215900 w 254000"/>
                  <a:gd name="connsiteY35" fmla="*/ 60325 h 374650"/>
                  <a:gd name="connsiteX36" fmla="*/ 222250 w 254000"/>
                  <a:gd name="connsiteY36" fmla="*/ 82550 h 374650"/>
                  <a:gd name="connsiteX37" fmla="*/ 209550 w 254000"/>
                  <a:gd name="connsiteY37" fmla="*/ 117475 h 374650"/>
                  <a:gd name="connsiteX38" fmla="*/ 190500 w 254000"/>
                  <a:gd name="connsiteY38" fmla="*/ 123825 h 374650"/>
                  <a:gd name="connsiteX39" fmla="*/ 187325 w 254000"/>
                  <a:gd name="connsiteY39" fmla="*/ 60325 h 374650"/>
                  <a:gd name="connsiteX40" fmla="*/ 193675 w 254000"/>
                  <a:gd name="connsiteY40" fmla="*/ 34925 h 374650"/>
                  <a:gd name="connsiteX41" fmla="*/ 203200 w 254000"/>
                  <a:gd name="connsiteY41" fmla="*/ 22225 h 374650"/>
                  <a:gd name="connsiteX42" fmla="*/ 215900 w 254000"/>
                  <a:gd name="connsiteY42" fmla="*/ 3175 h 374650"/>
                  <a:gd name="connsiteX43" fmla="*/ 238125 w 254000"/>
                  <a:gd name="connsiteY43" fmla="*/ 9525 h 374650"/>
                  <a:gd name="connsiteX44" fmla="*/ 247650 w 254000"/>
                  <a:gd name="connsiteY44" fmla="*/ 19050 h 374650"/>
                  <a:gd name="connsiteX45" fmla="*/ 254000 w 254000"/>
                  <a:gd name="connsiteY45" fmla="*/ 28575 h 374650"/>
                  <a:gd name="connsiteX46" fmla="*/ 168275 w 254000"/>
                  <a:gd name="connsiteY46" fmla="*/ 374650 h 374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</a:cxnLst>
                <a:rect l="l" t="t" r="r" b="b"/>
                <a:pathLst>
                  <a:path w="254000" h="374650">
                    <a:moveTo>
                      <a:pt x="53975" y="365125"/>
                    </a:moveTo>
                    <a:lnTo>
                      <a:pt x="0" y="31750"/>
                    </a:lnTo>
                    <a:cubicBezTo>
                      <a:pt x="3175" y="23283"/>
                      <a:pt x="3974" y="13488"/>
                      <a:pt x="9525" y="6350"/>
                    </a:cubicBezTo>
                    <a:cubicBezTo>
                      <a:pt x="12204" y="2906"/>
                      <a:pt x="17861" y="3175"/>
                      <a:pt x="22225" y="3175"/>
                    </a:cubicBezTo>
                    <a:cubicBezTo>
                      <a:pt x="31809" y="3175"/>
                      <a:pt x="41275" y="5292"/>
                      <a:pt x="50800" y="6350"/>
                    </a:cubicBezTo>
                    <a:cubicBezTo>
                      <a:pt x="55741" y="11291"/>
                      <a:pt x="64023" y="18327"/>
                      <a:pt x="66675" y="25400"/>
                    </a:cubicBezTo>
                    <a:cubicBezTo>
                      <a:pt x="68570" y="30453"/>
                      <a:pt x="68792" y="35983"/>
                      <a:pt x="69850" y="41275"/>
                    </a:cubicBezTo>
                    <a:cubicBezTo>
                      <a:pt x="68792" y="67733"/>
                      <a:pt x="68562" y="94238"/>
                      <a:pt x="66675" y="120650"/>
                    </a:cubicBezTo>
                    <a:cubicBezTo>
                      <a:pt x="66437" y="123988"/>
                      <a:pt x="66747" y="129363"/>
                      <a:pt x="63500" y="130175"/>
                    </a:cubicBezTo>
                    <a:cubicBezTo>
                      <a:pt x="59798" y="131100"/>
                      <a:pt x="57150" y="125942"/>
                      <a:pt x="53975" y="123825"/>
                    </a:cubicBezTo>
                    <a:lnTo>
                      <a:pt x="47625" y="104775"/>
                    </a:lnTo>
                    <a:lnTo>
                      <a:pt x="44450" y="95250"/>
                    </a:lnTo>
                    <a:cubicBezTo>
                      <a:pt x="45508" y="85725"/>
                      <a:pt x="46049" y="76128"/>
                      <a:pt x="47625" y="66675"/>
                    </a:cubicBezTo>
                    <a:cubicBezTo>
                      <a:pt x="49337" y="56402"/>
                      <a:pt x="51987" y="56660"/>
                      <a:pt x="57150" y="47625"/>
                    </a:cubicBezTo>
                    <a:cubicBezTo>
                      <a:pt x="59498" y="43516"/>
                      <a:pt x="61152" y="39034"/>
                      <a:pt x="63500" y="34925"/>
                    </a:cubicBezTo>
                    <a:cubicBezTo>
                      <a:pt x="67104" y="28617"/>
                      <a:pt x="73313" y="19916"/>
                      <a:pt x="79375" y="15875"/>
                    </a:cubicBezTo>
                    <a:cubicBezTo>
                      <a:pt x="82160" y="14019"/>
                      <a:pt x="85725" y="13758"/>
                      <a:pt x="88900" y="12700"/>
                    </a:cubicBezTo>
                    <a:cubicBezTo>
                      <a:pt x="96526" y="14607"/>
                      <a:pt x="105643" y="15373"/>
                      <a:pt x="111125" y="22225"/>
                    </a:cubicBezTo>
                    <a:cubicBezTo>
                      <a:pt x="113216" y="24838"/>
                      <a:pt x="112640" y="28844"/>
                      <a:pt x="114300" y="31750"/>
                    </a:cubicBezTo>
                    <a:cubicBezTo>
                      <a:pt x="116925" y="36344"/>
                      <a:pt x="120650" y="40217"/>
                      <a:pt x="123825" y="44450"/>
                    </a:cubicBezTo>
                    <a:cubicBezTo>
                      <a:pt x="124883" y="47625"/>
                      <a:pt x="125503" y="50982"/>
                      <a:pt x="127000" y="53975"/>
                    </a:cubicBezTo>
                    <a:cubicBezTo>
                      <a:pt x="128707" y="57388"/>
                      <a:pt x="131847" y="59993"/>
                      <a:pt x="133350" y="63500"/>
                    </a:cubicBezTo>
                    <a:cubicBezTo>
                      <a:pt x="135069" y="67511"/>
                      <a:pt x="135467" y="71967"/>
                      <a:pt x="136525" y="76200"/>
                    </a:cubicBezTo>
                    <a:cubicBezTo>
                      <a:pt x="135467" y="89958"/>
                      <a:pt x="136905" y="104142"/>
                      <a:pt x="133350" y="117475"/>
                    </a:cubicBezTo>
                    <a:cubicBezTo>
                      <a:pt x="132367" y="121162"/>
                      <a:pt x="127567" y="124573"/>
                      <a:pt x="123825" y="123825"/>
                    </a:cubicBezTo>
                    <a:cubicBezTo>
                      <a:pt x="120083" y="123077"/>
                      <a:pt x="119025" y="117787"/>
                      <a:pt x="117475" y="114300"/>
                    </a:cubicBezTo>
                    <a:cubicBezTo>
                      <a:pt x="114757" y="108183"/>
                      <a:pt x="111125" y="95250"/>
                      <a:pt x="111125" y="95250"/>
                    </a:cubicBezTo>
                    <a:cubicBezTo>
                      <a:pt x="112183" y="77258"/>
                      <a:pt x="110471" y="58886"/>
                      <a:pt x="114300" y="41275"/>
                    </a:cubicBezTo>
                    <a:cubicBezTo>
                      <a:pt x="115921" y="33817"/>
                      <a:pt x="122767" y="28575"/>
                      <a:pt x="127000" y="22225"/>
                    </a:cubicBezTo>
                    <a:lnTo>
                      <a:pt x="133350" y="12700"/>
                    </a:lnTo>
                    <a:cubicBezTo>
                      <a:pt x="135467" y="9525"/>
                      <a:pt x="135998" y="4100"/>
                      <a:pt x="139700" y="3175"/>
                    </a:cubicBezTo>
                    <a:lnTo>
                      <a:pt x="152400" y="0"/>
                    </a:lnTo>
                    <a:cubicBezTo>
                      <a:pt x="161925" y="1058"/>
                      <a:pt x="171678" y="851"/>
                      <a:pt x="180975" y="3175"/>
                    </a:cubicBezTo>
                    <a:cubicBezTo>
                      <a:pt x="186869" y="4648"/>
                      <a:pt x="196471" y="15496"/>
                      <a:pt x="200025" y="19050"/>
                    </a:cubicBezTo>
                    <a:cubicBezTo>
                      <a:pt x="208005" y="42991"/>
                      <a:pt x="197240" y="13481"/>
                      <a:pt x="209550" y="38100"/>
                    </a:cubicBezTo>
                    <a:cubicBezTo>
                      <a:pt x="212088" y="43175"/>
                      <a:pt x="214544" y="55578"/>
                      <a:pt x="215900" y="60325"/>
                    </a:cubicBezTo>
                    <a:cubicBezTo>
                      <a:pt x="225010" y="92209"/>
                      <a:pt x="212324" y="42848"/>
                      <a:pt x="222250" y="82550"/>
                    </a:cubicBezTo>
                    <a:cubicBezTo>
                      <a:pt x="220283" y="98285"/>
                      <a:pt x="224180" y="109347"/>
                      <a:pt x="209550" y="117475"/>
                    </a:cubicBezTo>
                    <a:cubicBezTo>
                      <a:pt x="203699" y="120726"/>
                      <a:pt x="190500" y="123825"/>
                      <a:pt x="190500" y="123825"/>
                    </a:cubicBezTo>
                    <a:cubicBezTo>
                      <a:pt x="180514" y="93868"/>
                      <a:pt x="181317" y="104383"/>
                      <a:pt x="187325" y="60325"/>
                    </a:cubicBezTo>
                    <a:cubicBezTo>
                      <a:pt x="188504" y="51678"/>
                      <a:pt x="188439" y="41907"/>
                      <a:pt x="193675" y="34925"/>
                    </a:cubicBezTo>
                    <a:cubicBezTo>
                      <a:pt x="196850" y="30692"/>
                      <a:pt x="200165" y="26560"/>
                      <a:pt x="203200" y="22225"/>
                    </a:cubicBezTo>
                    <a:cubicBezTo>
                      <a:pt x="207577" y="15973"/>
                      <a:pt x="215900" y="3175"/>
                      <a:pt x="215900" y="3175"/>
                    </a:cubicBezTo>
                    <a:cubicBezTo>
                      <a:pt x="217594" y="3598"/>
                      <a:pt x="235392" y="7703"/>
                      <a:pt x="238125" y="9525"/>
                    </a:cubicBezTo>
                    <a:cubicBezTo>
                      <a:pt x="241861" y="12016"/>
                      <a:pt x="244775" y="15601"/>
                      <a:pt x="247650" y="19050"/>
                    </a:cubicBezTo>
                    <a:cubicBezTo>
                      <a:pt x="250093" y="21981"/>
                      <a:pt x="254000" y="28575"/>
                      <a:pt x="254000" y="28575"/>
                    </a:cubicBezTo>
                    <a:lnTo>
                      <a:pt x="168275" y="374650"/>
                    </a:lnTo>
                  </a:path>
                </a:pathLst>
              </a:custGeom>
              <a:noFill/>
              <a:ln w="25400">
                <a:solidFill>
                  <a:srgbClr val="FFC000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24" name="Rectangle 23"/>
            <p:cNvSpPr/>
            <p:nvPr/>
          </p:nvSpPr>
          <p:spPr>
            <a:xfrm>
              <a:off x="6166698" y="3332317"/>
              <a:ext cx="136121" cy="72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1229156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45638"/>
            <a:ext cx="9143999" cy="6212362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/>
              <a:t>Pinhole camera</a:t>
            </a:r>
            <a:endParaRPr lang="en-GB" dirty="0"/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517584" y="2191109"/>
            <a:ext cx="5080959" cy="1587261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Observe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dirty="0" smtClean="0"/>
              <a:t>Describe what you see.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</a:endParaRPr>
          </a:p>
        </p:txBody>
      </p:sp>
      <p:sp>
        <p:nvSpPr>
          <p:cNvPr id="5" name="Text Placeholder 16"/>
          <p:cNvSpPr txBox="1">
            <a:spLocks/>
          </p:cNvSpPr>
          <p:nvPr/>
        </p:nvSpPr>
        <p:spPr>
          <a:xfrm>
            <a:off x="517582" y="4176529"/>
            <a:ext cx="5080961" cy="1617063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rmAutofit fontScale="92500" lnSpcReduction="10000"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Explain</a:t>
            </a:r>
          </a:p>
          <a:p>
            <a:r>
              <a:rPr lang="en-GB" dirty="0"/>
              <a:t>Were your prediction and explanation correct?</a:t>
            </a:r>
          </a:p>
          <a:p>
            <a:pPr lvl="0">
              <a:defRPr/>
            </a:pPr>
            <a:r>
              <a:rPr lang="en-US" dirty="0"/>
              <a:t>Try to improve your first explanation to explain what happens more clearly.</a:t>
            </a:r>
          </a:p>
        </p:txBody>
      </p:sp>
      <p:sp>
        <p:nvSpPr>
          <p:cNvPr id="18" name="Text Placeholder 16"/>
          <p:cNvSpPr txBox="1">
            <a:spLocks/>
          </p:cNvSpPr>
          <p:nvPr/>
        </p:nvSpPr>
        <p:spPr>
          <a:xfrm>
            <a:off x="531392" y="1043797"/>
            <a:ext cx="6102321" cy="983411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Make a</a:t>
            </a:r>
            <a:r>
              <a:rPr kumimoji="0" lang="en-US" sz="1800" b="1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second pinhole next to the first one.  Look at the </a:t>
            </a:r>
            <a:r>
              <a:rPr kumimoji="0" lang="en-US" sz="1800" b="1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image.</a:t>
            </a:r>
            <a:endParaRPr kumimoji="0" lang="en-US" sz="1800" b="1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4997928" y="2463698"/>
            <a:ext cx="3622373" cy="1675041"/>
            <a:chOff x="4997928" y="2463698"/>
            <a:chExt cx="3622373" cy="1675041"/>
          </a:xfrm>
        </p:grpSpPr>
        <p:grpSp>
          <p:nvGrpSpPr>
            <p:cNvPr id="9" name="Group 8"/>
            <p:cNvGrpSpPr/>
            <p:nvPr/>
          </p:nvGrpSpPr>
          <p:grpSpPr>
            <a:xfrm>
              <a:off x="6166699" y="2463698"/>
              <a:ext cx="2453602" cy="1578634"/>
              <a:chOff x="4620059" y="2872596"/>
              <a:chExt cx="2453602" cy="1578634"/>
            </a:xfrm>
          </p:grpSpPr>
          <p:grpSp>
            <p:nvGrpSpPr>
              <p:cNvPr id="21" name="Group 20"/>
              <p:cNvGrpSpPr/>
              <p:nvPr/>
            </p:nvGrpSpPr>
            <p:grpSpPr>
              <a:xfrm>
                <a:off x="4620059" y="2872596"/>
                <a:ext cx="2453602" cy="1578634"/>
                <a:chOff x="4620059" y="2872596"/>
                <a:chExt cx="2453602" cy="1578634"/>
              </a:xfrm>
            </p:grpSpPr>
            <p:sp>
              <p:nvSpPr>
                <p:cNvPr id="23" name="Rectangle 22"/>
                <p:cNvSpPr/>
                <p:nvPr/>
              </p:nvSpPr>
              <p:spPr>
                <a:xfrm>
                  <a:off x="4735902" y="2872596"/>
                  <a:ext cx="2337759" cy="1578634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4" name="Rectangle 23"/>
                <p:cNvSpPr/>
                <p:nvPr/>
              </p:nvSpPr>
              <p:spPr>
                <a:xfrm>
                  <a:off x="4620059" y="3625913"/>
                  <a:ext cx="136121" cy="72000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sp>
            <p:nvSpPr>
              <p:cNvPr id="22" name="Rectangle 21"/>
              <p:cNvSpPr/>
              <p:nvPr/>
            </p:nvSpPr>
            <p:spPr>
              <a:xfrm>
                <a:off x="6973649" y="2985638"/>
                <a:ext cx="100012" cy="1352551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0" name="Group 9"/>
            <p:cNvGrpSpPr/>
            <p:nvPr/>
          </p:nvGrpSpPr>
          <p:grpSpPr>
            <a:xfrm>
              <a:off x="4997928" y="2985366"/>
              <a:ext cx="540736" cy="1153373"/>
              <a:chOff x="4835411" y="2983015"/>
              <a:chExt cx="540736" cy="1153373"/>
            </a:xfrm>
          </p:grpSpPr>
          <p:grpSp>
            <p:nvGrpSpPr>
              <p:cNvPr id="15" name="Group 14"/>
              <p:cNvGrpSpPr/>
              <p:nvPr/>
            </p:nvGrpSpPr>
            <p:grpSpPr>
              <a:xfrm>
                <a:off x="4835411" y="2983015"/>
                <a:ext cx="540736" cy="1153373"/>
                <a:chOff x="2551346" y="2960727"/>
                <a:chExt cx="540736" cy="1153373"/>
              </a:xfrm>
            </p:grpSpPr>
            <p:sp>
              <p:nvSpPr>
                <p:cNvPr id="19" name="Oval 18"/>
                <p:cNvSpPr/>
                <p:nvPr/>
              </p:nvSpPr>
              <p:spPr>
                <a:xfrm>
                  <a:off x="2551346" y="2960727"/>
                  <a:ext cx="540736" cy="540000"/>
                </a:xfrm>
                <a:prstGeom prst="ellipse">
                  <a:avLst/>
                </a:prstGeom>
                <a:solidFill>
                  <a:srgbClr val="FFFF00">
                    <a:alpha val="14000"/>
                  </a:srgbClr>
                </a:solidFill>
                <a:ln w="3175">
                  <a:solidFill>
                    <a:srgbClr val="FFC000"/>
                  </a:solidFill>
                </a:ln>
                <a:scene3d>
                  <a:camera prst="orthographicFront">
                    <a:rot lat="0" lon="0" rev="2700000"/>
                  </a:camera>
                  <a:lightRig rig="threePt" dir="t"/>
                </a:scene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0" name="Round Same Side Corner Rectangle 19"/>
                <p:cNvSpPr/>
                <p:nvPr/>
              </p:nvSpPr>
              <p:spPr>
                <a:xfrm>
                  <a:off x="2640874" y="3498787"/>
                  <a:ext cx="361680" cy="615313"/>
                </a:xfrm>
                <a:prstGeom prst="round2SameRect">
                  <a:avLst>
                    <a:gd name="adj1" fmla="val 34340"/>
                    <a:gd name="adj2" fmla="val 14322"/>
                  </a:avLst>
                </a:prstGeom>
                <a:solidFill>
                  <a:schemeClr val="bg1">
                    <a:lumMod val="75000"/>
                  </a:schemeClr>
                </a:solidFill>
                <a:ln w="19050"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sp>
            <p:nvSpPr>
              <p:cNvPr id="17" name="Freeform 16"/>
              <p:cNvSpPr/>
              <p:nvPr/>
            </p:nvSpPr>
            <p:spPr>
              <a:xfrm>
                <a:off x="4987925" y="3146425"/>
                <a:ext cx="254000" cy="374650"/>
              </a:xfrm>
              <a:custGeom>
                <a:avLst/>
                <a:gdLst>
                  <a:gd name="connsiteX0" fmla="*/ 53975 w 254000"/>
                  <a:gd name="connsiteY0" fmla="*/ 365125 h 374650"/>
                  <a:gd name="connsiteX1" fmla="*/ 0 w 254000"/>
                  <a:gd name="connsiteY1" fmla="*/ 31750 h 374650"/>
                  <a:gd name="connsiteX2" fmla="*/ 9525 w 254000"/>
                  <a:gd name="connsiteY2" fmla="*/ 6350 h 374650"/>
                  <a:gd name="connsiteX3" fmla="*/ 22225 w 254000"/>
                  <a:gd name="connsiteY3" fmla="*/ 3175 h 374650"/>
                  <a:gd name="connsiteX4" fmla="*/ 50800 w 254000"/>
                  <a:gd name="connsiteY4" fmla="*/ 6350 h 374650"/>
                  <a:gd name="connsiteX5" fmla="*/ 66675 w 254000"/>
                  <a:gd name="connsiteY5" fmla="*/ 25400 h 374650"/>
                  <a:gd name="connsiteX6" fmla="*/ 69850 w 254000"/>
                  <a:gd name="connsiteY6" fmla="*/ 41275 h 374650"/>
                  <a:gd name="connsiteX7" fmla="*/ 66675 w 254000"/>
                  <a:gd name="connsiteY7" fmla="*/ 120650 h 374650"/>
                  <a:gd name="connsiteX8" fmla="*/ 63500 w 254000"/>
                  <a:gd name="connsiteY8" fmla="*/ 130175 h 374650"/>
                  <a:gd name="connsiteX9" fmla="*/ 53975 w 254000"/>
                  <a:gd name="connsiteY9" fmla="*/ 123825 h 374650"/>
                  <a:gd name="connsiteX10" fmla="*/ 47625 w 254000"/>
                  <a:gd name="connsiteY10" fmla="*/ 104775 h 374650"/>
                  <a:gd name="connsiteX11" fmla="*/ 44450 w 254000"/>
                  <a:gd name="connsiteY11" fmla="*/ 95250 h 374650"/>
                  <a:gd name="connsiteX12" fmla="*/ 47625 w 254000"/>
                  <a:gd name="connsiteY12" fmla="*/ 66675 h 374650"/>
                  <a:gd name="connsiteX13" fmla="*/ 57150 w 254000"/>
                  <a:gd name="connsiteY13" fmla="*/ 47625 h 374650"/>
                  <a:gd name="connsiteX14" fmla="*/ 63500 w 254000"/>
                  <a:gd name="connsiteY14" fmla="*/ 34925 h 374650"/>
                  <a:gd name="connsiteX15" fmla="*/ 79375 w 254000"/>
                  <a:gd name="connsiteY15" fmla="*/ 15875 h 374650"/>
                  <a:gd name="connsiteX16" fmla="*/ 88900 w 254000"/>
                  <a:gd name="connsiteY16" fmla="*/ 12700 h 374650"/>
                  <a:gd name="connsiteX17" fmla="*/ 111125 w 254000"/>
                  <a:gd name="connsiteY17" fmla="*/ 22225 h 374650"/>
                  <a:gd name="connsiteX18" fmla="*/ 114300 w 254000"/>
                  <a:gd name="connsiteY18" fmla="*/ 31750 h 374650"/>
                  <a:gd name="connsiteX19" fmla="*/ 123825 w 254000"/>
                  <a:gd name="connsiteY19" fmla="*/ 44450 h 374650"/>
                  <a:gd name="connsiteX20" fmla="*/ 127000 w 254000"/>
                  <a:gd name="connsiteY20" fmla="*/ 53975 h 374650"/>
                  <a:gd name="connsiteX21" fmla="*/ 133350 w 254000"/>
                  <a:gd name="connsiteY21" fmla="*/ 63500 h 374650"/>
                  <a:gd name="connsiteX22" fmla="*/ 136525 w 254000"/>
                  <a:gd name="connsiteY22" fmla="*/ 76200 h 374650"/>
                  <a:gd name="connsiteX23" fmla="*/ 133350 w 254000"/>
                  <a:gd name="connsiteY23" fmla="*/ 117475 h 374650"/>
                  <a:gd name="connsiteX24" fmla="*/ 123825 w 254000"/>
                  <a:gd name="connsiteY24" fmla="*/ 123825 h 374650"/>
                  <a:gd name="connsiteX25" fmla="*/ 117475 w 254000"/>
                  <a:gd name="connsiteY25" fmla="*/ 114300 h 374650"/>
                  <a:gd name="connsiteX26" fmla="*/ 111125 w 254000"/>
                  <a:gd name="connsiteY26" fmla="*/ 95250 h 374650"/>
                  <a:gd name="connsiteX27" fmla="*/ 114300 w 254000"/>
                  <a:gd name="connsiteY27" fmla="*/ 41275 h 374650"/>
                  <a:gd name="connsiteX28" fmla="*/ 127000 w 254000"/>
                  <a:gd name="connsiteY28" fmla="*/ 22225 h 374650"/>
                  <a:gd name="connsiteX29" fmla="*/ 133350 w 254000"/>
                  <a:gd name="connsiteY29" fmla="*/ 12700 h 374650"/>
                  <a:gd name="connsiteX30" fmla="*/ 139700 w 254000"/>
                  <a:gd name="connsiteY30" fmla="*/ 3175 h 374650"/>
                  <a:gd name="connsiteX31" fmla="*/ 152400 w 254000"/>
                  <a:gd name="connsiteY31" fmla="*/ 0 h 374650"/>
                  <a:gd name="connsiteX32" fmla="*/ 180975 w 254000"/>
                  <a:gd name="connsiteY32" fmla="*/ 3175 h 374650"/>
                  <a:gd name="connsiteX33" fmla="*/ 200025 w 254000"/>
                  <a:gd name="connsiteY33" fmla="*/ 19050 h 374650"/>
                  <a:gd name="connsiteX34" fmla="*/ 209550 w 254000"/>
                  <a:gd name="connsiteY34" fmla="*/ 38100 h 374650"/>
                  <a:gd name="connsiteX35" fmla="*/ 215900 w 254000"/>
                  <a:gd name="connsiteY35" fmla="*/ 60325 h 374650"/>
                  <a:gd name="connsiteX36" fmla="*/ 222250 w 254000"/>
                  <a:gd name="connsiteY36" fmla="*/ 82550 h 374650"/>
                  <a:gd name="connsiteX37" fmla="*/ 209550 w 254000"/>
                  <a:gd name="connsiteY37" fmla="*/ 117475 h 374650"/>
                  <a:gd name="connsiteX38" fmla="*/ 190500 w 254000"/>
                  <a:gd name="connsiteY38" fmla="*/ 123825 h 374650"/>
                  <a:gd name="connsiteX39" fmla="*/ 187325 w 254000"/>
                  <a:gd name="connsiteY39" fmla="*/ 60325 h 374650"/>
                  <a:gd name="connsiteX40" fmla="*/ 193675 w 254000"/>
                  <a:gd name="connsiteY40" fmla="*/ 34925 h 374650"/>
                  <a:gd name="connsiteX41" fmla="*/ 203200 w 254000"/>
                  <a:gd name="connsiteY41" fmla="*/ 22225 h 374650"/>
                  <a:gd name="connsiteX42" fmla="*/ 215900 w 254000"/>
                  <a:gd name="connsiteY42" fmla="*/ 3175 h 374650"/>
                  <a:gd name="connsiteX43" fmla="*/ 238125 w 254000"/>
                  <a:gd name="connsiteY43" fmla="*/ 9525 h 374650"/>
                  <a:gd name="connsiteX44" fmla="*/ 247650 w 254000"/>
                  <a:gd name="connsiteY44" fmla="*/ 19050 h 374650"/>
                  <a:gd name="connsiteX45" fmla="*/ 254000 w 254000"/>
                  <a:gd name="connsiteY45" fmla="*/ 28575 h 374650"/>
                  <a:gd name="connsiteX46" fmla="*/ 168275 w 254000"/>
                  <a:gd name="connsiteY46" fmla="*/ 374650 h 374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</a:cxnLst>
                <a:rect l="l" t="t" r="r" b="b"/>
                <a:pathLst>
                  <a:path w="254000" h="374650">
                    <a:moveTo>
                      <a:pt x="53975" y="365125"/>
                    </a:moveTo>
                    <a:lnTo>
                      <a:pt x="0" y="31750"/>
                    </a:lnTo>
                    <a:cubicBezTo>
                      <a:pt x="3175" y="23283"/>
                      <a:pt x="3974" y="13488"/>
                      <a:pt x="9525" y="6350"/>
                    </a:cubicBezTo>
                    <a:cubicBezTo>
                      <a:pt x="12204" y="2906"/>
                      <a:pt x="17861" y="3175"/>
                      <a:pt x="22225" y="3175"/>
                    </a:cubicBezTo>
                    <a:cubicBezTo>
                      <a:pt x="31809" y="3175"/>
                      <a:pt x="41275" y="5292"/>
                      <a:pt x="50800" y="6350"/>
                    </a:cubicBezTo>
                    <a:cubicBezTo>
                      <a:pt x="55741" y="11291"/>
                      <a:pt x="64023" y="18327"/>
                      <a:pt x="66675" y="25400"/>
                    </a:cubicBezTo>
                    <a:cubicBezTo>
                      <a:pt x="68570" y="30453"/>
                      <a:pt x="68792" y="35983"/>
                      <a:pt x="69850" y="41275"/>
                    </a:cubicBezTo>
                    <a:cubicBezTo>
                      <a:pt x="68792" y="67733"/>
                      <a:pt x="68562" y="94238"/>
                      <a:pt x="66675" y="120650"/>
                    </a:cubicBezTo>
                    <a:cubicBezTo>
                      <a:pt x="66437" y="123988"/>
                      <a:pt x="66747" y="129363"/>
                      <a:pt x="63500" y="130175"/>
                    </a:cubicBezTo>
                    <a:cubicBezTo>
                      <a:pt x="59798" y="131100"/>
                      <a:pt x="57150" y="125942"/>
                      <a:pt x="53975" y="123825"/>
                    </a:cubicBezTo>
                    <a:lnTo>
                      <a:pt x="47625" y="104775"/>
                    </a:lnTo>
                    <a:lnTo>
                      <a:pt x="44450" y="95250"/>
                    </a:lnTo>
                    <a:cubicBezTo>
                      <a:pt x="45508" y="85725"/>
                      <a:pt x="46049" y="76128"/>
                      <a:pt x="47625" y="66675"/>
                    </a:cubicBezTo>
                    <a:cubicBezTo>
                      <a:pt x="49337" y="56402"/>
                      <a:pt x="51987" y="56660"/>
                      <a:pt x="57150" y="47625"/>
                    </a:cubicBezTo>
                    <a:cubicBezTo>
                      <a:pt x="59498" y="43516"/>
                      <a:pt x="61152" y="39034"/>
                      <a:pt x="63500" y="34925"/>
                    </a:cubicBezTo>
                    <a:cubicBezTo>
                      <a:pt x="67104" y="28617"/>
                      <a:pt x="73313" y="19916"/>
                      <a:pt x="79375" y="15875"/>
                    </a:cubicBezTo>
                    <a:cubicBezTo>
                      <a:pt x="82160" y="14019"/>
                      <a:pt x="85725" y="13758"/>
                      <a:pt x="88900" y="12700"/>
                    </a:cubicBezTo>
                    <a:cubicBezTo>
                      <a:pt x="96526" y="14607"/>
                      <a:pt x="105643" y="15373"/>
                      <a:pt x="111125" y="22225"/>
                    </a:cubicBezTo>
                    <a:cubicBezTo>
                      <a:pt x="113216" y="24838"/>
                      <a:pt x="112640" y="28844"/>
                      <a:pt x="114300" y="31750"/>
                    </a:cubicBezTo>
                    <a:cubicBezTo>
                      <a:pt x="116925" y="36344"/>
                      <a:pt x="120650" y="40217"/>
                      <a:pt x="123825" y="44450"/>
                    </a:cubicBezTo>
                    <a:cubicBezTo>
                      <a:pt x="124883" y="47625"/>
                      <a:pt x="125503" y="50982"/>
                      <a:pt x="127000" y="53975"/>
                    </a:cubicBezTo>
                    <a:cubicBezTo>
                      <a:pt x="128707" y="57388"/>
                      <a:pt x="131847" y="59993"/>
                      <a:pt x="133350" y="63500"/>
                    </a:cubicBezTo>
                    <a:cubicBezTo>
                      <a:pt x="135069" y="67511"/>
                      <a:pt x="135467" y="71967"/>
                      <a:pt x="136525" y="76200"/>
                    </a:cubicBezTo>
                    <a:cubicBezTo>
                      <a:pt x="135467" y="89958"/>
                      <a:pt x="136905" y="104142"/>
                      <a:pt x="133350" y="117475"/>
                    </a:cubicBezTo>
                    <a:cubicBezTo>
                      <a:pt x="132367" y="121162"/>
                      <a:pt x="127567" y="124573"/>
                      <a:pt x="123825" y="123825"/>
                    </a:cubicBezTo>
                    <a:cubicBezTo>
                      <a:pt x="120083" y="123077"/>
                      <a:pt x="119025" y="117787"/>
                      <a:pt x="117475" y="114300"/>
                    </a:cubicBezTo>
                    <a:cubicBezTo>
                      <a:pt x="114757" y="108183"/>
                      <a:pt x="111125" y="95250"/>
                      <a:pt x="111125" y="95250"/>
                    </a:cubicBezTo>
                    <a:cubicBezTo>
                      <a:pt x="112183" y="77258"/>
                      <a:pt x="110471" y="58886"/>
                      <a:pt x="114300" y="41275"/>
                    </a:cubicBezTo>
                    <a:cubicBezTo>
                      <a:pt x="115921" y="33817"/>
                      <a:pt x="122767" y="28575"/>
                      <a:pt x="127000" y="22225"/>
                    </a:cubicBezTo>
                    <a:lnTo>
                      <a:pt x="133350" y="12700"/>
                    </a:lnTo>
                    <a:cubicBezTo>
                      <a:pt x="135467" y="9525"/>
                      <a:pt x="135998" y="4100"/>
                      <a:pt x="139700" y="3175"/>
                    </a:cubicBezTo>
                    <a:lnTo>
                      <a:pt x="152400" y="0"/>
                    </a:lnTo>
                    <a:cubicBezTo>
                      <a:pt x="161925" y="1058"/>
                      <a:pt x="171678" y="851"/>
                      <a:pt x="180975" y="3175"/>
                    </a:cubicBezTo>
                    <a:cubicBezTo>
                      <a:pt x="186869" y="4648"/>
                      <a:pt x="196471" y="15496"/>
                      <a:pt x="200025" y="19050"/>
                    </a:cubicBezTo>
                    <a:cubicBezTo>
                      <a:pt x="208005" y="42991"/>
                      <a:pt x="197240" y="13481"/>
                      <a:pt x="209550" y="38100"/>
                    </a:cubicBezTo>
                    <a:cubicBezTo>
                      <a:pt x="212088" y="43175"/>
                      <a:pt x="214544" y="55578"/>
                      <a:pt x="215900" y="60325"/>
                    </a:cubicBezTo>
                    <a:cubicBezTo>
                      <a:pt x="225010" y="92209"/>
                      <a:pt x="212324" y="42848"/>
                      <a:pt x="222250" y="82550"/>
                    </a:cubicBezTo>
                    <a:cubicBezTo>
                      <a:pt x="220283" y="98285"/>
                      <a:pt x="224180" y="109347"/>
                      <a:pt x="209550" y="117475"/>
                    </a:cubicBezTo>
                    <a:cubicBezTo>
                      <a:pt x="203699" y="120726"/>
                      <a:pt x="190500" y="123825"/>
                      <a:pt x="190500" y="123825"/>
                    </a:cubicBezTo>
                    <a:cubicBezTo>
                      <a:pt x="180514" y="93868"/>
                      <a:pt x="181317" y="104383"/>
                      <a:pt x="187325" y="60325"/>
                    </a:cubicBezTo>
                    <a:cubicBezTo>
                      <a:pt x="188504" y="51678"/>
                      <a:pt x="188439" y="41907"/>
                      <a:pt x="193675" y="34925"/>
                    </a:cubicBezTo>
                    <a:cubicBezTo>
                      <a:pt x="196850" y="30692"/>
                      <a:pt x="200165" y="26560"/>
                      <a:pt x="203200" y="22225"/>
                    </a:cubicBezTo>
                    <a:cubicBezTo>
                      <a:pt x="207577" y="15973"/>
                      <a:pt x="215900" y="3175"/>
                      <a:pt x="215900" y="3175"/>
                    </a:cubicBezTo>
                    <a:cubicBezTo>
                      <a:pt x="217594" y="3598"/>
                      <a:pt x="235392" y="7703"/>
                      <a:pt x="238125" y="9525"/>
                    </a:cubicBezTo>
                    <a:cubicBezTo>
                      <a:pt x="241861" y="12016"/>
                      <a:pt x="244775" y="15601"/>
                      <a:pt x="247650" y="19050"/>
                    </a:cubicBezTo>
                    <a:cubicBezTo>
                      <a:pt x="250093" y="21981"/>
                      <a:pt x="254000" y="28575"/>
                      <a:pt x="254000" y="28575"/>
                    </a:cubicBezTo>
                    <a:lnTo>
                      <a:pt x="168275" y="374650"/>
                    </a:lnTo>
                  </a:path>
                </a:pathLst>
              </a:custGeom>
              <a:noFill/>
              <a:ln w="25400">
                <a:solidFill>
                  <a:srgbClr val="FFC000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14" name="Rectangle 13"/>
            <p:cNvSpPr/>
            <p:nvPr/>
          </p:nvSpPr>
          <p:spPr>
            <a:xfrm>
              <a:off x="6166698" y="3332317"/>
              <a:ext cx="136121" cy="72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3925498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/>
              <a:t>Pinhole camera</a:t>
            </a:r>
            <a:endParaRPr lang="en-GB" dirty="0"/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517585" y="1346205"/>
            <a:ext cx="3968151" cy="1992218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Predict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dirty="0" smtClean="0"/>
              <a:t>What do you think you will see with </a:t>
            </a:r>
            <a:r>
              <a:rPr lang="en-US" b="1" dirty="0" smtClean="0"/>
              <a:t>one larger hole</a:t>
            </a:r>
            <a:r>
              <a:rPr lang="en-US" dirty="0" smtClean="0"/>
              <a:t> in the front of the camera?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</a:endParaRPr>
          </a:p>
        </p:txBody>
      </p:sp>
      <p:sp>
        <p:nvSpPr>
          <p:cNvPr id="5" name="Text Placeholder 16"/>
          <p:cNvSpPr txBox="1">
            <a:spLocks/>
          </p:cNvSpPr>
          <p:nvPr/>
        </p:nvSpPr>
        <p:spPr>
          <a:xfrm>
            <a:off x="517584" y="3663835"/>
            <a:ext cx="3968151" cy="199221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Explain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dirty="0" smtClean="0"/>
              <a:t>Why do you think you will see this?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4997928" y="2463698"/>
            <a:ext cx="3622373" cy="1675041"/>
            <a:chOff x="4997928" y="2463698"/>
            <a:chExt cx="3622373" cy="1675041"/>
          </a:xfrm>
        </p:grpSpPr>
        <p:grpSp>
          <p:nvGrpSpPr>
            <p:cNvPr id="8" name="Group 7"/>
            <p:cNvGrpSpPr/>
            <p:nvPr/>
          </p:nvGrpSpPr>
          <p:grpSpPr>
            <a:xfrm>
              <a:off x="6166699" y="2463698"/>
              <a:ext cx="2453602" cy="1578634"/>
              <a:chOff x="4620059" y="2872596"/>
              <a:chExt cx="2453602" cy="1578634"/>
            </a:xfrm>
          </p:grpSpPr>
          <p:grpSp>
            <p:nvGrpSpPr>
              <p:cNvPr id="18" name="Group 17"/>
              <p:cNvGrpSpPr/>
              <p:nvPr/>
            </p:nvGrpSpPr>
            <p:grpSpPr>
              <a:xfrm>
                <a:off x="4620059" y="2872596"/>
                <a:ext cx="2453602" cy="1578634"/>
                <a:chOff x="4620059" y="2872596"/>
                <a:chExt cx="2453602" cy="1578634"/>
              </a:xfrm>
            </p:grpSpPr>
            <p:sp>
              <p:nvSpPr>
                <p:cNvPr id="20" name="Rectangle 19"/>
                <p:cNvSpPr/>
                <p:nvPr/>
              </p:nvSpPr>
              <p:spPr>
                <a:xfrm>
                  <a:off x="4735902" y="2872596"/>
                  <a:ext cx="2337759" cy="1578634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1" name="Rectangle 20"/>
                <p:cNvSpPr/>
                <p:nvPr/>
              </p:nvSpPr>
              <p:spPr>
                <a:xfrm>
                  <a:off x="4620059" y="3625913"/>
                  <a:ext cx="136121" cy="72000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sp>
            <p:nvSpPr>
              <p:cNvPr id="19" name="Rectangle 18"/>
              <p:cNvSpPr/>
              <p:nvPr/>
            </p:nvSpPr>
            <p:spPr>
              <a:xfrm>
                <a:off x="6973649" y="2985638"/>
                <a:ext cx="100012" cy="1352551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9" name="Group 8"/>
            <p:cNvGrpSpPr/>
            <p:nvPr/>
          </p:nvGrpSpPr>
          <p:grpSpPr>
            <a:xfrm>
              <a:off x="4997928" y="2985366"/>
              <a:ext cx="540736" cy="1153373"/>
              <a:chOff x="4835411" y="2983015"/>
              <a:chExt cx="540736" cy="1153373"/>
            </a:xfrm>
          </p:grpSpPr>
          <p:grpSp>
            <p:nvGrpSpPr>
              <p:cNvPr id="14" name="Group 13"/>
              <p:cNvGrpSpPr/>
              <p:nvPr/>
            </p:nvGrpSpPr>
            <p:grpSpPr>
              <a:xfrm>
                <a:off x="4835411" y="2983015"/>
                <a:ext cx="540736" cy="1153373"/>
                <a:chOff x="2551346" y="2960727"/>
                <a:chExt cx="540736" cy="1153373"/>
              </a:xfrm>
            </p:grpSpPr>
            <p:sp>
              <p:nvSpPr>
                <p:cNvPr id="16" name="Oval 15"/>
                <p:cNvSpPr/>
                <p:nvPr/>
              </p:nvSpPr>
              <p:spPr>
                <a:xfrm>
                  <a:off x="2551346" y="2960727"/>
                  <a:ext cx="540736" cy="540000"/>
                </a:xfrm>
                <a:prstGeom prst="ellipse">
                  <a:avLst/>
                </a:prstGeom>
                <a:solidFill>
                  <a:srgbClr val="FFFF00">
                    <a:alpha val="14000"/>
                  </a:srgbClr>
                </a:solidFill>
                <a:ln w="3175">
                  <a:solidFill>
                    <a:srgbClr val="FFC000"/>
                  </a:solidFill>
                </a:ln>
                <a:scene3d>
                  <a:camera prst="orthographicFront">
                    <a:rot lat="0" lon="0" rev="2700000"/>
                  </a:camera>
                  <a:lightRig rig="threePt" dir="t"/>
                </a:scene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7" name="Round Same Side Corner Rectangle 16"/>
                <p:cNvSpPr/>
                <p:nvPr/>
              </p:nvSpPr>
              <p:spPr>
                <a:xfrm>
                  <a:off x="2640874" y="3498787"/>
                  <a:ext cx="361680" cy="615313"/>
                </a:xfrm>
                <a:prstGeom prst="round2SameRect">
                  <a:avLst>
                    <a:gd name="adj1" fmla="val 34340"/>
                    <a:gd name="adj2" fmla="val 14322"/>
                  </a:avLst>
                </a:prstGeom>
                <a:solidFill>
                  <a:schemeClr val="bg1">
                    <a:lumMod val="75000"/>
                  </a:schemeClr>
                </a:solidFill>
                <a:ln w="19050"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sp>
            <p:nvSpPr>
              <p:cNvPr id="15" name="Freeform 14"/>
              <p:cNvSpPr/>
              <p:nvPr/>
            </p:nvSpPr>
            <p:spPr>
              <a:xfrm>
                <a:off x="4987925" y="3146425"/>
                <a:ext cx="254000" cy="374650"/>
              </a:xfrm>
              <a:custGeom>
                <a:avLst/>
                <a:gdLst>
                  <a:gd name="connsiteX0" fmla="*/ 53975 w 254000"/>
                  <a:gd name="connsiteY0" fmla="*/ 365125 h 374650"/>
                  <a:gd name="connsiteX1" fmla="*/ 0 w 254000"/>
                  <a:gd name="connsiteY1" fmla="*/ 31750 h 374650"/>
                  <a:gd name="connsiteX2" fmla="*/ 9525 w 254000"/>
                  <a:gd name="connsiteY2" fmla="*/ 6350 h 374650"/>
                  <a:gd name="connsiteX3" fmla="*/ 22225 w 254000"/>
                  <a:gd name="connsiteY3" fmla="*/ 3175 h 374650"/>
                  <a:gd name="connsiteX4" fmla="*/ 50800 w 254000"/>
                  <a:gd name="connsiteY4" fmla="*/ 6350 h 374650"/>
                  <a:gd name="connsiteX5" fmla="*/ 66675 w 254000"/>
                  <a:gd name="connsiteY5" fmla="*/ 25400 h 374650"/>
                  <a:gd name="connsiteX6" fmla="*/ 69850 w 254000"/>
                  <a:gd name="connsiteY6" fmla="*/ 41275 h 374650"/>
                  <a:gd name="connsiteX7" fmla="*/ 66675 w 254000"/>
                  <a:gd name="connsiteY7" fmla="*/ 120650 h 374650"/>
                  <a:gd name="connsiteX8" fmla="*/ 63500 w 254000"/>
                  <a:gd name="connsiteY8" fmla="*/ 130175 h 374650"/>
                  <a:gd name="connsiteX9" fmla="*/ 53975 w 254000"/>
                  <a:gd name="connsiteY9" fmla="*/ 123825 h 374650"/>
                  <a:gd name="connsiteX10" fmla="*/ 47625 w 254000"/>
                  <a:gd name="connsiteY10" fmla="*/ 104775 h 374650"/>
                  <a:gd name="connsiteX11" fmla="*/ 44450 w 254000"/>
                  <a:gd name="connsiteY11" fmla="*/ 95250 h 374650"/>
                  <a:gd name="connsiteX12" fmla="*/ 47625 w 254000"/>
                  <a:gd name="connsiteY12" fmla="*/ 66675 h 374650"/>
                  <a:gd name="connsiteX13" fmla="*/ 57150 w 254000"/>
                  <a:gd name="connsiteY13" fmla="*/ 47625 h 374650"/>
                  <a:gd name="connsiteX14" fmla="*/ 63500 w 254000"/>
                  <a:gd name="connsiteY14" fmla="*/ 34925 h 374650"/>
                  <a:gd name="connsiteX15" fmla="*/ 79375 w 254000"/>
                  <a:gd name="connsiteY15" fmla="*/ 15875 h 374650"/>
                  <a:gd name="connsiteX16" fmla="*/ 88900 w 254000"/>
                  <a:gd name="connsiteY16" fmla="*/ 12700 h 374650"/>
                  <a:gd name="connsiteX17" fmla="*/ 111125 w 254000"/>
                  <a:gd name="connsiteY17" fmla="*/ 22225 h 374650"/>
                  <a:gd name="connsiteX18" fmla="*/ 114300 w 254000"/>
                  <a:gd name="connsiteY18" fmla="*/ 31750 h 374650"/>
                  <a:gd name="connsiteX19" fmla="*/ 123825 w 254000"/>
                  <a:gd name="connsiteY19" fmla="*/ 44450 h 374650"/>
                  <a:gd name="connsiteX20" fmla="*/ 127000 w 254000"/>
                  <a:gd name="connsiteY20" fmla="*/ 53975 h 374650"/>
                  <a:gd name="connsiteX21" fmla="*/ 133350 w 254000"/>
                  <a:gd name="connsiteY21" fmla="*/ 63500 h 374650"/>
                  <a:gd name="connsiteX22" fmla="*/ 136525 w 254000"/>
                  <a:gd name="connsiteY22" fmla="*/ 76200 h 374650"/>
                  <a:gd name="connsiteX23" fmla="*/ 133350 w 254000"/>
                  <a:gd name="connsiteY23" fmla="*/ 117475 h 374650"/>
                  <a:gd name="connsiteX24" fmla="*/ 123825 w 254000"/>
                  <a:gd name="connsiteY24" fmla="*/ 123825 h 374650"/>
                  <a:gd name="connsiteX25" fmla="*/ 117475 w 254000"/>
                  <a:gd name="connsiteY25" fmla="*/ 114300 h 374650"/>
                  <a:gd name="connsiteX26" fmla="*/ 111125 w 254000"/>
                  <a:gd name="connsiteY26" fmla="*/ 95250 h 374650"/>
                  <a:gd name="connsiteX27" fmla="*/ 114300 w 254000"/>
                  <a:gd name="connsiteY27" fmla="*/ 41275 h 374650"/>
                  <a:gd name="connsiteX28" fmla="*/ 127000 w 254000"/>
                  <a:gd name="connsiteY28" fmla="*/ 22225 h 374650"/>
                  <a:gd name="connsiteX29" fmla="*/ 133350 w 254000"/>
                  <a:gd name="connsiteY29" fmla="*/ 12700 h 374650"/>
                  <a:gd name="connsiteX30" fmla="*/ 139700 w 254000"/>
                  <a:gd name="connsiteY30" fmla="*/ 3175 h 374650"/>
                  <a:gd name="connsiteX31" fmla="*/ 152400 w 254000"/>
                  <a:gd name="connsiteY31" fmla="*/ 0 h 374650"/>
                  <a:gd name="connsiteX32" fmla="*/ 180975 w 254000"/>
                  <a:gd name="connsiteY32" fmla="*/ 3175 h 374650"/>
                  <a:gd name="connsiteX33" fmla="*/ 200025 w 254000"/>
                  <a:gd name="connsiteY33" fmla="*/ 19050 h 374650"/>
                  <a:gd name="connsiteX34" fmla="*/ 209550 w 254000"/>
                  <a:gd name="connsiteY34" fmla="*/ 38100 h 374650"/>
                  <a:gd name="connsiteX35" fmla="*/ 215900 w 254000"/>
                  <a:gd name="connsiteY35" fmla="*/ 60325 h 374650"/>
                  <a:gd name="connsiteX36" fmla="*/ 222250 w 254000"/>
                  <a:gd name="connsiteY36" fmla="*/ 82550 h 374650"/>
                  <a:gd name="connsiteX37" fmla="*/ 209550 w 254000"/>
                  <a:gd name="connsiteY37" fmla="*/ 117475 h 374650"/>
                  <a:gd name="connsiteX38" fmla="*/ 190500 w 254000"/>
                  <a:gd name="connsiteY38" fmla="*/ 123825 h 374650"/>
                  <a:gd name="connsiteX39" fmla="*/ 187325 w 254000"/>
                  <a:gd name="connsiteY39" fmla="*/ 60325 h 374650"/>
                  <a:gd name="connsiteX40" fmla="*/ 193675 w 254000"/>
                  <a:gd name="connsiteY40" fmla="*/ 34925 h 374650"/>
                  <a:gd name="connsiteX41" fmla="*/ 203200 w 254000"/>
                  <a:gd name="connsiteY41" fmla="*/ 22225 h 374650"/>
                  <a:gd name="connsiteX42" fmla="*/ 215900 w 254000"/>
                  <a:gd name="connsiteY42" fmla="*/ 3175 h 374650"/>
                  <a:gd name="connsiteX43" fmla="*/ 238125 w 254000"/>
                  <a:gd name="connsiteY43" fmla="*/ 9525 h 374650"/>
                  <a:gd name="connsiteX44" fmla="*/ 247650 w 254000"/>
                  <a:gd name="connsiteY44" fmla="*/ 19050 h 374650"/>
                  <a:gd name="connsiteX45" fmla="*/ 254000 w 254000"/>
                  <a:gd name="connsiteY45" fmla="*/ 28575 h 374650"/>
                  <a:gd name="connsiteX46" fmla="*/ 168275 w 254000"/>
                  <a:gd name="connsiteY46" fmla="*/ 374650 h 374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</a:cxnLst>
                <a:rect l="l" t="t" r="r" b="b"/>
                <a:pathLst>
                  <a:path w="254000" h="374650">
                    <a:moveTo>
                      <a:pt x="53975" y="365125"/>
                    </a:moveTo>
                    <a:lnTo>
                      <a:pt x="0" y="31750"/>
                    </a:lnTo>
                    <a:cubicBezTo>
                      <a:pt x="3175" y="23283"/>
                      <a:pt x="3974" y="13488"/>
                      <a:pt x="9525" y="6350"/>
                    </a:cubicBezTo>
                    <a:cubicBezTo>
                      <a:pt x="12204" y="2906"/>
                      <a:pt x="17861" y="3175"/>
                      <a:pt x="22225" y="3175"/>
                    </a:cubicBezTo>
                    <a:cubicBezTo>
                      <a:pt x="31809" y="3175"/>
                      <a:pt x="41275" y="5292"/>
                      <a:pt x="50800" y="6350"/>
                    </a:cubicBezTo>
                    <a:cubicBezTo>
                      <a:pt x="55741" y="11291"/>
                      <a:pt x="64023" y="18327"/>
                      <a:pt x="66675" y="25400"/>
                    </a:cubicBezTo>
                    <a:cubicBezTo>
                      <a:pt x="68570" y="30453"/>
                      <a:pt x="68792" y="35983"/>
                      <a:pt x="69850" y="41275"/>
                    </a:cubicBezTo>
                    <a:cubicBezTo>
                      <a:pt x="68792" y="67733"/>
                      <a:pt x="68562" y="94238"/>
                      <a:pt x="66675" y="120650"/>
                    </a:cubicBezTo>
                    <a:cubicBezTo>
                      <a:pt x="66437" y="123988"/>
                      <a:pt x="66747" y="129363"/>
                      <a:pt x="63500" y="130175"/>
                    </a:cubicBezTo>
                    <a:cubicBezTo>
                      <a:pt x="59798" y="131100"/>
                      <a:pt x="57150" y="125942"/>
                      <a:pt x="53975" y="123825"/>
                    </a:cubicBezTo>
                    <a:lnTo>
                      <a:pt x="47625" y="104775"/>
                    </a:lnTo>
                    <a:lnTo>
                      <a:pt x="44450" y="95250"/>
                    </a:lnTo>
                    <a:cubicBezTo>
                      <a:pt x="45508" y="85725"/>
                      <a:pt x="46049" y="76128"/>
                      <a:pt x="47625" y="66675"/>
                    </a:cubicBezTo>
                    <a:cubicBezTo>
                      <a:pt x="49337" y="56402"/>
                      <a:pt x="51987" y="56660"/>
                      <a:pt x="57150" y="47625"/>
                    </a:cubicBezTo>
                    <a:cubicBezTo>
                      <a:pt x="59498" y="43516"/>
                      <a:pt x="61152" y="39034"/>
                      <a:pt x="63500" y="34925"/>
                    </a:cubicBezTo>
                    <a:cubicBezTo>
                      <a:pt x="67104" y="28617"/>
                      <a:pt x="73313" y="19916"/>
                      <a:pt x="79375" y="15875"/>
                    </a:cubicBezTo>
                    <a:cubicBezTo>
                      <a:pt x="82160" y="14019"/>
                      <a:pt x="85725" y="13758"/>
                      <a:pt x="88900" y="12700"/>
                    </a:cubicBezTo>
                    <a:cubicBezTo>
                      <a:pt x="96526" y="14607"/>
                      <a:pt x="105643" y="15373"/>
                      <a:pt x="111125" y="22225"/>
                    </a:cubicBezTo>
                    <a:cubicBezTo>
                      <a:pt x="113216" y="24838"/>
                      <a:pt x="112640" y="28844"/>
                      <a:pt x="114300" y="31750"/>
                    </a:cubicBezTo>
                    <a:cubicBezTo>
                      <a:pt x="116925" y="36344"/>
                      <a:pt x="120650" y="40217"/>
                      <a:pt x="123825" y="44450"/>
                    </a:cubicBezTo>
                    <a:cubicBezTo>
                      <a:pt x="124883" y="47625"/>
                      <a:pt x="125503" y="50982"/>
                      <a:pt x="127000" y="53975"/>
                    </a:cubicBezTo>
                    <a:cubicBezTo>
                      <a:pt x="128707" y="57388"/>
                      <a:pt x="131847" y="59993"/>
                      <a:pt x="133350" y="63500"/>
                    </a:cubicBezTo>
                    <a:cubicBezTo>
                      <a:pt x="135069" y="67511"/>
                      <a:pt x="135467" y="71967"/>
                      <a:pt x="136525" y="76200"/>
                    </a:cubicBezTo>
                    <a:cubicBezTo>
                      <a:pt x="135467" y="89958"/>
                      <a:pt x="136905" y="104142"/>
                      <a:pt x="133350" y="117475"/>
                    </a:cubicBezTo>
                    <a:cubicBezTo>
                      <a:pt x="132367" y="121162"/>
                      <a:pt x="127567" y="124573"/>
                      <a:pt x="123825" y="123825"/>
                    </a:cubicBezTo>
                    <a:cubicBezTo>
                      <a:pt x="120083" y="123077"/>
                      <a:pt x="119025" y="117787"/>
                      <a:pt x="117475" y="114300"/>
                    </a:cubicBezTo>
                    <a:cubicBezTo>
                      <a:pt x="114757" y="108183"/>
                      <a:pt x="111125" y="95250"/>
                      <a:pt x="111125" y="95250"/>
                    </a:cubicBezTo>
                    <a:cubicBezTo>
                      <a:pt x="112183" y="77258"/>
                      <a:pt x="110471" y="58886"/>
                      <a:pt x="114300" y="41275"/>
                    </a:cubicBezTo>
                    <a:cubicBezTo>
                      <a:pt x="115921" y="33817"/>
                      <a:pt x="122767" y="28575"/>
                      <a:pt x="127000" y="22225"/>
                    </a:cubicBezTo>
                    <a:lnTo>
                      <a:pt x="133350" y="12700"/>
                    </a:lnTo>
                    <a:cubicBezTo>
                      <a:pt x="135467" y="9525"/>
                      <a:pt x="135998" y="4100"/>
                      <a:pt x="139700" y="3175"/>
                    </a:cubicBezTo>
                    <a:lnTo>
                      <a:pt x="152400" y="0"/>
                    </a:lnTo>
                    <a:cubicBezTo>
                      <a:pt x="161925" y="1058"/>
                      <a:pt x="171678" y="851"/>
                      <a:pt x="180975" y="3175"/>
                    </a:cubicBezTo>
                    <a:cubicBezTo>
                      <a:pt x="186869" y="4648"/>
                      <a:pt x="196471" y="15496"/>
                      <a:pt x="200025" y="19050"/>
                    </a:cubicBezTo>
                    <a:cubicBezTo>
                      <a:pt x="208005" y="42991"/>
                      <a:pt x="197240" y="13481"/>
                      <a:pt x="209550" y="38100"/>
                    </a:cubicBezTo>
                    <a:cubicBezTo>
                      <a:pt x="212088" y="43175"/>
                      <a:pt x="214544" y="55578"/>
                      <a:pt x="215900" y="60325"/>
                    </a:cubicBezTo>
                    <a:cubicBezTo>
                      <a:pt x="225010" y="92209"/>
                      <a:pt x="212324" y="42848"/>
                      <a:pt x="222250" y="82550"/>
                    </a:cubicBezTo>
                    <a:cubicBezTo>
                      <a:pt x="220283" y="98285"/>
                      <a:pt x="224180" y="109347"/>
                      <a:pt x="209550" y="117475"/>
                    </a:cubicBezTo>
                    <a:cubicBezTo>
                      <a:pt x="203699" y="120726"/>
                      <a:pt x="190500" y="123825"/>
                      <a:pt x="190500" y="123825"/>
                    </a:cubicBezTo>
                    <a:cubicBezTo>
                      <a:pt x="180514" y="93868"/>
                      <a:pt x="181317" y="104383"/>
                      <a:pt x="187325" y="60325"/>
                    </a:cubicBezTo>
                    <a:cubicBezTo>
                      <a:pt x="188504" y="51678"/>
                      <a:pt x="188439" y="41907"/>
                      <a:pt x="193675" y="34925"/>
                    </a:cubicBezTo>
                    <a:cubicBezTo>
                      <a:pt x="196850" y="30692"/>
                      <a:pt x="200165" y="26560"/>
                      <a:pt x="203200" y="22225"/>
                    </a:cubicBezTo>
                    <a:cubicBezTo>
                      <a:pt x="207577" y="15973"/>
                      <a:pt x="215900" y="3175"/>
                      <a:pt x="215900" y="3175"/>
                    </a:cubicBezTo>
                    <a:cubicBezTo>
                      <a:pt x="217594" y="3598"/>
                      <a:pt x="235392" y="7703"/>
                      <a:pt x="238125" y="9525"/>
                    </a:cubicBezTo>
                    <a:cubicBezTo>
                      <a:pt x="241861" y="12016"/>
                      <a:pt x="244775" y="15601"/>
                      <a:pt x="247650" y="19050"/>
                    </a:cubicBezTo>
                    <a:cubicBezTo>
                      <a:pt x="250093" y="21981"/>
                      <a:pt x="254000" y="28575"/>
                      <a:pt x="254000" y="28575"/>
                    </a:cubicBezTo>
                    <a:lnTo>
                      <a:pt x="168275" y="374650"/>
                    </a:lnTo>
                  </a:path>
                </a:pathLst>
              </a:custGeom>
              <a:noFill/>
              <a:ln w="25400">
                <a:solidFill>
                  <a:srgbClr val="FFC000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10" name="Rectangle 9"/>
            <p:cNvSpPr/>
            <p:nvPr/>
          </p:nvSpPr>
          <p:spPr>
            <a:xfrm>
              <a:off x="6166698" y="3257550"/>
              <a:ext cx="136121" cy="14676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3177317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645638"/>
            <a:ext cx="9143999" cy="6212362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/>
              <a:t>Pinhole camera</a:t>
            </a:r>
            <a:endParaRPr lang="en-GB" dirty="0"/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517584" y="2191109"/>
            <a:ext cx="5080959" cy="1587261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Observe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dirty="0" smtClean="0"/>
              <a:t>Describe what you see.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</a:endParaRPr>
          </a:p>
        </p:txBody>
      </p:sp>
      <p:sp>
        <p:nvSpPr>
          <p:cNvPr id="5" name="Text Placeholder 16"/>
          <p:cNvSpPr txBox="1">
            <a:spLocks/>
          </p:cNvSpPr>
          <p:nvPr/>
        </p:nvSpPr>
        <p:spPr>
          <a:xfrm>
            <a:off x="517582" y="4176529"/>
            <a:ext cx="5080961" cy="1617063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rmAutofit fontScale="92500" lnSpcReduction="10000"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Explain</a:t>
            </a:r>
          </a:p>
          <a:p>
            <a:r>
              <a:rPr lang="en-GB" dirty="0"/>
              <a:t>Were your prediction and explanation correct?</a:t>
            </a:r>
          </a:p>
          <a:p>
            <a:pPr lvl="0">
              <a:defRPr/>
            </a:pPr>
            <a:r>
              <a:rPr lang="en-US" dirty="0"/>
              <a:t>Try to improve your first explanation to explain what happens more clearly.</a:t>
            </a:r>
          </a:p>
        </p:txBody>
      </p:sp>
      <p:sp>
        <p:nvSpPr>
          <p:cNvPr id="18" name="Text Placeholder 16"/>
          <p:cNvSpPr txBox="1">
            <a:spLocks/>
          </p:cNvSpPr>
          <p:nvPr/>
        </p:nvSpPr>
        <p:spPr>
          <a:xfrm>
            <a:off x="531392" y="1043797"/>
            <a:ext cx="5921166" cy="983411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Make the two</a:t>
            </a:r>
            <a:r>
              <a:rPr kumimoji="0" lang="en-US" sz="1800" b="1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pinholes into one larger hole.  Look at the </a:t>
            </a:r>
            <a:r>
              <a:rPr kumimoji="0" lang="en-US" sz="1800" b="1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image.</a:t>
            </a:r>
            <a:endParaRPr kumimoji="0" lang="en-US" sz="1800" b="1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4997928" y="2463698"/>
            <a:ext cx="3622373" cy="1675041"/>
            <a:chOff x="4997928" y="2463698"/>
            <a:chExt cx="3622373" cy="1675041"/>
          </a:xfrm>
        </p:grpSpPr>
        <p:grpSp>
          <p:nvGrpSpPr>
            <p:cNvPr id="9" name="Group 8"/>
            <p:cNvGrpSpPr/>
            <p:nvPr/>
          </p:nvGrpSpPr>
          <p:grpSpPr>
            <a:xfrm>
              <a:off x="6166699" y="2463698"/>
              <a:ext cx="2453602" cy="1578634"/>
              <a:chOff x="4620059" y="2872596"/>
              <a:chExt cx="2453602" cy="1578634"/>
            </a:xfrm>
          </p:grpSpPr>
          <p:grpSp>
            <p:nvGrpSpPr>
              <p:cNvPr id="21" name="Group 20"/>
              <p:cNvGrpSpPr/>
              <p:nvPr/>
            </p:nvGrpSpPr>
            <p:grpSpPr>
              <a:xfrm>
                <a:off x="4620059" y="2872596"/>
                <a:ext cx="2453602" cy="1578634"/>
                <a:chOff x="4620059" y="2872596"/>
                <a:chExt cx="2453602" cy="1578634"/>
              </a:xfrm>
            </p:grpSpPr>
            <p:sp>
              <p:nvSpPr>
                <p:cNvPr id="23" name="Rectangle 22"/>
                <p:cNvSpPr/>
                <p:nvPr/>
              </p:nvSpPr>
              <p:spPr>
                <a:xfrm>
                  <a:off x="4735902" y="2872596"/>
                  <a:ext cx="2337759" cy="1578634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4" name="Rectangle 23"/>
                <p:cNvSpPr/>
                <p:nvPr/>
              </p:nvSpPr>
              <p:spPr>
                <a:xfrm>
                  <a:off x="4620059" y="3625913"/>
                  <a:ext cx="136121" cy="72000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sp>
            <p:nvSpPr>
              <p:cNvPr id="22" name="Rectangle 21"/>
              <p:cNvSpPr/>
              <p:nvPr/>
            </p:nvSpPr>
            <p:spPr>
              <a:xfrm>
                <a:off x="6973649" y="2985638"/>
                <a:ext cx="100012" cy="1352551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0" name="Group 9"/>
            <p:cNvGrpSpPr/>
            <p:nvPr/>
          </p:nvGrpSpPr>
          <p:grpSpPr>
            <a:xfrm>
              <a:off x="4997928" y="2985366"/>
              <a:ext cx="540736" cy="1153373"/>
              <a:chOff x="4835411" y="2983015"/>
              <a:chExt cx="540736" cy="1153373"/>
            </a:xfrm>
          </p:grpSpPr>
          <p:grpSp>
            <p:nvGrpSpPr>
              <p:cNvPr id="15" name="Group 14"/>
              <p:cNvGrpSpPr/>
              <p:nvPr/>
            </p:nvGrpSpPr>
            <p:grpSpPr>
              <a:xfrm>
                <a:off x="4835411" y="2983015"/>
                <a:ext cx="540736" cy="1153373"/>
                <a:chOff x="2551346" y="2960727"/>
                <a:chExt cx="540736" cy="1153373"/>
              </a:xfrm>
            </p:grpSpPr>
            <p:sp>
              <p:nvSpPr>
                <p:cNvPr id="19" name="Oval 18"/>
                <p:cNvSpPr/>
                <p:nvPr/>
              </p:nvSpPr>
              <p:spPr>
                <a:xfrm>
                  <a:off x="2551346" y="2960727"/>
                  <a:ext cx="540736" cy="540000"/>
                </a:xfrm>
                <a:prstGeom prst="ellipse">
                  <a:avLst/>
                </a:prstGeom>
                <a:solidFill>
                  <a:srgbClr val="FFFF00">
                    <a:alpha val="14000"/>
                  </a:srgbClr>
                </a:solidFill>
                <a:ln w="3175">
                  <a:solidFill>
                    <a:srgbClr val="FFC000"/>
                  </a:solidFill>
                </a:ln>
                <a:scene3d>
                  <a:camera prst="orthographicFront">
                    <a:rot lat="0" lon="0" rev="2700000"/>
                  </a:camera>
                  <a:lightRig rig="threePt" dir="t"/>
                </a:scene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0" name="Round Same Side Corner Rectangle 19"/>
                <p:cNvSpPr/>
                <p:nvPr/>
              </p:nvSpPr>
              <p:spPr>
                <a:xfrm>
                  <a:off x="2640874" y="3498787"/>
                  <a:ext cx="361680" cy="615313"/>
                </a:xfrm>
                <a:prstGeom prst="round2SameRect">
                  <a:avLst>
                    <a:gd name="adj1" fmla="val 34340"/>
                    <a:gd name="adj2" fmla="val 14322"/>
                  </a:avLst>
                </a:prstGeom>
                <a:solidFill>
                  <a:schemeClr val="bg1">
                    <a:lumMod val="75000"/>
                  </a:schemeClr>
                </a:solidFill>
                <a:ln w="19050"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sp>
            <p:nvSpPr>
              <p:cNvPr id="17" name="Freeform 16"/>
              <p:cNvSpPr/>
              <p:nvPr/>
            </p:nvSpPr>
            <p:spPr>
              <a:xfrm>
                <a:off x="4987925" y="3146425"/>
                <a:ext cx="254000" cy="374650"/>
              </a:xfrm>
              <a:custGeom>
                <a:avLst/>
                <a:gdLst>
                  <a:gd name="connsiteX0" fmla="*/ 53975 w 254000"/>
                  <a:gd name="connsiteY0" fmla="*/ 365125 h 374650"/>
                  <a:gd name="connsiteX1" fmla="*/ 0 w 254000"/>
                  <a:gd name="connsiteY1" fmla="*/ 31750 h 374650"/>
                  <a:gd name="connsiteX2" fmla="*/ 9525 w 254000"/>
                  <a:gd name="connsiteY2" fmla="*/ 6350 h 374650"/>
                  <a:gd name="connsiteX3" fmla="*/ 22225 w 254000"/>
                  <a:gd name="connsiteY3" fmla="*/ 3175 h 374650"/>
                  <a:gd name="connsiteX4" fmla="*/ 50800 w 254000"/>
                  <a:gd name="connsiteY4" fmla="*/ 6350 h 374650"/>
                  <a:gd name="connsiteX5" fmla="*/ 66675 w 254000"/>
                  <a:gd name="connsiteY5" fmla="*/ 25400 h 374650"/>
                  <a:gd name="connsiteX6" fmla="*/ 69850 w 254000"/>
                  <a:gd name="connsiteY6" fmla="*/ 41275 h 374650"/>
                  <a:gd name="connsiteX7" fmla="*/ 66675 w 254000"/>
                  <a:gd name="connsiteY7" fmla="*/ 120650 h 374650"/>
                  <a:gd name="connsiteX8" fmla="*/ 63500 w 254000"/>
                  <a:gd name="connsiteY8" fmla="*/ 130175 h 374650"/>
                  <a:gd name="connsiteX9" fmla="*/ 53975 w 254000"/>
                  <a:gd name="connsiteY9" fmla="*/ 123825 h 374650"/>
                  <a:gd name="connsiteX10" fmla="*/ 47625 w 254000"/>
                  <a:gd name="connsiteY10" fmla="*/ 104775 h 374650"/>
                  <a:gd name="connsiteX11" fmla="*/ 44450 w 254000"/>
                  <a:gd name="connsiteY11" fmla="*/ 95250 h 374650"/>
                  <a:gd name="connsiteX12" fmla="*/ 47625 w 254000"/>
                  <a:gd name="connsiteY12" fmla="*/ 66675 h 374650"/>
                  <a:gd name="connsiteX13" fmla="*/ 57150 w 254000"/>
                  <a:gd name="connsiteY13" fmla="*/ 47625 h 374650"/>
                  <a:gd name="connsiteX14" fmla="*/ 63500 w 254000"/>
                  <a:gd name="connsiteY14" fmla="*/ 34925 h 374650"/>
                  <a:gd name="connsiteX15" fmla="*/ 79375 w 254000"/>
                  <a:gd name="connsiteY15" fmla="*/ 15875 h 374650"/>
                  <a:gd name="connsiteX16" fmla="*/ 88900 w 254000"/>
                  <a:gd name="connsiteY16" fmla="*/ 12700 h 374650"/>
                  <a:gd name="connsiteX17" fmla="*/ 111125 w 254000"/>
                  <a:gd name="connsiteY17" fmla="*/ 22225 h 374650"/>
                  <a:gd name="connsiteX18" fmla="*/ 114300 w 254000"/>
                  <a:gd name="connsiteY18" fmla="*/ 31750 h 374650"/>
                  <a:gd name="connsiteX19" fmla="*/ 123825 w 254000"/>
                  <a:gd name="connsiteY19" fmla="*/ 44450 h 374650"/>
                  <a:gd name="connsiteX20" fmla="*/ 127000 w 254000"/>
                  <a:gd name="connsiteY20" fmla="*/ 53975 h 374650"/>
                  <a:gd name="connsiteX21" fmla="*/ 133350 w 254000"/>
                  <a:gd name="connsiteY21" fmla="*/ 63500 h 374650"/>
                  <a:gd name="connsiteX22" fmla="*/ 136525 w 254000"/>
                  <a:gd name="connsiteY22" fmla="*/ 76200 h 374650"/>
                  <a:gd name="connsiteX23" fmla="*/ 133350 w 254000"/>
                  <a:gd name="connsiteY23" fmla="*/ 117475 h 374650"/>
                  <a:gd name="connsiteX24" fmla="*/ 123825 w 254000"/>
                  <a:gd name="connsiteY24" fmla="*/ 123825 h 374650"/>
                  <a:gd name="connsiteX25" fmla="*/ 117475 w 254000"/>
                  <a:gd name="connsiteY25" fmla="*/ 114300 h 374650"/>
                  <a:gd name="connsiteX26" fmla="*/ 111125 w 254000"/>
                  <a:gd name="connsiteY26" fmla="*/ 95250 h 374650"/>
                  <a:gd name="connsiteX27" fmla="*/ 114300 w 254000"/>
                  <a:gd name="connsiteY27" fmla="*/ 41275 h 374650"/>
                  <a:gd name="connsiteX28" fmla="*/ 127000 w 254000"/>
                  <a:gd name="connsiteY28" fmla="*/ 22225 h 374650"/>
                  <a:gd name="connsiteX29" fmla="*/ 133350 w 254000"/>
                  <a:gd name="connsiteY29" fmla="*/ 12700 h 374650"/>
                  <a:gd name="connsiteX30" fmla="*/ 139700 w 254000"/>
                  <a:gd name="connsiteY30" fmla="*/ 3175 h 374650"/>
                  <a:gd name="connsiteX31" fmla="*/ 152400 w 254000"/>
                  <a:gd name="connsiteY31" fmla="*/ 0 h 374650"/>
                  <a:gd name="connsiteX32" fmla="*/ 180975 w 254000"/>
                  <a:gd name="connsiteY32" fmla="*/ 3175 h 374650"/>
                  <a:gd name="connsiteX33" fmla="*/ 200025 w 254000"/>
                  <a:gd name="connsiteY33" fmla="*/ 19050 h 374650"/>
                  <a:gd name="connsiteX34" fmla="*/ 209550 w 254000"/>
                  <a:gd name="connsiteY34" fmla="*/ 38100 h 374650"/>
                  <a:gd name="connsiteX35" fmla="*/ 215900 w 254000"/>
                  <a:gd name="connsiteY35" fmla="*/ 60325 h 374650"/>
                  <a:gd name="connsiteX36" fmla="*/ 222250 w 254000"/>
                  <a:gd name="connsiteY36" fmla="*/ 82550 h 374650"/>
                  <a:gd name="connsiteX37" fmla="*/ 209550 w 254000"/>
                  <a:gd name="connsiteY37" fmla="*/ 117475 h 374650"/>
                  <a:gd name="connsiteX38" fmla="*/ 190500 w 254000"/>
                  <a:gd name="connsiteY38" fmla="*/ 123825 h 374650"/>
                  <a:gd name="connsiteX39" fmla="*/ 187325 w 254000"/>
                  <a:gd name="connsiteY39" fmla="*/ 60325 h 374650"/>
                  <a:gd name="connsiteX40" fmla="*/ 193675 w 254000"/>
                  <a:gd name="connsiteY40" fmla="*/ 34925 h 374650"/>
                  <a:gd name="connsiteX41" fmla="*/ 203200 w 254000"/>
                  <a:gd name="connsiteY41" fmla="*/ 22225 h 374650"/>
                  <a:gd name="connsiteX42" fmla="*/ 215900 w 254000"/>
                  <a:gd name="connsiteY42" fmla="*/ 3175 h 374650"/>
                  <a:gd name="connsiteX43" fmla="*/ 238125 w 254000"/>
                  <a:gd name="connsiteY43" fmla="*/ 9525 h 374650"/>
                  <a:gd name="connsiteX44" fmla="*/ 247650 w 254000"/>
                  <a:gd name="connsiteY44" fmla="*/ 19050 h 374650"/>
                  <a:gd name="connsiteX45" fmla="*/ 254000 w 254000"/>
                  <a:gd name="connsiteY45" fmla="*/ 28575 h 374650"/>
                  <a:gd name="connsiteX46" fmla="*/ 168275 w 254000"/>
                  <a:gd name="connsiteY46" fmla="*/ 374650 h 374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</a:cxnLst>
                <a:rect l="l" t="t" r="r" b="b"/>
                <a:pathLst>
                  <a:path w="254000" h="374650">
                    <a:moveTo>
                      <a:pt x="53975" y="365125"/>
                    </a:moveTo>
                    <a:lnTo>
                      <a:pt x="0" y="31750"/>
                    </a:lnTo>
                    <a:cubicBezTo>
                      <a:pt x="3175" y="23283"/>
                      <a:pt x="3974" y="13488"/>
                      <a:pt x="9525" y="6350"/>
                    </a:cubicBezTo>
                    <a:cubicBezTo>
                      <a:pt x="12204" y="2906"/>
                      <a:pt x="17861" y="3175"/>
                      <a:pt x="22225" y="3175"/>
                    </a:cubicBezTo>
                    <a:cubicBezTo>
                      <a:pt x="31809" y="3175"/>
                      <a:pt x="41275" y="5292"/>
                      <a:pt x="50800" y="6350"/>
                    </a:cubicBezTo>
                    <a:cubicBezTo>
                      <a:pt x="55741" y="11291"/>
                      <a:pt x="64023" y="18327"/>
                      <a:pt x="66675" y="25400"/>
                    </a:cubicBezTo>
                    <a:cubicBezTo>
                      <a:pt x="68570" y="30453"/>
                      <a:pt x="68792" y="35983"/>
                      <a:pt x="69850" y="41275"/>
                    </a:cubicBezTo>
                    <a:cubicBezTo>
                      <a:pt x="68792" y="67733"/>
                      <a:pt x="68562" y="94238"/>
                      <a:pt x="66675" y="120650"/>
                    </a:cubicBezTo>
                    <a:cubicBezTo>
                      <a:pt x="66437" y="123988"/>
                      <a:pt x="66747" y="129363"/>
                      <a:pt x="63500" y="130175"/>
                    </a:cubicBezTo>
                    <a:cubicBezTo>
                      <a:pt x="59798" y="131100"/>
                      <a:pt x="57150" y="125942"/>
                      <a:pt x="53975" y="123825"/>
                    </a:cubicBezTo>
                    <a:lnTo>
                      <a:pt x="47625" y="104775"/>
                    </a:lnTo>
                    <a:lnTo>
                      <a:pt x="44450" y="95250"/>
                    </a:lnTo>
                    <a:cubicBezTo>
                      <a:pt x="45508" y="85725"/>
                      <a:pt x="46049" y="76128"/>
                      <a:pt x="47625" y="66675"/>
                    </a:cubicBezTo>
                    <a:cubicBezTo>
                      <a:pt x="49337" y="56402"/>
                      <a:pt x="51987" y="56660"/>
                      <a:pt x="57150" y="47625"/>
                    </a:cubicBezTo>
                    <a:cubicBezTo>
                      <a:pt x="59498" y="43516"/>
                      <a:pt x="61152" y="39034"/>
                      <a:pt x="63500" y="34925"/>
                    </a:cubicBezTo>
                    <a:cubicBezTo>
                      <a:pt x="67104" y="28617"/>
                      <a:pt x="73313" y="19916"/>
                      <a:pt x="79375" y="15875"/>
                    </a:cubicBezTo>
                    <a:cubicBezTo>
                      <a:pt x="82160" y="14019"/>
                      <a:pt x="85725" y="13758"/>
                      <a:pt x="88900" y="12700"/>
                    </a:cubicBezTo>
                    <a:cubicBezTo>
                      <a:pt x="96526" y="14607"/>
                      <a:pt x="105643" y="15373"/>
                      <a:pt x="111125" y="22225"/>
                    </a:cubicBezTo>
                    <a:cubicBezTo>
                      <a:pt x="113216" y="24838"/>
                      <a:pt x="112640" y="28844"/>
                      <a:pt x="114300" y="31750"/>
                    </a:cubicBezTo>
                    <a:cubicBezTo>
                      <a:pt x="116925" y="36344"/>
                      <a:pt x="120650" y="40217"/>
                      <a:pt x="123825" y="44450"/>
                    </a:cubicBezTo>
                    <a:cubicBezTo>
                      <a:pt x="124883" y="47625"/>
                      <a:pt x="125503" y="50982"/>
                      <a:pt x="127000" y="53975"/>
                    </a:cubicBezTo>
                    <a:cubicBezTo>
                      <a:pt x="128707" y="57388"/>
                      <a:pt x="131847" y="59993"/>
                      <a:pt x="133350" y="63500"/>
                    </a:cubicBezTo>
                    <a:cubicBezTo>
                      <a:pt x="135069" y="67511"/>
                      <a:pt x="135467" y="71967"/>
                      <a:pt x="136525" y="76200"/>
                    </a:cubicBezTo>
                    <a:cubicBezTo>
                      <a:pt x="135467" y="89958"/>
                      <a:pt x="136905" y="104142"/>
                      <a:pt x="133350" y="117475"/>
                    </a:cubicBezTo>
                    <a:cubicBezTo>
                      <a:pt x="132367" y="121162"/>
                      <a:pt x="127567" y="124573"/>
                      <a:pt x="123825" y="123825"/>
                    </a:cubicBezTo>
                    <a:cubicBezTo>
                      <a:pt x="120083" y="123077"/>
                      <a:pt x="119025" y="117787"/>
                      <a:pt x="117475" y="114300"/>
                    </a:cubicBezTo>
                    <a:cubicBezTo>
                      <a:pt x="114757" y="108183"/>
                      <a:pt x="111125" y="95250"/>
                      <a:pt x="111125" y="95250"/>
                    </a:cubicBezTo>
                    <a:cubicBezTo>
                      <a:pt x="112183" y="77258"/>
                      <a:pt x="110471" y="58886"/>
                      <a:pt x="114300" y="41275"/>
                    </a:cubicBezTo>
                    <a:cubicBezTo>
                      <a:pt x="115921" y="33817"/>
                      <a:pt x="122767" y="28575"/>
                      <a:pt x="127000" y="22225"/>
                    </a:cubicBezTo>
                    <a:lnTo>
                      <a:pt x="133350" y="12700"/>
                    </a:lnTo>
                    <a:cubicBezTo>
                      <a:pt x="135467" y="9525"/>
                      <a:pt x="135998" y="4100"/>
                      <a:pt x="139700" y="3175"/>
                    </a:cubicBezTo>
                    <a:lnTo>
                      <a:pt x="152400" y="0"/>
                    </a:lnTo>
                    <a:cubicBezTo>
                      <a:pt x="161925" y="1058"/>
                      <a:pt x="171678" y="851"/>
                      <a:pt x="180975" y="3175"/>
                    </a:cubicBezTo>
                    <a:cubicBezTo>
                      <a:pt x="186869" y="4648"/>
                      <a:pt x="196471" y="15496"/>
                      <a:pt x="200025" y="19050"/>
                    </a:cubicBezTo>
                    <a:cubicBezTo>
                      <a:pt x="208005" y="42991"/>
                      <a:pt x="197240" y="13481"/>
                      <a:pt x="209550" y="38100"/>
                    </a:cubicBezTo>
                    <a:cubicBezTo>
                      <a:pt x="212088" y="43175"/>
                      <a:pt x="214544" y="55578"/>
                      <a:pt x="215900" y="60325"/>
                    </a:cubicBezTo>
                    <a:cubicBezTo>
                      <a:pt x="225010" y="92209"/>
                      <a:pt x="212324" y="42848"/>
                      <a:pt x="222250" y="82550"/>
                    </a:cubicBezTo>
                    <a:cubicBezTo>
                      <a:pt x="220283" y="98285"/>
                      <a:pt x="224180" y="109347"/>
                      <a:pt x="209550" y="117475"/>
                    </a:cubicBezTo>
                    <a:cubicBezTo>
                      <a:pt x="203699" y="120726"/>
                      <a:pt x="190500" y="123825"/>
                      <a:pt x="190500" y="123825"/>
                    </a:cubicBezTo>
                    <a:cubicBezTo>
                      <a:pt x="180514" y="93868"/>
                      <a:pt x="181317" y="104383"/>
                      <a:pt x="187325" y="60325"/>
                    </a:cubicBezTo>
                    <a:cubicBezTo>
                      <a:pt x="188504" y="51678"/>
                      <a:pt x="188439" y="41907"/>
                      <a:pt x="193675" y="34925"/>
                    </a:cubicBezTo>
                    <a:cubicBezTo>
                      <a:pt x="196850" y="30692"/>
                      <a:pt x="200165" y="26560"/>
                      <a:pt x="203200" y="22225"/>
                    </a:cubicBezTo>
                    <a:cubicBezTo>
                      <a:pt x="207577" y="15973"/>
                      <a:pt x="215900" y="3175"/>
                      <a:pt x="215900" y="3175"/>
                    </a:cubicBezTo>
                    <a:cubicBezTo>
                      <a:pt x="217594" y="3598"/>
                      <a:pt x="235392" y="7703"/>
                      <a:pt x="238125" y="9525"/>
                    </a:cubicBezTo>
                    <a:cubicBezTo>
                      <a:pt x="241861" y="12016"/>
                      <a:pt x="244775" y="15601"/>
                      <a:pt x="247650" y="19050"/>
                    </a:cubicBezTo>
                    <a:cubicBezTo>
                      <a:pt x="250093" y="21981"/>
                      <a:pt x="254000" y="28575"/>
                      <a:pt x="254000" y="28575"/>
                    </a:cubicBezTo>
                    <a:lnTo>
                      <a:pt x="168275" y="374650"/>
                    </a:lnTo>
                  </a:path>
                </a:pathLst>
              </a:custGeom>
              <a:noFill/>
              <a:ln w="25400">
                <a:solidFill>
                  <a:srgbClr val="FFC000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14" name="Rectangle 13"/>
            <p:cNvSpPr/>
            <p:nvPr/>
          </p:nvSpPr>
          <p:spPr>
            <a:xfrm>
              <a:off x="6166698" y="3257550"/>
              <a:ext cx="136121" cy="14676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393749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.BEST_PPt_First slide ready.pptx" id="{381E4D17-69CB-42C3-85C1-2E8F8736608A}" vid="{03D53ADA-BC75-4EEB-AF83-964927EF2CE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.BEST_PPt_First slide ready</Template>
  <TotalTime>54</TotalTime>
  <Words>219</Words>
  <Application>Microsoft Office PowerPoint</Application>
  <PresentationFormat>On-screen Show (4:3)</PresentationFormat>
  <Paragraphs>48</Paragraphs>
  <Slides>6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Verdana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Peter Fairhurst</dc:creator>
  <cp:lastModifiedBy>Peter Fairhurst</cp:lastModifiedBy>
  <cp:revision>15</cp:revision>
  <dcterms:created xsi:type="dcterms:W3CDTF">2019-03-26T09:45:17Z</dcterms:created>
  <dcterms:modified xsi:type="dcterms:W3CDTF">2019-04-08T15:13:59Z</dcterms:modified>
</cp:coreProperties>
</file>