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81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26336"/>
            <a:ext cx="9143999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Trolley racing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54604" y="832586"/>
            <a:ext cx="860988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Sophie and Isobel decide to have a race with their shopping trolleys.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Isobel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oils the wheels on her trolley to reduce friction.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1276832" y="2612666"/>
            <a:ext cx="2531370" cy="1811363"/>
            <a:chOff x="1135373" y="2806357"/>
            <a:chExt cx="2531370" cy="1811363"/>
          </a:xfrm>
        </p:grpSpPr>
        <p:pic>
          <p:nvPicPr>
            <p:cNvPr id="2052" name="Picture 4" descr="Oil Can, Oilcan, Oiler, Oil, Tank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35373" y="2806357"/>
              <a:ext cx="2531370" cy="1811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654175" y="3975100"/>
              <a:ext cx="873126" cy="55023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anDown">
                <a:avLst>
                  <a:gd name="adj" fmla="val 28712"/>
                </a:avLst>
              </a:prstTxWarp>
              <a:spAutoFit/>
            </a:bodyPr>
            <a:lstStyle/>
            <a:p>
              <a:pPr algn="ctr"/>
              <a:r>
                <a:rPr lang="en-US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latin typeface="Berlin Sans FB Demi" panose="020E0802020502020306" pitchFamily="34" charset="0"/>
                </a:rPr>
                <a:t>Trolley</a:t>
              </a:r>
            </a:p>
            <a:p>
              <a:pPr algn="ctr"/>
              <a:r>
                <a:rPr lang="en-US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latin typeface="Berlin Sans FB Demi" panose="020E0802020502020306" pitchFamily="34" charset="0"/>
                </a:rPr>
                <a:t>oil</a:t>
              </a:r>
              <a:endPara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Berlin Sans FB Demi" panose="020E0802020502020306" pitchFamily="34" charset="0"/>
              </a:endParaRPr>
            </a:p>
          </p:txBody>
        </p:sp>
      </p:grpSp>
      <p:grpSp>
        <p:nvGrpSpPr>
          <p:cNvPr id="2064" name="Group 2063"/>
          <p:cNvGrpSpPr/>
          <p:nvPr/>
        </p:nvGrpSpPr>
        <p:grpSpPr>
          <a:xfrm>
            <a:off x="4599781" y="2329373"/>
            <a:ext cx="3402939" cy="2226407"/>
            <a:chOff x="4352947" y="2329373"/>
            <a:chExt cx="3402939" cy="222640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52947" y="2329373"/>
              <a:ext cx="3402939" cy="2170242"/>
            </a:xfrm>
            <a:prstGeom prst="rect">
              <a:avLst/>
            </a:prstGeom>
          </p:spPr>
        </p:pic>
        <p:cxnSp>
          <p:nvCxnSpPr>
            <p:cNvPr id="2051" name="Straight Arrow Connector 2050"/>
            <p:cNvCxnSpPr/>
            <p:nvPr/>
          </p:nvCxnSpPr>
          <p:spPr>
            <a:xfrm flipV="1">
              <a:off x="4862059" y="4375780"/>
              <a:ext cx="288000" cy="180000"/>
            </a:xfrm>
            <a:prstGeom prst="straightConnector1">
              <a:avLst/>
            </a:prstGeom>
            <a:ln w="25400" cap="rnd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Straight Arrow Connector 677"/>
            <p:cNvCxnSpPr/>
            <p:nvPr/>
          </p:nvCxnSpPr>
          <p:spPr>
            <a:xfrm flipV="1">
              <a:off x="6329175" y="4375780"/>
              <a:ext cx="288000" cy="180000"/>
            </a:xfrm>
            <a:prstGeom prst="straightConnector1">
              <a:avLst/>
            </a:prstGeom>
            <a:ln w="25400" cap="rnd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Straight Arrow Connector 678"/>
            <p:cNvCxnSpPr/>
            <p:nvPr/>
          </p:nvCxnSpPr>
          <p:spPr>
            <a:xfrm flipH="1" flipV="1">
              <a:off x="6935787" y="4133543"/>
              <a:ext cx="288000" cy="180000"/>
            </a:xfrm>
            <a:prstGeom prst="straightConnector1">
              <a:avLst/>
            </a:prstGeom>
            <a:ln w="25400" cap="rnd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Straight Arrow Connector 679"/>
            <p:cNvCxnSpPr/>
            <p:nvPr/>
          </p:nvCxnSpPr>
          <p:spPr>
            <a:xfrm flipH="1" flipV="1">
              <a:off x="5475494" y="4147618"/>
              <a:ext cx="288000" cy="180000"/>
            </a:xfrm>
            <a:prstGeom prst="straightConnector1">
              <a:avLst/>
            </a:prstGeom>
            <a:ln w="25400" cap="rnd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29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871071" cy="1278089"/>
            <a:chOff x="0" y="0"/>
            <a:chExt cx="1356198" cy="88773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880583" y="272164"/>
              <a:ext cx="475615" cy="611505"/>
              <a:chOff x="596792" y="-79603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596792" y="255035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667493" y="-79603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1704955" y="1742599"/>
            <a:ext cx="2863600" cy="1072167"/>
          </a:xfrm>
          <a:prstGeom prst="wedgeRoundRectCallout">
            <a:avLst>
              <a:gd name="adj1" fmla="val 29758"/>
              <a:gd name="adj2" fmla="val 6140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Paige: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top speed she won’t need to push as hard 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65187" y="3311911"/>
            <a:ext cx="2392726" cy="1011395"/>
          </a:xfrm>
          <a:prstGeom prst="wedgeRoundRectCallout">
            <a:avLst>
              <a:gd name="adj1" fmla="val -76521"/>
              <a:gd name="adj2" fmla="val -1646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Scarlett: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will be able to push with more force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230851" y="3407349"/>
            <a:ext cx="2664392" cy="1379635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Tilly: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the start there will be a bigger resultant force on the trolley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230237" y="1899210"/>
            <a:ext cx="3145795" cy="830053"/>
          </a:xfrm>
          <a:prstGeom prst="wedgeRoundRectCallout">
            <a:avLst>
              <a:gd name="adj1" fmla="val -42603"/>
              <a:gd name="adj2" fmla="val 9142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Rebecca: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will have a higher top speed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6448531" cy="7549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friends are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talking about how oiling her wheels will help 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Isobel 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race.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51" y="1934199"/>
            <a:ext cx="1233387" cy="8805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477" y="4607646"/>
            <a:ext cx="2194155" cy="1447042"/>
          </a:xfrm>
          <a:prstGeom prst="rect">
            <a:avLst/>
          </a:prstGeom>
        </p:spPr>
      </p:pic>
      <p:sp>
        <p:nvSpPr>
          <p:cNvPr id="44" name="Title 1"/>
          <p:cNvSpPr txBox="1">
            <a:spLocks/>
          </p:cNvSpPr>
          <p:nvPr/>
        </p:nvSpPr>
        <p:spPr>
          <a:xfrm>
            <a:off x="1" y="0"/>
            <a:ext cx="9144000" cy="6371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Trolley racing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5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" y="26336"/>
            <a:ext cx="9144000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Trolley racing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5544438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5000"/>
              </a:lnSpc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friends are talking about how oiling her wheels will help 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Isobel </a:t>
            </a: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in the race.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5660" y="4325113"/>
            <a:ext cx="8748828" cy="183404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 about your answers to these questions</a:t>
            </a:r>
          </a:p>
          <a:p>
            <a:pPr marL="342900" indent="-342900">
              <a:lnSpc>
                <a:spcPct val="115000"/>
              </a:lnSpc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oiling her wheels will help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Isobel?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15000"/>
              </a:lnSpc>
              <a:spcAft>
                <a:spcPts val="6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Explain your answer</a:t>
            </a:r>
          </a:p>
          <a:p>
            <a:pPr marL="342900" lvl="1" indent="-342900">
              <a:lnSpc>
                <a:spcPct val="115000"/>
              </a:lnSpc>
              <a:buFont typeface="+mj-lt"/>
              <a:buAutoNum type="arabicPeriod" startAt="2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others made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marL="457200" lvl="2">
              <a:lnSpc>
                <a:spcPct val="115000"/>
              </a:lnSpc>
              <a:spcAft>
                <a:spcPts val="6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  <p:sp>
        <p:nvSpPr>
          <p:cNvPr id="48" name="Rounded Rectangular Callout 47"/>
          <p:cNvSpPr/>
          <p:nvPr/>
        </p:nvSpPr>
        <p:spPr>
          <a:xfrm>
            <a:off x="2024995" y="1657405"/>
            <a:ext cx="2430257" cy="873988"/>
          </a:xfrm>
          <a:prstGeom prst="wedgeRoundRectCallout">
            <a:avLst>
              <a:gd name="adj1" fmla="val 35778"/>
              <a:gd name="adj2" fmla="val 6559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Paige: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top speed she won’t need to push as hard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Rounded Rectangular Callout 48"/>
          <p:cNvSpPr/>
          <p:nvPr/>
        </p:nvSpPr>
        <p:spPr>
          <a:xfrm>
            <a:off x="6318586" y="2808356"/>
            <a:ext cx="2175309" cy="880670"/>
          </a:xfrm>
          <a:prstGeom prst="wedgeRoundRectCallout">
            <a:avLst>
              <a:gd name="adj1" fmla="val -76521"/>
              <a:gd name="adj2" fmla="val -1646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Scarlett: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will be able to push with more force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Rounded Rectangular Callout 49"/>
          <p:cNvSpPr/>
          <p:nvPr/>
        </p:nvSpPr>
        <p:spPr>
          <a:xfrm>
            <a:off x="694943" y="2887375"/>
            <a:ext cx="2410611" cy="1180488"/>
          </a:xfrm>
          <a:prstGeom prst="wedgeRoundRectCallout">
            <a:avLst>
              <a:gd name="adj1" fmla="val 71588"/>
              <a:gd name="adj2" fmla="val -2196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Tilly: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the start there will be a bigger resultant force on the trolley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" name="Rounded Rectangular Callout 50"/>
          <p:cNvSpPr/>
          <p:nvPr/>
        </p:nvSpPr>
        <p:spPr>
          <a:xfrm>
            <a:off x="5034669" y="1633825"/>
            <a:ext cx="2770763" cy="717376"/>
          </a:xfrm>
          <a:prstGeom prst="wedgeRoundRectCallout">
            <a:avLst>
              <a:gd name="adj1" fmla="val -42603"/>
              <a:gd name="adj2" fmla="val 9142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Rebecca: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will have a higher top speed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875" y="2761767"/>
            <a:ext cx="1436408" cy="98255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91" y="1657405"/>
            <a:ext cx="1233387" cy="8805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9079" y="5147165"/>
            <a:ext cx="1342042" cy="88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92</TotalTime>
  <Words>181</Words>
  <Application>Microsoft Office PowerPoint</Application>
  <PresentationFormat>On-screen Show (4:3)</PresentationFormat>
  <Paragraphs>23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Berlin Sans FB Demi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2019-02-19T11:02:35Z</dcterms:created>
  <dcterms:modified xsi:type="dcterms:W3CDTF">2019-03-22T11:37:07Z</dcterms:modified>
</cp:coreProperties>
</file>