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5D5D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76" d="100"/>
          <a:sy n="76" d="100"/>
        </p:scale>
        <p:origin x="96" y="7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9068" y="1022238"/>
            <a:ext cx="5811411" cy="5225545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Skydiving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4505565" cy="9743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Eve jumps out of a plane!!!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She is wearing a parachute.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4473691" y="1022238"/>
            <a:ext cx="3623094" cy="4218860"/>
            <a:chOff x="4473691" y="1022238"/>
            <a:chExt cx="3623094" cy="4218860"/>
          </a:xfrm>
        </p:grpSpPr>
        <p:grpSp>
          <p:nvGrpSpPr>
            <p:cNvPr id="24" name="Group 23"/>
            <p:cNvGrpSpPr/>
            <p:nvPr/>
          </p:nvGrpSpPr>
          <p:grpSpPr>
            <a:xfrm>
              <a:off x="5161543" y="4402463"/>
              <a:ext cx="2112169" cy="838635"/>
              <a:chOff x="4429676" y="2815465"/>
              <a:chExt cx="2112169" cy="838635"/>
            </a:xfrm>
          </p:grpSpPr>
          <p:sp>
            <p:nvSpPr>
              <p:cNvPr id="42" name="Rounded Rectangle 41"/>
              <p:cNvSpPr/>
              <p:nvPr/>
            </p:nvSpPr>
            <p:spPr>
              <a:xfrm>
                <a:off x="5464766" y="3288239"/>
                <a:ext cx="162630" cy="211577"/>
              </a:xfrm>
              <a:prstGeom prst="roundRect">
                <a:avLst/>
              </a:prstGeom>
              <a:solidFill>
                <a:schemeClr val="accent4">
                  <a:lumMod val="75000"/>
                </a:schemeClr>
              </a:solidFill>
              <a:ln>
                <a:solidFill>
                  <a:schemeClr val="accent4">
                    <a:lumMod val="75000"/>
                  </a:schemeClr>
                </a:solidFill>
              </a:ln>
              <a:scene3d>
                <a:camera prst="orthographicFront">
                  <a:rot lat="1200000" lon="21000000" rev="19800000"/>
                </a:camera>
                <a:lightRig rig="threePt" dir="t"/>
              </a:scene3d>
              <a:sp3d extrusionH="158750">
                <a:bevelT w="31750" h="317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3" name="Group 22"/>
              <p:cNvGrpSpPr/>
              <p:nvPr/>
            </p:nvGrpSpPr>
            <p:grpSpPr>
              <a:xfrm>
                <a:off x="4429676" y="2815465"/>
                <a:ext cx="2112169" cy="838635"/>
                <a:chOff x="4936248" y="2772763"/>
                <a:chExt cx="2112169" cy="838635"/>
              </a:xfrm>
            </p:grpSpPr>
            <p:sp>
              <p:nvSpPr>
                <p:cNvPr id="43" name="Freeform 42"/>
                <p:cNvSpPr/>
                <p:nvPr/>
              </p:nvSpPr>
              <p:spPr>
                <a:xfrm rot="449166">
                  <a:off x="5014283" y="3435237"/>
                  <a:ext cx="940280" cy="155276"/>
                </a:xfrm>
                <a:custGeom>
                  <a:avLst/>
                  <a:gdLst>
                    <a:gd name="connsiteX0" fmla="*/ 0 w 940280"/>
                    <a:gd name="connsiteY0" fmla="*/ 138023 h 155276"/>
                    <a:gd name="connsiteX1" fmla="*/ 276046 w 940280"/>
                    <a:gd name="connsiteY1" fmla="*/ 0 h 155276"/>
                    <a:gd name="connsiteX2" fmla="*/ 474453 w 940280"/>
                    <a:gd name="connsiteY2" fmla="*/ 155276 h 155276"/>
                    <a:gd name="connsiteX3" fmla="*/ 940280 w 940280"/>
                    <a:gd name="connsiteY3" fmla="*/ 34506 h 155276"/>
                    <a:gd name="connsiteX4" fmla="*/ 940280 w 940280"/>
                    <a:gd name="connsiteY4" fmla="*/ 34506 h 155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40280" h="155276">
                      <a:moveTo>
                        <a:pt x="0" y="138023"/>
                      </a:moveTo>
                      <a:lnTo>
                        <a:pt x="276046" y="0"/>
                      </a:lnTo>
                      <a:lnTo>
                        <a:pt x="474453" y="155276"/>
                      </a:lnTo>
                      <a:lnTo>
                        <a:pt x="940280" y="34506"/>
                      </a:lnTo>
                      <a:lnTo>
                        <a:pt x="940280" y="34506"/>
                      </a:lnTo>
                    </a:path>
                  </a:pathLst>
                </a:custGeom>
                <a:noFill/>
                <a:ln w="50800" cap="rnd">
                  <a:solidFill>
                    <a:srgbClr val="C00000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4" name="Freeform 43"/>
                <p:cNvSpPr/>
                <p:nvPr/>
              </p:nvSpPr>
              <p:spPr>
                <a:xfrm rot="21372326" flipH="1">
                  <a:off x="5969590" y="3467398"/>
                  <a:ext cx="917275" cy="144000"/>
                </a:xfrm>
                <a:custGeom>
                  <a:avLst/>
                  <a:gdLst>
                    <a:gd name="connsiteX0" fmla="*/ 0 w 940280"/>
                    <a:gd name="connsiteY0" fmla="*/ 138023 h 155276"/>
                    <a:gd name="connsiteX1" fmla="*/ 276046 w 940280"/>
                    <a:gd name="connsiteY1" fmla="*/ 0 h 155276"/>
                    <a:gd name="connsiteX2" fmla="*/ 474453 w 940280"/>
                    <a:gd name="connsiteY2" fmla="*/ 155276 h 155276"/>
                    <a:gd name="connsiteX3" fmla="*/ 940280 w 940280"/>
                    <a:gd name="connsiteY3" fmla="*/ 34506 h 155276"/>
                    <a:gd name="connsiteX4" fmla="*/ 940280 w 940280"/>
                    <a:gd name="connsiteY4" fmla="*/ 34506 h 155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40280" h="155276">
                      <a:moveTo>
                        <a:pt x="0" y="138023"/>
                      </a:moveTo>
                      <a:lnTo>
                        <a:pt x="276046" y="0"/>
                      </a:lnTo>
                      <a:lnTo>
                        <a:pt x="474453" y="155276"/>
                      </a:lnTo>
                      <a:lnTo>
                        <a:pt x="940280" y="34506"/>
                      </a:lnTo>
                      <a:lnTo>
                        <a:pt x="940280" y="34506"/>
                      </a:lnTo>
                    </a:path>
                  </a:pathLst>
                </a:custGeom>
                <a:noFill/>
                <a:ln w="50800" cap="rnd">
                  <a:solidFill>
                    <a:srgbClr val="C00000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5" name="Freeform 44"/>
                <p:cNvSpPr/>
                <p:nvPr/>
              </p:nvSpPr>
              <p:spPr>
                <a:xfrm>
                  <a:off x="5955513" y="3184222"/>
                  <a:ext cx="138023" cy="336430"/>
                </a:xfrm>
                <a:custGeom>
                  <a:avLst/>
                  <a:gdLst>
                    <a:gd name="connsiteX0" fmla="*/ 0 w 138023"/>
                    <a:gd name="connsiteY0" fmla="*/ 336430 h 336430"/>
                    <a:gd name="connsiteX1" fmla="*/ 138023 w 138023"/>
                    <a:gd name="connsiteY1" fmla="*/ 94891 h 336430"/>
                    <a:gd name="connsiteX2" fmla="*/ 138023 w 138023"/>
                    <a:gd name="connsiteY2" fmla="*/ 0 h 336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023" h="336430">
                      <a:moveTo>
                        <a:pt x="0" y="336430"/>
                      </a:moveTo>
                      <a:lnTo>
                        <a:pt x="138023" y="94891"/>
                      </a:lnTo>
                      <a:lnTo>
                        <a:pt x="138023" y="0"/>
                      </a:lnTo>
                    </a:path>
                  </a:pathLst>
                </a:custGeom>
                <a:noFill/>
                <a:ln w="50800" cap="rnd">
                  <a:solidFill>
                    <a:srgbClr val="C00000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6" name="Oval 45"/>
                <p:cNvSpPr/>
                <p:nvPr/>
              </p:nvSpPr>
              <p:spPr>
                <a:xfrm>
                  <a:off x="5944846" y="2772763"/>
                  <a:ext cx="297379" cy="406894"/>
                </a:xfrm>
                <a:prstGeom prst="ellipse">
                  <a:avLst/>
                </a:prstGeom>
                <a:solidFill>
                  <a:srgbClr val="FF0000"/>
                </a:solidFill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7" name="Freeform 46"/>
                <p:cNvSpPr/>
                <p:nvPr/>
              </p:nvSpPr>
              <p:spPr>
                <a:xfrm>
                  <a:off x="6093536" y="3004647"/>
                  <a:ext cx="954881" cy="264319"/>
                </a:xfrm>
                <a:custGeom>
                  <a:avLst/>
                  <a:gdLst>
                    <a:gd name="connsiteX0" fmla="*/ 0 w 954881"/>
                    <a:gd name="connsiteY0" fmla="*/ 264319 h 264319"/>
                    <a:gd name="connsiteX1" fmla="*/ 397668 w 954881"/>
                    <a:gd name="connsiteY1" fmla="*/ 126207 h 264319"/>
                    <a:gd name="connsiteX2" fmla="*/ 776287 w 954881"/>
                    <a:gd name="connsiteY2" fmla="*/ 114300 h 264319"/>
                    <a:gd name="connsiteX3" fmla="*/ 954881 w 954881"/>
                    <a:gd name="connsiteY3" fmla="*/ 0 h 2643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54881" h="264319">
                      <a:moveTo>
                        <a:pt x="0" y="264319"/>
                      </a:moveTo>
                      <a:lnTo>
                        <a:pt x="397668" y="126207"/>
                      </a:lnTo>
                      <a:lnTo>
                        <a:pt x="776287" y="114300"/>
                      </a:lnTo>
                      <a:lnTo>
                        <a:pt x="954881" y="0"/>
                      </a:lnTo>
                    </a:path>
                  </a:pathLst>
                </a:custGeom>
                <a:noFill/>
                <a:ln w="50800" cap="rnd">
                  <a:solidFill>
                    <a:srgbClr val="C00000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8" name="Freeform 47"/>
                <p:cNvSpPr/>
                <p:nvPr/>
              </p:nvSpPr>
              <p:spPr>
                <a:xfrm>
                  <a:off x="4936248" y="2883204"/>
                  <a:ext cx="1159669" cy="381000"/>
                </a:xfrm>
                <a:custGeom>
                  <a:avLst/>
                  <a:gdLst>
                    <a:gd name="connsiteX0" fmla="*/ 1159669 w 1159669"/>
                    <a:gd name="connsiteY0" fmla="*/ 381000 h 381000"/>
                    <a:gd name="connsiteX1" fmla="*/ 657225 w 1159669"/>
                    <a:gd name="connsiteY1" fmla="*/ 183356 h 381000"/>
                    <a:gd name="connsiteX2" fmla="*/ 197644 w 1159669"/>
                    <a:gd name="connsiteY2" fmla="*/ 128587 h 381000"/>
                    <a:gd name="connsiteX3" fmla="*/ 0 w 1159669"/>
                    <a:gd name="connsiteY3" fmla="*/ 0 h 38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59669" h="381000">
                      <a:moveTo>
                        <a:pt x="1159669" y="381000"/>
                      </a:moveTo>
                      <a:lnTo>
                        <a:pt x="657225" y="183356"/>
                      </a:lnTo>
                      <a:lnTo>
                        <a:pt x="197644" y="12858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50800" cap="rnd">
                  <a:solidFill>
                    <a:srgbClr val="C00000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cxnSp>
          <p:nvCxnSpPr>
            <p:cNvPr id="51" name="Straight Arrow Connector 50"/>
            <p:cNvCxnSpPr/>
            <p:nvPr/>
          </p:nvCxnSpPr>
          <p:spPr>
            <a:xfrm>
              <a:off x="7293581" y="1022238"/>
              <a:ext cx="0" cy="1610608"/>
            </a:xfrm>
            <a:prstGeom prst="straightConnector1">
              <a:avLst/>
            </a:prstGeom>
            <a:ln w="25400" cap="rnd">
              <a:solidFill>
                <a:schemeClr val="tx1">
                  <a:lumMod val="75000"/>
                  <a:lumOff val="25000"/>
                </a:schemeClr>
              </a:solidFill>
              <a:headEnd type="none"/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5443576" y="1206400"/>
              <a:ext cx="170848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She falls 5m in first second</a:t>
              </a:r>
              <a:endParaRPr lang="en-GB" sz="16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81" name="Oval Callout 80"/>
            <p:cNvSpPr/>
            <p:nvPr/>
          </p:nvSpPr>
          <p:spPr>
            <a:xfrm>
              <a:off x="7087495" y="2869911"/>
              <a:ext cx="1009290" cy="510715"/>
            </a:xfrm>
            <a:prstGeom prst="wedgeEllipseCallout">
              <a:avLst>
                <a:gd name="adj1" fmla="val -102880"/>
                <a:gd name="adj2" fmla="val 253752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GB" sz="800" dirty="0" smtClean="0">
                  <a:solidFill>
                    <a:schemeClr val="tx1"/>
                  </a:solidFill>
                </a:rPr>
                <a:t>t   </a:t>
              </a:r>
            </a:p>
            <a:p>
              <a:r>
                <a:rPr lang="en-GB" sz="800" dirty="0" smtClean="0">
                  <a:solidFill>
                    <a:schemeClr val="tx1"/>
                  </a:solidFill>
                </a:rPr>
                <a:t>                  a      </a:t>
              </a:r>
            </a:p>
            <a:p>
              <a:r>
                <a:rPr lang="en-GB" sz="800" dirty="0" smtClean="0">
                  <a:solidFill>
                    <a:schemeClr val="tx1"/>
                  </a:solidFill>
                </a:rPr>
                <a:t>It’s gr e</a:t>
              </a:r>
              <a:endParaRPr lang="en-GB" sz="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4473691" y="3474689"/>
              <a:ext cx="3623094" cy="646331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84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She loves skydiving and goes most weekends?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617333" y="1869814"/>
              <a:ext cx="1402993" cy="57863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Skydiving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5335496" y="3063469"/>
            <a:ext cx="3500703" cy="1859778"/>
            <a:chOff x="402385" y="3574076"/>
            <a:chExt cx="3500703" cy="1859778"/>
          </a:xfrm>
        </p:grpSpPr>
        <p:sp>
          <p:nvSpPr>
            <p:cNvPr id="20" name="Rectangle 19"/>
            <p:cNvSpPr/>
            <p:nvPr/>
          </p:nvSpPr>
          <p:spPr>
            <a:xfrm>
              <a:off x="402385" y="3574076"/>
              <a:ext cx="3459458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402385" y="4233894"/>
              <a:ext cx="3459458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402385" y="4893712"/>
              <a:ext cx="345945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57200" y="3659410"/>
              <a:ext cx="465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A</a:t>
              </a:r>
              <a:endPara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977841" y="3657081"/>
              <a:ext cx="2925247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normAutofit/>
            </a:bodyPr>
            <a:lstStyle/>
            <a:p>
              <a:r>
                <a:rPr lang="en-GB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Less than 5m</a:t>
              </a:r>
              <a:endPara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15955" y="4319228"/>
              <a:ext cx="465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B</a:t>
              </a:r>
              <a:endPara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936596" y="4316899"/>
              <a:ext cx="2925247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normAutofit/>
            </a:bodyPr>
            <a:lstStyle/>
            <a:p>
              <a:r>
                <a:rPr lang="en-GB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About 5m</a:t>
              </a:r>
              <a:endPara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02385" y="4979046"/>
              <a:ext cx="465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C</a:t>
              </a:r>
              <a:endPara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923026" y="4976717"/>
              <a:ext cx="2754463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normAutofit/>
            </a:bodyPr>
            <a:lstStyle/>
            <a:p>
              <a:r>
                <a:rPr lang="en-GB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A little </a:t>
              </a:r>
              <a:r>
                <a:rPr lang="en-GB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more than </a:t>
              </a:r>
              <a:r>
                <a:rPr lang="en-GB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5m</a:t>
              </a:r>
              <a:endPara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454407" y="863126"/>
            <a:ext cx="6213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a.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5335495" y="5040452"/>
            <a:ext cx="345945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5335495" y="512578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856136" y="5123457"/>
            <a:ext cx="2622432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lot more than 5m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05777" y="1040234"/>
            <a:ext cx="4490142" cy="4581812"/>
            <a:chOff x="305777" y="1040234"/>
            <a:chExt cx="4490142" cy="4581812"/>
          </a:xfrm>
        </p:grpSpPr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5777" y="1040234"/>
              <a:ext cx="4490142" cy="4581812"/>
            </a:xfrm>
            <a:prstGeom prst="rect">
              <a:avLst/>
            </a:prstGeom>
          </p:spPr>
        </p:pic>
        <p:grpSp>
          <p:nvGrpSpPr>
            <p:cNvPr id="42" name="Group 41"/>
            <p:cNvGrpSpPr/>
            <p:nvPr/>
          </p:nvGrpSpPr>
          <p:grpSpPr>
            <a:xfrm>
              <a:off x="665276" y="1089263"/>
              <a:ext cx="3623094" cy="4218860"/>
              <a:chOff x="4473691" y="1022238"/>
              <a:chExt cx="3623094" cy="4218860"/>
            </a:xfrm>
          </p:grpSpPr>
          <p:grpSp>
            <p:nvGrpSpPr>
              <p:cNvPr id="43" name="Group 42"/>
              <p:cNvGrpSpPr/>
              <p:nvPr/>
            </p:nvGrpSpPr>
            <p:grpSpPr>
              <a:xfrm>
                <a:off x="5161543" y="4402463"/>
                <a:ext cx="2112169" cy="838635"/>
                <a:chOff x="4429676" y="2815465"/>
                <a:chExt cx="2112169" cy="838635"/>
              </a:xfrm>
            </p:grpSpPr>
            <p:sp>
              <p:nvSpPr>
                <p:cNvPr id="49" name="Rounded Rectangle 48"/>
                <p:cNvSpPr/>
                <p:nvPr/>
              </p:nvSpPr>
              <p:spPr>
                <a:xfrm>
                  <a:off x="5464766" y="3288239"/>
                  <a:ext cx="162630" cy="211577"/>
                </a:xfrm>
                <a:prstGeom prst="roundRect">
                  <a:avLst/>
                </a:prstGeom>
                <a:solidFill>
                  <a:schemeClr val="accent4">
                    <a:lumMod val="75000"/>
                  </a:schemeClr>
                </a:solidFill>
                <a:ln>
                  <a:solidFill>
                    <a:schemeClr val="accent4">
                      <a:lumMod val="75000"/>
                    </a:schemeClr>
                  </a:solidFill>
                </a:ln>
                <a:scene3d>
                  <a:camera prst="orthographicFront">
                    <a:rot lat="1200000" lon="21000000" rev="19800000"/>
                  </a:camera>
                  <a:lightRig rig="threePt" dir="t"/>
                </a:scene3d>
                <a:sp3d extrusionH="158750">
                  <a:bevelT w="31750" h="317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50" name="Group 49"/>
                <p:cNvGrpSpPr/>
                <p:nvPr/>
              </p:nvGrpSpPr>
              <p:grpSpPr>
                <a:xfrm>
                  <a:off x="4429676" y="2815465"/>
                  <a:ext cx="2112169" cy="838635"/>
                  <a:chOff x="4936248" y="2772763"/>
                  <a:chExt cx="2112169" cy="838635"/>
                </a:xfrm>
              </p:grpSpPr>
              <p:sp>
                <p:nvSpPr>
                  <p:cNvPr id="51" name="Freeform 50"/>
                  <p:cNvSpPr/>
                  <p:nvPr/>
                </p:nvSpPr>
                <p:spPr>
                  <a:xfrm rot="449166">
                    <a:off x="5014283" y="3435237"/>
                    <a:ext cx="940280" cy="155276"/>
                  </a:xfrm>
                  <a:custGeom>
                    <a:avLst/>
                    <a:gdLst>
                      <a:gd name="connsiteX0" fmla="*/ 0 w 940280"/>
                      <a:gd name="connsiteY0" fmla="*/ 138023 h 155276"/>
                      <a:gd name="connsiteX1" fmla="*/ 276046 w 940280"/>
                      <a:gd name="connsiteY1" fmla="*/ 0 h 155276"/>
                      <a:gd name="connsiteX2" fmla="*/ 474453 w 940280"/>
                      <a:gd name="connsiteY2" fmla="*/ 155276 h 155276"/>
                      <a:gd name="connsiteX3" fmla="*/ 940280 w 940280"/>
                      <a:gd name="connsiteY3" fmla="*/ 34506 h 155276"/>
                      <a:gd name="connsiteX4" fmla="*/ 940280 w 940280"/>
                      <a:gd name="connsiteY4" fmla="*/ 34506 h 155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280" h="155276">
                        <a:moveTo>
                          <a:pt x="0" y="138023"/>
                        </a:moveTo>
                        <a:lnTo>
                          <a:pt x="276046" y="0"/>
                        </a:lnTo>
                        <a:lnTo>
                          <a:pt x="474453" y="155276"/>
                        </a:lnTo>
                        <a:lnTo>
                          <a:pt x="940280" y="34506"/>
                        </a:lnTo>
                        <a:lnTo>
                          <a:pt x="940280" y="34506"/>
                        </a:lnTo>
                      </a:path>
                    </a:pathLst>
                  </a:custGeom>
                  <a:noFill/>
                  <a:ln w="50800" cap="rnd">
                    <a:solidFill>
                      <a:srgbClr val="C00000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2" name="Freeform 51"/>
                  <p:cNvSpPr/>
                  <p:nvPr/>
                </p:nvSpPr>
                <p:spPr>
                  <a:xfrm rot="21372326" flipH="1">
                    <a:off x="5969590" y="3467398"/>
                    <a:ext cx="917275" cy="144000"/>
                  </a:xfrm>
                  <a:custGeom>
                    <a:avLst/>
                    <a:gdLst>
                      <a:gd name="connsiteX0" fmla="*/ 0 w 940280"/>
                      <a:gd name="connsiteY0" fmla="*/ 138023 h 155276"/>
                      <a:gd name="connsiteX1" fmla="*/ 276046 w 940280"/>
                      <a:gd name="connsiteY1" fmla="*/ 0 h 155276"/>
                      <a:gd name="connsiteX2" fmla="*/ 474453 w 940280"/>
                      <a:gd name="connsiteY2" fmla="*/ 155276 h 155276"/>
                      <a:gd name="connsiteX3" fmla="*/ 940280 w 940280"/>
                      <a:gd name="connsiteY3" fmla="*/ 34506 h 155276"/>
                      <a:gd name="connsiteX4" fmla="*/ 940280 w 940280"/>
                      <a:gd name="connsiteY4" fmla="*/ 34506 h 155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280" h="155276">
                        <a:moveTo>
                          <a:pt x="0" y="138023"/>
                        </a:moveTo>
                        <a:lnTo>
                          <a:pt x="276046" y="0"/>
                        </a:lnTo>
                        <a:lnTo>
                          <a:pt x="474453" y="155276"/>
                        </a:lnTo>
                        <a:lnTo>
                          <a:pt x="940280" y="34506"/>
                        </a:lnTo>
                        <a:lnTo>
                          <a:pt x="940280" y="34506"/>
                        </a:lnTo>
                      </a:path>
                    </a:pathLst>
                  </a:custGeom>
                  <a:noFill/>
                  <a:ln w="50800" cap="rnd">
                    <a:solidFill>
                      <a:srgbClr val="C00000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3" name="Freeform 52"/>
                  <p:cNvSpPr/>
                  <p:nvPr/>
                </p:nvSpPr>
                <p:spPr>
                  <a:xfrm>
                    <a:off x="5955513" y="3184222"/>
                    <a:ext cx="138023" cy="336430"/>
                  </a:xfrm>
                  <a:custGeom>
                    <a:avLst/>
                    <a:gdLst>
                      <a:gd name="connsiteX0" fmla="*/ 0 w 138023"/>
                      <a:gd name="connsiteY0" fmla="*/ 336430 h 336430"/>
                      <a:gd name="connsiteX1" fmla="*/ 138023 w 138023"/>
                      <a:gd name="connsiteY1" fmla="*/ 94891 h 336430"/>
                      <a:gd name="connsiteX2" fmla="*/ 138023 w 138023"/>
                      <a:gd name="connsiteY2" fmla="*/ 0 h 33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38023" h="336430">
                        <a:moveTo>
                          <a:pt x="0" y="336430"/>
                        </a:moveTo>
                        <a:lnTo>
                          <a:pt x="138023" y="94891"/>
                        </a:lnTo>
                        <a:lnTo>
                          <a:pt x="138023" y="0"/>
                        </a:lnTo>
                      </a:path>
                    </a:pathLst>
                  </a:custGeom>
                  <a:noFill/>
                  <a:ln w="50800" cap="rnd">
                    <a:solidFill>
                      <a:srgbClr val="C00000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4" name="Oval 53"/>
                  <p:cNvSpPr/>
                  <p:nvPr/>
                </p:nvSpPr>
                <p:spPr>
                  <a:xfrm>
                    <a:off x="5944846" y="2772763"/>
                    <a:ext cx="297379" cy="406894"/>
                  </a:xfrm>
                  <a:prstGeom prst="ellipse">
                    <a:avLst/>
                  </a:prstGeom>
                  <a:solidFill>
                    <a:srgbClr val="FF0000"/>
                  </a:solidFill>
                  <a:ln w="508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5" name="Freeform 54"/>
                  <p:cNvSpPr/>
                  <p:nvPr/>
                </p:nvSpPr>
                <p:spPr>
                  <a:xfrm>
                    <a:off x="6093536" y="3004647"/>
                    <a:ext cx="954881" cy="264319"/>
                  </a:xfrm>
                  <a:custGeom>
                    <a:avLst/>
                    <a:gdLst>
                      <a:gd name="connsiteX0" fmla="*/ 0 w 954881"/>
                      <a:gd name="connsiteY0" fmla="*/ 264319 h 264319"/>
                      <a:gd name="connsiteX1" fmla="*/ 397668 w 954881"/>
                      <a:gd name="connsiteY1" fmla="*/ 126207 h 264319"/>
                      <a:gd name="connsiteX2" fmla="*/ 776287 w 954881"/>
                      <a:gd name="connsiteY2" fmla="*/ 114300 h 264319"/>
                      <a:gd name="connsiteX3" fmla="*/ 954881 w 954881"/>
                      <a:gd name="connsiteY3" fmla="*/ 0 h 2643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54881" h="264319">
                        <a:moveTo>
                          <a:pt x="0" y="264319"/>
                        </a:moveTo>
                        <a:lnTo>
                          <a:pt x="397668" y="126207"/>
                        </a:lnTo>
                        <a:lnTo>
                          <a:pt x="776287" y="114300"/>
                        </a:lnTo>
                        <a:lnTo>
                          <a:pt x="954881" y="0"/>
                        </a:lnTo>
                      </a:path>
                    </a:pathLst>
                  </a:custGeom>
                  <a:noFill/>
                  <a:ln w="50800" cap="rnd">
                    <a:solidFill>
                      <a:srgbClr val="C00000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6" name="Freeform 55"/>
                  <p:cNvSpPr/>
                  <p:nvPr/>
                </p:nvSpPr>
                <p:spPr>
                  <a:xfrm>
                    <a:off x="4936248" y="2883204"/>
                    <a:ext cx="1159669" cy="381000"/>
                  </a:xfrm>
                  <a:custGeom>
                    <a:avLst/>
                    <a:gdLst>
                      <a:gd name="connsiteX0" fmla="*/ 1159669 w 1159669"/>
                      <a:gd name="connsiteY0" fmla="*/ 381000 h 381000"/>
                      <a:gd name="connsiteX1" fmla="*/ 657225 w 1159669"/>
                      <a:gd name="connsiteY1" fmla="*/ 183356 h 381000"/>
                      <a:gd name="connsiteX2" fmla="*/ 197644 w 1159669"/>
                      <a:gd name="connsiteY2" fmla="*/ 128587 h 381000"/>
                      <a:gd name="connsiteX3" fmla="*/ 0 w 1159669"/>
                      <a:gd name="connsiteY3" fmla="*/ 0 h 38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59669" h="381000">
                        <a:moveTo>
                          <a:pt x="1159669" y="381000"/>
                        </a:moveTo>
                        <a:lnTo>
                          <a:pt x="657225" y="183356"/>
                        </a:lnTo>
                        <a:lnTo>
                          <a:pt x="197644" y="128587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50800" cap="rnd">
                    <a:solidFill>
                      <a:srgbClr val="C00000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cxnSp>
            <p:nvCxnSpPr>
              <p:cNvPr id="44" name="Straight Arrow Connector 43"/>
              <p:cNvCxnSpPr/>
              <p:nvPr/>
            </p:nvCxnSpPr>
            <p:spPr>
              <a:xfrm>
                <a:off x="7293581" y="1022238"/>
                <a:ext cx="0" cy="1610608"/>
              </a:xfrm>
              <a:prstGeom prst="straightConnector1">
                <a:avLst/>
              </a:prstGeom>
              <a:ln w="25400" cap="rnd">
                <a:solidFill>
                  <a:schemeClr val="tx1">
                    <a:lumMod val="75000"/>
                    <a:lumOff val="25000"/>
                  </a:schemeClr>
                </a:solidFill>
                <a:headEnd type="none"/>
                <a:tailEnd type="arrow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TextBox 44"/>
              <p:cNvSpPr txBox="1"/>
              <p:nvPr/>
            </p:nvSpPr>
            <p:spPr>
              <a:xfrm>
                <a:off x="5335496" y="1167350"/>
                <a:ext cx="193821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Eve </a:t>
                </a:r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falls 5m in first second</a:t>
                </a:r>
                <a:endParaRPr lang="en-GB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4473691" y="3474689"/>
                <a:ext cx="362309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>
                    <a:latin typeface="Verdana" panose="020B0604030504040204" pitchFamily="34" charset="0"/>
                    <a:ea typeface="Verdana" panose="020B0604030504040204" pitchFamily="34" charset="0"/>
                  </a:rPr>
                  <a:t>How far does she fall in the following second?</a:t>
                </a:r>
                <a:endParaRPr lang="en-GB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pic>
            <p:nvPicPr>
              <p:cNvPr id="48" name="Picture 47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617333" y="1869814"/>
                <a:ext cx="1402993" cy="578636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97443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Skydiving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4589253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9263" marR="0" lvl="0" indent="-449263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b. </a:t>
            </a:r>
            <a:r>
              <a:rPr kumimoji="0" lang="en-US" sz="180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	What is the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best</a:t>
            </a:r>
            <a:r>
              <a:rPr kumimoji="0" lang="en-US" sz="180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reason</a:t>
            </a:r>
            <a:r>
              <a:rPr kumimoji="0" lang="en-US" sz="180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for your answer to </a:t>
            </a:r>
            <a:r>
              <a:rPr kumimoji="0" lang="en-US" sz="1800" i="1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 a</a:t>
            </a:r>
            <a:r>
              <a:rPr kumimoji="0" lang="en-US" sz="180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She reaches her top speed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very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quickly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650371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She speeds up quickly at first and then speeds up more slowly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She speeds up quickly at first and keeps speeding up quickly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Drag (air resistance)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slows her down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9122" y="149903"/>
            <a:ext cx="3317845" cy="3380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488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161</TotalTime>
  <Words>118</Words>
  <Application>Microsoft Office PowerPoint</Application>
  <PresentationFormat>On-screen Show (4:3)</PresentationFormat>
  <Paragraphs>31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15</cp:revision>
  <dcterms:created xsi:type="dcterms:W3CDTF">2019-02-14T11:47:46Z</dcterms:created>
  <dcterms:modified xsi:type="dcterms:W3CDTF">2019-02-19T15:03:28Z</dcterms:modified>
</cp:coreProperties>
</file>