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6"/>
  </p:notesMasterIdLst>
  <p:sldIdLst>
    <p:sldId id="257" r:id="rId2"/>
    <p:sldId id="258" r:id="rId3"/>
    <p:sldId id="259" r:id="rId4"/>
    <p:sldId id="260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FF00"/>
    <a:srgbClr val="007600"/>
    <a:srgbClr val="3737FF"/>
    <a:srgbClr val="5B5BFF"/>
    <a:srgbClr val="000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023" autoAdjust="0"/>
    <p:restoredTop sz="94651" autoAdjust="0"/>
  </p:normalViewPr>
  <p:slideViewPr>
    <p:cSldViewPr snapToGrid="0">
      <p:cViewPr varScale="1">
        <p:scale>
          <a:sx n="98" d="100"/>
          <a:sy n="98" d="100"/>
        </p:scale>
        <p:origin x="10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3BC92B-20E3-4759-9EA2-4291CE070368}" type="datetimeFigureOut">
              <a:rPr lang="en-GB" smtClean="0"/>
              <a:t>04/03/2019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E7C73D-9F36-4409-AC4D-B1068866F4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4129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https://</a:t>
            </a:r>
            <a:r>
              <a:rPr lang="en-GB" smtClean="0"/>
              <a:t>pixabay.com/en/woman-riding-bicycle-sport-cycle-33590/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24406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317840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3763639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990101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04/03/2019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9756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04/03/2019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2113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04/03/2019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2509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04/03/2019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4748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04/03/2019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9058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04/03/2019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9895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04/03/2019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8137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04/03/2019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775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04/03/2019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576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04/03/2019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3256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04/03/2019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9729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045666-C2DB-4374-98FD-31A24254EBAB}" type="datetimeFigureOut">
              <a:rPr lang="en-GB" smtClean="0"/>
              <a:t>04/03/2019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752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4244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/>
              <a:t>Calculating </a:t>
            </a:r>
            <a:r>
              <a:rPr lang="en-US" dirty="0" smtClean="0"/>
              <a:t>resultant </a:t>
            </a:r>
            <a:r>
              <a:rPr lang="en-US" dirty="0"/>
              <a:t>force</a:t>
            </a:r>
            <a:r>
              <a:rPr lang="en-US" sz="1400" b="0" baseline="30000" dirty="0"/>
              <a:t> (2)</a:t>
            </a:r>
            <a:endParaRPr lang="en-GB" sz="1400" b="0" baseline="30000" dirty="0"/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5"/>
            <a:ext cx="8285163" cy="395904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More than one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force can push or pull an object.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baseline="0" dirty="0" smtClean="0"/>
              <a:t>The</a:t>
            </a:r>
            <a:r>
              <a:rPr lang="en-US" dirty="0" smtClean="0"/>
              <a:t> forces add together, but their direction is important.</a:t>
            </a:r>
          </a:p>
          <a:p>
            <a:endParaRPr lang="en-GB" dirty="0"/>
          </a:p>
          <a:p>
            <a:endParaRPr lang="en-GB" dirty="0"/>
          </a:p>
          <a:p>
            <a:r>
              <a:rPr lang="en-GB" dirty="0"/>
              <a:t>   </a:t>
            </a:r>
            <a:r>
              <a:rPr lang="en-GB" dirty="0" smtClean="0"/>
              <a:t>    400N</a:t>
            </a:r>
            <a:r>
              <a:rPr lang="en-GB" dirty="0"/>
              <a:t>		 </a:t>
            </a:r>
            <a:r>
              <a:rPr lang="en-GB" dirty="0" smtClean="0"/>
              <a:t>      150N  </a:t>
            </a:r>
            <a:r>
              <a:rPr lang="en-GB" dirty="0"/>
              <a:t>	</a:t>
            </a:r>
            <a:r>
              <a:rPr lang="en-GB" dirty="0" smtClean="0"/>
              <a:t>      200N</a:t>
            </a:r>
            <a:r>
              <a:rPr lang="en-GB" dirty="0"/>
              <a:t>	</a:t>
            </a:r>
            <a:r>
              <a:rPr lang="en-GB" dirty="0" smtClean="0"/>
              <a:t>     50N</a:t>
            </a:r>
            <a:endParaRPr lang="en-GB" dirty="0"/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1026" name="Picture 2" descr="Woman, Riding, Bicycle, Sport, Cycle, Helmet, Rider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59881" y="2629256"/>
            <a:ext cx="1693703" cy="16457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Woman, Riding, Bicycle, Sport, Cycle, Helmet, Rider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92941" y="2629256"/>
            <a:ext cx="1693703" cy="16457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ight Arrow 1"/>
          <p:cNvSpPr/>
          <p:nvPr/>
        </p:nvSpPr>
        <p:spPr>
          <a:xfrm>
            <a:off x="728971" y="2842645"/>
            <a:ext cx="1728000" cy="432000"/>
          </a:xfrm>
          <a:prstGeom prst="rightArrow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ight Arrow 12"/>
          <p:cNvSpPr/>
          <p:nvPr/>
        </p:nvSpPr>
        <p:spPr>
          <a:xfrm>
            <a:off x="5584416" y="2842645"/>
            <a:ext cx="864000" cy="432000"/>
          </a:xfrm>
          <a:prstGeom prst="rightArrow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ight Arrow 13"/>
          <p:cNvSpPr/>
          <p:nvPr/>
        </p:nvSpPr>
        <p:spPr>
          <a:xfrm>
            <a:off x="7470644" y="2842645"/>
            <a:ext cx="216000" cy="432000"/>
          </a:xfrm>
          <a:prstGeom prst="rightArrow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ight Arrow 14"/>
          <p:cNvSpPr/>
          <p:nvPr/>
        </p:nvSpPr>
        <p:spPr>
          <a:xfrm rot="10800000">
            <a:off x="3814109" y="2842645"/>
            <a:ext cx="648000" cy="432000"/>
          </a:xfrm>
          <a:prstGeom prst="rightArrow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00577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78090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/>
              <a:t>Calculating </a:t>
            </a:r>
            <a:r>
              <a:rPr lang="en-US" dirty="0" smtClean="0"/>
              <a:t>resultant </a:t>
            </a:r>
            <a:r>
              <a:rPr lang="en-US" dirty="0"/>
              <a:t>force</a:t>
            </a:r>
            <a:r>
              <a:rPr lang="en-US" sz="1400" b="0" baseline="30000" dirty="0"/>
              <a:t> (2)</a:t>
            </a:r>
            <a:endParaRPr lang="en-GB" sz="1400" b="0" baseline="30000" dirty="0"/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5"/>
            <a:ext cx="8285163" cy="395904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Example 1.  What is the resultant force on the </a:t>
            </a:r>
            <a:r>
              <a:rPr lang="en-GB" dirty="0" smtClean="0"/>
              <a:t>bicycle?</a:t>
            </a:r>
            <a:endParaRPr lang="en-GB" dirty="0"/>
          </a:p>
          <a:p>
            <a:endParaRPr lang="en-GB" dirty="0"/>
          </a:p>
          <a:p>
            <a:endParaRPr lang="en-GB" dirty="0"/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475747" y="1627477"/>
            <a:ext cx="4668253" cy="32316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7313">
              <a:spcAft>
                <a:spcPts val="1200"/>
              </a:spcAft>
            </a:pPr>
            <a:r>
              <a:rPr lang="en-GB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forces </a:t>
            </a:r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are pushing against each other</a:t>
            </a:r>
            <a:endParaRPr lang="en-GB" sz="16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87313">
              <a:spcAft>
                <a:spcPts val="1200"/>
              </a:spcAft>
            </a:pPr>
            <a:r>
              <a:rPr lang="en-GB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</a:t>
            </a:r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biggest force pushes forwards</a:t>
            </a:r>
            <a:endParaRPr lang="en-GB" sz="16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87313">
              <a:spcAft>
                <a:spcPts val="1200"/>
              </a:spcAft>
            </a:pPr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difference in the forces	</a:t>
            </a:r>
            <a:endParaRPr lang="en-GB" sz="16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87313">
              <a:spcAft>
                <a:spcPts val="1200"/>
              </a:spcAft>
            </a:pPr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= </a:t>
            </a:r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big force – the small force</a:t>
            </a:r>
            <a:endParaRPr lang="en-GB" sz="16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87313">
              <a:spcAft>
                <a:spcPts val="1200"/>
              </a:spcAft>
            </a:pPr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= 450 </a:t>
            </a:r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– </a:t>
            </a:r>
            <a:r>
              <a:rPr lang="en-GB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180</a:t>
            </a:r>
            <a:endParaRPr lang="en-GB" sz="16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87313">
              <a:spcAft>
                <a:spcPts val="1200"/>
              </a:spcAft>
            </a:pPr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= 270</a:t>
            </a:r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	</a:t>
            </a:r>
            <a:endParaRPr lang="en-GB" sz="16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87313">
              <a:spcAft>
                <a:spcPts val="1200"/>
              </a:spcAft>
            </a:pPr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resultant force is </a:t>
            </a:r>
            <a:r>
              <a:rPr lang="en-GB" u="sng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270 </a:t>
            </a:r>
            <a:r>
              <a:rPr lang="en-GB" u="sng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 forwards</a:t>
            </a:r>
            <a:endParaRPr lang="en-GB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139332" y="2044818"/>
            <a:ext cx="4197084" cy="2711188"/>
            <a:chOff x="139332" y="2044818"/>
            <a:chExt cx="4197084" cy="2711188"/>
          </a:xfrm>
        </p:grpSpPr>
        <p:pic>
          <p:nvPicPr>
            <p:cNvPr id="9" name="Picture 2" descr="Woman, Riding, Bicycle, Sport, Cycle, Helmet, Rider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736895">
              <a:off x="1236189" y="2198551"/>
              <a:ext cx="2209285" cy="21466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0" name="Right Arrow 9"/>
            <p:cNvSpPr/>
            <p:nvPr/>
          </p:nvSpPr>
          <p:spPr>
            <a:xfrm rot="736895">
              <a:off x="778987" y="2293064"/>
              <a:ext cx="1152000" cy="432000"/>
            </a:xfrm>
            <a:prstGeom prst="rightArrow">
              <a:avLst/>
            </a:prstGeom>
            <a:solidFill>
              <a:srgbClr val="FF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Right Arrow 12"/>
            <p:cNvSpPr/>
            <p:nvPr/>
          </p:nvSpPr>
          <p:spPr>
            <a:xfrm rot="11536895">
              <a:off x="3001592" y="2752938"/>
              <a:ext cx="864000" cy="432000"/>
            </a:xfrm>
            <a:prstGeom prst="rightArrow">
              <a:avLst/>
            </a:prstGeom>
            <a:solidFill>
              <a:srgbClr val="FF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3" name="Straight Connector 2"/>
            <p:cNvCxnSpPr/>
            <p:nvPr/>
          </p:nvCxnSpPr>
          <p:spPr>
            <a:xfrm>
              <a:off x="139332" y="3949737"/>
              <a:ext cx="4197084" cy="806269"/>
            </a:xfrm>
            <a:prstGeom prst="line">
              <a:avLst/>
            </a:prstGeom>
            <a:ln w="53975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" name="TextBox 4"/>
            <p:cNvSpPr txBox="1"/>
            <p:nvPr/>
          </p:nvSpPr>
          <p:spPr>
            <a:xfrm rot="708225">
              <a:off x="896549" y="2044818"/>
              <a:ext cx="96615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>
                  <a:latin typeface="Verdana" panose="020B0604030504040204" pitchFamily="34" charset="0"/>
                  <a:ea typeface="Verdana" panose="020B0604030504040204" pitchFamily="34" charset="0"/>
                </a:rPr>
                <a:t>450N</a:t>
              </a:r>
              <a:endParaRPr lang="en-GB" dirty="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 rot="708225">
              <a:off x="3304761" y="2567734"/>
              <a:ext cx="96615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>
                  <a:latin typeface="Verdana" panose="020B0604030504040204" pitchFamily="34" charset="0"/>
                  <a:ea typeface="Verdana" panose="020B0604030504040204" pitchFamily="34" charset="0"/>
                </a:rPr>
                <a:t>180N</a:t>
              </a:r>
              <a:endParaRPr lang="en-GB" dirty="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852884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22" presetClass="entr" presetSubtype="8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500"/>
                            </p:stCondLst>
                            <p:childTnLst>
                              <p:par>
                                <p:cTn id="26" presetID="22" presetClass="entr" presetSubtype="8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6889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/>
              <a:t>Calculating </a:t>
            </a:r>
            <a:r>
              <a:rPr lang="en-US" dirty="0" smtClean="0"/>
              <a:t>resultant </a:t>
            </a:r>
            <a:r>
              <a:rPr lang="en-US" dirty="0"/>
              <a:t>force</a:t>
            </a:r>
            <a:r>
              <a:rPr lang="en-US" sz="1400" b="0" baseline="30000" dirty="0"/>
              <a:t> (2)</a:t>
            </a:r>
            <a:endParaRPr lang="en-GB" sz="1400" b="0" baseline="30000" dirty="0"/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5"/>
            <a:ext cx="8285163" cy="395904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Example 2.  What is the resultant force on the </a:t>
            </a:r>
            <a:r>
              <a:rPr lang="en-GB" dirty="0" smtClean="0"/>
              <a:t>bicycle?</a:t>
            </a:r>
            <a:endParaRPr lang="en-GB" dirty="0"/>
          </a:p>
          <a:p>
            <a:endParaRPr lang="en-GB" dirty="0"/>
          </a:p>
          <a:p>
            <a:endParaRPr lang="en-GB" dirty="0"/>
          </a:p>
        </p:txBody>
      </p:sp>
      <p:sp>
        <p:nvSpPr>
          <p:cNvPr id="9" name="Rectangle 8"/>
          <p:cNvSpPr/>
          <p:nvPr/>
        </p:nvSpPr>
        <p:spPr>
          <a:xfrm>
            <a:off x="455311" y="2111119"/>
            <a:ext cx="4836694" cy="20928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1200"/>
              </a:spcAft>
            </a:pPr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forces are both push </a:t>
            </a:r>
            <a:r>
              <a:rPr lang="en-GB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forwards</a:t>
            </a:r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 </a:t>
            </a:r>
            <a:endParaRPr lang="en-GB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spcAft>
                <a:spcPts val="1200"/>
              </a:spcAft>
            </a:pPr>
            <a:r>
              <a:rPr lang="en-GB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They </a:t>
            </a:r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add together.</a:t>
            </a:r>
          </a:p>
          <a:p>
            <a:pPr>
              <a:spcAft>
                <a:spcPts val="1200"/>
              </a:spcAft>
            </a:pPr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resultant force 	= </a:t>
            </a:r>
            <a:r>
              <a:rPr lang="en-GB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210 </a:t>
            </a:r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+ </a:t>
            </a:r>
            <a:r>
              <a:rPr lang="en-GB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90</a:t>
            </a:r>
            <a:endParaRPr lang="en-GB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spcAft>
                <a:spcPts val="1200"/>
              </a:spcAft>
            </a:pPr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			</a:t>
            </a:r>
            <a:r>
              <a:rPr lang="en-GB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		= 300 </a:t>
            </a:r>
            <a:endParaRPr lang="en-GB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spcAft>
                <a:spcPts val="1200"/>
              </a:spcAft>
            </a:pPr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resultant force is </a:t>
            </a:r>
            <a:r>
              <a:rPr lang="en-GB" u="sng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300 </a:t>
            </a:r>
            <a:r>
              <a:rPr lang="en-GB" u="sng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 </a:t>
            </a:r>
            <a:r>
              <a:rPr lang="en-GB" u="sng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forwards</a:t>
            </a:r>
            <a:endParaRPr lang="en-GB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57" name="Group 56"/>
          <p:cNvGrpSpPr/>
          <p:nvPr/>
        </p:nvGrpSpPr>
        <p:grpSpPr>
          <a:xfrm>
            <a:off x="5292005" y="2111119"/>
            <a:ext cx="3219200" cy="2340454"/>
            <a:chOff x="4840375" y="2137719"/>
            <a:chExt cx="3219200" cy="2340454"/>
          </a:xfrm>
        </p:grpSpPr>
        <p:pic>
          <p:nvPicPr>
            <p:cNvPr id="8" name="Picture 2" descr="Woman, Riding, Bicycle, Sport, Cycle, Helmet, Rider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850290" y="2331498"/>
              <a:ext cx="2209285" cy="21466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6" name="Picture 55"/>
            <p:cNvPicPr>
              <a:picLocks noChangeAspect="1"/>
            </p:cNvPicPr>
            <p:nvPr/>
          </p:nvPicPr>
          <p:blipFill>
            <a:blip r:embed="rId5">
              <a:grayscl/>
            </a:blip>
            <a:stretch>
              <a:fillRect/>
            </a:stretch>
          </p:blipFill>
          <p:spPr>
            <a:xfrm>
              <a:off x="4840375" y="2137719"/>
              <a:ext cx="1792379" cy="1164437"/>
            </a:xfrm>
            <a:prstGeom prst="rect">
              <a:avLst/>
            </a:prstGeom>
          </p:spPr>
        </p:pic>
        <p:sp>
          <p:nvSpPr>
            <p:cNvPr id="13" name="Right Arrow 12"/>
            <p:cNvSpPr/>
            <p:nvPr/>
          </p:nvSpPr>
          <p:spPr>
            <a:xfrm>
              <a:off x="5045672" y="3834111"/>
              <a:ext cx="1152000" cy="432000"/>
            </a:xfrm>
            <a:prstGeom prst="rightArrow">
              <a:avLst/>
            </a:prstGeom>
            <a:solidFill>
              <a:srgbClr val="FF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" name="Right Arrow 13"/>
            <p:cNvSpPr/>
            <p:nvPr/>
          </p:nvSpPr>
          <p:spPr>
            <a:xfrm>
              <a:off x="5364901" y="2549321"/>
              <a:ext cx="612000" cy="432000"/>
            </a:xfrm>
            <a:prstGeom prst="rightArrow">
              <a:avLst/>
            </a:prstGeom>
            <a:solidFill>
              <a:srgbClr val="FF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" name="TextBox 15"/>
            <p:cNvSpPr txBox="1"/>
            <p:nvPr/>
          </p:nvSpPr>
          <p:spPr>
            <a:xfrm rot="21571330">
              <a:off x="5009218" y="3591844"/>
              <a:ext cx="96615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>
                  <a:latin typeface="Verdana" panose="020B0604030504040204" pitchFamily="34" charset="0"/>
                  <a:ea typeface="Verdana" panose="020B0604030504040204" pitchFamily="34" charset="0"/>
                </a:rPr>
                <a:t>210N</a:t>
              </a:r>
              <a:endParaRPr lang="en-GB" dirty="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 rot="21571330">
              <a:off x="5007329" y="2306423"/>
              <a:ext cx="96615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>
                  <a:latin typeface="Verdana" panose="020B0604030504040204" pitchFamily="34" charset="0"/>
                  <a:ea typeface="Verdana" panose="020B0604030504040204" pitchFamily="34" charset="0"/>
                </a:rPr>
                <a:t>90N</a:t>
              </a:r>
              <a:endParaRPr lang="en-GB" dirty="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406535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8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000"/>
                            </p:stCondLst>
                            <p:childTnLst>
                              <p:par>
                                <p:cTn id="2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6889" y="645638"/>
            <a:ext cx="9150889" cy="6212362"/>
          </a:xfrm>
          <a:prstGeom prst="rect">
            <a:avLst/>
          </a:prstGeom>
        </p:spPr>
      </p:pic>
      <p:pic>
        <p:nvPicPr>
          <p:cNvPr id="17" name="Picture 16" descr="Screen Clippi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7525" y="2292143"/>
            <a:ext cx="2113187" cy="1569503"/>
          </a:xfrm>
          <a:prstGeom prst="rect">
            <a:avLst/>
          </a:prstGeom>
        </p:spPr>
      </p:pic>
      <p:pic>
        <p:nvPicPr>
          <p:cNvPr id="18" name="Picture 17" descr="Screen Clippin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613797">
            <a:off x="519138" y="3883320"/>
            <a:ext cx="2203756" cy="1616808"/>
          </a:xfrm>
          <a:prstGeom prst="rect">
            <a:avLst/>
          </a:prstGeom>
        </p:spPr>
      </p:pic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48414835"/>
              </p:ext>
            </p:extLst>
          </p:nvPr>
        </p:nvGraphicFramePr>
        <p:xfrm>
          <a:off x="336722" y="1637816"/>
          <a:ext cx="8434791" cy="437407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811597">
                  <a:extLst>
                    <a:ext uri="{9D8B030D-6E8A-4147-A177-3AD203B41FA5}">
                      <a16:colId xmlns:a16="http://schemas.microsoft.com/office/drawing/2014/main" val="2360818461"/>
                    </a:ext>
                  </a:extLst>
                </a:gridCol>
                <a:gridCol w="2811597">
                  <a:extLst>
                    <a:ext uri="{9D8B030D-6E8A-4147-A177-3AD203B41FA5}">
                      <a16:colId xmlns:a16="http://schemas.microsoft.com/office/drawing/2014/main" val="2847676596"/>
                    </a:ext>
                  </a:extLst>
                </a:gridCol>
                <a:gridCol w="2811597">
                  <a:extLst>
                    <a:ext uri="{9D8B030D-6E8A-4147-A177-3AD203B41FA5}">
                      <a16:colId xmlns:a16="http://schemas.microsoft.com/office/drawing/2014/main" val="2839738875"/>
                    </a:ext>
                  </a:extLst>
                </a:gridCol>
              </a:tblGrid>
              <a:tr h="2187036">
                <a:tc>
                  <a:txBody>
                    <a:bodyPr/>
                    <a:lstStyle/>
                    <a:p>
                      <a:r>
                        <a:rPr lang="en-GB" dirty="0" smtClean="0"/>
                        <a:t>1</a:t>
                      </a:r>
                    </a:p>
                    <a:p>
                      <a:endParaRPr lang="en-GB" b="0" dirty="0" smtClean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  <a:p>
                      <a:r>
                        <a:rPr lang="en-GB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  360 N            55 N</a:t>
                      </a:r>
                      <a:endParaRPr lang="en-GB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2</a:t>
                      </a:r>
                    </a:p>
                    <a:p>
                      <a:r>
                        <a:rPr lang="en-GB" dirty="0" smtClean="0"/>
                        <a:t>          </a:t>
                      </a:r>
                      <a:r>
                        <a:rPr lang="en-GB" dirty="0" smtClean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          </a:t>
                      </a:r>
                      <a:r>
                        <a:rPr lang="en-GB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   </a:t>
                      </a:r>
                      <a:r>
                        <a:rPr lang="en-GB" dirty="0" smtClean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 35 N</a:t>
                      </a:r>
                    </a:p>
                    <a:p>
                      <a:endParaRPr lang="en-GB" b="0" dirty="0" smtClean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  <a:p>
                      <a:r>
                        <a:rPr lang="en-GB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    10 N</a:t>
                      </a:r>
                      <a:endParaRPr lang="en-GB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3</a:t>
                      </a:r>
                    </a:p>
                    <a:p>
                      <a:endParaRPr lang="en-GB" b="0" dirty="0" smtClean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  <a:p>
                      <a:r>
                        <a:rPr lang="en-GB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  280 N          43</a:t>
                      </a:r>
                      <a:r>
                        <a:rPr lang="en-GB" b="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N</a:t>
                      </a:r>
                      <a:endParaRPr lang="en-GB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46567283"/>
                  </a:ext>
                </a:extLst>
              </a:tr>
              <a:tr h="2187036">
                <a:tc>
                  <a:txBody>
                    <a:bodyPr/>
                    <a:lstStyle/>
                    <a:p>
                      <a:r>
                        <a:rPr lang="en-GB" dirty="0" smtClean="0"/>
                        <a:t>4</a:t>
                      </a:r>
                    </a:p>
                    <a:p>
                      <a:r>
                        <a:rPr lang="en-GB" dirty="0" smtClean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                    </a:t>
                      </a:r>
                    </a:p>
                    <a:p>
                      <a:endParaRPr lang="en-GB" b="0" dirty="0" smtClean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  <a:p>
                      <a:r>
                        <a:rPr lang="en-GB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                    6 N</a:t>
                      </a:r>
                    </a:p>
                    <a:p>
                      <a:r>
                        <a:rPr lang="en-GB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                 </a:t>
                      </a:r>
                    </a:p>
                    <a:p>
                      <a:r>
                        <a:rPr lang="en-GB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              21 N</a:t>
                      </a:r>
                      <a:endParaRPr lang="en-GB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5</a:t>
                      </a:r>
                    </a:p>
                    <a:p>
                      <a:endParaRPr lang="en-GB" b="0" dirty="0" smtClean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  <a:p>
                      <a:r>
                        <a:rPr lang="en-GB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  133 N         133</a:t>
                      </a:r>
                      <a:r>
                        <a:rPr lang="en-GB" b="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N</a:t>
                      </a:r>
                      <a:endParaRPr lang="en-GB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6</a:t>
                      </a:r>
                    </a:p>
                    <a:p>
                      <a:endParaRPr lang="en-GB" b="0" dirty="0" smtClean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  <a:p>
                      <a:r>
                        <a:rPr lang="en-GB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  85 N           110 N</a:t>
                      </a:r>
                    </a:p>
                    <a:p>
                      <a:endParaRPr lang="en-GB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23133048"/>
                  </a:ext>
                </a:extLst>
              </a:tr>
            </a:tbl>
          </a:graphicData>
        </a:graphic>
      </p:graphicFrame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Calculating 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resultant 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force</a:t>
            </a:r>
            <a:r>
              <a:rPr kumimoji="0" lang="en-US" sz="1400" b="0" i="0" u="none" strike="noStrike" kern="1200" cap="none" spc="0" normalizeH="0" baseline="3000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(2)</a:t>
            </a:r>
            <a:endParaRPr kumimoji="0" lang="en-GB" sz="1400" b="0" i="0" u="none" strike="noStrike" kern="1200" cap="none" spc="0" normalizeH="0" baseline="3000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7" name="Text Placeholder 3"/>
          <p:cNvSpPr txBox="1">
            <a:spLocks/>
          </p:cNvSpPr>
          <p:nvPr/>
        </p:nvSpPr>
        <p:spPr>
          <a:xfrm>
            <a:off x="354605" y="832585"/>
            <a:ext cx="8434790" cy="832313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900" b="1" dirty="0" smtClean="0">
                <a:latin typeface="Verdana" panose="020B0604030504040204" pitchFamily="34" charset="0"/>
                <a:ea typeface="Verdana" panose="020B0604030504040204" pitchFamily="34" charset="0"/>
              </a:rPr>
              <a:t>Questions</a:t>
            </a:r>
          </a:p>
          <a:p>
            <a:r>
              <a:rPr lang="en-GB" sz="1900" dirty="0" smtClean="0">
                <a:latin typeface="Verdana" panose="020B0604030504040204" pitchFamily="34" charset="0"/>
                <a:ea typeface="Verdana" panose="020B0604030504040204" pitchFamily="34" charset="0"/>
              </a:rPr>
              <a:t>Calculate the resultant force in each example.  </a:t>
            </a:r>
          </a:p>
          <a:p>
            <a:endParaRPr lang="en-GB" dirty="0"/>
          </a:p>
        </p:txBody>
      </p:sp>
      <p:pic>
        <p:nvPicPr>
          <p:cNvPr id="25" name="Picture 2" descr="Woman, Riding, Bicycle, Sport, Cycle, Helmet, Rider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2390" y="2457745"/>
            <a:ext cx="1105856" cy="10745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Picture 2" descr="Woman, Riding, Bicycle, Sport, Cycle, Helmet, Rider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3186" y="2457745"/>
            <a:ext cx="1105856" cy="10745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ight Arrow 1"/>
          <p:cNvSpPr/>
          <p:nvPr/>
        </p:nvSpPr>
        <p:spPr>
          <a:xfrm>
            <a:off x="476989" y="2592368"/>
            <a:ext cx="1036906" cy="252000"/>
          </a:xfrm>
          <a:prstGeom prst="rightArrow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Right Arrow 27"/>
          <p:cNvSpPr/>
          <p:nvPr/>
        </p:nvSpPr>
        <p:spPr>
          <a:xfrm rot="10800000">
            <a:off x="2451844" y="2592368"/>
            <a:ext cx="216000" cy="252000"/>
          </a:xfrm>
          <a:prstGeom prst="rightArrow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Right Arrow 28"/>
          <p:cNvSpPr/>
          <p:nvPr/>
        </p:nvSpPr>
        <p:spPr>
          <a:xfrm>
            <a:off x="6099048" y="2598339"/>
            <a:ext cx="996696" cy="252000"/>
          </a:xfrm>
          <a:prstGeom prst="rightArrow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Right Arrow 29"/>
          <p:cNvSpPr/>
          <p:nvPr/>
        </p:nvSpPr>
        <p:spPr>
          <a:xfrm>
            <a:off x="7915052" y="2592368"/>
            <a:ext cx="180000" cy="252000"/>
          </a:xfrm>
          <a:prstGeom prst="rightArrow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1" name="Picture 2" descr="Woman, Riding, Bicycle, Sport, Cycle, Helmet, Rider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2749" y="4691725"/>
            <a:ext cx="1105856" cy="10745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2" name="Right Arrow 31"/>
          <p:cNvSpPr/>
          <p:nvPr/>
        </p:nvSpPr>
        <p:spPr>
          <a:xfrm>
            <a:off x="3544100" y="4832319"/>
            <a:ext cx="648000" cy="252000"/>
          </a:xfrm>
          <a:prstGeom prst="rightArrow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Right Arrow 32"/>
          <p:cNvSpPr/>
          <p:nvPr/>
        </p:nvSpPr>
        <p:spPr>
          <a:xfrm rot="10800000">
            <a:off x="4899255" y="4832319"/>
            <a:ext cx="648000" cy="252000"/>
          </a:xfrm>
          <a:prstGeom prst="rightArrow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4" name="Picture 2" descr="Woman, Riding, Bicycle, Sport, Cycle, Helmet, Rider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3186" y="4691725"/>
            <a:ext cx="1105856" cy="10745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5" name="Right Arrow 34"/>
          <p:cNvSpPr/>
          <p:nvPr/>
        </p:nvSpPr>
        <p:spPr>
          <a:xfrm>
            <a:off x="6323119" y="4832319"/>
            <a:ext cx="612000" cy="252000"/>
          </a:xfrm>
          <a:prstGeom prst="rightArrow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Right Arrow 35"/>
          <p:cNvSpPr/>
          <p:nvPr/>
        </p:nvSpPr>
        <p:spPr>
          <a:xfrm rot="10800000">
            <a:off x="7699052" y="4832319"/>
            <a:ext cx="792000" cy="252000"/>
          </a:xfrm>
          <a:prstGeom prst="rightArrow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02645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.BEST_PPt_First slide ready.pptx" id="{381E4D17-69CB-42C3-85C1-2E8F8736608A}" vid="{03D53ADA-BC75-4EEB-AF83-964927EF2CE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.BEST_PPt_First slide ready</Template>
  <TotalTime>86</TotalTime>
  <Words>164</Words>
  <Application>Microsoft Office PowerPoint</Application>
  <PresentationFormat>On-screen Show (4:3)</PresentationFormat>
  <Paragraphs>57</Paragraphs>
  <Slides>4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Verdana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Peter Fairhurst</dc:creator>
  <cp:lastModifiedBy>Peter Fairhurst</cp:lastModifiedBy>
  <cp:revision>18</cp:revision>
  <dcterms:created xsi:type="dcterms:W3CDTF">2019-02-13T12:09:10Z</dcterms:created>
  <dcterms:modified xsi:type="dcterms:W3CDTF">2019-03-04T09:01:26Z</dcterms:modified>
</cp:coreProperties>
</file>