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FFFF00"/>
    <a:srgbClr val="007600"/>
    <a:srgbClr val="3737FF"/>
    <a:srgbClr val="5B5BFF"/>
    <a:srgbClr val="0000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989" autoAdjust="0"/>
    <p:restoredTop sz="94651" autoAdjust="0"/>
  </p:normalViewPr>
  <p:slideViewPr>
    <p:cSldViewPr snapToGrid="0">
      <p:cViewPr varScale="1">
        <p:scale>
          <a:sx n="100" d="100"/>
          <a:sy n="100" d="100"/>
        </p:scale>
        <p:origin x="84" y="15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3BC92B-20E3-4759-9EA2-4291CE070368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E7C73D-9F36-4409-AC4D-B1068866F4E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4129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244062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DE7C73D-9F36-4409-AC4D-B1068866F4E0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124406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297569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2113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2509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47488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90583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798956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081378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27753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576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93256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9729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045666-C2DB-4374-98FD-31A24254EBAB}" type="datetimeFigureOut">
              <a:rPr lang="en-GB" smtClean="0"/>
              <a:t>16/04/2019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48A154-E206-4365-8F5D-0EA04C752ED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367523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644244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lvl="0">
              <a:defRPr/>
            </a:pPr>
            <a:r>
              <a:rPr lang="en-GB" dirty="0"/>
              <a:t>Is it a symptom?</a:t>
            </a:r>
            <a:endParaRPr kumimoji="0" lang="en-GB" sz="2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  <p:sp>
        <p:nvSpPr>
          <p:cNvPr id="12" name="Text Placeholder 16"/>
          <p:cNvSpPr txBox="1">
            <a:spLocks/>
          </p:cNvSpPr>
          <p:nvPr/>
        </p:nvSpPr>
        <p:spPr>
          <a:xfrm>
            <a:off x="457200" y="780829"/>
            <a:ext cx="8285163" cy="7854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defRPr/>
            </a:pPr>
            <a:r>
              <a:rPr lang="en-GB" sz="1600" dirty="0"/>
              <a:t>Some </a:t>
            </a:r>
            <a:r>
              <a:rPr lang="en-GB" sz="1600" dirty="0" smtClean="0"/>
              <a:t>children </a:t>
            </a:r>
            <a:r>
              <a:rPr lang="en-GB" sz="1600" dirty="0"/>
              <a:t>are asked to suggest symptoms of ill health.</a:t>
            </a:r>
          </a:p>
          <a:p>
            <a:pPr lvl="0">
              <a:defRPr/>
            </a:pPr>
            <a:r>
              <a:rPr lang="en-GB" sz="1600" dirty="0"/>
              <a:t>Look at their suggestions.</a:t>
            </a:r>
          </a:p>
        </p:txBody>
      </p:sp>
      <p:sp>
        <p:nvSpPr>
          <p:cNvPr id="28" name="Rounded Rectangular Callout 27"/>
          <p:cNvSpPr/>
          <p:nvPr/>
        </p:nvSpPr>
        <p:spPr>
          <a:xfrm>
            <a:off x="1069848" y="1762567"/>
            <a:ext cx="2693026" cy="1020261"/>
          </a:xfrm>
          <a:prstGeom prst="wedgeRoundRectCallout">
            <a:avLst>
              <a:gd name="adj1" fmla="val 44013"/>
              <a:gd name="adj2" fmla="val 70983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Alfie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 smtClean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Loosing weight.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29" name="Rounded Rectangular Callout 28"/>
          <p:cNvSpPr/>
          <p:nvPr/>
        </p:nvSpPr>
        <p:spPr>
          <a:xfrm>
            <a:off x="5769477" y="4905627"/>
            <a:ext cx="2931423" cy="1018800"/>
          </a:xfrm>
          <a:prstGeom prst="wedgeRoundRectCallout">
            <a:avLst>
              <a:gd name="adj1" fmla="val -49582"/>
              <a:gd name="adj2" fmla="val -71765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 anchorCtr="0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Jack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 smtClean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Teeth falling out.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30" name="Rounded Rectangular Callout 29"/>
          <p:cNvSpPr/>
          <p:nvPr/>
        </p:nvSpPr>
        <p:spPr>
          <a:xfrm>
            <a:off x="2276856" y="4773218"/>
            <a:ext cx="2410166" cy="1018800"/>
          </a:xfrm>
          <a:prstGeom prst="wedgeRoundRectCallout">
            <a:avLst>
              <a:gd name="adj1" fmla="val 34697"/>
              <a:gd name="adj2" fmla="val -69776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Megan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Feeling sad.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31" name="Rounded Rectangular Callout 30"/>
          <p:cNvSpPr/>
          <p:nvPr/>
        </p:nvSpPr>
        <p:spPr>
          <a:xfrm flipH="1">
            <a:off x="4345407" y="1780541"/>
            <a:ext cx="2988081" cy="1018800"/>
          </a:xfrm>
          <a:prstGeom prst="wedgeRoundRectCallout">
            <a:avLst>
              <a:gd name="adj1" fmla="val 34977"/>
              <a:gd name="adj2" fmla="val 72213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Chloe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 smtClean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Skin changing colour</a:t>
            </a:r>
            <a:r>
              <a:rPr lang="en-GB" sz="1600" dirty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32" name="Rounded Rectangular Callout 31"/>
          <p:cNvSpPr/>
          <p:nvPr/>
        </p:nvSpPr>
        <p:spPr>
          <a:xfrm>
            <a:off x="5870241" y="3144274"/>
            <a:ext cx="2472355" cy="1018800"/>
          </a:xfrm>
          <a:prstGeom prst="wedgeRoundRectCallout">
            <a:avLst>
              <a:gd name="adj1" fmla="val -59081"/>
              <a:gd name="adj2" fmla="val -21371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Grace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Being tired.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33" name="Rounded Rectangular Callout 32"/>
          <p:cNvSpPr/>
          <p:nvPr/>
        </p:nvSpPr>
        <p:spPr>
          <a:xfrm>
            <a:off x="313756" y="3271025"/>
            <a:ext cx="2975194" cy="1018800"/>
          </a:xfrm>
          <a:prstGeom prst="wedgeRoundRectCallout">
            <a:avLst>
              <a:gd name="adj1" fmla="val 56966"/>
              <a:gd name="adj2" fmla="val -18617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Zayn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High body temperature.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grpSp>
        <p:nvGrpSpPr>
          <p:cNvPr id="34" name="Group 33"/>
          <p:cNvGrpSpPr>
            <a:grpSpLocks noChangeAspect="1"/>
          </p:cNvGrpSpPr>
          <p:nvPr/>
        </p:nvGrpSpPr>
        <p:grpSpPr>
          <a:xfrm>
            <a:off x="4746926" y="3367127"/>
            <a:ext cx="475615" cy="611505"/>
            <a:chOff x="0" y="0"/>
            <a:chExt cx="527901" cy="688156"/>
          </a:xfrm>
        </p:grpSpPr>
        <p:sp>
          <p:nvSpPr>
            <p:cNvPr id="35" name="Freeform 34"/>
            <p:cNvSpPr/>
            <p:nvPr/>
          </p:nvSpPr>
          <p:spPr>
            <a:xfrm>
              <a:off x="0" y="334638"/>
              <a:ext cx="527901" cy="353518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36" name="Oval 35"/>
            <p:cNvSpPr/>
            <p:nvPr/>
          </p:nvSpPr>
          <p:spPr>
            <a:xfrm>
              <a:off x="70701" y="0"/>
              <a:ext cx="386499" cy="386499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  <p:grpSp>
        <p:nvGrpSpPr>
          <p:cNvPr id="37" name="Group 36"/>
          <p:cNvGrpSpPr>
            <a:grpSpLocks noChangeAspect="1"/>
          </p:cNvGrpSpPr>
          <p:nvPr/>
        </p:nvGrpSpPr>
        <p:grpSpPr>
          <a:xfrm>
            <a:off x="3933491" y="3212187"/>
            <a:ext cx="475615" cy="611505"/>
            <a:chOff x="0" y="0"/>
            <a:chExt cx="527901" cy="688156"/>
          </a:xfrm>
        </p:grpSpPr>
        <p:sp>
          <p:nvSpPr>
            <p:cNvPr id="38" name="Freeform 37"/>
            <p:cNvSpPr/>
            <p:nvPr/>
          </p:nvSpPr>
          <p:spPr>
            <a:xfrm>
              <a:off x="0" y="334638"/>
              <a:ext cx="527901" cy="353518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39" name="Oval 38"/>
            <p:cNvSpPr/>
            <p:nvPr/>
          </p:nvSpPr>
          <p:spPr>
            <a:xfrm>
              <a:off x="70701" y="0"/>
              <a:ext cx="386499" cy="386499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  <p:grpSp>
        <p:nvGrpSpPr>
          <p:cNvPr id="40" name="Group 39"/>
          <p:cNvGrpSpPr>
            <a:grpSpLocks noChangeAspect="1"/>
          </p:cNvGrpSpPr>
          <p:nvPr/>
        </p:nvGrpSpPr>
        <p:grpSpPr>
          <a:xfrm>
            <a:off x="4226861" y="3436977"/>
            <a:ext cx="475615" cy="611505"/>
            <a:chOff x="0" y="0"/>
            <a:chExt cx="527901" cy="688156"/>
          </a:xfrm>
        </p:grpSpPr>
        <p:sp>
          <p:nvSpPr>
            <p:cNvPr id="41" name="Freeform 40"/>
            <p:cNvSpPr/>
            <p:nvPr/>
          </p:nvSpPr>
          <p:spPr>
            <a:xfrm>
              <a:off x="0" y="334638"/>
              <a:ext cx="527901" cy="353518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42" name="Oval 41"/>
            <p:cNvSpPr/>
            <p:nvPr/>
          </p:nvSpPr>
          <p:spPr>
            <a:xfrm>
              <a:off x="70701" y="0"/>
              <a:ext cx="386499" cy="386499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  <p:grpSp>
        <p:nvGrpSpPr>
          <p:cNvPr id="43" name="Group 42"/>
          <p:cNvGrpSpPr>
            <a:grpSpLocks noChangeAspect="1"/>
          </p:cNvGrpSpPr>
          <p:nvPr/>
        </p:nvGrpSpPr>
        <p:grpSpPr>
          <a:xfrm>
            <a:off x="3699176" y="3612872"/>
            <a:ext cx="475615" cy="611505"/>
            <a:chOff x="0" y="0"/>
            <a:chExt cx="527901" cy="688156"/>
          </a:xfrm>
        </p:grpSpPr>
        <p:sp>
          <p:nvSpPr>
            <p:cNvPr id="44" name="Freeform 43"/>
            <p:cNvSpPr/>
            <p:nvPr/>
          </p:nvSpPr>
          <p:spPr>
            <a:xfrm>
              <a:off x="0" y="334638"/>
              <a:ext cx="527901" cy="353518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45" name="Oval 44"/>
            <p:cNvSpPr/>
            <p:nvPr/>
          </p:nvSpPr>
          <p:spPr>
            <a:xfrm>
              <a:off x="70701" y="0"/>
              <a:ext cx="386499" cy="386499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  <p:grpSp>
        <p:nvGrpSpPr>
          <p:cNvPr id="46" name="Group 45"/>
          <p:cNvGrpSpPr/>
          <p:nvPr/>
        </p:nvGrpSpPr>
        <p:grpSpPr>
          <a:xfrm>
            <a:off x="4508166" y="3643987"/>
            <a:ext cx="475615" cy="608966"/>
            <a:chOff x="0" y="0"/>
            <a:chExt cx="475615" cy="609416"/>
          </a:xfrm>
        </p:grpSpPr>
        <p:sp>
          <p:nvSpPr>
            <p:cNvPr id="47" name="Freeform 46"/>
            <p:cNvSpPr/>
            <p:nvPr/>
          </p:nvSpPr>
          <p:spPr>
            <a:xfrm>
              <a:off x="0" y="295275"/>
              <a:ext cx="475615" cy="314141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48" name="Oval 47"/>
            <p:cNvSpPr/>
            <p:nvPr/>
          </p:nvSpPr>
          <p:spPr>
            <a:xfrm>
              <a:off x="66675" y="0"/>
              <a:ext cx="348218" cy="343448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  <p:grpSp>
        <p:nvGrpSpPr>
          <p:cNvPr id="49" name="Group 48"/>
          <p:cNvGrpSpPr>
            <a:grpSpLocks noChangeAspect="1"/>
          </p:cNvGrpSpPr>
          <p:nvPr/>
        </p:nvGrpSpPr>
        <p:grpSpPr>
          <a:xfrm>
            <a:off x="5070776" y="3570962"/>
            <a:ext cx="475615" cy="611505"/>
            <a:chOff x="0" y="0"/>
            <a:chExt cx="527901" cy="688156"/>
          </a:xfrm>
        </p:grpSpPr>
        <p:sp>
          <p:nvSpPr>
            <p:cNvPr id="50" name="Freeform 49"/>
            <p:cNvSpPr/>
            <p:nvPr/>
          </p:nvSpPr>
          <p:spPr>
            <a:xfrm>
              <a:off x="0" y="334638"/>
              <a:ext cx="527901" cy="353518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51" name="Oval 50"/>
            <p:cNvSpPr/>
            <p:nvPr/>
          </p:nvSpPr>
          <p:spPr>
            <a:xfrm>
              <a:off x="70701" y="0"/>
              <a:ext cx="386499" cy="386499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</p:spTree>
    <p:extLst>
      <p:ext uri="{BB962C8B-B14F-4D97-AF65-F5344CB8AC3E}">
        <p14:creationId xmlns:p14="http://schemas.microsoft.com/office/powerpoint/2010/main" val="600577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Picture 25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-3096" y="645638"/>
            <a:ext cx="9150889" cy="6212362"/>
          </a:xfrm>
          <a:prstGeom prst="rect">
            <a:avLst/>
          </a:prstGeom>
        </p:spPr>
      </p:pic>
      <p:sp>
        <p:nvSpPr>
          <p:cNvPr id="11" name="Title 1"/>
          <p:cNvSpPr txBox="1">
            <a:spLocks/>
          </p:cNvSpPr>
          <p:nvPr/>
        </p:nvSpPr>
        <p:spPr>
          <a:xfrm>
            <a:off x="143751" y="26336"/>
            <a:ext cx="8820737" cy="576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2000" b="1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</a:lstStyle>
          <a:p>
            <a:pPr lvl="0">
              <a:defRPr/>
            </a:pPr>
            <a:r>
              <a:rPr lang="en-GB" dirty="0"/>
              <a:t>Is it a symptom?</a:t>
            </a:r>
            <a:endParaRPr lang="en-GB" sz="2400" dirty="0"/>
          </a:p>
        </p:txBody>
      </p:sp>
      <p:sp>
        <p:nvSpPr>
          <p:cNvPr id="28" name="Text Placeholder 16"/>
          <p:cNvSpPr txBox="1">
            <a:spLocks/>
          </p:cNvSpPr>
          <p:nvPr/>
        </p:nvSpPr>
        <p:spPr>
          <a:xfrm>
            <a:off x="457200" y="4553712"/>
            <a:ext cx="8285163" cy="1755647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ct val="114000"/>
              </a:lnSpc>
              <a:spcBef>
                <a:spcPct val="20000"/>
              </a:spcBef>
              <a:buFont typeface="+mj-lt"/>
              <a:buNone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1pPr>
            <a:lvl2pPr marL="971550" indent="-5143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2pPr>
            <a:lvl3pPr marL="1485900" indent="-57150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-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3pPr>
            <a:lvl4pPr marL="1974850" indent="-539750" algn="l" defTabSz="914400" rtl="0" eaLnBrk="1" latinLnBrk="0" hangingPunct="1">
              <a:spcBef>
                <a:spcPct val="20000"/>
              </a:spcBef>
              <a:buFont typeface="Wingdings" panose="05000000000000000000" pitchFamily="2" charset="2"/>
              <a:buChar char="§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4pPr>
            <a:lvl5pPr marL="2514600" indent="-539750" algn="l" defTabSz="914400" rtl="0" eaLnBrk="1" latinLnBrk="0" hangingPunct="1">
              <a:spcBef>
                <a:spcPct val="20000"/>
              </a:spcBef>
              <a:buFont typeface="Courier New" panose="02070309020205020404" pitchFamily="49" charset="0"/>
              <a:buChar char="o"/>
              <a:defRPr sz="1800" kern="1200">
                <a:solidFill>
                  <a:schemeClr val="tx2">
                    <a:lumMod val="50000"/>
                  </a:schemeClr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>
              <a:lnSpc>
                <a:spcPct val="150000"/>
              </a:lnSpc>
              <a:defRPr/>
            </a:pPr>
            <a:r>
              <a:rPr lang="en-GB" sz="1600" b="1" dirty="0"/>
              <a:t>To talk about in your </a:t>
            </a:r>
            <a:r>
              <a:rPr lang="en-GB" sz="1600" b="1" dirty="0" smtClean="0"/>
              <a:t>group</a:t>
            </a:r>
            <a:endParaRPr lang="en-GB" sz="1600" b="1" dirty="0"/>
          </a:p>
          <a:p>
            <a:pPr lvl="0">
              <a:lnSpc>
                <a:spcPct val="150000"/>
              </a:lnSpc>
              <a:defRPr/>
            </a:pPr>
            <a:r>
              <a:rPr lang="en-GB" sz="1600" dirty="0" smtClean="0"/>
              <a:t>1   Who </a:t>
            </a:r>
            <a:r>
              <a:rPr lang="en-GB" sz="1600" dirty="0"/>
              <a:t>do you </a:t>
            </a:r>
            <a:r>
              <a:rPr lang="en-GB" sz="1600" b="1" dirty="0"/>
              <a:t>agree</a:t>
            </a:r>
            <a:r>
              <a:rPr lang="en-GB" sz="1600" dirty="0"/>
              <a:t> with?</a:t>
            </a:r>
          </a:p>
          <a:p>
            <a:pPr lvl="0">
              <a:lnSpc>
                <a:spcPct val="150000"/>
              </a:lnSpc>
              <a:defRPr/>
            </a:pPr>
            <a:r>
              <a:rPr lang="en-GB" sz="1600" dirty="0" smtClean="0"/>
              <a:t>2   Who </a:t>
            </a:r>
            <a:r>
              <a:rPr lang="en-GB" sz="1600" dirty="0"/>
              <a:t>do you </a:t>
            </a:r>
            <a:r>
              <a:rPr lang="en-GB" sz="1600" b="1" dirty="0"/>
              <a:t>disagree</a:t>
            </a:r>
            <a:r>
              <a:rPr lang="en-GB" sz="1600" dirty="0"/>
              <a:t> with, and why?</a:t>
            </a:r>
          </a:p>
          <a:p>
            <a:pPr lvl="0">
              <a:lnSpc>
                <a:spcPct val="150000"/>
              </a:lnSpc>
              <a:defRPr/>
            </a:pPr>
            <a:r>
              <a:rPr lang="en-GB" sz="1600" dirty="0" smtClean="0"/>
              <a:t>3   How </a:t>
            </a:r>
            <a:r>
              <a:rPr lang="en-GB" sz="1600" dirty="0"/>
              <a:t>would you explain the right ideas to these </a:t>
            </a:r>
            <a:r>
              <a:rPr lang="en-GB" sz="1600" dirty="0" smtClean="0"/>
              <a:t>people?</a:t>
            </a:r>
            <a:endParaRPr lang="en-GB" sz="1600" dirty="0"/>
          </a:p>
        </p:txBody>
      </p:sp>
      <p:sp>
        <p:nvSpPr>
          <p:cNvPr id="29" name="Rounded Rectangular Callout 28"/>
          <p:cNvSpPr/>
          <p:nvPr/>
        </p:nvSpPr>
        <p:spPr>
          <a:xfrm>
            <a:off x="1404747" y="901262"/>
            <a:ext cx="2693026" cy="1020261"/>
          </a:xfrm>
          <a:prstGeom prst="wedgeRoundRectCallout">
            <a:avLst>
              <a:gd name="adj1" fmla="val 44013"/>
              <a:gd name="adj2" fmla="val 70983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Alfie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Loosing weight.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30" name="Rounded Rectangular Callout 29"/>
          <p:cNvSpPr/>
          <p:nvPr/>
        </p:nvSpPr>
        <p:spPr>
          <a:xfrm>
            <a:off x="5741290" y="3677827"/>
            <a:ext cx="2931423" cy="1014099"/>
          </a:xfrm>
          <a:prstGeom prst="wedgeRoundRectCallout">
            <a:avLst>
              <a:gd name="adj1" fmla="val -49582"/>
              <a:gd name="adj2" fmla="val -71765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 anchorCtr="0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Jack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 smtClean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Teeth falling out.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31" name="Rounded Rectangular Callout 30"/>
          <p:cNvSpPr/>
          <p:nvPr/>
        </p:nvSpPr>
        <p:spPr>
          <a:xfrm>
            <a:off x="1339730" y="3343605"/>
            <a:ext cx="2410166" cy="1018800"/>
          </a:xfrm>
          <a:prstGeom prst="wedgeRoundRectCallout">
            <a:avLst>
              <a:gd name="adj1" fmla="val 74913"/>
              <a:gd name="adj2" fmla="val -36568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Megan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Feeling sad.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32" name="Rounded Rectangular Callout 31"/>
          <p:cNvSpPr/>
          <p:nvPr/>
        </p:nvSpPr>
        <p:spPr>
          <a:xfrm flipH="1">
            <a:off x="4445991" y="856997"/>
            <a:ext cx="2988081" cy="1018800"/>
          </a:xfrm>
          <a:prstGeom prst="wedgeRoundRectCallout">
            <a:avLst>
              <a:gd name="adj1" fmla="val 28551"/>
              <a:gd name="adj2" fmla="val 82983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Chloe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Skin changing colour.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33" name="Rounded Rectangular Callout 32"/>
          <p:cNvSpPr/>
          <p:nvPr/>
        </p:nvSpPr>
        <p:spPr>
          <a:xfrm>
            <a:off x="5970825" y="2019562"/>
            <a:ext cx="2472355" cy="1018800"/>
          </a:xfrm>
          <a:prstGeom prst="wedgeRoundRectCallout">
            <a:avLst>
              <a:gd name="adj1" fmla="val -69067"/>
              <a:gd name="adj2" fmla="val -5216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Grace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Being tired.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sp>
        <p:nvSpPr>
          <p:cNvPr id="34" name="Rounded Rectangular Callout 33"/>
          <p:cNvSpPr/>
          <p:nvPr/>
        </p:nvSpPr>
        <p:spPr>
          <a:xfrm>
            <a:off x="414340" y="2146313"/>
            <a:ext cx="2975194" cy="1018800"/>
          </a:xfrm>
          <a:prstGeom prst="wedgeRoundRectCallout">
            <a:avLst>
              <a:gd name="adj1" fmla="val 57888"/>
              <a:gd name="adj2" fmla="val -4257"/>
              <a:gd name="adj3" fmla="val 16667"/>
            </a:avLst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>
              <a:spcAft>
                <a:spcPts val="600"/>
              </a:spcAft>
            </a:pPr>
            <a:r>
              <a:rPr lang="en-US" sz="1600" b="1" kern="1200" dirty="0" smtClean="0">
                <a:solidFill>
                  <a:srgbClr val="000000"/>
                </a:solidFill>
                <a:effectLst/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Zayn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  <a:p>
            <a:pPr algn="ctr">
              <a:spcAft>
                <a:spcPts val="0"/>
              </a:spcAft>
            </a:pPr>
            <a:r>
              <a:rPr lang="en-GB" sz="1600" dirty="0">
                <a:solidFill>
                  <a:srgbClr val="000000"/>
                </a:solidFill>
                <a:latin typeface="Verdana" panose="020B0604030504040204" pitchFamily="34" charset="0"/>
                <a:ea typeface="Verdana" panose="020B0604030504040204" pitchFamily="34" charset="0"/>
                <a:cs typeface="Times New Roman"/>
              </a:rPr>
              <a:t>High body temperature.</a:t>
            </a:r>
            <a:endParaRPr lang="en-GB" sz="1600" dirty="0">
              <a:effectLst/>
              <a:latin typeface="Verdana" panose="020B0604030504040204" pitchFamily="34" charset="0"/>
              <a:ea typeface="Verdana" panose="020B0604030504040204" pitchFamily="34" charset="0"/>
            </a:endParaRPr>
          </a:p>
        </p:txBody>
      </p:sp>
      <p:grpSp>
        <p:nvGrpSpPr>
          <p:cNvPr id="35" name="Group 34"/>
          <p:cNvGrpSpPr>
            <a:grpSpLocks noChangeAspect="1"/>
          </p:cNvGrpSpPr>
          <p:nvPr/>
        </p:nvGrpSpPr>
        <p:grpSpPr>
          <a:xfrm>
            <a:off x="4847510" y="2443583"/>
            <a:ext cx="475615" cy="611505"/>
            <a:chOff x="0" y="0"/>
            <a:chExt cx="527901" cy="688156"/>
          </a:xfrm>
        </p:grpSpPr>
        <p:sp>
          <p:nvSpPr>
            <p:cNvPr id="36" name="Freeform 35"/>
            <p:cNvSpPr/>
            <p:nvPr/>
          </p:nvSpPr>
          <p:spPr>
            <a:xfrm>
              <a:off x="0" y="334638"/>
              <a:ext cx="527901" cy="353518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37" name="Oval 36"/>
            <p:cNvSpPr/>
            <p:nvPr/>
          </p:nvSpPr>
          <p:spPr>
            <a:xfrm>
              <a:off x="70701" y="0"/>
              <a:ext cx="386499" cy="386499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  <p:grpSp>
        <p:nvGrpSpPr>
          <p:cNvPr id="39" name="Group 38"/>
          <p:cNvGrpSpPr>
            <a:grpSpLocks noChangeAspect="1"/>
          </p:cNvGrpSpPr>
          <p:nvPr/>
        </p:nvGrpSpPr>
        <p:grpSpPr>
          <a:xfrm>
            <a:off x="4034075" y="2288643"/>
            <a:ext cx="475615" cy="611505"/>
            <a:chOff x="0" y="0"/>
            <a:chExt cx="527901" cy="688156"/>
          </a:xfrm>
        </p:grpSpPr>
        <p:sp>
          <p:nvSpPr>
            <p:cNvPr id="40" name="Freeform 39"/>
            <p:cNvSpPr/>
            <p:nvPr/>
          </p:nvSpPr>
          <p:spPr>
            <a:xfrm>
              <a:off x="0" y="334638"/>
              <a:ext cx="527901" cy="353518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41" name="Oval 40"/>
            <p:cNvSpPr/>
            <p:nvPr/>
          </p:nvSpPr>
          <p:spPr>
            <a:xfrm>
              <a:off x="70701" y="0"/>
              <a:ext cx="386499" cy="386499"/>
            </a:xfrm>
            <a:prstGeom prst="ellipse">
              <a:avLst/>
            </a:prstGeom>
            <a:solidFill>
              <a:schemeClr val="bg1">
                <a:lumMod val="6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  <p:grpSp>
        <p:nvGrpSpPr>
          <p:cNvPr id="42" name="Group 41"/>
          <p:cNvGrpSpPr>
            <a:grpSpLocks noChangeAspect="1"/>
          </p:cNvGrpSpPr>
          <p:nvPr/>
        </p:nvGrpSpPr>
        <p:grpSpPr>
          <a:xfrm>
            <a:off x="4327445" y="2513433"/>
            <a:ext cx="475615" cy="611505"/>
            <a:chOff x="0" y="0"/>
            <a:chExt cx="527901" cy="688156"/>
          </a:xfrm>
        </p:grpSpPr>
        <p:sp>
          <p:nvSpPr>
            <p:cNvPr id="43" name="Freeform 42"/>
            <p:cNvSpPr/>
            <p:nvPr/>
          </p:nvSpPr>
          <p:spPr>
            <a:xfrm>
              <a:off x="0" y="334638"/>
              <a:ext cx="527901" cy="353518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44" name="Oval 43"/>
            <p:cNvSpPr/>
            <p:nvPr/>
          </p:nvSpPr>
          <p:spPr>
            <a:xfrm>
              <a:off x="70701" y="0"/>
              <a:ext cx="386499" cy="386499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  <p:grpSp>
        <p:nvGrpSpPr>
          <p:cNvPr id="66" name="Group 65"/>
          <p:cNvGrpSpPr>
            <a:grpSpLocks noChangeAspect="1"/>
          </p:cNvGrpSpPr>
          <p:nvPr/>
        </p:nvGrpSpPr>
        <p:grpSpPr>
          <a:xfrm>
            <a:off x="3799760" y="2689328"/>
            <a:ext cx="475615" cy="611505"/>
            <a:chOff x="0" y="0"/>
            <a:chExt cx="527901" cy="688156"/>
          </a:xfrm>
        </p:grpSpPr>
        <p:sp>
          <p:nvSpPr>
            <p:cNvPr id="67" name="Freeform 66"/>
            <p:cNvSpPr/>
            <p:nvPr/>
          </p:nvSpPr>
          <p:spPr>
            <a:xfrm>
              <a:off x="0" y="334638"/>
              <a:ext cx="527901" cy="353518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68" name="Oval 67"/>
            <p:cNvSpPr/>
            <p:nvPr/>
          </p:nvSpPr>
          <p:spPr>
            <a:xfrm>
              <a:off x="70701" y="0"/>
              <a:ext cx="386499" cy="386499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  <p:grpSp>
        <p:nvGrpSpPr>
          <p:cNvPr id="69" name="Group 68"/>
          <p:cNvGrpSpPr/>
          <p:nvPr/>
        </p:nvGrpSpPr>
        <p:grpSpPr>
          <a:xfrm>
            <a:off x="4608750" y="2720443"/>
            <a:ext cx="475615" cy="608966"/>
            <a:chOff x="0" y="0"/>
            <a:chExt cx="475615" cy="609416"/>
          </a:xfrm>
        </p:grpSpPr>
        <p:sp>
          <p:nvSpPr>
            <p:cNvPr id="70" name="Freeform 69"/>
            <p:cNvSpPr/>
            <p:nvPr/>
          </p:nvSpPr>
          <p:spPr>
            <a:xfrm>
              <a:off x="0" y="295275"/>
              <a:ext cx="475615" cy="314141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71" name="Oval 70"/>
            <p:cNvSpPr/>
            <p:nvPr/>
          </p:nvSpPr>
          <p:spPr>
            <a:xfrm>
              <a:off x="66675" y="0"/>
              <a:ext cx="348218" cy="343448"/>
            </a:xfrm>
            <a:prstGeom prst="ellipse">
              <a:avLst/>
            </a:prstGeom>
            <a:solidFill>
              <a:schemeClr val="bg1">
                <a:lumMod val="7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  <p:grpSp>
        <p:nvGrpSpPr>
          <p:cNvPr id="72" name="Group 71"/>
          <p:cNvGrpSpPr>
            <a:grpSpLocks noChangeAspect="1"/>
          </p:cNvGrpSpPr>
          <p:nvPr/>
        </p:nvGrpSpPr>
        <p:grpSpPr>
          <a:xfrm>
            <a:off x="5171360" y="2647418"/>
            <a:ext cx="475615" cy="611505"/>
            <a:chOff x="0" y="0"/>
            <a:chExt cx="527901" cy="688156"/>
          </a:xfrm>
        </p:grpSpPr>
        <p:sp>
          <p:nvSpPr>
            <p:cNvPr id="73" name="Freeform 72"/>
            <p:cNvSpPr/>
            <p:nvPr/>
          </p:nvSpPr>
          <p:spPr>
            <a:xfrm>
              <a:off x="0" y="334638"/>
              <a:ext cx="527901" cy="353518"/>
            </a:xfrm>
            <a:custGeom>
              <a:avLst/>
              <a:gdLst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28"/>
                <a:gd name="connsiteY0" fmla="*/ 377072 h 377072"/>
                <a:gd name="connsiteX1" fmla="*/ 537328 w 537328"/>
                <a:gd name="connsiteY1" fmla="*/ 18853 h 377072"/>
                <a:gd name="connsiteX2" fmla="*/ 9427 w 537328"/>
                <a:gd name="connsiteY2" fmla="*/ 18853 h 377072"/>
                <a:gd name="connsiteX3" fmla="*/ 9427 w 537328"/>
                <a:gd name="connsiteY3" fmla="*/ 0 h 377072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32"/>
                <a:gd name="connsiteY0" fmla="*/ 384069 h 384069"/>
                <a:gd name="connsiteX1" fmla="*/ 537328 w 537332"/>
                <a:gd name="connsiteY1" fmla="*/ 25850 h 384069"/>
                <a:gd name="connsiteX2" fmla="*/ 9427 w 537332"/>
                <a:gd name="connsiteY2" fmla="*/ 25850 h 384069"/>
                <a:gd name="connsiteX3" fmla="*/ 9427 w 537332"/>
                <a:gd name="connsiteY3" fmla="*/ 6997 h 384069"/>
                <a:gd name="connsiteX0" fmla="*/ 0 w 537328"/>
                <a:gd name="connsiteY0" fmla="*/ 710852 h 710852"/>
                <a:gd name="connsiteX1" fmla="*/ 537328 w 537328"/>
                <a:gd name="connsiteY1" fmla="*/ 352633 h 710852"/>
                <a:gd name="connsiteX2" fmla="*/ 9427 w 537328"/>
                <a:gd name="connsiteY2" fmla="*/ 352633 h 710852"/>
                <a:gd name="connsiteX3" fmla="*/ 9427 w 537328"/>
                <a:gd name="connsiteY3" fmla="*/ 333780 h 710852"/>
                <a:gd name="connsiteX0" fmla="*/ 0 w 537328"/>
                <a:gd name="connsiteY0" fmla="*/ 1461154 h 1461154"/>
                <a:gd name="connsiteX1" fmla="*/ 537328 w 537328"/>
                <a:gd name="connsiteY1" fmla="*/ 1102935 h 1461154"/>
                <a:gd name="connsiteX2" fmla="*/ 9427 w 537328"/>
                <a:gd name="connsiteY2" fmla="*/ 1102935 h 1461154"/>
                <a:gd name="connsiteX3" fmla="*/ 160256 w 537328"/>
                <a:gd name="connsiteY3" fmla="*/ 0 h 1461154"/>
                <a:gd name="connsiteX0" fmla="*/ 0 w 537328"/>
                <a:gd name="connsiteY0" fmla="*/ 710853 h 710853"/>
                <a:gd name="connsiteX1" fmla="*/ 537328 w 537328"/>
                <a:gd name="connsiteY1" fmla="*/ 352634 h 710853"/>
                <a:gd name="connsiteX2" fmla="*/ 9427 w 537328"/>
                <a:gd name="connsiteY2" fmla="*/ 352634 h 710853"/>
                <a:gd name="connsiteX0" fmla="*/ 0 w 537328"/>
                <a:gd name="connsiteY0" fmla="*/ 836552 h 836552"/>
                <a:gd name="connsiteX1" fmla="*/ 537328 w 537328"/>
                <a:gd name="connsiteY1" fmla="*/ 478333 h 836552"/>
                <a:gd name="connsiteX2" fmla="*/ 9427 w 537328"/>
                <a:gd name="connsiteY2" fmla="*/ 478333 h 836552"/>
                <a:gd name="connsiteX0" fmla="*/ 0 w 537328"/>
                <a:gd name="connsiteY0" fmla="*/ 737239 h 737239"/>
                <a:gd name="connsiteX1" fmla="*/ 537328 w 537328"/>
                <a:gd name="connsiteY1" fmla="*/ 379020 h 737239"/>
                <a:gd name="connsiteX2" fmla="*/ 9427 w 537328"/>
                <a:gd name="connsiteY2" fmla="*/ 379020 h 737239"/>
                <a:gd name="connsiteX0" fmla="*/ 527957 w 527957"/>
                <a:gd name="connsiteY0" fmla="*/ 379020 h 379020"/>
                <a:gd name="connsiteX1" fmla="*/ 56 w 527957"/>
                <a:gd name="connsiteY1" fmla="*/ 379020 h 379020"/>
                <a:gd name="connsiteX0" fmla="*/ 527957 w 527957"/>
                <a:gd name="connsiteY0" fmla="*/ 390136 h 390136"/>
                <a:gd name="connsiteX1" fmla="*/ 56 w 527957"/>
                <a:gd name="connsiteY1" fmla="*/ 390136 h 390136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0" fmla="*/ 527901 w 527901"/>
                <a:gd name="connsiteY0" fmla="*/ 438358 h 438358"/>
                <a:gd name="connsiteX1" fmla="*/ 0 w 527901"/>
                <a:gd name="connsiteY1" fmla="*/ 438358 h 438358"/>
                <a:gd name="connsiteX2" fmla="*/ 527901 w 527901"/>
                <a:gd name="connsiteY2" fmla="*/ 438358 h 4383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527901" h="438358">
                  <a:moveTo>
                    <a:pt x="527901" y="438358"/>
                  </a:moveTo>
                  <a:cubicBezTo>
                    <a:pt x="520044" y="-139818"/>
                    <a:pt x="3142" y="-152389"/>
                    <a:pt x="0" y="438358"/>
                  </a:cubicBezTo>
                  <a:lnTo>
                    <a:pt x="527901" y="438358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  <p:sp>
          <p:nvSpPr>
            <p:cNvPr id="74" name="Oval 73"/>
            <p:cNvSpPr/>
            <p:nvPr/>
          </p:nvSpPr>
          <p:spPr>
            <a:xfrm>
              <a:off x="70701" y="0"/>
              <a:ext cx="386499" cy="386499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GB"/>
            </a:p>
          </p:txBody>
        </p:sp>
      </p:grpSp>
    </p:spTree>
    <p:extLst>
      <p:ext uri="{BB962C8B-B14F-4D97-AF65-F5344CB8AC3E}">
        <p14:creationId xmlns:p14="http://schemas.microsoft.com/office/powerpoint/2010/main" val="6475221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.BEST_PPt_First slide ready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.BEST_PPt_First slide ready.pptx" id="{381E4D17-69CB-42C3-85C1-2E8F8736608A}" vid="{03D53ADA-BC75-4EEB-AF83-964927EF2CE3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.BEST_PPt_First slide ready</Template>
  <TotalTime>47</TotalTime>
  <Words>117</Words>
  <Application>Microsoft Office PowerPoint</Application>
  <PresentationFormat>On-screen Show (4:3)</PresentationFormat>
  <Paragraphs>34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Times New Roman</vt:lpstr>
      <vt:lpstr>Verdana</vt:lpstr>
      <vt:lpstr>.BEST_PPt_First slide ready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Alistair Moore</dc:creator>
  <cp:lastModifiedBy>Alistair Moore</cp:lastModifiedBy>
  <cp:revision>12</cp:revision>
  <dcterms:created xsi:type="dcterms:W3CDTF">2018-12-13T16:15:04Z</dcterms:created>
  <dcterms:modified xsi:type="dcterms:W3CDTF">2019-04-16T14:42:46Z</dcterms:modified>
</cp:coreProperties>
</file>

<file path=docProps/thumbnail.jpeg>
</file>