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51" autoAdjust="0"/>
  </p:normalViewPr>
  <p:slideViewPr>
    <p:cSldViewPr snapToGrid="0">
      <p:cViewPr>
        <p:scale>
          <a:sx n="96" d="100"/>
          <a:sy n="96" d="100"/>
        </p:scale>
        <p:origin x="-1051" y="-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46893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905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Measuring variation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801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Some people’s earlobes are attached at the bottom. Other people’s earlobes are unattached.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199" y="4509223"/>
            <a:ext cx="8285163" cy="17966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In this investigation, you will collect and analyse data on the earlobe shapes of everybody in your </a:t>
            </a:r>
            <a:r>
              <a:rPr lang="en-GB" dirty="0" smtClean="0"/>
              <a:t>class.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You </a:t>
            </a:r>
            <a:r>
              <a:rPr lang="en-GB" dirty="0"/>
              <a:t>will then compare your results to data on people’s </a:t>
            </a:r>
            <a:r>
              <a:rPr lang="en-GB" dirty="0" smtClean="0"/>
              <a:t>heights.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Can </a:t>
            </a:r>
            <a:r>
              <a:rPr lang="en-GB" dirty="0"/>
              <a:t>you work out why the results are different?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 Placeholder 16"/>
          <p:cNvSpPr txBox="1">
            <a:spLocks/>
          </p:cNvSpPr>
          <p:nvPr/>
        </p:nvSpPr>
        <p:spPr>
          <a:xfrm>
            <a:off x="1481639" y="3815534"/>
            <a:ext cx="2620889" cy="4883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dirty="0" smtClean="0"/>
              <a:t>Attached earlobe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5041473" y="3815533"/>
            <a:ext cx="2620889" cy="4883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dirty="0" smtClean="0"/>
              <a:t>Unattached earlobe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317" y="1933642"/>
            <a:ext cx="1019532" cy="180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152" y="1933642"/>
            <a:ext cx="1019531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Measuring variation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199" y="5477772"/>
            <a:ext cx="8285163" cy="7936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 smtClean="0"/>
              <a:t>Use </a:t>
            </a:r>
            <a:r>
              <a:rPr lang="en-GB" dirty="0"/>
              <a:t>the data to draw an appropriate chart or graph on the axes </a:t>
            </a:r>
            <a:r>
              <a:rPr lang="en-GB" dirty="0" smtClean="0"/>
              <a:t>you have been given.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 Placeholder 16"/>
          <p:cNvSpPr txBox="1">
            <a:spLocks/>
          </p:cNvSpPr>
          <p:nvPr/>
        </p:nvSpPr>
        <p:spPr>
          <a:xfrm>
            <a:off x="1413679" y="2858006"/>
            <a:ext cx="2756807" cy="24225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dirty="0" smtClean="0"/>
              <a:t>The number of people who have </a:t>
            </a:r>
            <a:r>
              <a:rPr lang="en-GB" b="1" dirty="0" smtClean="0"/>
              <a:t>attached</a:t>
            </a:r>
            <a:r>
              <a:rPr lang="en-GB" dirty="0" smtClean="0"/>
              <a:t> earlobes is:</a:t>
            </a:r>
          </a:p>
          <a:p>
            <a:pPr lvl="0" algn="ctr">
              <a:defRPr/>
            </a:pPr>
            <a:endParaRPr kumimoji="0" lang="en-US" sz="6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317" y="976115"/>
            <a:ext cx="1019532" cy="180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152" y="976115"/>
            <a:ext cx="1019531" cy="1800000"/>
          </a:xfrm>
          <a:prstGeom prst="rect">
            <a:avLst/>
          </a:prstGeom>
        </p:spPr>
      </p:pic>
      <p:sp>
        <p:nvSpPr>
          <p:cNvPr id="10" name="Text Placeholder 16"/>
          <p:cNvSpPr txBox="1">
            <a:spLocks/>
          </p:cNvSpPr>
          <p:nvPr/>
        </p:nvSpPr>
        <p:spPr>
          <a:xfrm>
            <a:off x="4908815" y="2858007"/>
            <a:ext cx="2886203" cy="24225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dirty="0" smtClean="0"/>
              <a:t>The number of people who have </a:t>
            </a:r>
            <a:r>
              <a:rPr lang="en-GB" b="1" dirty="0" smtClean="0"/>
              <a:t>unattached</a:t>
            </a:r>
            <a:r>
              <a:rPr lang="en-GB" dirty="0" smtClean="0"/>
              <a:t> earlobes is:</a:t>
            </a:r>
          </a:p>
          <a:p>
            <a:pPr lvl="0" algn="ctr">
              <a:defRPr/>
            </a:pPr>
            <a:endParaRPr kumimoji="0" lang="en-US" sz="6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140788" y="5003325"/>
            <a:ext cx="1302589" cy="0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700622" y="5003325"/>
            <a:ext cx="1302589" cy="0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295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Measuring variation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199" y="914406"/>
            <a:ext cx="8285163" cy="52276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/>
              <a:t>To talk about in your group</a:t>
            </a:r>
          </a:p>
          <a:p>
            <a:pPr lvl="0">
              <a:spcAft>
                <a:spcPts val="1200"/>
              </a:spcAft>
              <a:defRPr/>
            </a:pPr>
            <a:endParaRPr lang="en-GB" dirty="0" smtClean="0"/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/>
              <a:t>How </a:t>
            </a:r>
            <a:r>
              <a:rPr lang="en-GB" dirty="0"/>
              <a:t>does your chart or graph compare to those drawn by other groups?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endParaRPr lang="en-GB" dirty="0" smtClean="0"/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/>
              <a:t>How </a:t>
            </a:r>
            <a:r>
              <a:rPr lang="en-GB" dirty="0"/>
              <a:t>does your chart or graph compare to the chart drawn by the teacher?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endParaRPr lang="en-GB" dirty="0" smtClean="0"/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/>
              <a:t>Why </a:t>
            </a:r>
            <a:r>
              <a:rPr lang="en-GB" dirty="0"/>
              <a:t>did you </a:t>
            </a:r>
            <a:r>
              <a:rPr lang="en-GB" dirty="0" smtClean="0"/>
              <a:t>draw </a:t>
            </a:r>
            <a:r>
              <a:rPr lang="en-GB" dirty="0"/>
              <a:t>your chart or graph the way you did?</a:t>
            </a:r>
          </a:p>
        </p:txBody>
      </p:sp>
    </p:spTree>
    <p:extLst>
      <p:ext uri="{BB962C8B-B14F-4D97-AF65-F5344CB8AC3E}">
        <p14:creationId xmlns:p14="http://schemas.microsoft.com/office/powerpoint/2010/main" val="351404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Measuring variation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199" y="914405"/>
            <a:ext cx="8285163" cy="53828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/>
              <a:t>To talk about in your group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 startAt="4"/>
              <a:defRPr/>
            </a:pPr>
            <a:r>
              <a:rPr lang="en-GB" dirty="0" smtClean="0"/>
              <a:t>If </a:t>
            </a:r>
            <a:r>
              <a:rPr lang="en-GB" dirty="0"/>
              <a:t>we measure the heights of people in a group and draw a graph of the results, it looks similar to the graph below</a:t>
            </a:r>
            <a:r>
              <a:rPr lang="en-GB" dirty="0" smtClean="0"/>
              <a:t>.</a:t>
            </a:r>
          </a:p>
          <a:p>
            <a:pPr lvl="0">
              <a:spcAft>
                <a:spcPts val="1200"/>
              </a:spcAft>
              <a:defRPr/>
            </a:pPr>
            <a:endParaRPr lang="en-GB" dirty="0"/>
          </a:p>
          <a:p>
            <a:pPr lvl="0">
              <a:spcAft>
                <a:spcPts val="1200"/>
              </a:spcAft>
              <a:defRPr/>
            </a:pPr>
            <a:endParaRPr lang="en-GB" dirty="0" smtClean="0"/>
          </a:p>
          <a:p>
            <a:pPr lvl="0">
              <a:spcAft>
                <a:spcPts val="1200"/>
              </a:spcAft>
              <a:defRPr/>
            </a:pPr>
            <a:endParaRPr lang="en-GB" dirty="0"/>
          </a:p>
          <a:p>
            <a:pPr lvl="0">
              <a:spcAft>
                <a:spcPts val="1200"/>
              </a:spcAft>
              <a:defRPr/>
            </a:pPr>
            <a:endParaRPr lang="en-GB" dirty="0" smtClean="0"/>
          </a:p>
          <a:p>
            <a:pPr lvl="0">
              <a:spcAft>
                <a:spcPts val="1200"/>
              </a:spcAft>
              <a:defRPr/>
            </a:pPr>
            <a:endParaRPr lang="en-GB" dirty="0"/>
          </a:p>
          <a:p>
            <a:pPr lvl="0">
              <a:spcAft>
                <a:spcPts val="1200"/>
              </a:spcAft>
              <a:defRPr/>
            </a:pPr>
            <a:endParaRPr lang="en-GB" sz="2400" dirty="0" smtClean="0"/>
          </a:p>
          <a:p>
            <a:pPr marL="361950" lvl="0">
              <a:spcAft>
                <a:spcPts val="1200"/>
              </a:spcAft>
              <a:defRPr/>
            </a:pPr>
            <a:r>
              <a:rPr lang="en-GB" dirty="0" smtClean="0"/>
              <a:t>Can </a:t>
            </a:r>
            <a:r>
              <a:rPr lang="en-GB" dirty="0"/>
              <a:t>you explain why the graph for height is different to your graph for earlobe shape?</a:t>
            </a:r>
            <a:endParaRPr lang="en-GB" dirty="0" smtClean="0"/>
          </a:p>
        </p:txBody>
      </p:sp>
      <p:grpSp>
        <p:nvGrpSpPr>
          <p:cNvPr id="3" name="Group 2"/>
          <p:cNvGrpSpPr/>
          <p:nvPr/>
        </p:nvGrpSpPr>
        <p:grpSpPr>
          <a:xfrm>
            <a:off x="2203648" y="2336601"/>
            <a:ext cx="3731320" cy="3049567"/>
            <a:chOff x="2203648" y="2336601"/>
            <a:chExt cx="3731320" cy="3049567"/>
          </a:xfrm>
        </p:grpSpPr>
        <p:sp>
          <p:nvSpPr>
            <p:cNvPr id="6" name="Text Box 26"/>
            <p:cNvSpPr txBox="1"/>
            <p:nvPr/>
          </p:nvSpPr>
          <p:spPr>
            <a:xfrm>
              <a:off x="3240730" y="5140974"/>
              <a:ext cx="2645547" cy="245194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Height (cm)</a:t>
              </a:r>
            </a:p>
          </p:txBody>
        </p:sp>
        <p:sp>
          <p:nvSpPr>
            <p:cNvPr id="7" name="Text Box 41"/>
            <p:cNvSpPr txBox="1"/>
            <p:nvPr/>
          </p:nvSpPr>
          <p:spPr>
            <a:xfrm>
              <a:off x="2203648" y="3453597"/>
              <a:ext cx="792468" cy="430887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Number of people</a:t>
              </a: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3256960" y="2737143"/>
              <a:ext cx="2678008" cy="2260656"/>
              <a:chOff x="0" y="0"/>
              <a:chExt cx="2933700" cy="2743200"/>
            </a:xfrm>
          </p:grpSpPr>
          <p:sp>
            <p:nvSpPr>
              <p:cNvPr id="38" name="Freeform 37"/>
              <p:cNvSpPr/>
              <p:nvPr/>
            </p:nvSpPr>
            <p:spPr>
              <a:xfrm>
                <a:off x="0" y="0"/>
                <a:ext cx="1466850" cy="2743200"/>
              </a:xfrm>
              <a:custGeom>
                <a:avLst/>
                <a:gdLst>
                  <a:gd name="connsiteX0" fmla="*/ 0 w 1771650"/>
                  <a:gd name="connsiteY0" fmla="*/ 2819400 h 2819400"/>
                  <a:gd name="connsiteX1" fmla="*/ 1762125 w 1771650"/>
                  <a:gd name="connsiteY1" fmla="*/ 0 h 2819400"/>
                  <a:gd name="connsiteX2" fmla="*/ 1771650 w 1771650"/>
                  <a:gd name="connsiteY2" fmla="*/ 0 h 2819400"/>
                  <a:gd name="connsiteX0" fmla="*/ 0 w 1771650"/>
                  <a:gd name="connsiteY0" fmla="*/ 2819400 h 2819400"/>
                  <a:gd name="connsiteX1" fmla="*/ 1762125 w 1771650"/>
                  <a:gd name="connsiteY1" fmla="*/ 0 h 2819400"/>
                  <a:gd name="connsiteX2" fmla="*/ 1771650 w 1771650"/>
                  <a:gd name="connsiteY2" fmla="*/ 0 h 2819400"/>
                  <a:gd name="connsiteX0" fmla="*/ 0 w 1762125"/>
                  <a:gd name="connsiteY0" fmla="*/ 2819400 h 2819400"/>
                  <a:gd name="connsiteX1" fmla="*/ 1762125 w 1762125"/>
                  <a:gd name="connsiteY1" fmla="*/ 0 h 2819400"/>
                  <a:gd name="connsiteX2" fmla="*/ 1181100 w 1762125"/>
                  <a:gd name="connsiteY2" fmla="*/ 285750 h 2819400"/>
                  <a:gd name="connsiteX0" fmla="*/ 0 w 1762125"/>
                  <a:gd name="connsiteY0" fmla="*/ 2872316 h 2872316"/>
                  <a:gd name="connsiteX1" fmla="*/ 1762125 w 1762125"/>
                  <a:gd name="connsiteY1" fmla="*/ 52916 h 2872316"/>
                  <a:gd name="connsiteX2" fmla="*/ 1181100 w 1762125"/>
                  <a:gd name="connsiteY2" fmla="*/ 338666 h 2872316"/>
                  <a:gd name="connsiteX0" fmla="*/ 0 w 1762125"/>
                  <a:gd name="connsiteY0" fmla="*/ 2819400 h 2819400"/>
                  <a:gd name="connsiteX1" fmla="*/ 1762125 w 1762125"/>
                  <a:gd name="connsiteY1" fmla="*/ 0 h 2819400"/>
                  <a:gd name="connsiteX0" fmla="*/ 0 w 1762125"/>
                  <a:gd name="connsiteY0" fmla="*/ 2819400 h 2819400"/>
                  <a:gd name="connsiteX1" fmla="*/ 1762125 w 1762125"/>
                  <a:gd name="connsiteY1" fmla="*/ 0 h 2819400"/>
                  <a:gd name="connsiteX0" fmla="*/ 0 w 1762125"/>
                  <a:gd name="connsiteY0" fmla="*/ 2819404 h 2819404"/>
                  <a:gd name="connsiteX1" fmla="*/ 1762125 w 1762125"/>
                  <a:gd name="connsiteY1" fmla="*/ 4 h 2819404"/>
                  <a:gd name="connsiteX0" fmla="*/ 0 w 1762125"/>
                  <a:gd name="connsiteY0" fmla="*/ 2819404 h 2819404"/>
                  <a:gd name="connsiteX1" fmla="*/ 1762125 w 1762125"/>
                  <a:gd name="connsiteY1" fmla="*/ 4 h 2819404"/>
                  <a:gd name="connsiteX0" fmla="*/ 0 w 1762125"/>
                  <a:gd name="connsiteY0" fmla="*/ 2819403 h 2819403"/>
                  <a:gd name="connsiteX1" fmla="*/ 1762125 w 1762125"/>
                  <a:gd name="connsiteY1" fmla="*/ 3 h 2819403"/>
                  <a:gd name="connsiteX0" fmla="*/ 0 w 1762125"/>
                  <a:gd name="connsiteY0" fmla="*/ 2819403 h 2819403"/>
                  <a:gd name="connsiteX1" fmla="*/ 1762125 w 1762125"/>
                  <a:gd name="connsiteY1" fmla="*/ 3 h 28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62125" h="2819403">
                    <a:moveTo>
                      <a:pt x="0" y="2819403"/>
                    </a:moveTo>
                    <a:cubicBezTo>
                      <a:pt x="635000" y="2813054"/>
                      <a:pt x="698500" y="-3172"/>
                      <a:pt x="1762125" y="3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39" name="Freeform 38"/>
              <p:cNvSpPr/>
              <p:nvPr/>
            </p:nvSpPr>
            <p:spPr>
              <a:xfrm flipH="1">
                <a:off x="1466850" y="0"/>
                <a:ext cx="1466850" cy="2743200"/>
              </a:xfrm>
              <a:custGeom>
                <a:avLst/>
                <a:gdLst>
                  <a:gd name="connsiteX0" fmla="*/ 0 w 1771650"/>
                  <a:gd name="connsiteY0" fmla="*/ 2819400 h 2819400"/>
                  <a:gd name="connsiteX1" fmla="*/ 1762125 w 1771650"/>
                  <a:gd name="connsiteY1" fmla="*/ 0 h 2819400"/>
                  <a:gd name="connsiteX2" fmla="*/ 1771650 w 1771650"/>
                  <a:gd name="connsiteY2" fmla="*/ 0 h 2819400"/>
                  <a:gd name="connsiteX0" fmla="*/ 0 w 1771650"/>
                  <a:gd name="connsiteY0" fmla="*/ 2819400 h 2819400"/>
                  <a:gd name="connsiteX1" fmla="*/ 1762125 w 1771650"/>
                  <a:gd name="connsiteY1" fmla="*/ 0 h 2819400"/>
                  <a:gd name="connsiteX2" fmla="*/ 1771650 w 1771650"/>
                  <a:gd name="connsiteY2" fmla="*/ 0 h 2819400"/>
                  <a:gd name="connsiteX0" fmla="*/ 0 w 1762125"/>
                  <a:gd name="connsiteY0" fmla="*/ 2819400 h 2819400"/>
                  <a:gd name="connsiteX1" fmla="*/ 1762125 w 1762125"/>
                  <a:gd name="connsiteY1" fmla="*/ 0 h 2819400"/>
                  <a:gd name="connsiteX2" fmla="*/ 1181100 w 1762125"/>
                  <a:gd name="connsiteY2" fmla="*/ 285750 h 2819400"/>
                  <a:gd name="connsiteX0" fmla="*/ 0 w 1762125"/>
                  <a:gd name="connsiteY0" fmla="*/ 2872316 h 2872316"/>
                  <a:gd name="connsiteX1" fmla="*/ 1762125 w 1762125"/>
                  <a:gd name="connsiteY1" fmla="*/ 52916 h 2872316"/>
                  <a:gd name="connsiteX2" fmla="*/ 1181100 w 1762125"/>
                  <a:gd name="connsiteY2" fmla="*/ 338666 h 2872316"/>
                  <a:gd name="connsiteX0" fmla="*/ 0 w 1762125"/>
                  <a:gd name="connsiteY0" fmla="*/ 2819400 h 2819400"/>
                  <a:gd name="connsiteX1" fmla="*/ 1762125 w 1762125"/>
                  <a:gd name="connsiteY1" fmla="*/ 0 h 2819400"/>
                  <a:gd name="connsiteX0" fmla="*/ 0 w 1762125"/>
                  <a:gd name="connsiteY0" fmla="*/ 2819400 h 2819400"/>
                  <a:gd name="connsiteX1" fmla="*/ 1762125 w 1762125"/>
                  <a:gd name="connsiteY1" fmla="*/ 0 h 2819400"/>
                  <a:gd name="connsiteX0" fmla="*/ 0 w 1762125"/>
                  <a:gd name="connsiteY0" fmla="*/ 2819404 h 2819404"/>
                  <a:gd name="connsiteX1" fmla="*/ 1762125 w 1762125"/>
                  <a:gd name="connsiteY1" fmla="*/ 4 h 2819404"/>
                  <a:gd name="connsiteX0" fmla="*/ 0 w 1762125"/>
                  <a:gd name="connsiteY0" fmla="*/ 2819404 h 2819404"/>
                  <a:gd name="connsiteX1" fmla="*/ 1762125 w 1762125"/>
                  <a:gd name="connsiteY1" fmla="*/ 4 h 2819404"/>
                  <a:gd name="connsiteX0" fmla="*/ 0 w 1762125"/>
                  <a:gd name="connsiteY0" fmla="*/ 2819403 h 2819403"/>
                  <a:gd name="connsiteX1" fmla="*/ 1762125 w 1762125"/>
                  <a:gd name="connsiteY1" fmla="*/ 3 h 2819403"/>
                  <a:gd name="connsiteX0" fmla="*/ 0 w 1762125"/>
                  <a:gd name="connsiteY0" fmla="*/ 2819403 h 2819403"/>
                  <a:gd name="connsiteX1" fmla="*/ 1762125 w 1762125"/>
                  <a:gd name="connsiteY1" fmla="*/ 3 h 28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62125" h="2819403">
                    <a:moveTo>
                      <a:pt x="0" y="2819403"/>
                    </a:moveTo>
                    <a:cubicBezTo>
                      <a:pt x="635000" y="2813054"/>
                      <a:pt x="698500" y="-3172"/>
                      <a:pt x="1762125" y="3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3187402" y="2336601"/>
              <a:ext cx="2730469" cy="2730179"/>
              <a:chOff x="0" y="0"/>
              <a:chExt cx="2991170" cy="2991170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66675" y="0"/>
                <a:ext cx="0" cy="291448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rot="5400000">
                <a:off x="1524000" y="1457325"/>
                <a:ext cx="0" cy="291446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" name="Group 12"/>
              <p:cNvGrpSpPr/>
              <p:nvPr/>
            </p:nvGrpSpPr>
            <p:grpSpPr>
              <a:xfrm>
                <a:off x="0" y="0"/>
                <a:ext cx="71995" cy="2919743"/>
                <a:chOff x="0" y="0"/>
                <a:chExt cx="71995" cy="2919743"/>
              </a:xfrm>
            </p:grpSpPr>
            <p:cxnSp>
              <p:nvCxnSpPr>
                <p:cNvPr id="27" name="Straight Connector 26"/>
                <p:cNvCxnSpPr/>
                <p:nvPr/>
              </p:nvCxnSpPr>
              <p:spPr>
                <a:xfrm>
                  <a:off x="0" y="0"/>
                  <a:ext cx="7199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0" y="294238"/>
                  <a:ext cx="7199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0" y="588475"/>
                  <a:ext cx="7199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>
                  <a:off x="0" y="878186"/>
                  <a:ext cx="7199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0" y="1172424"/>
                  <a:ext cx="7199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0" y="1462135"/>
                  <a:ext cx="7199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>
                  <a:off x="0" y="1751845"/>
                  <a:ext cx="7199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0" y="2046083"/>
                  <a:ext cx="7199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0" y="2335794"/>
                  <a:ext cx="7199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0" y="2625505"/>
                  <a:ext cx="7199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0" y="2919743"/>
                  <a:ext cx="7199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" name="Group 13"/>
              <p:cNvGrpSpPr/>
              <p:nvPr/>
            </p:nvGrpSpPr>
            <p:grpSpPr>
              <a:xfrm rot="5400000">
                <a:off x="1495421" y="1495421"/>
                <a:ext cx="71755" cy="2919743"/>
                <a:chOff x="0" y="0"/>
                <a:chExt cx="71995" cy="2919743"/>
              </a:xfrm>
            </p:grpSpPr>
            <p:cxnSp>
              <p:nvCxnSpPr>
                <p:cNvPr id="15" name="Straight Connector 14"/>
                <p:cNvCxnSpPr/>
                <p:nvPr/>
              </p:nvCxnSpPr>
              <p:spPr>
                <a:xfrm>
                  <a:off x="0" y="0"/>
                  <a:ext cx="7199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/>
                <p:nvPr/>
              </p:nvCxnSpPr>
              <p:spPr>
                <a:xfrm>
                  <a:off x="0" y="294238"/>
                  <a:ext cx="7199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0" y="588475"/>
                  <a:ext cx="7199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0" y="878186"/>
                  <a:ext cx="7199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0" y="1172424"/>
                  <a:ext cx="7199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0" y="1462135"/>
                  <a:ext cx="7199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0" y="1751845"/>
                  <a:ext cx="7199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0" y="2046083"/>
                  <a:ext cx="7199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0" y="2335794"/>
                  <a:ext cx="7199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0" y="2625505"/>
                  <a:ext cx="7199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0" y="2919743"/>
                  <a:ext cx="7199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341987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15</TotalTime>
  <Words>215</Words>
  <Application>Microsoft Office PowerPoint</Application>
  <PresentationFormat>On-screen Show (4:3)</PresentationFormat>
  <Paragraphs>35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5</cp:revision>
  <dcterms:created xsi:type="dcterms:W3CDTF">2018-12-28T12:15:45Z</dcterms:created>
  <dcterms:modified xsi:type="dcterms:W3CDTF">2019-01-05T22:07:05Z</dcterms:modified>
</cp:coreProperties>
</file>