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>
        <p:scale>
          <a:sx n="90" d="100"/>
          <a:sy n="90" d="100"/>
        </p:scale>
        <p:origin x="-1138" y="-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 smtClean="0"/>
              <a:t>Ideas about species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780829"/>
            <a:ext cx="8285163" cy="9155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600" dirty="0"/>
              <a:t>Some children discuss their ideas about species.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422140" y="3356289"/>
            <a:ext cx="475615" cy="611505"/>
            <a:chOff x="0" y="0"/>
            <a:chExt cx="527901" cy="688156"/>
          </a:xfrm>
        </p:grpSpPr>
        <p:sp>
          <p:nvSpPr>
            <p:cNvPr id="25" name="Freeform 24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3561080" y="3229924"/>
            <a:ext cx="475615" cy="611505"/>
            <a:chOff x="0" y="0"/>
            <a:chExt cx="527901" cy="688156"/>
          </a:xfrm>
        </p:grpSpPr>
        <p:sp>
          <p:nvSpPr>
            <p:cNvPr id="23" name="Freeform 22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3902075" y="3426139"/>
            <a:ext cx="475615" cy="611505"/>
            <a:chOff x="0" y="0"/>
            <a:chExt cx="527901" cy="688156"/>
          </a:xfrm>
        </p:grpSpPr>
        <p:sp>
          <p:nvSpPr>
            <p:cNvPr id="21" name="Freeform 20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8" name="Rounded Rectangular Callout 7"/>
          <p:cNvSpPr/>
          <p:nvPr/>
        </p:nvSpPr>
        <p:spPr>
          <a:xfrm>
            <a:off x="904875" y="2238374"/>
            <a:ext cx="2544008" cy="1231039"/>
          </a:xfrm>
          <a:prstGeom prst="wedgeRoundRectCallout">
            <a:avLst>
              <a:gd name="adj1" fmla="val 37778"/>
              <a:gd name="adj2" fmla="val 70125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Amelia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Members of the same species look similar.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3250565" y="3630609"/>
            <a:ext cx="475615" cy="611505"/>
            <a:chOff x="0" y="0"/>
            <a:chExt cx="527901" cy="688156"/>
          </a:xfrm>
        </p:grpSpPr>
        <p:sp>
          <p:nvSpPr>
            <p:cNvPr id="19" name="Freeform 18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183380" y="3633149"/>
            <a:ext cx="475615" cy="608966"/>
            <a:chOff x="0" y="0"/>
            <a:chExt cx="475615" cy="609416"/>
          </a:xfrm>
        </p:grpSpPr>
        <p:sp>
          <p:nvSpPr>
            <p:cNvPr id="17" name="Freeform 16"/>
            <p:cNvSpPr/>
            <p:nvPr/>
          </p:nvSpPr>
          <p:spPr>
            <a:xfrm>
              <a:off x="0" y="295275"/>
              <a:ext cx="475615" cy="314141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6675" y="0"/>
              <a:ext cx="348218" cy="34344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13" name="Rounded Rectangular Callout 12"/>
          <p:cNvSpPr/>
          <p:nvPr/>
        </p:nvSpPr>
        <p:spPr>
          <a:xfrm>
            <a:off x="4171315" y="4791358"/>
            <a:ext cx="4571048" cy="1237967"/>
          </a:xfrm>
          <a:prstGeom prst="wedgeRoundRectCallout">
            <a:avLst>
              <a:gd name="adj1" fmla="val -38379"/>
              <a:gd name="adj2" fmla="val -84845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George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I disagree with Freya. If organisms can breed to make fertile </a:t>
            </a:r>
            <a:r>
              <a:rPr lang="en-GB" sz="16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offspring </a:t>
            </a: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they must be the same species!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Rounded Rectangular Callout 13"/>
          <p:cNvSpPr/>
          <p:nvPr/>
        </p:nvSpPr>
        <p:spPr>
          <a:xfrm>
            <a:off x="533400" y="4501630"/>
            <a:ext cx="3503295" cy="1170687"/>
          </a:xfrm>
          <a:prstGeom prst="wedgeRoundRectCallout">
            <a:avLst>
              <a:gd name="adj1" fmla="val 27115"/>
              <a:gd name="adj2" fmla="val -69817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Zoe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The characteristics of a species stay the same forever.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Rounded Rectangular Callout 14"/>
          <p:cNvSpPr/>
          <p:nvPr/>
        </p:nvSpPr>
        <p:spPr>
          <a:xfrm flipH="1">
            <a:off x="4320540" y="1696400"/>
            <a:ext cx="3642360" cy="1110230"/>
          </a:xfrm>
          <a:prstGeom prst="wedgeRoundRectCallout">
            <a:avLst>
              <a:gd name="adj1" fmla="val 37843"/>
              <a:gd name="adj2" fmla="val 75764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Connor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All the members of a species live together in the same place.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Rounded Rectangular Callout 15"/>
          <p:cNvSpPr/>
          <p:nvPr/>
        </p:nvSpPr>
        <p:spPr>
          <a:xfrm>
            <a:off x="5263893" y="3098104"/>
            <a:ext cx="3786411" cy="1068006"/>
          </a:xfrm>
          <a:prstGeom prst="wedgeRoundRectCallout">
            <a:avLst>
              <a:gd name="adj1" fmla="val -59680"/>
              <a:gd name="adj2" fmla="val -15020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Freya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Members of different species can breed to make fertile offspring.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Ideas about species</a:t>
            </a:r>
            <a:endParaRPr lang="en-GB" sz="2400" dirty="0"/>
          </a:p>
        </p:txBody>
      </p:sp>
      <p:sp>
        <p:nvSpPr>
          <p:cNvPr id="28" name="Text Placeholder 16"/>
          <p:cNvSpPr txBox="1">
            <a:spLocks/>
          </p:cNvSpPr>
          <p:nvPr/>
        </p:nvSpPr>
        <p:spPr>
          <a:xfrm>
            <a:off x="457200" y="4553712"/>
            <a:ext cx="8285163" cy="17556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en-GB" sz="1600" b="1" dirty="0"/>
              <a:t>To talk about in your group:</a:t>
            </a:r>
          </a:p>
          <a:p>
            <a:pPr lvl="0">
              <a:lnSpc>
                <a:spcPct val="150000"/>
              </a:lnSpc>
              <a:defRPr/>
            </a:pPr>
            <a:r>
              <a:rPr lang="en-GB" sz="1600" dirty="0" smtClean="0"/>
              <a:t>1   Who </a:t>
            </a:r>
            <a:r>
              <a:rPr lang="en-GB" sz="1600" dirty="0"/>
              <a:t>do you </a:t>
            </a:r>
            <a:r>
              <a:rPr lang="en-GB" sz="1600" b="1" dirty="0"/>
              <a:t>agree</a:t>
            </a:r>
            <a:r>
              <a:rPr lang="en-GB" sz="1600" dirty="0"/>
              <a:t> with?</a:t>
            </a:r>
          </a:p>
          <a:p>
            <a:pPr lvl="0">
              <a:lnSpc>
                <a:spcPct val="150000"/>
              </a:lnSpc>
              <a:defRPr/>
            </a:pPr>
            <a:r>
              <a:rPr lang="en-GB" sz="1600" dirty="0" smtClean="0"/>
              <a:t>2   Who </a:t>
            </a:r>
            <a:r>
              <a:rPr lang="en-GB" sz="1600" dirty="0"/>
              <a:t>do you </a:t>
            </a:r>
            <a:r>
              <a:rPr lang="en-GB" sz="1600" b="1" dirty="0"/>
              <a:t>disagree</a:t>
            </a:r>
            <a:r>
              <a:rPr lang="en-GB" sz="1600" dirty="0"/>
              <a:t> with, and why?</a:t>
            </a:r>
          </a:p>
          <a:p>
            <a:pPr lvl="0">
              <a:lnSpc>
                <a:spcPct val="150000"/>
              </a:lnSpc>
              <a:defRPr/>
            </a:pPr>
            <a:r>
              <a:rPr lang="en-GB" sz="1600" dirty="0" smtClean="0"/>
              <a:t>3   How </a:t>
            </a:r>
            <a:r>
              <a:rPr lang="en-GB" sz="1600" dirty="0"/>
              <a:t>would you explain the right ideas to these children?</a:t>
            </a:r>
          </a:p>
        </p:txBody>
      </p:sp>
      <p:grpSp>
        <p:nvGrpSpPr>
          <p:cNvPr id="29" name="Group 28"/>
          <p:cNvGrpSpPr>
            <a:grpSpLocks noChangeAspect="1"/>
          </p:cNvGrpSpPr>
          <p:nvPr/>
        </p:nvGrpSpPr>
        <p:grpSpPr>
          <a:xfrm>
            <a:off x="4621085" y="2366296"/>
            <a:ext cx="475615" cy="611505"/>
            <a:chOff x="0" y="0"/>
            <a:chExt cx="527901" cy="688156"/>
          </a:xfrm>
        </p:grpSpPr>
        <p:sp>
          <p:nvSpPr>
            <p:cNvPr id="30" name="Freeform 29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32" name="Group 31"/>
          <p:cNvGrpSpPr>
            <a:grpSpLocks noChangeAspect="1"/>
          </p:cNvGrpSpPr>
          <p:nvPr/>
        </p:nvGrpSpPr>
        <p:grpSpPr>
          <a:xfrm>
            <a:off x="3760025" y="2239931"/>
            <a:ext cx="475615" cy="611505"/>
            <a:chOff x="0" y="0"/>
            <a:chExt cx="527901" cy="688156"/>
          </a:xfrm>
        </p:grpSpPr>
        <p:sp>
          <p:nvSpPr>
            <p:cNvPr id="33" name="Freeform 32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35" name="Group 34"/>
          <p:cNvGrpSpPr>
            <a:grpSpLocks noChangeAspect="1"/>
          </p:cNvGrpSpPr>
          <p:nvPr/>
        </p:nvGrpSpPr>
        <p:grpSpPr>
          <a:xfrm>
            <a:off x="4101020" y="2436146"/>
            <a:ext cx="475615" cy="611505"/>
            <a:chOff x="0" y="0"/>
            <a:chExt cx="527901" cy="688156"/>
          </a:xfrm>
        </p:grpSpPr>
        <p:sp>
          <p:nvSpPr>
            <p:cNvPr id="36" name="Freeform 35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38" name="Rounded Rectangular Callout 37"/>
          <p:cNvSpPr/>
          <p:nvPr/>
        </p:nvSpPr>
        <p:spPr>
          <a:xfrm>
            <a:off x="596267" y="877358"/>
            <a:ext cx="2544008" cy="1231039"/>
          </a:xfrm>
          <a:prstGeom prst="wedgeRoundRectCallout">
            <a:avLst>
              <a:gd name="adj1" fmla="val 49010"/>
              <a:gd name="adj2" fmla="val 64709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Amelia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Members of the same species look similar.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3449510" y="2640616"/>
            <a:ext cx="475615" cy="611505"/>
            <a:chOff x="0" y="0"/>
            <a:chExt cx="527901" cy="688156"/>
          </a:xfrm>
        </p:grpSpPr>
        <p:sp>
          <p:nvSpPr>
            <p:cNvPr id="40" name="Freeform 39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382325" y="2643156"/>
            <a:ext cx="475615" cy="608966"/>
            <a:chOff x="0" y="0"/>
            <a:chExt cx="475615" cy="609416"/>
          </a:xfrm>
        </p:grpSpPr>
        <p:sp>
          <p:nvSpPr>
            <p:cNvPr id="43" name="Freeform 42"/>
            <p:cNvSpPr/>
            <p:nvPr/>
          </p:nvSpPr>
          <p:spPr>
            <a:xfrm>
              <a:off x="0" y="295275"/>
              <a:ext cx="475615" cy="314141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66675" y="0"/>
              <a:ext cx="348218" cy="34344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45" name="Rounded Rectangular Callout 44"/>
          <p:cNvSpPr/>
          <p:nvPr/>
        </p:nvSpPr>
        <p:spPr>
          <a:xfrm>
            <a:off x="5033001" y="3526675"/>
            <a:ext cx="3995938" cy="1237967"/>
          </a:xfrm>
          <a:prstGeom prst="wedgeRoundRectCallout">
            <a:avLst>
              <a:gd name="adj1" fmla="val -49582"/>
              <a:gd name="adj2" fmla="val -71765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George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I disagree with Freya. If organisms can breed to make </a:t>
            </a:r>
            <a:r>
              <a:rPr lang="en-GB" sz="160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fertile </a:t>
            </a:r>
            <a:r>
              <a:rPr lang="en-GB" sz="160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offspring </a:t>
            </a: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they must be the same species!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Rounded Rectangular Callout 45"/>
          <p:cNvSpPr/>
          <p:nvPr/>
        </p:nvSpPr>
        <p:spPr>
          <a:xfrm>
            <a:off x="165081" y="2583379"/>
            <a:ext cx="2975194" cy="1170687"/>
          </a:xfrm>
          <a:prstGeom prst="wedgeRoundRectCallout">
            <a:avLst>
              <a:gd name="adj1" fmla="val 58810"/>
              <a:gd name="adj2" fmla="val -26695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Zoe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The characteristics of a species stay the same forever.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Rounded Rectangular Callout 46"/>
          <p:cNvSpPr/>
          <p:nvPr/>
        </p:nvSpPr>
        <p:spPr>
          <a:xfrm flipH="1">
            <a:off x="3514668" y="773982"/>
            <a:ext cx="3642360" cy="1110230"/>
          </a:xfrm>
          <a:prstGeom prst="wedgeRoundRectCallout">
            <a:avLst>
              <a:gd name="adj1" fmla="val 27121"/>
              <a:gd name="adj2" fmla="val 74906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Connor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All the members of a species live together in the same place.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8" name="Rounded Rectangular Callout 47"/>
          <p:cNvSpPr/>
          <p:nvPr/>
        </p:nvSpPr>
        <p:spPr>
          <a:xfrm>
            <a:off x="5386703" y="1950146"/>
            <a:ext cx="3014347" cy="1068006"/>
          </a:xfrm>
          <a:prstGeom prst="wedgeRoundRectCallout">
            <a:avLst>
              <a:gd name="adj1" fmla="val -58171"/>
              <a:gd name="adj2" fmla="val -4318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Freya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Members of different species can breed to make fertile offspring.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52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17</TotalTime>
  <Words>186</Words>
  <Application>Microsoft Office PowerPoint</Application>
  <PresentationFormat>On-screen Show (4:3)</PresentationFormat>
  <Paragraphs>29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.BEST_PPt_First slide ready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6</cp:revision>
  <dcterms:created xsi:type="dcterms:W3CDTF">2018-12-13T16:15:04Z</dcterms:created>
  <dcterms:modified xsi:type="dcterms:W3CDTF">2019-01-05T22:04:34Z</dcterms:modified>
</cp:coreProperties>
</file>