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F50"/>
    <a:srgbClr val="002616"/>
    <a:srgbClr val="001A0F"/>
    <a:srgbClr val="5B5BFF"/>
    <a:srgbClr val="FF0000"/>
    <a:srgbClr val="FFFF00"/>
    <a:srgbClr val="007600"/>
    <a:srgbClr val="3737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663" autoAdjust="0"/>
    <p:restoredTop sz="94651" autoAdjust="0"/>
  </p:normalViewPr>
  <p:slideViewPr>
    <p:cSldViewPr snapToGrid="0">
      <p:cViewPr varScale="1">
        <p:scale>
          <a:sx n="93" d="100"/>
          <a:sy n="93" d="100"/>
        </p:scale>
        <p:origin x="78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874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3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Biggest acceleration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7762126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On the motorway slip road a car and a lorry both speed up </a:t>
            </a:r>
            <a:r>
              <a:rPr lang="en-GB" dirty="0" smtClean="0"/>
              <a:t>from 0 to </a:t>
            </a:r>
            <a:r>
              <a:rPr lang="en-GB" dirty="0" smtClean="0"/>
              <a:t>60 </a:t>
            </a:r>
            <a:r>
              <a:rPr lang="en-GB" dirty="0"/>
              <a:t>miles-per-hour.</a:t>
            </a:r>
          </a:p>
          <a:p>
            <a:r>
              <a:rPr lang="en-GB" dirty="0"/>
              <a:t>The car reaches </a:t>
            </a:r>
            <a:r>
              <a:rPr lang="en-GB" dirty="0" smtClean="0"/>
              <a:t>60 </a:t>
            </a:r>
            <a:r>
              <a:rPr lang="en-GB" dirty="0"/>
              <a:t>mph in 10 seconds. 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lorry reaches </a:t>
            </a:r>
            <a:r>
              <a:rPr lang="en-GB" dirty="0" smtClean="0"/>
              <a:t>60 </a:t>
            </a:r>
            <a:r>
              <a:rPr lang="en-GB" dirty="0"/>
              <a:t>mph in 18 seconds.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6755484" y="2801399"/>
            <a:ext cx="221504" cy="28467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84"/>
          <p:cNvGrpSpPr/>
          <p:nvPr/>
        </p:nvGrpSpPr>
        <p:grpSpPr>
          <a:xfrm>
            <a:off x="652558" y="2537749"/>
            <a:ext cx="7028799" cy="3031347"/>
            <a:chOff x="249331" y="2697572"/>
            <a:chExt cx="7028799" cy="3031347"/>
          </a:xfrm>
        </p:grpSpPr>
        <p:grpSp>
          <p:nvGrpSpPr>
            <p:cNvPr id="83" name="Group 82"/>
            <p:cNvGrpSpPr/>
            <p:nvPr/>
          </p:nvGrpSpPr>
          <p:grpSpPr>
            <a:xfrm>
              <a:off x="249331" y="2697572"/>
              <a:ext cx="7028799" cy="3031347"/>
              <a:chOff x="611281" y="3086070"/>
              <a:chExt cx="7028799" cy="3031347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611281" y="3086070"/>
                <a:ext cx="7028799" cy="3000470"/>
                <a:chOff x="628986" y="3086070"/>
                <a:chExt cx="7028799" cy="3000470"/>
              </a:xfrm>
            </p:grpSpPr>
            <p:grpSp>
              <p:nvGrpSpPr>
                <p:cNvPr id="75" name="Group 74"/>
                <p:cNvGrpSpPr/>
                <p:nvPr/>
              </p:nvGrpSpPr>
              <p:grpSpPr>
                <a:xfrm>
                  <a:off x="628986" y="3306222"/>
                  <a:ext cx="6817450" cy="2780318"/>
                  <a:chOff x="627399" y="3314512"/>
                  <a:chExt cx="6817450" cy="2780318"/>
                </a:xfrm>
              </p:grpSpPr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627399" y="3314516"/>
                    <a:ext cx="6817450" cy="2780314"/>
                    <a:chOff x="-559871" y="3323586"/>
                    <a:chExt cx="6817450" cy="2780314"/>
                  </a:xfrm>
                </p:grpSpPr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-559871" y="3323586"/>
                      <a:ext cx="6817450" cy="2780314"/>
                      <a:chOff x="1835952" y="3773859"/>
                      <a:chExt cx="4906794" cy="1992633"/>
                    </a:xfrm>
                  </p:grpSpPr>
                  <p:grpSp>
                    <p:nvGrpSpPr>
                      <p:cNvPr id="37" name="Group 36"/>
                      <p:cNvGrpSpPr/>
                      <p:nvPr/>
                    </p:nvGrpSpPr>
                    <p:grpSpPr>
                      <a:xfrm>
                        <a:off x="2612913" y="3773859"/>
                        <a:ext cx="4129833" cy="1992633"/>
                        <a:chOff x="1174971" y="1091524"/>
                        <a:chExt cx="8270955" cy="3841884"/>
                      </a:xfrm>
                    </p:grpSpPr>
                    <p:sp>
                      <p:nvSpPr>
                        <p:cNvPr id="39" name="Trapezoid 38"/>
                        <p:cNvSpPr/>
                        <p:nvPr/>
                      </p:nvSpPr>
                      <p:spPr>
                        <a:xfrm>
                          <a:off x="6912370" y="1091524"/>
                          <a:ext cx="2244479" cy="1545549"/>
                        </a:xfrm>
                        <a:prstGeom prst="trapezoid">
                          <a:avLst>
                            <a:gd name="adj" fmla="val 18251"/>
                          </a:avLst>
                        </a:prstGeom>
                        <a:solidFill>
                          <a:srgbClr val="002616"/>
                        </a:solidFill>
                        <a:ln>
                          <a:solidFill>
                            <a:srgbClr val="333F5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40" name="Group 39"/>
                        <p:cNvGrpSpPr/>
                        <p:nvPr/>
                      </p:nvGrpSpPr>
                      <p:grpSpPr>
                        <a:xfrm>
                          <a:off x="1174971" y="2554730"/>
                          <a:ext cx="8270955" cy="2378678"/>
                          <a:chOff x="1174971" y="2554730"/>
                          <a:chExt cx="8270955" cy="2378678"/>
                        </a:xfrm>
                      </p:grpSpPr>
                      <p:sp>
                        <p:nvSpPr>
                          <p:cNvPr id="50" name="Round Same Side Corner Rectangle 49"/>
                          <p:cNvSpPr/>
                          <p:nvPr/>
                        </p:nvSpPr>
                        <p:spPr>
                          <a:xfrm>
                            <a:off x="1174971" y="2554730"/>
                            <a:ext cx="8270955" cy="1625466"/>
                          </a:xfrm>
                          <a:prstGeom prst="round2SameRect">
                            <a:avLst>
                              <a:gd name="adj1" fmla="val 17665"/>
                              <a:gd name="adj2" fmla="val 0"/>
                            </a:avLst>
                          </a:prstGeom>
                          <a:solidFill>
                            <a:srgbClr val="002616"/>
                          </a:solidFill>
                          <a:ln>
                            <a:solidFill>
                              <a:srgbClr val="333F5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grpSp>
                        <p:nvGrpSpPr>
                          <p:cNvPr id="52" name="Group 51"/>
                          <p:cNvGrpSpPr/>
                          <p:nvPr/>
                        </p:nvGrpSpPr>
                        <p:grpSpPr>
                          <a:xfrm>
                            <a:off x="7375565" y="3510050"/>
                            <a:ext cx="1515481" cy="1423358"/>
                            <a:chOff x="4064406" y="3510050"/>
                            <a:chExt cx="1515481" cy="1423358"/>
                          </a:xfrm>
                        </p:grpSpPr>
                        <p:sp>
                          <p:nvSpPr>
                            <p:cNvPr id="53" name="Chord 52"/>
                            <p:cNvSpPr/>
                            <p:nvPr/>
                          </p:nvSpPr>
                          <p:spPr>
                            <a:xfrm>
                              <a:off x="4064406" y="3510050"/>
                              <a:ext cx="1515481" cy="1423358"/>
                            </a:xfrm>
                            <a:prstGeom prst="chord">
                              <a:avLst>
                                <a:gd name="adj1" fmla="val 11176870"/>
                                <a:gd name="adj2" fmla="val 21200517"/>
                              </a:avLst>
                            </a:prstGeom>
                            <a:solidFill>
                              <a:schemeClr val="tx2">
                                <a:lumMod val="50000"/>
                              </a:schemeClr>
                            </a:solidFill>
                            <a:ln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54" name="Donut 53"/>
                            <p:cNvSpPr/>
                            <p:nvPr/>
                          </p:nvSpPr>
                          <p:spPr>
                            <a:xfrm>
                              <a:off x="4235551" y="3579061"/>
                              <a:ext cx="1173192" cy="1164566"/>
                            </a:xfrm>
                            <a:prstGeom prst="donu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55" name="Oval 54"/>
                            <p:cNvSpPr/>
                            <p:nvPr/>
                          </p:nvSpPr>
                          <p:spPr>
                            <a:xfrm>
                              <a:off x="4550416" y="3885299"/>
                              <a:ext cx="556403" cy="552090"/>
                            </a:xfrm>
                            <a:prstGeom prst="ellipse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</p:grpSp>
                    <p:sp>
                      <p:nvSpPr>
                        <p:cNvPr id="41" name="Trapezoid 40"/>
                        <p:cNvSpPr/>
                        <p:nvPr/>
                      </p:nvSpPr>
                      <p:spPr>
                        <a:xfrm>
                          <a:off x="7101327" y="1220996"/>
                          <a:ext cx="1932266" cy="1204120"/>
                        </a:xfrm>
                        <a:prstGeom prst="trapezoid">
                          <a:avLst>
                            <a:gd name="adj" fmla="val 17212"/>
                          </a:avLst>
                        </a:pr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n>
                          <a:solidFill>
                            <a:schemeClr val="bg1">
                              <a:lumMod val="9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5" name="Oval 44"/>
                        <p:cNvSpPr/>
                        <p:nvPr/>
                      </p:nvSpPr>
                      <p:spPr>
                        <a:xfrm rot="21448318">
                          <a:off x="7845668" y="1496894"/>
                          <a:ext cx="453781" cy="590736"/>
                        </a:xfrm>
                        <a:prstGeom prst="ellipse">
                          <a:avLst/>
                        </a:prstGeom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  <a:ln w="5080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6" name="Freeform 45"/>
                        <p:cNvSpPr/>
                        <p:nvPr/>
                      </p:nvSpPr>
                      <p:spPr>
                        <a:xfrm>
                          <a:off x="8095361" y="2065080"/>
                          <a:ext cx="65902" cy="372583"/>
                        </a:xfrm>
                        <a:custGeom>
                          <a:avLst/>
                          <a:gdLst>
                            <a:gd name="connsiteX0" fmla="*/ 0 w 60385"/>
                            <a:gd name="connsiteY0" fmla="*/ 0 h 163902"/>
                            <a:gd name="connsiteX1" fmla="*/ 60385 w 60385"/>
                            <a:gd name="connsiteY1" fmla="*/ 163902 h 1639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</a:cxnLst>
                          <a:rect l="l" t="t" r="r" b="b"/>
                          <a:pathLst>
                            <a:path w="60385" h="163902">
                              <a:moveTo>
                                <a:pt x="0" y="0"/>
                              </a:moveTo>
                              <a:lnTo>
                                <a:pt x="60385" y="163902"/>
                              </a:lnTo>
                            </a:path>
                          </a:pathLst>
                        </a:custGeom>
                        <a:noFill/>
                        <a:ln w="5080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47" name="Straight Connector 46"/>
                        <p:cNvCxnSpPr/>
                        <p:nvPr/>
                      </p:nvCxnSpPr>
                      <p:spPr>
                        <a:xfrm>
                          <a:off x="8770262" y="2174676"/>
                          <a:ext cx="14965" cy="262987"/>
                        </a:xfrm>
                        <a:prstGeom prst="line">
                          <a:avLst/>
                        </a:prstGeom>
                        <a:ln w="63500">
                          <a:solidFill>
                            <a:schemeClr val="tx2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8" name="Freeform 47"/>
                        <p:cNvSpPr/>
                        <p:nvPr/>
                      </p:nvSpPr>
                      <p:spPr>
                        <a:xfrm>
                          <a:off x="8392151" y="2329624"/>
                          <a:ext cx="432042" cy="134406"/>
                        </a:xfrm>
                        <a:custGeom>
                          <a:avLst/>
                          <a:gdLst>
                            <a:gd name="connsiteX0" fmla="*/ 0 w 474453"/>
                            <a:gd name="connsiteY0" fmla="*/ 129396 h 129396"/>
                            <a:gd name="connsiteX1" fmla="*/ 414068 w 474453"/>
                            <a:gd name="connsiteY1" fmla="*/ 51758 h 129396"/>
                            <a:gd name="connsiteX2" fmla="*/ 474453 w 474453"/>
                            <a:gd name="connsiteY2" fmla="*/ 0 h 1293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474453" h="129396">
                              <a:moveTo>
                                <a:pt x="0" y="129396"/>
                              </a:moveTo>
                              <a:lnTo>
                                <a:pt x="414068" y="51758"/>
                              </a:lnTo>
                              <a:lnTo>
                                <a:pt x="474453" y="0"/>
                              </a:lnTo>
                            </a:path>
                          </a:pathLst>
                        </a:custGeom>
                        <a:noFill/>
                        <a:ln w="5080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22" name="Group 21"/>
                      <p:cNvGrpSpPr/>
                      <p:nvPr/>
                    </p:nvGrpSpPr>
                    <p:grpSpPr>
                      <a:xfrm>
                        <a:off x="1835952" y="3947120"/>
                        <a:ext cx="584705" cy="1174575"/>
                        <a:chOff x="1835952" y="3947120"/>
                        <a:chExt cx="584705" cy="1174575"/>
                      </a:xfrm>
                    </p:grpSpPr>
                    <p:cxnSp>
                      <p:nvCxnSpPr>
                        <p:cNvPr id="29" name="Straight Connector 28"/>
                        <p:cNvCxnSpPr/>
                        <p:nvPr/>
                      </p:nvCxnSpPr>
                      <p:spPr>
                        <a:xfrm>
                          <a:off x="1935016" y="3947120"/>
                          <a:ext cx="450491" cy="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2616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0" name="Straight Connector 29"/>
                        <p:cNvCxnSpPr/>
                        <p:nvPr/>
                      </p:nvCxnSpPr>
                      <p:spPr>
                        <a:xfrm>
                          <a:off x="1835952" y="4532766"/>
                          <a:ext cx="450491" cy="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2616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1" name="Straight Connector 30"/>
                        <p:cNvCxnSpPr/>
                        <p:nvPr/>
                      </p:nvCxnSpPr>
                      <p:spPr>
                        <a:xfrm>
                          <a:off x="1970166" y="5121695"/>
                          <a:ext cx="450491" cy="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2616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70" name="Freeform 69"/>
                    <p:cNvSpPr/>
                    <p:nvPr/>
                  </p:nvSpPr>
                  <p:spPr>
                    <a:xfrm>
                      <a:off x="5335381" y="4130528"/>
                      <a:ext cx="214867" cy="191026"/>
                    </a:xfrm>
                    <a:custGeom>
                      <a:avLst/>
                      <a:gdLst>
                        <a:gd name="connsiteX0" fmla="*/ 0 w 60385"/>
                        <a:gd name="connsiteY0" fmla="*/ 0 h 163902"/>
                        <a:gd name="connsiteX1" fmla="*/ 60385 w 60385"/>
                        <a:gd name="connsiteY1" fmla="*/ 163902 h 1639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60385" h="163902">
                          <a:moveTo>
                            <a:pt x="0" y="0"/>
                          </a:moveTo>
                          <a:lnTo>
                            <a:pt x="60385" y="163902"/>
                          </a:lnTo>
                        </a:path>
                      </a:pathLst>
                    </a:custGeom>
                    <a:noFill/>
                    <a:ln w="50800">
                      <a:solidFill>
                        <a:schemeClr val="accent3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72" name="Rounded Rectangle 71"/>
                  <p:cNvSpPr/>
                  <p:nvPr/>
                </p:nvSpPr>
                <p:spPr>
                  <a:xfrm>
                    <a:off x="5681805" y="3314512"/>
                    <a:ext cx="461522" cy="1058905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2616"/>
                  </a:solidFill>
                  <a:ln>
                    <a:solidFill>
                      <a:srgbClr val="333F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74" name="Straight Connector 73"/>
                  <p:cNvCxnSpPr/>
                  <p:nvPr/>
                </p:nvCxnSpPr>
                <p:spPr>
                  <a:xfrm flipH="1">
                    <a:off x="6142964" y="3404965"/>
                    <a:ext cx="298" cy="881945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6" name="Rounded Rectangle 75"/>
                <p:cNvSpPr/>
                <p:nvPr/>
              </p:nvSpPr>
              <p:spPr>
                <a:xfrm>
                  <a:off x="1713835" y="3086070"/>
                  <a:ext cx="3981959" cy="2455385"/>
                </a:xfrm>
                <a:prstGeom prst="roundRect">
                  <a:avLst>
                    <a:gd name="adj" fmla="val 2328"/>
                  </a:avLst>
                </a:prstGeom>
                <a:solidFill>
                  <a:srgbClr val="002616"/>
                </a:solidFill>
                <a:ln>
                  <a:solidFill>
                    <a:srgbClr val="333F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Chord 80"/>
                <p:cNvSpPr/>
                <p:nvPr/>
              </p:nvSpPr>
              <p:spPr>
                <a:xfrm>
                  <a:off x="7384735" y="4584008"/>
                  <a:ext cx="273050" cy="234950"/>
                </a:xfrm>
                <a:prstGeom prst="chord">
                  <a:avLst>
                    <a:gd name="adj1" fmla="val 7315374"/>
                    <a:gd name="adj2" fmla="val 14360960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1" name="Group 70"/>
              <p:cNvGrpSpPr/>
              <p:nvPr/>
            </p:nvGrpSpPr>
            <p:grpSpPr>
              <a:xfrm>
                <a:off x="1832908" y="5076621"/>
                <a:ext cx="1051360" cy="1030063"/>
                <a:chOff x="621189" y="5126310"/>
                <a:chExt cx="1051360" cy="1030063"/>
              </a:xfrm>
            </p:grpSpPr>
            <p:sp>
              <p:nvSpPr>
                <p:cNvPr id="67" name="Chord 66"/>
                <p:cNvSpPr/>
                <p:nvPr/>
              </p:nvSpPr>
              <p:spPr>
                <a:xfrm>
                  <a:off x="621189" y="5126310"/>
                  <a:ext cx="1051360" cy="1030063"/>
                </a:xfrm>
                <a:prstGeom prst="chord">
                  <a:avLst>
                    <a:gd name="adj1" fmla="val 11176870"/>
                    <a:gd name="adj2" fmla="val 21200517"/>
                  </a:avLst>
                </a:prstGeom>
                <a:solidFill>
                  <a:schemeClr val="tx2">
                    <a:lumMod val="50000"/>
                  </a:schemeClr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Donut 67"/>
                <p:cNvSpPr/>
                <p:nvPr/>
              </p:nvSpPr>
              <p:spPr>
                <a:xfrm>
                  <a:off x="739920" y="5176252"/>
                  <a:ext cx="813898" cy="842779"/>
                </a:xfrm>
                <a:prstGeom prst="donu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958356" y="5397872"/>
                  <a:ext cx="386003" cy="39953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7" name="Group 76"/>
              <p:cNvGrpSpPr/>
              <p:nvPr/>
            </p:nvGrpSpPr>
            <p:grpSpPr>
              <a:xfrm>
                <a:off x="2905719" y="5087354"/>
                <a:ext cx="1051360" cy="1030063"/>
                <a:chOff x="621189" y="5126310"/>
                <a:chExt cx="1051360" cy="1030063"/>
              </a:xfrm>
            </p:grpSpPr>
            <p:sp>
              <p:nvSpPr>
                <p:cNvPr id="78" name="Chord 77"/>
                <p:cNvSpPr/>
                <p:nvPr/>
              </p:nvSpPr>
              <p:spPr>
                <a:xfrm>
                  <a:off x="621189" y="5126310"/>
                  <a:ext cx="1051360" cy="1030063"/>
                </a:xfrm>
                <a:prstGeom prst="chord">
                  <a:avLst>
                    <a:gd name="adj1" fmla="val 11176870"/>
                    <a:gd name="adj2" fmla="val 21200517"/>
                  </a:avLst>
                </a:prstGeom>
                <a:solidFill>
                  <a:schemeClr val="tx2">
                    <a:lumMod val="50000"/>
                  </a:schemeClr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" name="Donut 78"/>
                <p:cNvSpPr/>
                <p:nvPr/>
              </p:nvSpPr>
              <p:spPr>
                <a:xfrm>
                  <a:off x="739920" y="5176252"/>
                  <a:ext cx="813898" cy="842779"/>
                </a:xfrm>
                <a:prstGeom prst="donu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>
                  <a:off x="958356" y="5397872"/>
                  <a:ext cx="386003" cy="39953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84" name="TextBox 83"/>
            <p:cNvSpPr txBox="1"/>
            <p:nvPr/>
          </p:nvSpPr>
          <p:spPr>
            <a:xfrm>
              <a:off x="1610393" y="3357121"/>
              <a:ext cx="30959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rgbClr val="333F50"/>
                  </a:solidFill>
                </a:rPr>
                <a:t>Salters’ Haulage</a:t>
              </a:r>
              <a:endParaRPr lang="en-GB" sz="2800" dirty="0">
                <a:solidFill>
                  <a:srgbClr val="333F50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7355" y="4404968"/>
            <a:ext cx="4782267" cy="1796873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-6889" y="863126"/>
            <a:ext cx="56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1.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Biggest acceleration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Which has the biggest acceleration?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Lorry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the same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80583" y="1305896"/>
            <a:ext cx="4975943" cy="2226677"/>
            <a:chOff x="2551941" y="1305897"/>
            <a:chExt cx="4975943" cy="22266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1941" y="1305897"/>
              <a:ext cx="4004353" cy="214850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551941" y="2176011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18 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142581" y="319402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10 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382498" y="1614631"/>
              <a:ext cx="104708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60 mph 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480802" y="2869925"/>
              <a:ext cx="104708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60 mph 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-6889" y="863126"/>
            <a:ext cx="56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1a.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14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Biggest acceleration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What is the </a:t>
            </a:r>
            <a:r>
              <a:rPr lang="en-GB" b="1" dirty="0"/>
              <a:t>best</a:t>
            </a:r>
            <a:r>
              <a:rPr lang="en-GB" dirty="0"/>
              <a:t> reason for your answer?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both reach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mph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car reaches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mph in a shorter time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lorry weighs a lot more than the car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car is designed to go fast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080583" y="1305896"/>
            <a:ext cx="4975943" cy="2226677"/>
            <a:chOff x="2551941" y="1305897"/>
            <a:chExt cx="4975943" cy="2226677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1941" y="1305897"/>
              <a:ext cx="4004353" cy="2148503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2551941" y="2176011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18 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42581" y="319402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10 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382498" y="1614631"/>
              <a:ext cx="104708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60 mph 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480802" y="2869925"/>
              <a:ext cx="104708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60 mph 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-6889" y="863126"/>
            <a:ext cx="56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1b.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08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Biggest acceleration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160589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dirty="0"/>
              <a:t>Coming off the motorway a </a:t>
            </a:r>
            <a:r>
              <a:rPr lang="en-GB" dirty="0" smtClean="0"/>
              <a:t>lorry slows </a:t>
            </a:r>
            <a:r>
              <a:rPr lang="en-GB" dirty="0"/>
              <a:t>from </a:t>
            </a:r>
            <a:r>
              <a:rPr lang="en-GB" dirty="0" smtClean="0"/>
              <a:t>55 </a:t>
            </a:r>
            <a:r>
              <a:rPr lang="en-GB" dirty="0"/>
              <a:t>mph to </a:t>
            </a:r>
            <a:r>
              <a:rPr lang="en-GB" dirty="0" smtClean="0"/>
              <a:t>a stop in 12 </a:t>
            </a:r>
            <a:r>
              <a:rPr lang="en-GB" dirty="0"/>
              <a:t>seconds.</a:t>
            </a:r>
          </a:p>
          <a:p>
            <a:r>
              <a:rPr lang="en-GB" dirty="0"/>
              <a:t>A </a:t>
            </a:r>
            <a:r>
              <a:rPr lang="en-GB" dirty="0" smtClean="0"/>
              <a:t>car coming </a:t>
            </a:r>
            <a:r>
              <a:rPr lang="en-GB" dirty="0"/>
              <a:t>off the </a:t>
            </a:r>
            <a:r>
              <a:rPr lang="en-GB" dirty="0" smtClean="0"/>
              <a:t>motorway is travelling at 70 mph.</a:t>
            </a:r>
            <a:endParaRPr lang="en-GB" dirty="0"/>
          </a:p>
          <a:p>
            <a:r>
              <a:rPr lang="en-GB" dirty="0" smtClean="0"/>
              <a:t>The car also slows to </a:t>
            </a:r>
            <a:r>
              <a:rPr lang="en-GB" dirty="0"/>
              <a:t>a stop in 12 seconds.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598682" y="2820798"/>
            <a:ext cx="7993302" cy="2226308"/>
            <a:chOff x="598682" y="2820798"/>
            <a:chExt cx="7993302" cy="2226308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4"/>
            <a:srcRect l="22171"/>
            <a:stretch/>
          </p:blipFill>
          <p:spPr>
            <a:xfrm>
              <a:off x="5155442" y="3739578"/>
              <a:ext cx="2708398" cy="130752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8682" y="2820798"/>
              <a:ext cx="4415278" cy="2226308"/>
            </a:xfrm>
            <a:prstGeom prst="rect">
              <a:avLst/>
            </a:prstGeom>
          </p:spPr>
        </p:pic>
        <p:cxnSp>
          <p:nvCxnSpPr>
            <p:cNvPr id="88" name="Straight Connector 87"/>
            <p:cNvCxnSpPr/>
            <p:nvPr/>
          </p:nvCxnSpPr>
          <p:spPr>
            <a:xfrm>
              <a:off x="8495934" y="3446822"/>
              <a:ext cx="0" cy="1280455"/>
            </a:xfrm>
            <a:prstGeom prst="line">
              <a:avLst/>
            </a:prstGeom>
            <a:ln w="635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98892" y="2863189"/>
              <a:ext cx="193092" cy="616249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-6889" y="863126"/>
            <a:ext cx="56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17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Biggest acceleration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Which car has the biggest acceleration?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Lorry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the same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are not accelerating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084517" y="1514394"/>
            <a:ext cx="6968075" cy="1940006"/>
            <a:chOff x="1084517" y="1514394"/>
            <a:chExt cx="6968075" cy="194000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517" y="1514394"/>
              <a:ext cx="6968075" cy="194000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2409826" y="1552408"/>
              <a:ext cx="12804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55-0 mph</a:t>
              </a:r>
            </a:p>
            <a:p>
              <a:pPr algn="r"/>
              <a:r>
                <a:rPr lang="en-GB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12 s</a:t>
              </a:r>
              <a:endParaRPr lang="en-GB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933949" y="2667306"/>
              <a:ext cx="18669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70-0 mph  </a:t>
              </a:r>
            </a:p>
            <a:p>
              <a:pPr algn="r"/>
              <a:r>
                <a:rPr lang="en-GB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12 s</a:t>
              </a:r>
              <a:endParaRPr lang="en-GB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-6889" y="863126"/>
            <a:ext cx="56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2a.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77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Biggest acceleration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What is the </a:t>
            </a:r>
            <a:r>
              <a:rPr lang="en-GB" b="1" dirty="0"/>
              <a:t>best</a:t>
            </a:r>
            <a:r>
              <a:rPr lang="en-GB" dirty="0"/>
              <a:t> reason for your answer?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both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slow to a stop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80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lorry weighs a lot more than the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speed of the car changes more in the same time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Before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slowed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down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was going faster than the lorry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084517" y="1514394"/>
            <a:ext cx="6968075" cy="1940006"/>
            <a:chOff x="1084517" y="1514394"/>
            <a:chExt cx="6968075" cy="194000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517" y="1514394"/>
              <a:ext cx="6968075" cy="1940006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2409826" y="1552408"/>
              <a:ext cx="12804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55-0 mph</a:t>
              </a:r>
            </a:p>
            <a:p>
              <a:pPr algn="r"/>
              <a:r>
                <a:rPr lang="en-GB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12 s</a:t>
              </a:r>
              <a:endParaRPr lang="en-GB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33949" y="2667306"/>
              <a:ext cx="18669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70-0 mph  </a:t>
              </a:r>
            </a:p>
            <a:p>
              <a:pPr algn="r"/>
              <a:r>
                <a:rPr lang="en-GB" sz="16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12 s</a:t>
              </a:r>
              <a:endParaRPr lang="en-GB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-6889" y="863126"/>
            <a:ext cx="561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2b.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2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110</TotalTime>
  <Words>266</Words>
  <Application>Microsoft Office PowerPoint</Application>
  <PresentationFormat>On-screen Show (4:3)</PresentationFormat>
  <Paragraphs>71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2019-01-24T14:49:04Z</dcterms:created>
  <dcterms:modified xsi:type="dcterms:W3CDTF">2019-01-29T13:46:40Z</dcterms:modified>
</cp:coreProperties>
</file>