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9" r:id="rId3"/>
    <p:sldId id="260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3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433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Timing problems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62308" y="863126"/>
            <a:ext cx="8602179" cy="874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speed of the trolley </a:t>
            </a:r>
            <a:r>
              <a:rPr lang="en-US" dirty="0" smtClean="0"/>
              <a:t>at the bottom of the ramp?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can you measure it?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0" y="3013001"/>
            <a:ext cx="9144000" cy="1208858"/>
            <a:chOff x="0" y="3013001"/>
            <a:chExt cx="9144000" cy="1208858"/>
          </a:xfrm>
        </p:grpSpPr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399566">
              <a:off x="1131652" y="3013001"/>
              <a:ext cx="1281043" cy="367512"/>
            </a:xfrm>
            <a:prstGeom prst="rect">
              <a:avLst/>
            </a:prstGeom>
          </p:spPr>
        </p:pic>
        <p:grpSp>
          <p:nvGrpSpPr>
            <p:cNvPr id="105" name="Group 104"/>
            <p:cNvGrpSpPr/>
            <p:nvPr/>
          </p:nvGrpSpPr>
          <p:grpSpPr>
            <a:xfrm>
              <a:off x="938937" y="3213102"/>
              <a:ext cx="7299376" cy="934129"/>
              <a:chOff x="938937" y="3213102"/>
              <a:chExt cx="7299376" cy="934129"/>
            </a:xfrm>
          </p:grpSpPr>
          <p:sp>
            <p:nvSpPr>
              <p:cNvPr id="144" name="Rectangle 143"/>
              <p:cNvSpPr/>
              <p:nvPr/>
            </p:nvSpPr>
            <p:spPr>
              <a:xfrm rot="404197">
                <a:off x="938937" y="3709617"/>
                <a:ext cx="7299376" cy="84405"/>
              </a:xfrm>
              <a:prstGeom prst="rect">
                <a:avLst/>
              </a:prstGeom>
              <a:blipFill>
                <a:blip r:embed="rId5"/>
                <a:tile tx="0" ty="0" sx="100000" sy="100000" flip="none" algn="tl"/>
              </a:blipFill>
              <a:ln w="63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6580732" y="3965547"/>
                <a:ext cx="114300" cy="107056"/>
              </a:xfrm>
              <a:custGeom>
                <a:avLst/>
                <a:gdLst>
                  <a:gd name="connsiteX0" fmla="*/ 297180 w 533400"/>
                  <a:gd name="connsiteY0" fmla="*/ 7996 h 442336"/>
                  <a:gd name="connsiteX1" fmla="*/ 121920 w 533400"/>
                  <a:gd name="connsiteY1" fmla="*/ 15616 h 442336"/>
                  <a:gd name="connsiteX2" fmla="*/ 91440 w 533400"/>
                  <a:gd name="connsiteY2" fmla="*/ 30856 h 442336"/>
                  <a:gd name="connsiteX3" fmla="*/ 45720 w 533400"/>
                  <a:gd name="connsiteY3" fmla="*/ 61336 h 442336"/>
                  <a:gd name="connsiteX4" fmla="*/ 15240 w 533400"/>
                  <a:gd name="connsiteY4" fmla="*/ 107056 h 442336"/>
                  <a:gd name="connsiteX5" fmla="*/ 0 w 533400"/>
                  <a:gd name="connsiteY5" fmla="*/ 183256 h 442336"/>
                  <a:gd name="connsiteX6" fmla="*/ 15240 w 533400"/>
                  <a:gd name="connsiteY6" fmla="*/ 259456 h 442336"/>
                  <a:gd name="connsiteX7" fmla="*/ 30480 w 533400"/>
                  <a:gd name="connsiteY7" fmla="*/ 289936 h 442336"/>
                  <a:gd name="connsiteX8" fmla="*/ 60960 w 533400"/>
                  <a:gd name="connsiteY8" fmla="*/ 320416 h 442336"/>
                  <a:gd name="connsiteX9" fmla="*/ 91440 w 533400"/>
                  <a:gd name="connsiteY9" fmla="*/ 373756 h 442336"/>
                  <a:gd name="connsiteX10" fmla="*/ 167640 w 533400"/>
                  <a:gd name="connsiteY10" fmla="*/ 434716 h 442336"/>
                  <a:gd name="connsiteX11" fmla="*/ 198120 w 533400"/>
                  <a:gd name="connsiteY11" fmla="*/ 442336 h 442336"/>
                  <a:gd name="connsiteX12" fmla="*/ 388620 w 533400"/>
                  <a:gd name="connsiteY12" fmla="*/ 434716 h 442336"/>
                  <a:gd name="connsiteX13" fmla="*/ 411480 w 533400"/>
                  <a:gd name="connsiteY13" fmla="*/ 427096 h 442336"/>
                  <a:gd name="connsiteX14" fmla="*/ 487680 w 533400"/>
                  <a:gd name="connsiteY14" fmla="*/ 366136 h 442336"/>
                  <a:gd name="connsiteX15" fmla="*/ 510540 w 533400"/>
                  <a:gd name="connsiteY15" fmla="*/ 343276 h 442336"/>
                  <a:gd name="connsiteX16" fmla="*/ 533400 w 533400"/>
                  <a:gd name="connsiteY16" fmla="*/ 289936 h 442336"/>
                  <a:gd name="connsiteX17" fmla="*/ 525780 w 533400"/>
                  <a:gd name="connsiteY17" fmla="*/ 91816 h 442336"/>
                  <a:gd name="connsiteX18" fmla="*/ 502920 w 533400"/>
                  <a:gd name="connsiteY18" fmla="*/ 68956 h 442336"/>
                  <a:gd name="connsiteX19" fmla="*/ 457200 w 533400"/>
                  <a:gd name="connsiteY19" fmla="*/ 38476 h 442336"/>
                  <a:gd name="connsiteX20" fmla="*/ 434340 w 533400"/>
                  <a:gd name="connsiteY20" fmla="*/ 7996 h 442336"/>
                  <a:gd name="connsiteX21" fmla="*/ 411480 w 533400"/>
                  <a:gd name="connsiteY21" fmla="*/ 376 h 442336"/>
                  <a:gd name="connsiteX22" fmla="*/ 297180 w 533400"/>
                  <a:gd name="connsiteY22" fmla="*/ 7996 h 44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33400" h="442336">
                    <a:moveTo>
                      <a:pt x="297180" y="7996"/>
                    </a:moveTo>
                    <a:cubicBezTo>
                      <a:pt x="248920" y="10536"/>
                      <a:pt x="180038" y="9158"/>
                      <a:pt x="121920" y="15616"/>
                    </a:cubicBezTo>
                    <a:cubicBezTo>
                      <a:pt x="110630" y="16870"/>
                      <a:pt x="101180" y="25012"/>
                      <a:pt x="91440" y="30856"/>
                    </a:cubicBezTo>
                    <a:cubicBezTo>
                      <a:pt x="75734" y="40280"/>
                      <a:pt x="45720" y="61336"/>
                      <a:pt x="45720" y="61336"/>
                    </a:cubicBezTo>
                    <a:cubicBezTo>
                      <a:pt x="35560" y="76576"/>
                      <a:pt x="18251" y="88989"/>
                      <a:pt x="15240" y="107056"/>
                    </a:cubicBezTo>
                    <a:cubicBezTo>
                      <a:pt x="5898" y="163106"/>
                      <a:pt x="11367" y="137787"/>
                      <a:pt x="0" y="183256"/>
                    </a:cubicBezTo>
                    <a:cubicBezTo>
                      <a:pt x="4508" y="214809"/>
                      <a:pt x="3840" y="232857"/>
                      <a:pt x="15240" y="259456"/>
                    </a:cubicBezTo>
                    <a:cubicBezTo>
                      <a:pt x="19715" y="269897"/>
                      <a:pt x="23664" y="280849"/>
                      <a:pt x="30480" y="289936"/>
                    </a:cubicBezTo>
                    <a:cubicBezTo>
                      <a:pt x="39101" y="301431"/>
                      <a:pt x="52339" y="308921"/>
                      <a:pt x="60960" y="320416"/>
                    </a:cubicBezTo>
                    <a:cubicBezTo>
                      <a:pt x="104202" y="378071"/>
                      <a:pt x="50625" y="326139"/>
                      <a:pt x="91440" y="373756"/>
                    </a:cubicBezTo>
                    <a:cubicBezTo>
                      <a:pt x="106409" y="391220"/>
                      <a:pt x="146247" y="429368"/>
                      <a:pt x="167640" y="434716"/>
                    </a:cubicBezTo>
                    <a:lnTo>
                      <a:pt x="198120" y="442336"/>
                    </a:lnTo>
                    <a:cubicBezTo>
                      <a:pt x="261620" y="439796"/>
                      <a:pt x="325231" y="439244"/>
                      <a:pt x="388620" y="434716"/>
                    </a:cubicBezTo>
                    <a:cubicBezTo>
                      <a:pt x="396632" y="434144"/>
                      <a:pt x="404097" y="430260"/>
                      <a:pt x="411480" y="427096"/>
                    </a:cubicBezTo>
                    <a:cubicBezTo>
                      <a:pt x="455018" y="408437"/>
                      <a:pt x="445729" y="408087"/>
                      <a:pt x="487680" y="366136"/>
                    </a:cubicBezTo>
                    <a:cubicBezTo>
                      <a:pt x="495300" y="358516"/>
                      <a:pt x="505721" y="352915"/>
                      <a:pt x="510540" y="343276"/>
                    </a:cubicBezTo>
                    <a:cubicBezTo>
                      <a:pt x="529372" y="305612"/>
                      <a:pt x="522188" y="323572"/>
                      <a:pt x="533400" y="289936"/>
                    </a:cubicBezTo>
                    <a:cubicBezTo>
                      <a:pt x="530860" y="223896"/>
                      <a:pt x="534810" y="157285"/>
                      <a:pt x="525780" y="91816"/>
                    </a:cubicBezTo>
                    <a:cubicBezTo>
                      <a:pt x="524308" y="81141"/>
                      <a:pt x="511426" y="75572"/>
                      <a:pt x="502920" y="68956"/>
                    </a:cubicBezTo>
                    <a:cubicBezTo>
                      <a:pt x="488462" y="57711"/>
                      <a:pt x="468190" y="53129"/>
                      <a:pt x="457200" y="38476"/>
                    </a:cubicBezTo>
                    <a:cubicBezTo>
                      <a:pt x="449580" y="28316"/>
                      <a:pt x="444096" y="16126"/>
                      <a:pt x="434340" y="7996"/>
                    </a:cubicBezTo>
                    <a:cubicBezTo>
                      <a:pt x="428170" y="2854"/>
                      <a:pt x="419498" y="848"/>
                      <a:pt x="411480" y="376"/>
                    </a:cubicBezTo>
                    <a:cubicBezTo>
                      <a:pt x="375981" y="-1712"/>
                      <a:pt x="345440" y="5456"/>
                      <a:pt x="297180" y="799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Rectangle 145"/>
              <p:cNvSpPr/>
              <p:nvPr/>
            </p:nvSpPr>
            <p:spPr>
              <a:xfrm rot="400116">
                <a:off x="6683747" y="3213102"/>
                <a:ext cx="36000" cy="792000"/>
              </a:xfrm>
              <a:prstGeom prst="rect">
                <a:avLst/>
              </a:prstGeom>
              <a:pattFill prst="wdDnDiag">
                <a:fgClr>
                  <a:srgbClr val="FF0000"/>
                </a:fgClr>
                <a:bgClr>
                  <a:schemeClr val="bg1"/>
                </a:bgClr>
              </a:patt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Freeform 146"/>
              <p:cNvSpPr/>
              <p:nvPr/>
            </p:nvSpPr>
            <p:spPr>
              <a:xfrm>
                <a:off x="7386951" y="4040175"/>
                <a:ext cx="114300" cy="107056"/>
              </a:xfrm>
              <a:custGeom>
                <a:avLst/>
                <a:gdLst>
                  <a:gd name="connsiteX0" fmla="*/ 297180 w 533400"/>
                  <a:gd name="connsiteY0" fmla="*/ 7996 h 442336"/>
                  <a:gd name="connsiteX1" fmla="*/ 121920 w 533400"/>
                  <a:gd name="connsiteY1" fmla="*/ 15616 h 442336"/>
                  <a:gd name="connsiteX2" fmla="*/ 91440 w 533400"/>
                  <a:gd name="connsiteY2" fmla="*/ 30856 h 442336"/>
                  <a:gd name="connsiteX3" fmla="*/ 45720 w 533400"/>
                  <a:gd name="connsiteY3" fmla="*/ 61336 h 442336"/>
                  <a:gd name="connsiteX4" fmla="*/ 15240 w 533400"/>
                  <a:gd name="connsiteY4" fmla="*/ 107056 h 442336"/>
                  <a:gd name="connsiteX5" fmla="*/ 0 w 533400"/>
                  <a:gd name="connsiteY5" fmla="*/ 183256 h 442336"/>
                  <a:gd name="connsiteX6" fmla="*/ 15240 w 533400"/>
                  <a:gd name="connsiteY6" fmla="*/ 259456 h 442336"/>
                  <a:gd name="connsiteX7" fmla="*/ 30480 w 533400"/>
                  <a:gd name="connsiteY7" fmla="*/ 289936 h 442336"/>
                  <a:gd name="connsiteX8" fmla="*/ 60960 w 533400"/>
                  <a:gd name="connsiteY8" fmla="*/ 320416 h 442336"/>
                  <a:gd name="connsiteX9" fmla="*/ 91440 w 533400"/>
                  <a:gd name="connsiteY9" fmla="*/ 373756 h 442336"/>
                  <a:gd name="connsiteX10" fmla="*/ 167640 w 533400"/>
                  <a:gd name="connsiteY10" fmla="*/ 434716 h 442336"/>
                  <a:gd name="connsiteX11" fmla="*/ 198120 w 533400"/>
                  <a:gd name="connsiteY11" fmla="*/ 442336 h 442336"/>
                  <a:gd name="connsiteX12" fmla="*/ 388620 w 533400"/>
                  <a:gd name="connsiteY12" fmla="*/ 434716 h 442336"/>
                  <a:gd name="connsiteX13" fmla="*/ 411480 w 533400"/>
                  <a:gd name="connsiteY13" fmla="*/ 427096 h 442336"/>
                  <a:gd name="connsiteX14" fmla="*/ 487680 w 533400"/>
                  <a:gd name="connsiteY14" fmla="*/ 366136 h 442336"/>
                  <a:gd name="connsiteX15" fmla="*/ 510540 w 533400"/>
                  <a:gd name="connsiteY15" fmla="*/ 343276 h 442336"/>
                  <a:gd name="connsiteX16" fmla="*/ 533400 w 533400"/>
                  <a:gd name="connsiteY16" fmla="*/ 289936 h 442336"/>
                  <a:gd name="connsiteX17" fmla="*/ 525780 w 533400"/>
                  <a:gd name="connsiteY17" fmla="*/ 91816 h 442336"/>
                  <a:gd name="connsiteX18" fmla="*/ 502920 w 533400"/>
                  <a:gd name="connsiteY18" fmla="*/ 68956 h 442336"/>
                  <a:gd name="connsiteX19" fmla="*/ 457200 w 533400"/>
                  <a:gd name="connsiteY19" fmla="*/ 38476 h 442336"/>
                  <a:gd name="connsiteX20" fmla="*/ 434340 w 533400"/>
                  <a:gd name="connsiteY20" fmla="*/ 7996 h 442336"/>
                  <a:gd name="connsiteX21" fmla="*/ 411480 w 533400"/>
                  <a:gd name="connsiteY21" fmla="*/ 376 h 442336"/>
                  <a:gd name="connsiteX22" fmla="*/ 297180 w 533400"/>
                  <a:gd name="connsiteY22" fmla="*/ 7996 h 44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33400" h="442336">
                    <a:moveTo>
                      <a:pt x="297180" y="7996"/>
                    </a:moveTo>
                    <a:cubicBezTo>
                      <a:pt x="248920" y="10536"/>
                      <a:pt x="180038" y="9158"/>
                      <a:pt x="121920" y="15616"/>
                    </a:cubicBezTo>
                    <a:cubicBezTo>
                      <a:pt x="110630" y="16870"/>
                      <a:pt x="101180" y="25012"/>
                      <a:pt x="91440" y="30856"/>
                    </a:cubicBezTo>
                    <a:cubicBezTo>
                      <a:pt x="75734" y="40280"/>
                      <a:pt x="45720" y="61336"/>
                      <a:pt x="45720" y="61336"/>
                    </a:cubicBezTo>
                    <a:cubicBezTo>
                      <a:pt x="35560" y="76576"/>
                      <a:pt x="18251" y="88989"/>
                      <a:pt x="15240" y="107056"/>
                    </a:cubicBezTo>
                    <a:cubicBezTo>
                      <a:pt x="5898" y="163106"/>
                      <a:pt x="11367" y="137787"/>
                      <a:pt x="0" y="183256"/>
                    </a:cubicBezTo>
                    <a:cubicBezTo>
                      <a:pt x="4508" y="214809"/>
                      <a:pt x="3840" y="232857"/>
                      <a:pt x="15240" y="259456"/>
                    </a:cubicBezTo>
                    <a:cubicBezTo>
                      <a:pt x="19715" y="269897"/>
                      <a:pt x="23664" y="280849"/>
                      <a:pt x="30480" y="289936"/>
                    </a:cubicBezTo>
                    <a:cubicBezTo>
                      <a:pt x="39101" y="301431"/>
                      <a:pt x="52339" y="308921"/>
                      <a:pt x="60960" y="320416"/>
                    </a:cubicBezTo>
                    <a:cubicBezTo>
                      <a:pt x="104202" y="378071"/>
                      <a:pt x="50625" y="326139"/>
                      <a:pt x="91440" y="373756"/>
                    </a:cubicBezTo>
                    <a:cubicBezTo>
                      <a:pt x="106409" y="391220"/>
                      <a:pt x="146247" y="429368"/>
                      <a:pt x="167640" y="434716"/>
                    </a:cubicBezTo>
                    <a:lnTo>
                      <a:pt x="198120" y="442336"/>
                    </a:lnTo>
                    <a:cubicBezTo>
                      <a:pt x="261620" y="439796"/>
                      <a:pt x="325231" y="439244"/>
                      <a:pt x="388620" y="434716"/>
                    </a:cubicBezTo>
                    <a:cubicBezTo>
                      <a:pt x="396632" y="434144"/>
                      <a:pt x="404097" y="430260"/>
                      <a:pt x="411480" y="427096"/>
                    </a:cubicBezTo>
                    <a:cubicBezTo>
                      <a:pt x="455018" y="408437"/>
                      <a:pt x="445729" y="408087"/>
                      <a:pt x="487680" y="366136"/>
                    </a:cubicBezTo>
                    <a:cubicBezTo>
                      <a:pt x="495300" y="358516"/>
                      <a:pt x="505721" y="352915"/>
                      <a:pt x="510540" y="343276"/>
                    </a:cubicBezTo>
                    <a:cubicBezTo>
                      <a:pt x="529372" y="305612"/>
                      <a:pt x="522188" y="323572"/>
                      <a:pt x="533400" y="289936"/>
                    </a:cubicBezTo>
                    <a:cubicBezTo>
                      <a:pt x="530860" y="223896"/>
                      <a:pt x="534810" y="157285"/>
                      <a:pt x="525780" y="91816"/>
                    </a:cubicBezTo>
                    <a:cubicBezTo>
                      <a:pt x="524308" y="81141"/>
                      <a:pt x="511426" y="75572"/>
                      <a:pt x="502920" y="68956"/>
                    </a:cubicBezTo>
                    <a:cubicBezTo>
                      <a:pt x="488462" y="57711"/>
                      <a:pt x="468190" y="53129"/>
                      <a:pt x="457200" y="38476"/>
                    </a:cubicBezTo>
                    <a:cubicBezTo>
                      <a:pt x="449580" y="28316"/>
                      <a:pt x="444096" y="16126"/>
                      <a:pt x="434340" y="7996"/>
                    </a:cubicBezTo>
                    <a:cubicBezTo>
                      <a:pt x="428170" y="2854"/>
                      <a:pt x="419498" y="848"/>
                      <a:pt x="411480" y="376"/>
                    </a:cubicBezTo>
                    <a:cubicBezTo>
                      <a:pt x="375981" y="-1712"/>
                      <a:pt x="345440" y="5456"/>
                      <a:pt x="297180" y="799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 147"/>
              <p:cNvSpPr/>
              <p:nvPr/>
            </p:nvSpPr>
            <p:spPr>
              <a:xfrm rot="400116">
                <a:off x="7463566" y="3320311"/>
                <a:ext cx="36000" cy="792000"/>
              </a:xfrm>
              <a:prstGeom prst="rect">
                <a:avLst/>
              </a:prstGeom>
              <a:pattFill prst="wdDnDiag">
                <a:fgClr>
                  <a:srgbClr val="FF0000"/>
                </a:fgClr>
                <a:bgClr>
                  <a:schemeClr val="bg1"/>
                </a:bgClr>
              </a:patt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>
              <a:off x="279193" y="3442231"/>
              <a:ext cx="1303406" cy="779628"/>
              <a:chOff x="269668" y="3447892"/>
              <a:chExt cx="1303406" cy="779628"/>
            </a:xfrm>
          </p:grpSpPr>
          <p:grpSp>
            <p:nvGrpSpPr>
              <p:cNvPr id="108" name="Group 107"/>
              <p:cNvGrpSpPr/>
              <p:nvPr/>
            </p:nvGrpSpPr>
            <p:grpSpPr>
              <a:xfrm rot="10800000">
                <a:off x="299123" y="3447892"/>
                <a:ext cx="1251109" cy="119160"/>
                <a:chOff x="1496854" y="4221859"/>
                <a:chExt cx="1486852" cy="341819"/>
              </a:xfrm>
            </p:grpSpPr>
            <p:sp>
              <p:nvSpPr>
                <p:cNvPr id="139" name="Rectangle 138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" name="Rectangle 139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41" name="Straight Connector 140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3" name="Arc 142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09" name="Group 108"/>
              <p:cNvGrpSpPr/>
              <p:nvPr/>
            </p:nvGrpSpPr>
            <p:grpSpPr>
              <a:xfrm>
                <a:off x="269668" y="3577986"/>
                <a:ext cx="1251109" cy="119160"/>
                <a:chOff x="1496854" y="4221859"/>
                <a:chExt cx="1486852" cy="341819"/>
              </a:xfrm>
            </p:grpSpPr>
            <p:sp>
              <p:nvSpPr>
                <p:cNvPr id="134" name="Rectangle 133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5" name="Rectangle 134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8" name="Arc 137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0" name="Group 109"/>
              <p:cNvGrpSpPr/>
              <p:nvPr/>
            </p:nvGrpSpPr>
            <p:grpSpPr>
              <a:xfrm>
                <a:off x="305130" y="3708079"/>
                <a:ext cx="1251109" cy="119160"/>
                <a:chOff x="1496854" y="4221859"/>
                <a:chExt cx="1486852" cy="341819"/>
              </a:xfrm>
            </p:grpSpPr>
            <p:sp>
              <p:nvSpPr>
                <p:cNvPr id="129" name="Rectangle 128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0" name="Rectangle 129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" name="Arc 132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1" name="Group 110"/>
              <p:cNvGrpSpPr/>
              <p:nvPr/>
            </p:nvGrpSpPr>
            <p:grpSpPr>
              <a:xfrm>
                <a:off x="299123" y="3843172"/>
                <a:ext cx="1251109" cy="119160"/>
                <a:chOff x="1496854" y="4221859"/>
                <a:chExt cx="1486852" cy="341819"/>
              </a:xfrm>
            </p:grpSpPr>
            <p:sp>
              <p:nvSpPr>
                <p:cNvPr id="124" name="Rectangle 123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8" name="Arc 127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2" name="Group 111"/>
              <p:cNvGrpSpPr/>
              <p:nvPr/>
            </p:nvGrpSpPr>
            <p:grpSpPr>
              <a:xfrm>
                <a:off x="287701" y="3976805"/>
                <a:ext cx="1251109" cy="119160"/>
                <a:chOff x="1496854" y="4221859"/>
                <a:chExt cx="1486852" cy="341819"/>
              </a:xfrm>
            </p:grpSpPr>
            <p:sp>
              <p:nvSpPr>
                <p:cNvPr id="119" name="Rectangle 118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0" name="Rectangle 119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1" name="Straight Connector 120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3" name="Arc 122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3" name="Group 112"/>
              <p:cNvGrpSpPr/>
              <p:nvPr/>
            </p:nvGrpSpPr>
            <p:grpSpPr>
              <a:xfrm>
                <a:off x="321965" y="4108360"/>
                <a:ext cx="1251109" cy="119160"/>
                <a:chOff x="1496854" y="4221859"/>
                <a:chExt cx="1486852" cy="341819"/>
              </a:xfrm>
            </p:grpSpPr>
            <p:sp>
              <p:nvSpPr>
                <p:cNvPr id="114" name="Rectangle 113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5" name="Rectangle 114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8" name="Arc 117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107" name="Straight Connector 106"/>
            <p:cNvCxnSpPr/>
            <p:nvPr/>
          </p:nvCxnSpPr>
          <p:spPr>
            <a:xfrm>
              <a:off x="0" y="4221859"/>
              <a:ext cx="9144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Timing problems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62308" y="863126"/>
            <a:ext cx="8602179" cy="874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speed of the trolley </a:t>
            </a:r>
            <a:r>
              <a:rPr lang="en-US" dirty="0" smtClean="0"/>
              <a:t>at the bottom of the ramp?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can you measure it?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3013001"/>
            <a:ext cx="9144000" cy="1208858"/>
            <a:chOff x="0" y="3013001"/>
            <a:chExt cx="9144000" cy="120885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399566">
              <a:off x="1131652" y="3013001"/>
              <a:ext cx="1281043" cy="367512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938937" y="3213102"/>
              <a:ext cx="7299376" cy="934129"/>
              <a:chOff x="938937" y="3213102"/>
              <a:chExt cx="7299376" cy="934129"/>
            </a:xfrm>
          </p:grpSpPr>
          <p:sp>
            <p:nvSpPr>
              <p:cNvPr id="2" name="Rectangle 1"/>
              <p:cNvSpPr/>
              <p:nvPr/>
            </p:nvSpPr>
            <p:spPr>
              <a:xfrm rot="404197">
                <a:off x="938937" y="3709617"/>
                <a:ext cx="7299376" cy="84405"/>
              </a:xfrm>
              <a:prstGeom prst="rect">
                <a:avLst/>
              </a:prstGeom>
              <a:blipFill>
                <a:blip r:embed="rId5"/>
                <a:tile tx="0" ty="0" sx="100000" sy="100000" flip="none" algn="tl"/>
              </a:blipFill>
              <a:ln w="63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6580732" y="3965547"/>
                <a:ext cx="114300" cy="107056"/>
              </a:xfrm>
              <a:custGeom>
                <a:avLst/>
                <a:gdLst>
                  <a:gd name="connsiteX0" fmla="*/ 297180 w 533400"/>
                  <a:gd name="connsiteY0" fmla="*/ 7996 h 442336"/>
                  <a:gd name="connsiteX1" fmla="*/ 121920 w 533400"/>
                  <a:gd name="connsiteY1" fmla="*/ 15616 h 442336"/>
                  <a:gd name="connsiteX2" fmla="*/ 91440 w 533400"/>
                  <a:gd name="connsiteY2" fmla="*/ 30856 h 442336"/>
                  <a:gd name="connsiteX3" fmla="*/ 45720 w 533400"/>
                  <a:gd name="connsiteY3" fmla="*/ 61336 h 442336"/>
                  <a:gd name="connsiteX4" fmla="*/ 15240 w 533400"/>
                  <a:gd name="connsiteY4" fmla="*/ 107056 h 442336"/>
                  <a:gd name="connsiteX5" fmla="*/ 0 w 533400"/>
                  <a:gd name="connsiteY5" fmla="*/ 183256 h 442336"/>
                  <a:gd name="connsiteX6" fmla="*/ 15240 w 533400"/>
                  <a:gd name="connsiteY6" fmla="*/ 259456 h 442336"/>
                  <a:gd name="connsiteX7" fmla="*/ 30480 w 533400"/>
                  <a:gd name="connsiteY7" fmla="*/ 289936 h 442336"/>
                  <a:gd name="connsiteX8" fmla="*/ 60960 w 533400"/>
                  <a:gd name="connsiteY8" fmla="*/ 320416 h 442336"/>
                  <a:gd name="connsiteX9" fmla="*/ 91440 w 533400"/>
                  <a:gd name="connsiteY9" fmla="*/ 373756 h 442336"/>
                  <a:gd name="connsiteX10" fmla="*/ 167640 w 533400"/>
                  <a:gd name="connsiteY10" fmla="*/ 434716 h 442336"/>
                  <a:gd name="connsiteX11" fmla="*/ 198120 w 533400"/>
                  <a:gd name="connsiteY11" fmla="*/ 442336 h 442336"/>
                  <a:gd name="connsiteX12" fmla="*/ 388620 w 533400"/>
                  <a:gd name="connsiteY12" fmla="*/ 434716 h 442336"/>
                  <a:gd name="connsiteX13" fmla="*/ 411480 w 533400"/>
                  <a:gd name="connsiteY13" fmla="*/ 427096 h 442336"/>
                  <a:gd name="connsiteX14" fmla="*/ 487680 w 533400"/>
                  <a:gd name="connsiteY14" fmla="*/ 366136 h 442336"/>
                  <a:gd name="connsiteX15" fmla="*/ 510540 w 533400"/>
                  <a:gd name="connsiteY15" fmla="*/ 343276 h 442336"/>
                  <a:gd name="connsiteX16" fmla="*/ 533400 w 533400"/>
                  <a:gd name="connsiteY16" fmla="*/ 289936 h 442336"/>
                  <a:gd name="connsiteX17" fmla="*/ 525780 w 533400"/>
                  <a:gd name="connsiteY17" fmla="*/ 91816 h 442336"/>
                  <a:gd name="connsiteX18" fmla="*/ 502920 w 533400"/>
                  <a:gd name="connsiteY18" fmla="*/ 68956 h 442336"/>
                  <a:gd name="connsiteX19" fmla="*/ 457200 w 533400"/>
                  <a:gd name="connsiteY19" fmla="*/ 38476 h 442336"/>
                  <a:gd name="connsiteX20" fmla="*/ 434340 w 533400"/>
                  <a:gd name="connsiteY20" fmla="*/ 7996 h 442336"/>
                  <a:gd name="connsiteX21" fmla="*/ 411480 w 533400"/>
                  <a:gd name="connsiteY21" fmla="*/ 376 h 442336"/>
                  <a:gd name="connsiteX22" fmla="*/ 297180 w 533400"/>
                  <a:gd name="connsiteY22" fmla="*/ 7996 h 44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33400" h="442336">
                    <a:moveTo>
                      <a:pt x="297180" y="7996"/>
                    </a:moveTo>
                    <a:cubicBezTo>
                      <a:pt x="248920" y="10536"/>
                      <a:pt x="180038" y="9158"/>
                      <a:pt x="121920" y="15616"/>
                    </a:cubicBezTo>
                    <a:cubicBezTo>
                      <a:pt x="110630" y="16870"/>
                      <a:pt x="101180" y="25012"/>
                      <a:pt x="91440" y="30856"/>
                    </a:cubicBezTo>
                    <a:cubicBezTo>
                      <a:pt x="75734" y="40280"/>
                      <a:pt x="45720" y="61336"/>
                      <a:pt x="45720" y="61336"/>
                    </a:cubicBezTo>
                    <a:cubicBezTo>
                      <a:pt x="35560" y="76576"/>
                      <a:pt x="18251" y="88989"/>
                      <a:pt x="15240" y="107056"/>
                    </a:cubicBezTo>
                    <a:cubicBezTo>
                      <a:pt x="5898" y="163106"/>
                      <a:pt x="11367" y="137787"/>
                      <a:pt x="0" y="183256"/>
                    </a:cubicBezTo>
                    <a:cubicBezTo>
                      <a:pt x="4508" y="214809"/>
                      <a:pt x="3840" y="232857"/>
                      <a:pt x="15240" y="259456"/>
                    </a:cubicBezTo>
                    <a:cubicBezTo>
                      <a:pt x="19715" y="269897"/>
                      <a:pt x="23664" y="280849"/>
                      <a:pt x="30480" y="289936"/>
                    </a:cubicBezTo>
                    <a:cubicBezTo>
                      <a:pt x="39101" y="301431"/>
                      <a:pt x="52339" y="308921"/>
                      <a:pt x="60960" y="320416"/>
                    </a:cubicBezTo>
                    <a:cubicBezTo>
                      <a:pt x="104202" y="378071"/>
                      <a:pt x="50625" y="326139"/>
                      <a:pt x="91440" y="373756"/>
                    </a:cubicBezTo>
                    <a:cubicBezTo>
                      <a:pt x="106409" y="391220"/>
                      <a:pt x="146247" y="429368"/>
                      <a:pt x="167640" y="434716"/>
                    </a:cubicBezTo>
                    <a:lnTo>
                      <a:pt x="198120" y="442336"/>
                    </a:lnTo>
                    <a:cubicBezTo>
                      <a:pt x="261620" y="439796"/>
                      <a:pt x="325231" y="439244"/>
                      <a:pt x="388620" y="434716"/>
                    </a:cubicBezTo>
                    <a:cubicBezTo>
                      <a:pt x="396632" y="434144"/>
                      <a:pt x="404097" y="430260"/>
                      <a:pt x="411480" y="427096"/>
                    </a:cubicBezTo>
                    <a:cubicBezTo>
                      <a:pt x="455018" y="408437"/>
                      <a:pt x="445729" y="408087"/>
                      <a:pt x="487680" y="366136"/>
                    </a:cubicBezTo>
                    <a:cubicBezTo>
                      <a:pt x="495300" y="358516"/>
                      <a:pt x="505721" y="352915"/>
                      <a:pt x="510540" y="343276"/>
                    </a:cubicBezTo>
                    <a:cubicBezTo>
                      <a:pt x="529372" y="305612"/>
                      <a:pt x="522188" y="323572"/>
                      <a:pt x="533400" y="289936"/>
                    </a:cubicBezTo>
                    <a:cubicBezTo>
                      <a:pt x="530860" y="223896"/>
                      <a:pt x="534810" y="157285"/>
                      <a:pt x="525780" y="91816"/>
                    </a:cubicBezTo>
                    <a:cubicBezTo>
                      <a:pt x="524308" y="81141"/>
                      <a:pt x="511426" y="75572"/>
                      <a:pt x="502920" y="68956"/>
                    </a:cubicBezTo>
                    <a:cubicBezTo>
                      <a:pt x="488462" y="57711"/>
                      <a:pt x="468190" y="53129"/>
                      <a:pt x="457200" y="38476"/>
                    </a:cubicBezTo>
                    <a:cubicBezTo>
                      <a:pt x="449580" y="28316"/>
                      <a:pt x="444096" y="16126"/>
                      <a:pt x="434340" y="7996"/>
                    </a:cubicBezTo>
                    <a:cubicBezTo>
                      <a:pt x="428170" y="2854"/>
                      <a:pt x="419498" y="848"/>
                      <a:pt x="411480" y="376"/>
                    </a:cubicBezTo>
                    <a:cubicBezTo>
                      <a:pt x="375981" y="-1712"/>
                      <a:pt x="345440" y="5456"/>
                      <a:pt x="297180" y="799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 35"/>
              <p:cNvSpPr/>
              <p:nvPr/>
            </p:nvSpPr>
            <p:spPr>
              <a:xfrm rot="400116">
                <a:off x="6683747" y="3213102"/>
                <a:ext cx="36000" cy="792000"/>
              </a:xfrm>
              <a:prstGeom prst="rect">
                <a:avLst/>
              </a:prstGeom>
              <a:pattFill prst="wdDnDiag">
                <a:fgClr>
                  <a:srgbClr val="FF0000"/>
                </a:fgClr>
                <a:bgClr>
                  <a:schemeClr val="bg1"/>
                </a:bgClr>
              </a:patt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7386951" y="4040175"/>
                <a:ext cx="114300" cy="107056"/>
              </a:xfrm>
              <a:custGeom>
                <a:avLst/>
                <a:gdLst>
                  <a:gd name="connsiteX0" fmla="*/ 297180 w 533400"/>
                  <a:gd name="connsiteY0" fmla="*/ 7996 h 442336"/>
                  <a:gd name="connsiteX1" fmla="*/ 121920 w 533400"/>
                  <a:gd name="connsiteY1" fmla="*/ 15616 h 442336"/>
                  <a:gd name="connsiteX2" fmla="*/ 91440 w 533400"/>
                  <a:gd name="connsiteY2" fmla="*/ 30856 h 442336"/>
                  <a:gd name="connsiteX3" fmla="*/ 45720 w 533400"/>
                  <a:gd name="connsiteY3" fmla="*/ 61336 h 442336"/>
                  <a:gd name="connsiteX4" fmla="*/ 15240 w 533400"/>
                  <a:gd name="connsiteY4" fmla="*/ 107056 h 442336"/>
                  <a:gd name="connsiteX5" fmla="*/ 0 w 533400"/>
                  <a:gd name="connsiteY5" fmla="*/ 183256 h 442336"/>
                  <a:gd name="connsiteX6" fmla="*/ 15240 w 533400"/>
                  <a:gd name="connsiteY6" fmla="*/ 259456 h 442336"/>
                  <a:gd name="connsiteX7" fmla="*/ 30480 w 533400"/>
                  <a:gd name="connsiteY7" fmla="*/ 289936 h 442336"/>
                  <a:gd name="connsiteX8" fmla="*/ 60960 w 533400"/>
                  <a:gd name="connsiteY8" fmla="*/ 320416 h 442336"/>
                  <a:gd name="connsiteX9" fmla="*/ 91440 w 533400"/>
                  <a:gd name="connsiteY9" fmla="*/ 373756 h 442336"/>
                  <a:gd name="connsiteX10" fmla="*/ 167640 w 533400"/>
                  <a:gd name="connsiteY10" fmla="*/ 434716 h 442336"/>
                  <a:gd name="connsiteX11" fmla="*/ 198120 w 533400"/>
                  <a:gd name="connsiteY11" fmla="*/ 442336 h 442336"/>
                  <a:gd name="connsiteX12" fmla="*/ 388620 w 533400"/>
                  <a:gd name="connsiteY12" fmla="*/ 434716 h 442336"/>
                  <a:gd name="connsiteX13" fmla="*/ 411480 w 533400"/>
                  <a:gd name="connsiteY13" fmla="*/ 427096 h 442336"/>
                  <a:gd name="connsiteX14" fmla="*/ 487680 w 533400"/>
                  <a:gd name="connsiteY14" fmla="*/ 366136 h 442336"/>
                  <a:gd name="connsiteX15" fmla="*/ 510540 w 533400"/>
                  <a:gd name="connsiteY15" fmla="*/ 343276 h 442336"/>
                  <a:gd name="connsiteX16" fmla="*/ 533400 w 533400"/>
                  <a:gd name="connsiteY16" fmla="*/ 289936 h 442336"/>
                  <a:gd name="connsiteX17" fmla="*/ 525780 w 533400"/>
                  <a:gd name="connsiteY17" fmla="*/ 91816 h 442336"/>
                  <a:gd name="connsiteX18" fmla="*/ 502920 w 533400"/>
                  <a:gd name="connsiteY18" fmla="*/ 68956 h 442336"/>
                  <a:gd name="connsiteX19" fmla="*/ 457200 w 533400"/>
                  <a:gd name="connsiteY19" fmla="*/ 38476 h 442336"/>
                  <a:gd name="connsiteX20" fmla="*/ 434340 w 533400"/>
                  <a:gd name="connsiteY20" fmla="*/ 7996 h 442336"/>
                  <a:gd name="connsiteX21" fmla="*/ 411480 w 533400"/>
                  <a:gd name="connsiteY21" fmla="*/ 376 h 442336"/>
                  <a:gd name="connsiteX22" fmla="*/ 297180 w 533400"/>
                  <a:gd name="connsiteY22" fmla="*/ 7996 h 44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33400" h="442336">
                    <a:moveTo>
                      <a:pt x="297180" y="7996"/>
                    </a:moveTo>
                    <a:cubicBezTo>
                      <a:pt x="248920" y="10536"/>
                      <a:pt x="180038" y="9158"/>
                      <a:pt x="121920" y="15616"/>
                    </a:cubicBezTo>
                    <a:cubicBezTo>
                      <a:pt x="110630" y="16870"/>
                      <a:pt x="101180" y="25012"/>
                      <a:pt x="91440" y="30856"/>
                    </a:cubicBezTo>
                    <a:cubicBezTo>
                      <a:pt x="75734" y="40280"/>
                      <a:pt x="45720" y="61336"/>
                      <a:pt x="45720" y="61336"/>
                    </a:cubicBezTo>
                    <a:cubicBezTo>
                      <a:pt x="35560" y="76576"/>
                      <a:pt x="18251" y="88989"/>
                      <a:pt x="15240" y="107056"/>
                    </a:cubicBezTo>
                    <a:cubicBezTo>
                      <a:pt x="5898" y="163106"/>
                      <a:pt x="11367" y="137787"/>
                      <a:pt x="0" y="183256"/>
                    </a:cubicBezTo>
                    <a:cubicBezTo>
                      <a:pt x="4508" y="214809"/>
                      <a:pt x="3840" y="232857"/>
                      <a:pt x="15240" y="259456"/>
                    </a:cubicBezTo>
                    <a:cubicBezTo>
                      <a:pt x="19715" y="269897"/>
                      <a:pt x="23664" y="280849"/>
                      <a:pt x="30480" y="289936"/>
                    </a:cubicBezTo>
                    <a:cubicBezTo>
                      <a:pt x="39101" y="301431"/>
                      <a:pt x="52339" y="308921"/>
                      <a:pt x="60960" y="320416"/>
                    </a:cubicBezTo>
                    <a:cubicBezTo>
                      <a:pt x="104202" y="378071"/>
                      <a:pt x="50625" y="326139"/>
                      <a:pt x="91440" y="373756"/>
                    </a:cubicBezTo>
                    <a:cubicBezTo>
                      <a:pt x="106409" y="391220"/>
                      <a:pt x="146247" y="429368"/>
                      <a:pt x="167640" y="434716"/>
                    </a:cubicBezTo>
                    <a:lnTo>
                      <a:pt x="198120" y="442336"/>
                    </a:lnTo>
                    <a:cubicBezTo>
                      <a:pt x="261620" y="439796"/>
                      <a:pt x="325231" y="439244"/>
                      <a:pt x="388620" y="434716"/>
                    </a:cubicBezTo>
                    <a:cubicBezTo>
                      <a:pt x="396632" y="434144"/>
                      <a:pt x="404097" y="430260"/>
                      <a:pt x="411480" y="427096"/>
                    </a:cubicBezTo>
                    <a:cubicBezTo>
                      <a:pt x="455018" y="408437"/>
                      <a:pt x="445729" y="408087"/>
                      <a:pt x="487680" y="366136"/>
                    </a:cubicBezTo>
                    <a:cubicBezTo>
                      <a:pt x="495300" y="358516"/>
                      <a:pt x="505721" y="352915"/>
                      <a:pt x="510540" y="343276"/>
                    </a:cubicBezTo>
                    <a:cubicBezTo>
                      <a:pt x="529372" y="305612"/>
                      <a:pt x="522188" y="323572"/>
                      <a:pt x="533400" y="289936"/>
                    </a:cubicBezTo>
                    <a:cubicBezTo>
                      <a:pt x="530860" y="223896"/>
                      <a:pt x="534810" y="157285"/>
                      <a:pt x="525780" y="91816"/>
                    </a:cubicBezTo>
                    <a:cubicBezTo>
                      <a:pt x="524308" y="81141"/>
                      <a:pt x="511426" y="75572"/>
                      <a:pt x="502920" y="68956"/>
                    </a:cubicBezTo>
                    <a:cubicBezTo>
                      <a:pt x="488462" y="57711"/>
                      <a:pt x="468190" y="53129"/>
                      <a:pt x="457200" y="38476"/>
                    </a:cubicBezTo>
                    <a:cubicBezTo>
                      <a:pt x="449580" y="28316"/>
                      <a:pt x="444096" y="16126"/>
                      <a:pt x="434340" y="7996"/>
                    </a:cubicBezTo>
                    <a:cubicBezTo>
                      <a:pt x="428170" y="2854"/>
                      <a:pt x="419498" y="848"/>
                      <a:pt x="411480" y="376"/>
                    </a:cubicBezTo>
                    <a:cubicBezTo>
                      <a:pt x="375981" y="-1712"/>
                      <a:pt x="345440" y="5456"/>
                      <a:pt x="297180" y="799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ectangle 36"/>
              <p:cNvSpPr/>
              <p:nvPr/>
            </p:nvSpPr>
            <p:spPr>
              <a:xfrm rot="400116">
                <a:off x="7463566" y="3320311"/>
                <a:ext cx="36000" cy="792000"/>
              </a:xfrm>
              <a:prstGeom prst="rect">
                <a:avLst/>
              </a:prstGeom>
              <a:pattFill prst="wdDnDiag">
                <a:fgClr>
                  <a:srgbClr val="FF0000"/>
                </a:fgClr>
                <a:bgClr>
                  <a:schemeClr val="bg1"/>
                </a:bgClr>
              </a:patt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79193" y="3442231"/>
              <a:ext cx="1303406" cy="779628"/>
              <a:chOff x="269668" y="3447892"/>
              <a:chExt cx="1303406" cy="779628"/>
            </a:xfrm>
          </p:grpSpPr>
          <p:grpSp>
            <p:nvGrpSpPr>
              <p:cNvPr id="51" name="Group 50"/>
              <p:cNvGrpSpPr/>
              <p:nvPr/>
            </p:nvGrpSpPr>
            <p:grpSpPr>
              <a:xfrm rot="10800000">
                <a:off x="299123" y="3447892"/>
                <a:ext cx="1251109" cy="119160"/>
                <a:chOff x="1496854" y="4221859"/>
                <a:chExt cx="1486852" cy="341819"/>
              </a:xfrm>
            </p:grpSpPr>
            <p:sp>
              <p:nvSpPr>
                <p:cNvPr id="42" name="Rectangle 41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Arc 49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6" name="Group 65"/>
              <p:cNvGrpSpPr/>
              <p:nvPr/>
            </p:nvGrpSpPr>
            <p:grpSpPr>
              <a:xfrm>
                <a:off x="269668" y="3577986"/>
                <a:ext cx="1251109" cy="119160"/>
                <a:chOff x="1496854" y="4221859"/>
                <a:chExt cx="1486852" cy="341819"/>
              </a:xfrm>
            </p:grpSpPr>
            <p:sp>
              <p:nvSpPr>
                <p:cNvPr id="67" name="Rectangle 66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9" name="Straight Connector 68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" name="Arc 70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2" name="Group 71"/>
              <p:cNvGrpSpPr/>
              <p:nvPr/>
            </p:nvGrpSpPr>
            <p:grpSpPr>
              <a:xfrm>
                <a:off x="305130" y="3708079"/>
                <a:ext cx="1251109" cy="119160"/>
                <a:chOff x="1496854" y="4221859"/>
                <a:chExt cx="1486852" cy="341819"/>
              </a:xfrm>
            </p:grpSpPr>
            <p:sp>
              <p:nvSpPr>
                <p:cNvPr id="73" name="Rectangle 72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Arc 76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8" name="Group 77"/>
              <p:cNvGrpSpPr/>
              <p:nvPr/>
            </p:nvGrpSpPr>
            <p:grpSpPr>
              <a:xfrm>
                <a:off x="299123" y="3843172"/>
                <a:ext cx="1251109" cy="119160"/>
                <a:chOff x="1496854" y="4221859"/>
                <a:chExt cx="1486852" cy="341819"/>
              </a:xfrm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Arc 82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287701" y="3976805"/>
                <a:ext cx="1251109" cy="119160"/>
                <a:chOff x="1496854" y="4221859"/>
                <a:chExt cx="1486852" cy="341819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9" name="Arc 88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0" name="Group 89"/>
              <p:cNvGrpSpPr/>
              <p:nvPr/>
            </p:nvGrpSpPr>
            <p:grpSpPr>
              <a:xfrm>
                <a:off x="321965" y="4108360"/>
                <a:ext cx="1251109" cy="119160"/>
                <a:chOff x="1496854" y="4221859"/>
                <a:chExt cx="1486852" cy="341819"/>
              </a:xfrm>
            </p:grpSpPr>
            <p:sp>
              <p:nvSpPr>
                <p:cNvPr id="91" name="Rectangle 90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93" name="Straight Connector 92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5" name="Arc 94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98" name="Straight Connector 97"/>
            <p:cNvCxnSpPr/>
            <p:nvPr/>
          </p:nvCxnSpPr>
          <p:spPr>
            <a:xfrm>
              <a:off x="0" y="4221859"/>
              <a:ext cx="9144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1345721" y="4451230"/>
            <a:ext cx="6155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Observe a demonstration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3695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5911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Timing problems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250183" y="961390"/>
            <a:ext cx="8607872" cy="205785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1600" i="1" dirty="0" smtClean="0"/>
              <a:t>Talk about the answers to these questions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1600" dirty="0" smtClean="0"/>
              <a:t>Why can’t you measure the speed of the trolley at the bottom of the slope with a stopwatch?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1600" dirty="0" smtClean="0"/>
              <a:t>How can you measure the speed of the trolley accurately?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1600" dirty="0" smtClean="0"/>
              <a:t>How can you make sure </a:t>
            </a:r>
            <a:r>
              <a:rPr lang="en-US" sz="1600" dirty="0" smtClean="0"/>
              <a:t>the </a:t>
            </a:r>
            <a:r>
              <a:rPr lang="en-US" sz="1600" dirty="0" smtClean="0"/>
              <a:t>speed </a:t>
            </a:r>
            <a:r>
              <a:rPr lang="en-US" sz="1600" dirty="0" smtClean="0"/>
              <a:t>you </a:t>
            </a:r>
            <a:r>
              <a:rPr lang="en-US" sz="1600" dirty="0" smtClean="0"/>
              <a:t>have </a:t>
            </a:r>
            <a:r>
              <a:rPr lang="en-US" sz="1600" dirty="0" smtClean="0"/>
              <a:t>measured is correct?</a:t>
            </a:r>
            <a:endParaRPr lang="en-US" sz="1600" dirty="0" smtClean="0"/>
          </a:p>
          <a:p>
            <a:pPr marL="342900" indent="-342900">
              <a:spcBef>
                <a:spcPts val="0"/>
              </a:spcBef>
              <a:buFont typeface="+mj-lt"/>
              <a:buAutoNum type="arabicPeriod"/>
              <a:defRPr/>
            </a:pPr>
            <a:endParaRPr lang="en-US" sz="1600" dirty="0" smtClean="0"/>
          </a:p>
          <a:p>
            <a:pPr>
              <a:spcBef>
                <a:spcPts val="0"/>
              </a:spcBef>
              <a:defRPr/>
            </a:pPr>
            <a:endParaRPr lang="en-US" sz="1600" dirty="0" smtClean="0"/>
          </a:p>
        </p:txBody>
      </p:sp>
      <p:grpSp>
        <p:nvGrpSpPr>
          <p:cNvPr id="44" name="Group 43"/>
          <p:cNvGrpSpPr/>
          <p:nvPr/>
        </p:nvGrpSpPr>
        <p:grpSpPr>
          <a:xfrm>
            <a:off x="-17881" y="3508301"/>
            <a:ext cx="9144000" cy="1208858"/>
            <a:chOff x="0" y="3013001"/>
            <a:chExt cx="9144000" cy="1208858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399566">
              <a:off x="1131652" y="3013001"/>
              <a:ext cx="1281043" cy="367512"/>
            </a:xfrm>
            <a:prstGeom prst="rect">
              <a:avLst/>
            </a:prstGeom>
          </p:spPr>
        </p:pic>
        <p:grpSp>
          <p:nvGrpSpPr>
            <p:cNvPr id="46" name="Group 45"/>
            <p:cNvGrpSpPr/>
            <p:nvPr/>
          </p:nvGrpSpPr>
          <p:grpSpPr>
            <a:xfrm>
              <a:off x="938937" y="3213102"/>
              <a:ext cx="7299376" cy="934129"/>
              <a:chOff x="938937" y="3213102"/>
              <a:chExt cx="7299376" cy="934129"/>
            </a:xfrm>
          </p:grpSpPr>
          <p:sp>
            <p:nvSpPr>
              <p:cNvPr id="85" name="Rectangle 84"/>
              <p:cNvSpPr/>
              <p:nvPr/>
            </p:nvSpPr>
            <p:spPr>
              <a:xfrm rot="404197">
                <a:off x="938937" y="3709617"/>
                <a:ext cx="7299376" cy="84405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63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6580732" y="3965547"/>
                <a:ext cx="114300" cy="107056"/>
              </a:xfrm>
              <a:custGeom>
                <a:avLst/>
                <a:gdLst>
                  <a:gd name="connsiteX0" fmla="*/ 297180 w 533400"/>
                  <a:gd name="connsiteY0" fmla="*/ 7996 h 442336"/>
                  <a:gd name="connsiteX1" fmla="*/ 121920 w 533400"/>
                  <a:gd name="connsiteY1" fmla="*/ 15616 h 442336"/>
                  <a:gd name="connsiteX2" fmla="*/ 91440 w 533400"/>
                  <a:gd name="connsiteY2" fmla="*/ 30856 h 442336"/>
                  <a:gd name="connsiteX3" fmla="*/ 45720 w 533400"/>
                  <a:gd name="connsiteY3" fmla="*/ 61336 h 442336"/>
                  <a:gd name="connsiteX4" fmla="*/ 15240 w 533400"/>
                  <a:gd name="connsiteY4" fmla="*/ 107056 h 442336"/>
                  <a:gd name="connsiteX5" fmla="*/ 0 w 533400"/>
                  <a:gd name="connsiteY5" fmla="*/ 183256 h 442336"/>
                  <a:gd name="connsiteX6" fmla="*/ 15240 w 533400"/>
                  <a:gd name="connsiteY6" fmla="*/ 259456 h 442336"/>
                  <a:gd name="connsiteX7" fmla="*/ 30480 w 533400"/>
                  <a:gd name="connsiteY7" fmla="*/ 289936 h 442336"/>
                  <a:gd name="connsiteX8" fmla="*/ 60960 w 533400"/>
                  <a:gd name="connsiteY8" fmla="*/ 320416 h 442336"/>
                  <a:gd name="connsiteX9" fmla="*/ 91440 w 533400"/>
                  <a:gd name="connsiteY9" fmla="*/ 373756 h 442336"/>
                  <a:gd name="connsiteX10" fmla="*/ 167640 w 533400"/>
                  <a:gd name="connsiteY10" fmla="*/ 434716 h 442336"/>
                  <a:gd name="connsiteX11" fmla="*/ 198120 w 533400"/>
                  <a:gd name="connsiteY11" fmla="*/ 442336 h 442336"/>
                  <a:gd name="connsiteX12" fmla="*/ 388620 w 533400"/>
                  <a:gd name="connsiteY12" fmla="*/ 434716 h 442336"/>
                  <a:gd name="connsiteX13" fmla="*/ 411480 w 533400"/>
                  <a:gd name="connsiteY13" fmla="*/ 427096 h 442336"/>
                  <a:gd name="connsiteX14" fmla="*/ 487680 w 533400"/>
                  <a:gd name="connsiteY14" fmla="*/ 366136 h 442336"/>
                  <a:gd name="connsiteX15" fmla="*/ 510540 w 533400"/>
                  <a:gd name="connsiteY15" fmla="*/ 343276 h 442336"/>
                  <a:gd name="connsiteX16" fmla="*/ 533400 w 533400"/>
                  <a:gd name="connsiteY16" fmla="*/ 289936 h 442336"/>
                  <a:gd name="connsiteX17" fmla="*/ 525780 w 533400"/>
                  <a:gd name="connsiteY17" fmla="*/ 91816 h 442336"/>
                  <a:gd name="connsiteX18" fmla="*/ 502920 w 533400"/>
                  <a:gd name="connsiteY18" fmla="*/ 68956 h 442336"/>
                  <a:gd name="connsiteX19" fmla="*/ 457200 w 533400"/>
                  <a:gd name="connsiteY19" fmla="*/ 38476 h 442336"/>
                  <a:gd name="connsiteX20" fmla="*/ 434340 w 533400"/>
                  <a:gd name="connsiteY20" fmla="*/ 7996 h 442336"/>
                  <a:gd name="connsiteX21" fmla="*/ 411480 w 533400"/>
                  <a:gd name="connsiteY21" fmla="*/ 376 h 442336"/>
                  <a:gd name="connsiteX22" fmla="*/ 297180 w 533400"/>
                  <a:gd name="connsiteY22" fmla="*/ 7996 h 44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33400" h="442336">
                    <a:moveTo>
                      <a:pt x="297180" y="7996"/>
                    </a:moveTo>
                    <a:cubicBezTo>
                      <a:pt x="248920" y="10536"/>
                      <a:pt x="180038" y="9158"/>
                      <a:pt x="121920" y="15616"/>
                    </a:cubicBezTo>
                    <a:cubicBezTo>
                      <a:pt x="110630" y="16870"/>
                      <a:pt x="101180" y="25012"/>
                      <a:pt x="91440" y="30856"/>
                    </a:cubicBezTo>
                    <a:cubicBezTo>
                      <a:pt x="75734" y="40280"/>
                      <a:pt x="45720" y="61336"/>
                      <a:pt x="45720" y="61336"/>
                    </a:cubicBezTo>
                    <a:cubicBezTo>
                      <a:pt x="35560" y="76576"/>
                      <a:pt x="18251" y="88989"/>
                      <a:pt x="15240" y="107056"/>
                    </a:cubicBezTo>
                    <a:cubicBezTo>
                      <a:pt x="5898" y="163106"/>
                      <a:pt x="11367" y="137787"/>
                      <a:pt x="0" y="183256"/>
                    </a:cubicBezTo>
                    <a:cubicBezTo>
                      <a:pt x="4508" y="214809"/>
                      <a:pt x="3840" y="232857"/>
                      <a:pt x="15240" y="259456"/>
                    </a:cubicBezTo>
                    <a:cubicBezTo>
                      <a:pt x="19715" y="269897"/>
                      <a:pt x="23664" y="280849"/>
                      <a:pt x="30480" y="289936"/>
                    </a:cubicBezTo>
                    <a:cubicBezTo>
                      <a:pt x="39101" y="301431"/>
                      <a:pt x="52339" y="308921"/>
                      <a:pt x="60960" y="320416"/>
                    </a:cubicBezTo>
                    <a:cubicBezTo>
                      <a:pt x="104202" y="378071"/>
                      <a:pt x="50625" y="326139"/>
                      <a:pt x="91440" y="373756"/>
                    </a:cubicBezTo>
                    <a:cubicBezTo>
                      <a:pt x="106409" y="391220"/>
                      <a:pt x="146247" y="429368"/>
                      <a:pt x="167640" y="434716"/>
                    </a:cubicBezTo>
                    <a:lnTo>
                      <a:pt x="198120" y="442336"/>
                    </a:lnTo>
                    <a:cubicBezTo>
                      <a:pt x="261620" y="439796"/>
                      <a:pt x="325231" y="439244"/>
                      <a:pt x="388620" y="434716"/>
                    </a:cubicBezTo>
                    <a:cubicBezTo>
                      <a:pt x="396632" y="434144"/>
                      <a:pt x="404097" y="430260"/>
                      <a:pt x="411480" y="427096"/>
                    </a:cubicBezTo>
                    <a:cubicBezTo>
                      <a:pt x="455018" y="408437"/>
                      <a:pt x="445729" y="408087"/>
                      <a:pt x="487680" y="366136"/>
                    </a:cubicBezTo>
                    <a:cubicBezTo>
                      <a:pt x="495300" y="358516"/>
                      <a:pt x="505721" y="352915"/>
                      <a:pt x="510540" y="343276"/>
                    </a:cubicBezTo>
                    <a:cubicBezTo>
                      <a:pt x="529372" y="305612"/>
                      <a:pt x="522188" y="323572"/>
                      <a:pt x="533400" y="289936"/>
                    </a:cubicBezTo>
                    <a:cubicBezTo>
                      <a:pt x="530860" y="223896"/>
                      <a:pt x="534810" y="157285"/>
                      <a:pt x="525780" y="91816"/>
                    </a:cubicBezTo>
                    <a:cubicBezTo>
                      <a:pt x="524308" y="81141"/>
                      <a:pt x="511426" y="75572"/>
                      <a:pt x="502920" y="68956"/>
                    </a:cubicBezTo>
                    <a:cubicBezTo>
                      <a:pt x="488462" y="57711"/>
                      <a:pt x="468190" y="53129"/>
                      <a:pt x="457200" y="38476"/>
                    </a:cubicBezTo>
                    <a:cubicBezTo>
                      <a:pt x="449580" y="28316"/>
                      <a:pt x="444096" y="16126"/>
                      <a:pt x="434340" y="7996"/>
                    </a:cubicBezTo>
                    <a:cubicBezTo>
                      <a:pt x="428170" y="2854"/>
                      <a:pt x="419498" y="848"/>
                      <a:pt x="411480" y="376"/>
                    </a:cubicBezTo>
                    <a:cubicBezTo>
                      <a:pt x="375981" y="-1712"/>
                      <a:pt x="345440" y="5456"/>
                      <a:pt x="297180" y="799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Rectangle 86"/>
              <p:cNvSpPr/>
              <p:nvPr/>
            </p:nvSpPr>
            <p:spPr>
              <a:xfrm rot="400116">
                <a:off x="6683747" y="3213102"/>
                <a:ext cx="36000" cy="792000"/>
              </a:xfrm>
              <a:prstGeom prst="rect">
                <a:avLst/>
              </a:prstGeom>
              <a:pattFill prst="wdDnDiag">
                <a:fgClr>
                  <a:srgbClr val="FF0000"/>
                </a:fgClr>
                <a:bgClr>
                  <a:schemeClr val="bg1"/>
                </a:bgClr>
              </a:patt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Freeform 87"/>
              <p:cNvSpPr/>
              <p:nvPr/>
            </p:nvSpPr>
            <p:spPr>
              <a:xfrm>
                <a:off x="7386951" y="4040175"/>
                <a:ext cx="114300" cy="107056"/>
              </a:xfrm>
              <a:custGeom>
                <a:avLst/>
                <a:gdLst>
                  <a:gd name="connsiteX0" fmla="*/ 297180 w 533400"/>
                  <a:gd name="connsiteY0" fmla="*/ 7996 h 442336"/>
                  <a:gd name="connsiteX1" fmla="*/ 121920 w 533400"/>
                  <a:gd name="connsiteY1" fmla="*/ 15616 h 442336"/>
                  <a:gd name="connsiteX2" fmla="*/ 91440 w 533400"/>
                  <a:gd name="connsiteY2" fmla="*/ 30856 h 442336"/>
                  <a:gd name="connsiteX3" fmla="*/ 45720 w 533400"/>
                  <a:gd name="connsiteY3" fmla="*/ 61336 h 442336"/>
                  <a:gd name="connsiteX4" fmla="*/ 15240 w 533400"/>
                  <a:gd name="connsiteY4" fmla="*/ 107056 h 442336"/>
                  <a:gd name="connsiteX5" fmla="*/ 0 w 533400"/>
                  <a:gd name="connsiteY5" fmla="*/ 183256 h 442336"/>
                  <a:gd name="connsiteX6" fmla="*/ 15240 w 533400"/>
                  <a:gd name="connsiteY6" fmla="*/ 259456 h 442336"/>
                  <a:gd name="connsiteX7" fmla="*/ 30480 w 533400"/>
                  <a:gd name="connsiteY7" fmla="*/ 289936 h 442336"/>
                  <a:gd name="connsiteX8" fmla="*/ 60960 w 533400"/>
                  <a:gd name="connsiteY8" fmla="*/ 320416 h 442336"/>
                  <a:gd name="connsiteX9" fmla="*/ 91440 w 533400"/>
                  <a:gd name="connsiteY9" fmla="*/ 373756 h 442336"/>
                  <a:gd name="connsiteX10" fmla="*/ 167640 w 533400"/>
                  <a:gd name="connsiteY10" fmla="*/ 434716 h 442336"/>
                  <a:gd name="connsiteX11" fmla="*/ 198120 w 533400"/>
                  <a:gd name="connsiteY11" fmla="*/ 442336 h 442336"/>
                  <a:gd name="connsiteX12" fmla="*/ 388620 w 533400"/>
                  <a:gd name="connsiteY12" fmla="*/ 434716 h 442336"/>
                  <a:gd name="connsiteX13" fmla="*/ 411480 w 533400"/>
                  <a:gd name="connsiteY13" fmla="*/ 427096 h 442336"/>
                  <a:gd name="connsiteX14" fmla="*/ 487680 w 533400"/>
                  <a:gd name="connsiteY14" fmla="*/ 366136 h 442336"/>
                  <a:gd name="connsiteX15" fmla="*/ 510540 w 533400"/>
                  <a:gd name="connsiteY15" fmla="*/ 343276 h 442336"/>
                  <a:gd name="connsiteX16" fmla="*/ 533400 w 533400"/>
                  <a:gd name="connsiteY16" fmla="*/ 289936 h 442336"/>
                  <a:gd name="connsiteX17" fmla="*/ 525780 w 533400"/>
                  <a:gd name="connsiteY17" fmla="*/ 91816 h 442336"/>
                  <a:gd name="connsiteX18" fmla="*/ 502920 w 533400"/>
                  <a:gd name="connsiteY18" fmla="*/ 68956 h 442336"/>
                  <a:gd name="connsiteX19" fmla="*/ 457200 w 533400"/>
                  <a:gd name="connsiteY19" fmla="*/ 38476 h 442336"/>
                  <a:gd name="connsiteX20" fmla="*/ 434340 w 533400"/>
                  <a:gd name="connsiteY20" fmla="*/ 7996 h 442336"/>
                  <a:gd name="connsiteX21" fmla="*/ 411480 w 533400"/>
                  <a:gd name="connsiteY21" fmla="*/ 376 h 442336"/>
                  <a:gd name="connsiteX22" fmla="*/ 297180 w 533400"/>
                  <a:gd name="connsiteY22" fmla="*/ 7996 h 44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33400" h="442336">
                    <a:moveTo>
                      <a:pt x="297180" y="7996"/>
                    </a:moveTo>
                    <a:cubicBezTo>
                      <a:pt x="248920" y="10536"/>
                      <a:pt x="180038" y="9158"/>
                      <a:pt x="121920" y="15616"/>
                    </a:cubicBezTo>
                    <a:cubicBezTo>
                      <a:pt x="110630" y="16870"/>
                      <a:pt x="101180" y="25012"/>
                      <a:pt x="91440" y="30856"/>
                    </a:cubicBezTo>
                    <a:cubicBezTo>
                      <a:pt x="75734" y="40280"/>
                      <a:pt x="45720" y="61336"/>
                      <a:pt x="45720" y="61336"/>
                    </a:cubicBezTo>
                    <a:cubicBezTo>
                      <a:pt x="35560" y="76576"/>
                      <a:pt x="18251" y="88989"/>
                      <a:pt x="15240" y="107056"/>
                    </a:cubicBezTo>
                    <a:cubicBezTo>
                      <a:pt x="5898" y="163106"/>
                      <a:pt x="11367" y="137787"/>
                      <a:pt x="0" y="183256"/>
                    </a:cubicBezTo>
                    <a:cubicBezTo>
                      <a:pt x="4508" y="214809"/>
                      <a:pt x="3840" y="232857"/>
                      <a:pt x="15240" y="259456"/>
                    </a:cubicBezTo>
                    <a:cubicBezTo>
                      <a:pt x="19715" y="269897"/>
                      <a:pt x="23664" y="280849"/>
                      <a:pt x="30480" y="289936"/>
                    </a:cubicBezTo>
                    <a:cubicBezTo>
                      <a:pt x="39101" y="301431"/>
                      <a:pt x="52339" y="308921"/>
                      <a:pt x="60960" y="320416"/>
                    </a:cubicBezTo>
                    <a:cubicBezTo>
                      <a:pt x="104202" y="378071"/>
                      <a:pt x="50625" y="326139"/>
                      <a:pt x="91440" y="373756"/>
                    </a:cubicBezTo>
                    <a:cubicBezTo>
                      <a:pt x="106409" y="391220"/>
                      <a:pt x="146247" y="429368"/>
                      <a:pt x="167640" y="434716"/>
                    </a:cubicBezTo>
                    <a:lnTo>
                      <a:pt x="198120" y="442336"/>
                    </a:lnTo>
                    <a:cubicBezTo>
                      <a:pt x="261620" y="439796"/>
                      <a:pt x="325231" y="439244"/>
                      <a:pt x="388620" y="434716"/>
                    </a:cubicBezTo>
                    <a:cubicBezTo>
                      <a:pt x="396632" y="434144"/>
                      <a:pt x="404097" y="430260"/>
                      <a:pt x="411480" y="427096"/>
                    </a:cubicBezTo>
                    <a:cubicBezTo>
                      <a:pt x="455018" y="408437"/>
                      <a:pt x="445729" y="408087"/>
                      <a:pt x="487680" y="366136"/>
                    </a:cubicBezTo>
                    <a:cubicBezTo>
                      <a:pt x="495300" y="358516"/>
                      <a:pt x="505721" y="352915"/>
                      <a:pt x="510540" y="343276"/>
                    </a:cubicBezTo>
                    <a:cubicBezTo>
                      <a:pt x="529372" y="305612"/>
                      <a:pt x="522188" y="323572"/>
                      <a:pt x="533400" y="289936"/>
                    </a:cubicBezTo>
                    <a:cubicBezTo>
                      <a:pt x="530860" y="223896"/>
                      <a:pt x="534810" y="157285"/>
                      <a:pt x="525780" y="91816"/>
                    </a:cubicBezTo>
                    <a:cubicBezTo>
                      <a:pt x="524308" y="81141"/>
                      <a:pt x="511426" y="75572"/>
                      <a:pt x="502920" y="68956"/>
                    </a:cubicBezTo>
                    <a:cubicBezTo>
                      <a:pt x="488462" y="57711"/>
                      <a:pt x="468190" y="53129"/>
                      <a:pt x="457200" y="38476"/>
                    </a:cubicBezTo>
                    <a:cubicBezTo>
                      <a:pt x="449580" y="28316"/>
                      <a:pt x="444096" y="16126"/>
                      <a:pt x="434340" y="7996"/>
                    </a:cubicBezTo>
                    <a:cubicBezTo>
                      <a:pt x="428170" y="2854"/>
                      <a:pt x="419498" y="848"/>
                      <a:pt x="411480" y="376"/>
                    </a:cubicBezTo>
                    <a:cubicBezTo>
                      <a:pt x="375981" y="-1712"/>
                      <a:pt x="345440" y="5456"/>
                      <a:pt x="297180" y="799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Rectangle 88"/>
              <p:cNvSpPr/>
              <p:nvPr/>
            </p:nvSpPr>
            <p:spPr>
              <a:xfrm rot="400116">
                <a:off x="7463566" y="3320311"/>
                <a:ext cx="36000" cy="792000"/>
              </a:xfrm>
              <a:prstGeom prst="rect">
                <a:avLst/>
              </a:prstGeom>
              <a:pattFill prst="wdDnDiag">
                <a:fgClr>
                  <a:srgbClr val="FF0000"/>
                </a:fgClr>
                <a:bgClr>
                  <a:schemeClr val="bg1"/>
                </a:bgClr>
              </a:patt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279193" y="3442231"/>
              <a:ext cx="1303406" cy="779628"/>
              <a:chOff x="269668" y="3447892"/>
              <a:chExt cx="1303406" cy="779628"/>
            </a:xfrm>
          </p:grpSpPr>
          <p:grpSp>
            <p:nvGrpSpPr>
              <p:cNvPr id="49" name="Group 48"/>
              <p:cNvGrpSpPr/>
              <p:nvPr/>
            </p:nvGrpSpPr>
            <p:grpSpPr>
              <a:xfrm rot="10800000">
                <a:off x="299123" y="3447892"/>
                <a:ext cx="1251109" cy="119160"/>
                <a:chOff x="1496854" y="4221859"/>
                <a:chExt cx="1486852" cy="341819"/>
              </a:xfrm>
            </p:grpSpPr>
            <p:sp>
              <p:nvSpPr>
                <p:cNvPr id="80" name="Rectangle 79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4" name="Arc 83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269668" y="3577986"/>
                <a:ext cx="1251109" cy="119160"/>
                <a:chOff x="1496854" y="4221859"/>
                <a:chExt cx="1486852" cy="341819"/>
              </a:xfrm>
            </p:grpSpPr>
            <p:sp>
              <p:nvSpPr>
                <p:cNvPr id="75" name="Rectangle 74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Arc 78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305130" y="3708079"/>
                <a:ext cx="1251109" cy="119160"/>
                <a:chOff x="1496854" y="4221859"/>
                <a:chExt cx="1486852" cy="341819"/>
              </a:xfrm>
            </p:grpSpPr>
            <p:sp>
              <p:nvSpPr>
                <p:cNvPr id="70" name="Rectangle 69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" name="Arc 73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299123" y="3843172"/>
                <a:ext cx="1251109" cy="119160"/>
                <a:chOff x="1496854" y="4221859"/>
                <a:chExt cx="1486852" cy="341819"/>
              </a:xfrm>
            </p:grpSpPr>
            <p:sp>
              <p:nvSpPr>
                <p:cNvPr id="65" name="Rectangle 64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Arc 68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287701" y="3976805"/>
                <a:ext cx="1251109" cy="119160"/>
                <a:chOff x="1496854" y="4221859"/>
                <a:chExt cx="1486852" cy="341819"/>
              </a:xfrm>
            </p:grpSpPr>
            <p:sp>
              <p:nvSpPr>
                <p:cNvPr id="60" name="Rectangle 59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2" name="Straight Connector 61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Arc 63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321965" y="4108360"/>
                <a:ext cx="1251109" cy="119160"/>
                <a:chOff x="1496854" y="4221859"/>
                <a:chExt cx="1486852" cy="341819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1524000" y="4221859"/>
                  <a:ext cx="1432560" cy="341819"/>
                </a:xfrm>
                <a:prstGeom prst="rect">
                  <a:avLst/>
                </a:prstGeom>
                <a:pattFill prst="dkHorz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bg1"/>
                  </a:bgClr>
                </a:pattFill>
                <a:ln w="6350"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1524000" y="4221859"/>
                  <a:ext cx="7200" cy="341819"/>
                </a:xfrm>
                <a:prstGeom prst="rect">
                  <a:avLst/>
                </a:prstGeom>
                <a:pattFill prst="wd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rgbClr val="FF00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7" name="Straight Connector 56"/>
                <p:cNvCxnSpPr/>
                <p:nvPr/>
              </p:nvCxnSpPr>
              <p:spPr>
                <a:xfrm>
                  <a:off x="1524000" y="4221859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1524000" y="4563678"/>
                  <a:ext cx="1459706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Arc 58"/>
                <p:cNvSpPr/>
                <p:nvPr/>
              </p:nvSpPr>
              <p:spPr>
                <a:xfrm>
                  <a:off x="1496854" y="4221859"/>
                  <a:ext cx="70009" cy="341819"/>
                </a:xfrm>
                <a:prstGeom prst="arc">
                  <a:avLst>
                    <a:gd name="adj1" fmla="val 5366410"/>
                    <a:gd name="adj2" fmla="val 16147645"/>
                  </a:avLst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48" name="Straight Connector 47"/>
            <p:cNvCxnSpPr/>
            <p:nvPr/>
          </p:nvCxnSpPr>
          <p:spPr>
            <a:xfrm>
              <a:off x="0" y="4221859"/>
              <a:ext cx="9144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629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5911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Timing problems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250183" y="719850"/>
            <a:ext cx="8607872" cy="1156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sz="1600" dirty="0"/>
              <a:t>Use </a:t>
            </a:r>
            <a:r>
              <a:rPr lang="en-US" sz="1600" dirty="0" smtClean="0"/>
              <a:t>these </a:t>
            </a:r>
            <a:r>
              <a:rPr lang="en-US" sz="1600" dirty="0"/>
              <a:t>statements to </a:t>
            </a:r>
            <a:r>
              <a:rPr lang="en-US" sz="1600" dirty="0" smtClean="0"/>
              <a:t>describe </a:t>
            </a:r>
            <a:r>
              <a:rPr lang="en-US" sz="1600" b="1" dirty="0" smtClean="0"/>
              <a:t>how </a:t>
            </a:r>
            <a:r>
              <a:rPr lang="en-US" sz="1600" b="1" dirty="0"/>
              <a:t>to measure </a:t>
            </a:r>
            <a:r>
              <a:rPr lang="en-US" sz="1600" b="1" dirty="0" smtClean="0"/>
              <a:t>the speed of the trolley at the bottom of the ramp</a:t>
            </a:r>
            <a:r>
              <a:rPr lang="en-US" sz="1600" dirty="0" smtClean="0"/>
              <a:t>.  </a:t>
            </a:r>
          </a:p>
          <a:p>
            <a:pPr>
              <a:spcBef>
                <a:spcPts val="0"/>
              </a:spcBef>
              <a:defRPr/>
            </a:pPr>
            <a:r>
              <a:rPr lang="en-US" sz="1600" dirty="0" smtClean="0"/>
              <a:t>Some of the statements are </a:t>
            </a:r>
            <a:r>
              <a:rPr lang="en-US" i="1" dirty="0" smtClean="0"/>
              <a:t>not</a:t>
            </a:r>
            <a:r>
              <a:rPr lang="en-US" sz="1600" i="1" dirty="0" smtClean="0"/>
              <a:t> </a:t>
            </a:r>
            <a:r>
              <a:rPr lang="en-US" sz="1600" dirty="0" smtClean="0"/>
              <a:t>needed.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56616" y="1724358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a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cm ruler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26590" y="3241894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 a distance of ten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centimetres and mark with a straw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626590" y="4000662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 to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timing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straw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626590" y="5518196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a light gate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56616" y="5518196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a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data-logger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56616" y="4759430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 the time taken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trolley to go the last 10 cm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56616" y="4000662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Divide the distance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 taken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356616" y="3238027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straw to mark where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release the trolley from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626590" y="1724358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Divide the time taken by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ten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626590" y="4759430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Give the trolley a good push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626590" y="2483126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a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stopwatch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56616" y="2483126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Repeat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three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get an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average</a:t>
            </a:r>
          </a:p>
        </p:txBody>
      </p:sp>
    </p:spTree>
    <p:extLst>
      <p:ext uri="{BB962C8B-B14F-4D97-AF65-F5344CB8AC3E}">
        <p14:creationId xmlns:p14="http://schemas.microsoft.com/office/powerpoint/2010/main" val="5294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105</TotalTime>
  <Words>214</Words>
  <Application>Microsoft Office PowerPoint</Application>
  <PresentationFormat>On-screen Show (4:3)</PresentationFormat>
  <Paragraphs>29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2019-01-25T14:51:16Z</dcterms:created>
  <dcterms:modified xsi:type="dcterms:W3CDTF">2019-01-29T10:23:52Z</dcterms:modified>
</cp:coreProperties>
</file>