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79" d="100"/>
          <a:sy n="79" d="100"/>
        </p:scale>
        <p:origin x="11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823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81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482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987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97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right cell for the job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6054" y="776864"/>
            <a:ext cx="8285163" cy="361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The diagrams all show animal cells.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6817" y="5033179"/>
            <a:ext cx="8402128" cy="129842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To discuss</a:t>
            </a:r>
          </a:p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1</a:t>
            </a:r>
            <a:r>
              <a:rPr lang="en-GB" sz="1400" dirty="0" smtClean="0"/>
              <a:t>    </a:t>
            </a:r>
            <a:r>
              <a:rPr lang="en-GB" sz="1400" dirty="0" smtClean="0"/>
              <a:t>Which </a:t>
            </a:r>
            <a:r>
              <a:rPr lang="en-GB" sz="1400" dirty="0"/>
              <a:t>cell would be best for transmitting electrical nerve impulses from the toes to the brain?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/>
              <a:t> </a:t>
            </a:r>
            <a:r>
              <a:rPr lang="en-GB" sz="1400" b="1" dirty="0" smtClean="0"/>
              <a:t> </a:t>
            </a:r>
            <a:r>
              <a:rPr lang="en-GB" sz="1400" b="1" dirty="0" smtClean="0"/>
              <a:t>    </a:t>
            </a:r>
            <a:r>
              <a:rPr lang="en-GB" sz="1400" dirty="0" smtClean="0"/>
              <a:t>How </a:t>
            </a:r>
            <a:r>
              <a:rPr lang="en-GB" sz="1400" dirty="0"/>
              <a:t>would you explain your </a:t>
            </a:r>
            <a:r>
              <a:rPr lang="en-GB" sz="1400" dirty="0" smtClean="0"/>
              <a:t>answer?</a:t>
            </a:r>
            <a:endParaRPr lang="en-GB" sz="1400" dirty="0"/>
          </a:p>
        </p:txBody>
      </p:sp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82" y="1701623"/>
            <a:ext cx="827405" cy="279590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608" y="1138690"/>
            <a:ext cx="4082415" cy="61150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7840">
            <a:off x="3505865" y="2727601"/>
            <a:ext cx="3239770" cy="1547495"/>
          </a:xfrm>
          <a:prstGeom prst="rect">
            <a:avLst/>
          </a:prstGeom>
        </p:spPr>
      </p:pic>
      <p:sp>
        <p:nvSpPr>
          <p:cNvPr id="9" name="Text Box 10"/>
          <p:cNvSpPr txBox="1"/>
          <p:nvPr/>
        </p:nvSpPr>
        <p:spPr>
          <a:xfrm>
            <a:off x="427032" y="272460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10" name="Text Box 11"/>
          <p:cNvSpPr txBox="1"/>
          <p:nvPr/>
        </p:nvSpPr>
        <p:spPr>
          <a:xfrm>
            <a:off x="4015153" y="1032010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13" name="Text Box 12"/>
          <p:cNvSpPr txBox="1"/>
          <p:nvPr/>
        </p:nvSpPr>
        <p:spPr>
          <a:xfrm>
            <a:off x="495612" y="373552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14" name="Text Box 16"/>
          <p:cNvSpPr txBox="1"/>
          <p:nvPr/>
        </p:nvSpPr>
        <p:spPr>
          <a:xfrm>
            <a:off x="513392" y="1991183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mucus vesicles</a:t>
            </a:r>
          </a:p>
        </p:txBody>
      </p:sp>
      <p:sp>
        <p:nvSpPr>
          <p:cNvPr id="15" name="Text Box 17"/>
          <p:cNvSpPr txBox="1"/>
          <p:nvPr/>
        </p:nvSpPr>
        <p:spPr>
          <a:xfrm>
            <a:off x="5142895" y="2987951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fatty insulation</a:t>
            </a:r>
          </a:p>
        </p:txBody>
      </p:sp>
      <p:sp>
        <p:nvSpPr>
          <p:cNvPr id="16" name="Text Box 21"/>
          <p:cNvSpPr txBox="1"/>
          <p:nvPr/>
        </p:nvSpPr>
        <p:spPr>
          <a:xfrm>
            <a:off x="5437553" y="99708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1361382" flipV="1">
            <a:off x="1248087" y="2152473"/>
            <a:ext cx="222885" cy="123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361382">
            <a:off x="1209352" y="2287093"/>
            <a:ext cx="270510" cy="47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020340" y="3397526"/>
            <a:ext cx="104775" cy="3714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5749973" y="1233940"/>
            <a:ext cx="6667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26173" y="1233940"/>
            <a:ext cx="7429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6"/>
          <p:cNvSpPr txBox="1"/>
          <p:nvPr/>
        </p:nvSpPr>
        <p:spPr>
          <a:xfrm>
            <a:off x="436557" y="3207208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sp>
        <p:nvSpPr>
          <p:cNvPr id="23" name="Text Box 8"/>
          <p:cNvSpPr txBox="1"/>
          <p:nvPr/>
        </p:nvSpPr>
        <p:spPr>
          <a:xfrm>
            <a:off x="6228128" y="2230781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A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13"/>
          <p:cNvSpPr txBox="1"/>
          <p:nvPr/>
        </p:nvSpPr>
        <p:spPr>
          <a:xfrm>
            <a:off x="8083598" y="1000895"/>
            <a:ext cx="1000125" cy="2857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whip-like tail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7835948" y="1210445"/>
            <a:ext cx="209550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15"/>
          <p:cNvSpPr txBox="1"/>
          <p:nvPr/>
        </p:nvSpPr>
        <p:spPr>
          <a:xfrm>
            <a:off x="1340162" y="460420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B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18"/>
          <p:cNvSpPr txBox="1"/>
          <p:nvPr/>
        </p:nvSpPr>
        <p:spPr>
          <a:xfrm>
            <a:off x="4897150" y="465311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C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292537" y="3664408"/>
            <a:ext cx="25717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302062" y="3893008"/>
            <a:ext cx="209550" cy="2571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26023" y="1258705"/>
            <a:ext cx="27622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2318697" y="1718133"/>
            <a:ext cx="85725" cy="2762250"/>
            <a:chOff x="0" y="0"/>
            <a:chExt cx="85725" cy="276225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40194" y="0"/>
              <a:ext cx="0" cy="27622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0" y="0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0" y="2758272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 Box 41"/>
          <p:cNvSpPr txBox="1"/>
          <p:nvPr/>
        </p:nvSpPr>
        <p:spPr>
          <a:xfrm>
            <a:off x="2423316" y="2976228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0.04 mm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4519325" y="4304306"/>
            <a:ext cx="1696720" cy="85725"/>
            <a:chOff x="0" y="0"/>
            <a:chExt cx="1697192" cy="85725"/>
          </a:xfrm>
        </p:grpSpPr>
        <p:cxnSp>
          <p:nvCxnSpPr>
            <p:cNvPr id="41" name="Straight Connector 40"/>
            <p:cNvCxnSpPr/>
            <p:nvPr/>
          </p:nvCxnSpPr>
          <p:spPr>
            <a:xfrm rot="5400000">
              <a:off x="846000" y="-805700"/>
              <a:ext cx="0" cy="169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654329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-42797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 Box 52"/>
          <p:cNvSpPr txBox="1"/>
          <p:nvPr/>
        </p:nvSpPr>
        <p:spPr>
          <a:xfrm>
            <a:off x="4706650" y="4329706"/>
            <a:ext cx="13239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be up to 2 m long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620308" y="1922915"/>
            <a:ext cx="4069715" cy="85725"/>
            <a:chOff x="0" y="0"/>
            <a:chExt cx="4070255" cy="85725"/>
          </a:xfrm>
        </p:grpSpPr>
        <p:cxnSp>
          <p:nvCxnSpPr>
            <p:cNvPr id="38" name="Straight Connector 37"/>
            <p:cNvCxnSpPr/>
            <p:nvPr/>
          </p:nvCxnSpPr>
          <p:spPr>
            <a:xfrm rot="5400000">
              <a:off x="2034000" y="-1994421"/>
              <a:ext cx="0" cy="406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4027392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-39860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 Box 58"/>
          <p:cNvSpPr txBox="1"/>
          <p:nvPr/>
        </p:nvSpPr>
        <p:spPr>
          <a:xfrm>
            <a:off x="6259878" y="1935615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0.05 mm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286187" y="2863273"/>
            <a:ext cx="2635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251516" y="3434102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right cell for the job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6054" y="776864"/>
            <a:ext cx="8285163" cy="361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The diagrams all show animal cells.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6817" y="5033179"/>
            <a:ext cx="8402128" cy="129842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To discuss</a:t>
            </a:r>
          </a:p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2</a:t>
            </a:r>
            <a:r>
              <a:rPr lang="en-GB" sz="1400" dirty="0" smtClean="0"/>
              <a:t>    </a:t>
            </a:r>
            <a:r>
              <a:rPr lang="en-GB" sz="1400" dirty="0" smtClean="0"/>
              <a:t>Which </a:t>
            </a:r>
            <a:r>
              <a:rPr lang="en-GB" sz="1400" dirty="0"/>
              <a:t>cell would be best for swimming towards an egg cell to fertilise it with genetic material?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/>
              <a:t> </a:t>
            </a:r>
            <a:r>
              <a:rPr lang="en-GB" sz="1400" b="1" dirty="0" smtClean="0"/>
              <a:t> </a:t>
            </a:r>
            <a:r>
              <a:rPr lang="en-GB" sz="1400" b="1" dirty="0" smtClean="0"/>
              <a:t>    </a:t>
            </a:r>
            <a:r>
              <a:rPr lang="en-GB" sz="1400" dirty="0" smtClean="0"/>
              <a:t>How </a:t>
            </a:r>
            <a:r>
              <a:rPr lang="en-GB" sz="1400" dirty="0"/>
              <a:t>would you explain your </a:t>
            </a:r>
            <a:r>
              <a:rPr lang="en-GB" sz="1400" dirty="0" smtClean="0"/>
              <a:t>answer?</a:t>
            </a:r>
            <a:endParaRPr lang="en-GB" sz="1400" dirty="0"/>
          </a:p>
        </p:txBody>
      </p:sp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82" y="1701623"/>
            <a:ext cx="827405" cy="279590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608" y="1138690"/>
            <a:ext cx="4082415" cy="61150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7840">
            <a:off x="3505865" y="2727601"/>
            <a:ext cx="3239770" cy="1547495"/>
          </a:xfrm>
          <a:prstGeom prst="rect">
            <a:avLst/>
          </a:prstGeom>
        </p:spPr>
      </p:pic>
      <p:sp>
        <p:nvSpPr>
          <p:cNvPr id="9" name="Text Box 10"/>
          <p:cNvSpPr txBox="1"/>
          <p:nvPr/>
        </p:nvSpPr>
        <p:spPr>
          <a:xfrm>
            <a:off x="427032" y="272460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10" name="Text Box 11"/>
          <p:cNvSpPr txBox="1"/>
          <p:nvPr/>
        </p:nvSpPr>
        <p:spPr>
          <a:xfrm>
            <a:off x="4015153" y="1032010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13" name="Text Box 12"/>
          <p:cNvSpPr txBox="1"/>
          <p:nvPr/>
        </p:nvSpPr>
        <p:spPr>
          <a:xfrm>
            <a:off x="495612" y="373552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14" name="Text Box 16"/>
          <p:cNvSpPr txBox="1"/>
          <p:nvPr/>
        </p:nvSpPr>
        <p:spPr>
          <a:xfrm>
            <a:off x="513392" y="1991183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mucus vesicles</a:t>
            </a:r>
          </a:p>
        </p:txBody>
      </p:sp>
      <p:sp>
        <p:nvSpPr>
          <p:cNvPr id="15" name="Text Box 17"/>
          <p:cNvSpPr txBox="1"/>
          <p:nvPr/>
        </p:nvSpPr>
        <p:spPr>
          <a:xfrm>
            <a:off x="5142895" y="2987951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fatty insulation</a:t>
            </a:r>
          </a:p>
        </p:txBody>
      </p:sp>
      <p:sp>
        <p:nvSpPr>
          <p:cNvPr id="16" name="Text Box 21"/>
          <p:cNvSpPr txBox="1"/>
          <p:nvPr/>
        </p:nvSpPr>
        <p:spPr>
          <a:xfrm>
            <a:off x="5437553" y="99708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1361382" flipV="1">
            <a:off x="1248087" y="2152473"/>
            <a:ext cx="222885" cy="123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361382">
            <a:off x="1209352" y="2287093"/>
            <a:ext cx="270510" cy="47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020340" y="3397526"/>
            <a:ext cx="104775" cy="3714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5749973" y="1233940"/>
            <a:ext cx="6667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26173" y="1233940"/>
            <a:ext cx="7429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6"/>
          <p:cNvSpPr txBox="1"/>
          <p:nvPr/>
        </p:nvSpPr>
        <p:spPr>
          <a:xfrm>
            <a:off x="436557" y="3207208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sp>
        <p:nvSpPr>
          <p:cNvPr id="23" name="Text Box 8"/>
          <p:cNvSpPr txBox="1"/>
          <p:nvPr/>
        </p:nvSpPr>
        <p:spPr>
          <a:xfrm>
            <a:off x="6228128" y="2230781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A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13"/>
          <p:cNvSpPr txBox="1"/>
          <p:nvPr/>
        </p:nvSpPr>
        <p:spPr>
          <a:xfrm>
            <a:off x="8083598" y="1000895"/>
            <a:ext cx="1000125" cy="2857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whip-like tail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7835948" y="1210445"/>
            <a:ext cx="209550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15"/>
          <p:cNvSpPr txBox="1"/>
          <p:nvPr/>
        </p:nvSpPr>
        <p:spPr>
          <a:xfrm>
            <a:off x="1340162" y="460420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B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18"/>
          <p:cNvSpPr txBox="1"/>
          <p:nvPr/>
        </p:nvSpPr>
        <p:spPr>
          <a:xfrm>
            <a:off x="4897150" y="465311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C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292537" y="3664408"/>
            <a:ext cx="25717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302062" y="3893008"/>
            <a:ext cx="209550" cy="2571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26023" y="1258705"/>
            <a:ext cx="27622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2318697" y="1718133"/>
            <a:ext cx="85725" cy="2762250"/>
            <a:chOff x="0" y="0"/>
            <a:chExt cx="85725" cy="276225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40194" y="0"/>
              <a:ext cx="0" cy="27622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0" y="0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0" y="2758272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 Box 41"/>
          <p:cNvSpPr txBox="1"/>
          <p:nvPr/>
        </p:nvSpPr>
        <p:spPr>
          <a:xfrm>
            <a:off x="2423316" y="2976228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0.04 mm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4519325" y="4304306"/>
            <a:ext cx="1696720" cy="85725"/>
            <a:chOff x="0" y="0"/>
            <a:chExt cx="1697192" cy="85725"/>
          </a:xfrm>
        </p:grpSpPr>
        <p:cxnSp>
          <p:nvCxnSpPr>
            <p:cNvPr id="41" name="Straight Connector 40"/>
            <p:cNvCxnSpPr/>
            <p:nvPr/>
          </p:nvCxnSpPr>
          <p:spPr>
            <a:xfrm rot="5400000">
              <a:off x="846000" y="-805700"/>
              <a:ext cx="0" cy="169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654329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-42797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 Box 52"/>
          <p:cNvSpPr txBox="1"/>
          <p:nvPr/>
        </p:nvSpPr>
        <p:spPr>
          <a:xfrm>
            <a:off x="4706650" y="4329706"/>
            <a:ext cx="13239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be up to 2 m long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620308" y="1922915"/>
            <a:ext cx="4069715" cy="85725"/>
            <a:chOff x="0" y="0"/>
            <a:chExt cx="4070255" cy="85725"/>
          </a:xfrm>
        </p:grpSpPr>
        <p:cxnSp>
          <p:nvCxnSpPr>
            <p:cNvPr id="38" name="Straight Connector 37"/>
            <p:cNvCxnSpPr/>
            <p:nvPr/>
          </p:nvCxnSpPr>
          <p:spPr>
            <a:xfrm rot="5400000">
              <a:off x="2034000" y="-1994421"/>
              <a:ext cx="0" cy="406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4027392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-39860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 Box 58"/>
          <p:cNvSpPr txBox="1"/>
          <p:nvPr/>
        </p:nvSpPr>
        <p:spPr>
          <a:xfrm>
            <a:off x="6259878" y="1935615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0.05 mm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1286187" y="2863273"/>
            <a:ext cx="2635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251516" y="3434102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98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right cell for the job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6054" y="776864"/>
            <a:ext cx="8285163" cy="361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The diagrams all show animal cells.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6817" y="5033179"/>
            <a:ext cx="8402128" cy="129842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To discuss</a:t>
            </a:r>
          </a:p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3</a:t>
            </a:r>
            <a:r>
              <a:rPr lang="en-GB" sz="1400" dirty="0" smtClean="0"/>
              <a:t>    </a:t>
            </a:r>
            <a:r>
              <a:rPr lang="en-GB" sz="1400" dirty="0" smtClean="0"/>
              <a:t>Which </a:t>
            </a:r>
            <a:r>
              <a:rPr lang="en-GB" sz="1400" dirty="0"/>
              <a:t>cell would be best for lining the inside wall of the intestines to protect it from damage?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/>
              <a:t> </a:t>
            </a:r>
            <a:r>
              <a:rPr lang="en-GB" sz="1400" b="1" dirty="0" smtClean="0"/>
              <a:t> </a:t>
            </a:r>
            <a:r>
              <a:rPr lang="en-GB" sz="1400" b="1" dirty="0" smtClean="0"/>
              <a:t>    </a:t>
            </a:r>
            <a:r>
              <a:rPr lang="en-GB" sz="1400" dirty="0" smtClean="0"/>
              <a:t>How </a:t>
            </a:r>
            <a:r>
              <a:rPr lang="en-GB" sz="1400" dirty="0"/>
              <a:t>would you explain your </a:t>
            </a:r>
            <a:r>
              <a:rPr lang="en-GB" sz="1400" dirty="0" smtClean="0"/>
              <a:t>answer?</a:t>
            </a:r>
            <a:endParaRPr lang="en-GB" sz="1400" dirty="0"/>
          </a:p>
        </p:txBody>
      </p:sp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82" y="1701623"/>
            <a:ext cx="827405" cy="279590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608" y="1138690"/>
            <a:ext cx="4082415" cy="61150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7840">
            <a:off x="3505865" y="2727601"/>
            <a:ext cx="3239770" cy="1547495"/>
          </a:xfrm>
          <a:prstGeom prst="rect">
            <a:avLst/>
          </a:prstGeom>
        </p:spPr>
      </p:pic>
      <p:sp>
        <p:nvSpPr>
          <p:cNvPr id="9" name="Text Box 10"/>
          <p:cNvSpPr txBox="1"/>
          <p:nvPr/>
        </p:nvSpPr>
        <p:spPr>
          <a:xfrm>
            <a:off x="427032" y="272460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10" name="Text Box 11"/>
          <p:cNvSpPr txBox="1"/>
          <p:nvPr/>
        </p:nvSpPr>
        <p:spPr>
          <a:xfrm>
            <a:off x="4015153" y="1032010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13" name="Text Box 12"/>
          <p:cNvSpPr txBox="1"/>
          <p:nvPr/>
        </p:nvSpPr>
        <p:spPr>
          <a:xfrm>
            <a:off x="495612" y="373552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14" name="Text Box 16"/>
          <p:cNvSpPr txBox="1"/>
          <p:nvPr/>
        </p:nvSpPr>
        <p:spPr>
          <a:xfrm>
            <a:off x="513392" y="1991183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mucus vesicles</a:t>
            </a:r>
          </a:p>
        </p:txBody>
      </p:sp>
      <p:sp>
        <p:nvSpPr>
          <p:cNvPr id="15" name="Text Box 17"/>
          <p:cNvSpPr txBox="1"/>
          <p:nvPr/>
        </p:nvSpPr>
        <p:spPr>
          <a:xfrm>
            <a:off x="5142895" y="2987951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fatty insulation</a:t>
            </a:r>
          </a:p>
        </p:txBody>
      </p:sp>
      <p:sp>
        <p:nvSpPr>
          <p:cNvPr id="16" name="Text Box 21"/>
          <p:cNvSpPr txBox="1"/>
          <p:nvPr/>
        </p:nvSpPr>
        <p:spPr>
          <a:xfrm>
            <a:off x="5437553" y="99708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1361382" flipV="1">
            <a:off x="1248087" y="2152473"/>
            <a:ext cx="222885" cy="123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361382">
            <a:off x="1209352" y="2287093"/>
            <a:ext cx="270510" cy="47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020340" y="3397526"/>
            <a:ext cx="104775" cy="3714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5749973" y="1233940"/>
            <a:ext cx="6667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826173" y="1233940"/>
            <a:ext cx="7429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6"/>
          <p:cNvSpPr txBox="1"/>
          <p:nvPr/>
        </p:nvSpPr>
        <p:spPr>
          <a:xfrm>
            <a:off x="436557" y="3207208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sp>
        <p:nvSpPr>
          <p:cNvPr id="23" name="Text Box 8"/>
          <p:cNvSpPr txBox="1"/>
          <p:nvPr/>
        </p:nvSpPr>
        <p:spPr>
          <a:xfrm>
            <a:off x="6228128" y="2230781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A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13"/>
          <p:cNvSpPr txBox="1"/>
          <p:nvPr/>
        </p:nvSpPr>
        <p:spPr>
          <a:xfrm>
            <a:off x="8083598" y="1000895"/>
            <a:ext cx="1000125" cy="2857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whip-like tail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7835948" y="1210445"/>
            <a:ext cx="209550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15"/>
          <p:cNvSpPr txBox="1"/>
          <p:nvPr/>
        </p:nvSpPr>
        <p:spPr>
          <a:xfrm>
            <a:off x="1340162" y="460420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B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18"/>
          <p:cNvSpPr txBox="1"/>
          <p:nvPr/>
        </p:nvSpPr>
        <p:spPr>
          <a:xfrm>
            <a:off x="4897150" y="465311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C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292537" y="3664408"/>
            <a:ext cx="25717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302062" y="3893008"/>
            <a:ext cx="209550" cy="2571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26023" y="1258705"/>
            <a:ext cx="27622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2318697" y="1718133"/>
            <a:ext cx="85725" cy="2762250"/>
            <a:chOff x="0" y="0"/>
            <a:chExt cx="85725" cy="276225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40194" y="0"/>
              <a:ext cx="0" cy="27622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0" y="0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0" y="2758272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 Box 41"/>
          <p:cNvSpPr txBox="1"/>
          <p:nvPr/>
        </p:nvSpPr>
        <p:spPr>
          <a:xfrm>
            <a:off x="2423316" y="2976228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0.04 mm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4519325" y="4304306"/>
            <a:ext cx="1696720" cy="85725"/>
            <a:chOff x="0" y="0"/>
            <a:chExt cx="1697192" cy="85725"/>
          </a:xfrm>
        </p:grpSpPr>
        <p:cxnSp>
          <p:nvCxnSpPr>
            <p:cNvPr id="41" name="Straight Connector 40"/>
            <p:cNvCxnSpPr/>
            <p:nvPr/>
          </p:nvCxnSpPr>
          <p:spPr>
            <a:xfrm rot="5400000">
              <a:off x="846000" y="-805700"/>
              <a:ext cx="0" cy="1692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654329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-42797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 Box 52"/>
          <p:cNvSpPr txBox="1"/>
          <p:nvPr/>
        </p:nvSpPr>
        <p:spPr>
          <a:xfrm>
            <a:off x="4706650" y="4329706"/>
            <a:ext cx="13239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be up to 2 m long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620308" y="1922915"/>
            <a:ext cx="4069715" cy="85725"/>
            <a:chOff x="0" y="0"/>
            <a:chExt cx="4070255" cy="85725"/>
          </a:xfrm>
        </p:grpSpPr>
        <p:cxnSp>
          <p:nvCxnSpPr>
            <p:cNvPr id="38" name="Straight Connector 37"/>
            <p:cNvCxnSpPr/>
            <p:nvPr/>
          </p:nvCxnSpPr>
          <p:spPr>
            <a:xfrm rot="5400000">
              <a:off x="2034000" y="-1994421"/>
              <a:ext cx="0" cy="406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4027392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-39860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 Box 58"/>
          <p:cNvSpPr txBox="1"/>
          <p:nvPr/>
        </p:nvSpPr>
        <p:spPr>
          <a:xfrm>
            <a:off x="6259878" y="1935615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0.05 mm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1286187" y="2863273"/>
            <a:ext cx="2635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251516" y="3434102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28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right cell for the job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6054" y="776864"/>
            <a:ext cx="8285163" cy="361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The diagrams all show </a:t>
            </a:r>
            <a:r>
              <a:rPr lang="en-GB" sz="1400" dirty="0" smtClean="0"/>
              <a:t>plant </a:t>
            </a:r>
            <a:r>
              <a:rPr lang="en-GB" sz="1400" dirty="0"/>
              <a:t>cells.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6817" y="5264778"/>
            <a:ext cx="8402128" cy="1066828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To discuss</a:t>
            </a:r>
          </a:p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1</a:t>
            </a:r>
            <a:r>
              <a:rPr lang="en-GB" sz="1400" dirty="0" smtClean="0"/>
              <a:t>    </a:t>
            </a:r>
            <a:r>
              <a:rPr lang="en-GB" sz="1400" dirty="0" smtClean="0"/>
              <a:t>Which </a:t>
            </a:r>
            <a:r>
              <a:rPr lang="en-GB" sz="1400" dirty="0"/>
              <a:t>cell would be best for making food by photosynthesis in a leaf?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/>
              <a:t> </a:t>
            </a:r>
            <a:r>
              <a:rPr lang="en-GB" sz="1400" b="1" dirty="0" smtClean="0"/>
              <a:t> </a:t>
            </a:r>
            <a:r>
              <a:rPr lang="en-GB" sz="1400" b="1" dirty="0" smtClean="0"/>
              <a:t>    </a:t>
            </a:r>
            <a:r>
              <a:rPr lang="en-GB" sz="1400" dirty="0" smtClean="0"/>
              <a:t>How </a:t>
            </a:r>
            <a:r>
              <a:rPr lang="en-GB" sz="1400" dirty="0"/>
              <a:t>would you explain your </a:t>
            </a:r>
            <a:r>
              <a:rPr lang="en-GB" sz="1400" dirty="0" smtClean="0"/>
              <a:t>answer?</a:t>
            </a:r>
            <a:endParaRPr lang="en-GB" sz="1400" dirty="0"/>
          </a:p>
        </p:txBody>
      </p:sp>
      <p:pic>
        <p:nvPicPr>
          <p:cNvPr id="47" name="Picture 4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16" y="1271310"/>
            <a:ext cx="1781175" cy="2041525"/>
          </a:xfrm>
          <a:prstGeom prst="rect">
            <a:avLst/>
          </a:prstGeom>
        </p:spPr>
      </p:pic>
      <p:pic>
        <p:nvPicPr>
          <p:cNvPr id="48" name="Picture 4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666" y="3226591"/>
            <a:ext cx="3238500" cy="1670050"/>
          </a:xfrm>
          <a:prstGeom prst="rect">
            <a:avLst/>
          </a:prstGeom>
        </p:spPr>
      </p:pic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6698519" y="947905"/>
            <a:ext cx="1628776" cy="1775460"/>
            <a:chOff x="0" y="0"/>
            <a:chExt cx="1791335" cy="1953260"/>
          </a:xfrm>
        </p:grpSpPr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525"/>
              <a:ext cx="934085" cy="1943735"/>
            </a:xfrm>
            <a:prstGeom prst="rect">
              <a:avLst/>
            </a:prstGeom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57250" y="0"/>
              <a:ext cx="934085" cy="1943735"/>
            </a:xfrm>
            <a:prstGeom prst="rect">
              <a:avLst/>
            </a:prstGeom>
          </p:spPr>
        </p:pic>
      </p:grpSp>
      <p:sp>
        <p:nvSpPr>
          <p:cNvPr id="50" name="Text Box 91"/>
          <p:cNvSpPr txBox="1"/>
          <p:nvPr/>
        </p:nvSpPr>
        <p:spPr>
          <a:xfrm>
            <a:off x="3594266" y="2895121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51" name="Text Box 95"/>
          <p:cNvSpPr txBox="1"/>
          <p:nvPr/>
        </p:nvSpPr>
        <p:spPr>
          <a:xfrm>
            <a:off x="143751" y="154245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wall</a:t>
            </a:r>
          </a:p>
        </p:txBody>
      </p:sp>
      <p:sp>
        <p:nvSpPr>
          <p:cNvPr id="52" name="Text Box 97"/>
          <p:cNvSpPr txBox="1"/>
          <p:nvPr/>
        </p:nvSpPr>
        <p:spPr>
          <a:xfrm>
            <a:off x="381876" y="2017435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53" name="Text Box 99"/>
          <p:cNvSpPr txBox="1"/>
          <p:nvPr/>
        </p:nvSpPr>
        <p:spPr>
          <a:xfrm>
            <a:off x="419976" y="2773720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chloroplasts</a:t>
            </a:r>
          </a:p>
        </p:txBody>
      </p:sp>
      <p:sp>
        <p:nvSpPr>
          <p:cNvPr id="54" name="Text Box 103"/>
          <p:cNvSpPr txBox="1"/>
          <p:nvPr/>
        </p:nvSpPr>
        <p:spPr>
          <a:xfrm>
            <a:off x="4529621" y="3450111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55" name="Text Box 109"/>
          <p:cNvSpPr txBox="1"/>
          <p:nvPr/>
        </p:nvSpPr>
        <p:spPr>
          <a:xfrm>
            <a:off x="5718079" y="847575"/>
            <a:ext cx="952500" cy="8477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Vacuole can fill with water to make the cell swell up</a:t>
            </a:r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981951" y="1685330"/>
            <a:ext cx="152400" cy="47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010526" y="2176185"/>
            <a:ext cx="342900" cy="57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1141020" y="2701989"/>
            <a:ext cx="190500" cy="200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1141020" y="2902014"/>
            <a:ext cx="285750" cy="95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4826801" y="3693316"/>
            <a:ext cx="8572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912526" y="3702841"/>
            <a:ext cx="2857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6718204" y="1248260"/>
            <a:ext cx="409575" cy="190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Box 7"/>
          <p:cNvSpPr txBox="1"/>
          <p:nvPr/>
        </p:nvSpPr>
        <p:spPr>
          <a:xfrm>
            <a:off x="5498631" y="3278661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sp>
        <p:nvSpPr>
          <p:cNvPr id="64" name="Text Box 104"/>
          <p:cNvSpPr txBox="1"/>
          <p:nvPr/>
        </p:nvSpPr>
        <p:spPr>
          <a:xfrm>
            <a:off x="1628381" y="342840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A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 Box 105"/>
          <p:cNvSpPr txBox="1"/>
          <p:nvPr/>
        </p:nvSpPr>
        <p:spPr>
          <a:xfrm>
            <a:off x="7099204" y="2789873"/>
            <a:ext cx="847725" cy="781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B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(two cells work as a pair)</a:t>
            </a:r>
          </a:p>
        </p:txBody>
      </p:sp>
      <p:sp>
        <p:nvSpPr>
          <p:cNvPr id="66" name="Text Box 106"/>
          <p:cNvSpPr txBox="1"/>
          <p:nvPr/>
        </p:nvSpPr>
        <p:spPr>
          <a:xfrm>
            <a:off x="4622966" y="4906166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C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 Box 107"/>
          <p:cNvSpPr txBox="1"/>
          <p:nvPr/>
        </p:nvSpPr>
        <p:spPr>
          <a:xfrm>
            <a:off x="5918104" y="2330514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hole</a:t>
            </a: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6756304" y="1886435"/>
            <a:ext cx="721995" cy="552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2914256" y="1351320"/>
            <a:ext cx="85725" cy="1907540"/>
            <a:chOff x="0" y="0"/>
            <a:chExt cx="85725" cy="190800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41375" y="0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0" y="0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0" y="190741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 Box 116"/>
          <p:cNvSpPr txBox="1"/>
          <p:nvPr/>
        </p:nvSpPr>
        <p:spPr>
          <a:xfrm>
            <a:off x="3003791" y="2171105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0.02 mm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8318404" y="863450"/>
            <a:ext cx="85725" cy="1907540"/>
            <a:chOff x="0" y="0"/>
            <a:chExt cx="85725" cy="1908000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1375" y="0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0" y="0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0" y="190741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 Box 127"/>
          <p:cNvSpPr txBox="1"/>
          <p:nvPr/>
        </p:nvSpPr>
        <p:spPr>
          <a:xfrm>
            <a:off x="8407939" y="1683235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0.01 mm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4439451" y="4459761"/>
            <a:ext cx="2159635" cy="88230"/>
            <a:chOff x="0" y="0"/>
            <a:chExt cx="2160018" cy="88230"/>
          </a:xfrm>
        </p:grpSpPr>
        <p:cxnSp>
          <p:nvCxnSpPr>
            <p:cNvPr id="75" name="Straight Connector 74"/>
            <p:cNvCxnSpPr/>
            <p:nvPr/>
          </p:nvCxnSpPr>
          <p:spPr>
            <a:xfrm rot="5400000">
              <a:off x="1080000" y="-1034376"/>
              <a:ext cx="0" cy="216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2117155" y="45368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-39827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 Box 132"/>
          <p:cNvSpPr txBox="1"/>
          <p:nvPr/>
        </p:nvSpPr>
        <p:spPr>
          <a:xfrm>
            <a:off x="4747426" y="4479446"/>
            <a:ext cx="1543050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be up to 1.5 mm long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3985578" y="3117201"/>
            <a:ext cx="0" cy="2452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886513" y="3669056"/>
            <a:ext cx="0" cy="2452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36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right cell for the job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6054" y="776864"/>
            <a:ext cx="8285163" cy="361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The diagrams all show </a:t>
            </a:r>
            <a:r>
              <a:rPr lang="en-GB" sz="1400" dirty="0" smtClean="0"/>
              <a:t>plant </a:t>
            </a:r>
            <a:r>
              <a:rPr lang="en-GB" sz="1400" dirty="0"/>
              <a:t>cells.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6817" y="5264778"/>
            <a:ext cx="8402128" cy="1066828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To discuss</a:t>
            </a:r>
          </a:p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/>
              <a:t>2</a:t>
            </a:r>
            <a:r>
              <a:rPr lang="en-GB" sz="1400" dirty="0" smtClean="0"/>
              <a:t>    </a:t>
            </a:r>
            <a:r>
              <a:rPr lang="en-GB" sz="1400" dirty="0" smtClean="0"/>
              <a:t>Which </a:t>
            </a:r>
            <a:r>
              <a:rPr lang="en-GB" sz="1400" dirty="0"/>
              <a:t>cell would be best for lining the outside of a root to absorb water from the soil?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/>
              <a:t> </a:t>
            </a:r>
            <a:r>
              <a:rPr lang="en-GB" sz="1400" b="1" dirty="0" smtClean="0"/>
              <a:t> </a:t>
            </a:r>
            <a:r>
              <a:rPr lang="en-GB" sz="1400" b="1" dirty="0" smtClean="0"/>
              <a:t>    </a:t>
            </a:r>
            <a:r>
              <a:rPr lang="en-GB" sz="1400" dirty="0" smtClean="0"/>
              <a:t>How </a:t>
            </a:r>
            <a:r>
              <a:rPr lang="en-GB" sz="1400" dirty="0"/>
              <a:t>would you explain your </a:t>
            </a:r>
            <a:r>
              <a:rPr lang="en-GB" sz="1400" dirty="0" smtClean="0"/>
              <a:t>answer?</a:t>
            </a:r>
            <a:endParaRPr lang="en-GB" sz="1400" dirty="0"/>
          </a:p>
        </p:txBody>
      </p:sp>
      <p:pic>
        <p:nvPicPr>
          <p:cNvPr id="47" name="Picture 4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16" y="1271310"/>
            <a:ext cx="1781175" cy="2041525"/>
          </a:xfrm>
          <a:prstGeom prst="rect">
            <a:avLst/>
          </a:prstGeom>
        </p:spPr>
      </p:pic>
      <p:pic>
        <p:nvPicPr>
          <p:cNvPr id="48" name="Picture 4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666" y="3226591"/>
            <a:ext cx="3238500" cy="1670050"/>
          </a:xfrm>
          <a:prstGeom prst="rect">
            <a:avLst/>
          </a:prstGeom>
        </p:spPr>
      </p:pic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6698519" y="947905"/>
            <a:ext cx="1628776" cy="1775460"/>
            <a:chOff x="0" y="0"/>
            <a:chExt cx="1791335" cy="1953260"/>
          </a:xfrm>
        </p:grpSpPr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525"/>
              <a:ext cx="934085" cy="1943735"/>
            </a:xfrm>
            <a:prstGeom prst="rect">
              <a:avLst/>
            </a:prstGeom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57250" y="0"/>
              <a:ext cx="934085" cy="1943735"/>
            </a:xfrm>
            <a:prstGeom prst="rect">
              <a:avLst/>
            </a:prstGeom>
          </p:spPr>
        </p:pic>
      </p:grpSp>
      <p:sp>
        <p:nvSpPr>
          <p:cNvPr id="50" name="Text Box 91"/>
          <p:cNvSpPr txBox="1"/>
          <p:nvPr/>
        </p:nvSpPr>
        <p:spPr>
          <a:xfrm>
            <a:off x="3594266" y="2895121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51" name="Text Box 95"/>
          <p:cNvSpPr txBox="1"/>
          <p:nvPr/>
        </p:nvSpPr>
        <p:spPr>
          <a:xfrm>
            <a:off x="143751" y="154245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wall</a:t>
            </a:r>
          </a:p>
        </p:txBody>
      </p:sp>
      <p:sp>
        <p:nvSpPr>
          <p:cNvPr id="52" name="Text Box 97"/>
          <p:cNvSpPr txBox="1"/>
          <p:nvPr/>
        </p:nvSpPr>
        <p:spPr>
          <a:xfrm>
            <a:off x="381876" y="2017435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53" name="Text Box 99"/>
          <p:cNvSpPr txBox="1"/>
          <p:nvPr/>
        </p:nvSpPr>
        <p:spPr>
          <a:xfrm>
            <a:off x="419976" y="2773720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chloroplasts</a:t>
            </a:r>
          </a:p>
        </p:txBody>
      </p:sp>
      <p:sp>
        <p:nvSpPr>
          <p:cNvPr id="54" name="Text Box 103"/>
          <p:cNvSpPr txBox="1"/>
          <p:nvPr/>
        </p:nvSpPr>
        <p:spPr>
          <a:xfrm>
            <a:off x="4529621" y="3450111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55" name="Text Box 109"/>
          <p:cNvSpPr txBox="1"/>
          <p:nvPr/>
        </p:nvSpPr>
        <p:spPr>
          <a:xfrm>
            <a:off x="5718079" y="847575"/>
            <a:ext cx="952500" cy="8477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Vacuole can fill with water to make the cell swell up</a:t>
            </a:r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981951" y="1685330"/>
            <a:ext cx="152400" cy="47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010526" y="2176185"/>
            <a:ext cx="342900" cy="57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4826801" y="3693316"/>
            <a:ext cx="8572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912526" y="3702841"/>
            <a:ext cx="2857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6718204" y="1248260"/>
            <a:ext cx="409575" cy="190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Box 7"/>
          <p:cNvSpPr txBox="1"/>
          <p:nvPr/>
        </p:nvSpPr>
        <p:spPr>
          <a:xfrm>
            <a:off x="5498631" y="3278661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sp>
        <p:nvSpPr>
          <p:cNvPr id="64" name="Text Box 104"/>
          <p:cNvSpPr txBox="1"/>
          <p:nvPr/>
        </p:nvSpPr>
        <p:spPr>
          <a:xfrm>
            <a:off x="1628381" y="342840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A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 Box 105"/>
          <p:cNvSpPr txBox="1"/>
          <p:nvPr/>
        </p:nvSpPr>
        <p:spPr>
          <a:xfrm>
            <a:off x="7099204" y="2789873"/>
            <a:ext cx="847725" cy="781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B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(two cells work as a pair)</a:t>
            </a:r>
          </a:p>
        </p:txBody>
      </p:sp>
      <p:sp>
        <p:nvSpPr>
          <p:cNvPr id="66" name="Text Box 106"/>
          <p:cNvSpPr txBox="1"/>
          <p:nvPr/>
        </p:nvSpPr>
        <p:spPr>
          <a:xfrm>
            <a:off x="4622966" y="4906166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C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 Box 107"/>
          <p:cNvSpPr txBox="1"/>
          <p:nvPr/>
        </p:nvSpPr>
        <p:spPr>
          <a:xfrm>
            <a:off x="5918104" y="2330514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hole</a:t>
            </a: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6756304" y="1886435"/>
            <a:ext cx="721995" cy="552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2914256" y="1351320"/>
            <a:ext cx="85725" cy="1907540"/>
            <a:chOff x="0" y="0"/>
            <a:chExt cx="85725" cy="190800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41375" y="0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0" y="0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0" y="190741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 Box 116"/>
          <p:cNvSpPr txBox="1"/>
          <p:nvPr/>
        </p:nvSpPr>
        <p:spPr>
          <a:xfrm>
            <a:off x="3003791" y="2171105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0.02 mm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8318404" y="863450"/>
            <a:ext cx="85725" cy="1907540"/>
            <a:chOff x="0" y="0"/>
            <a:chExt cx="85725" cy="1908000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1375" y="0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0" y="0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0" y="190741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 Box 127"/>
          <p:cNvSpPr txBox="1"/>
          <p:nvPr/>
        </p:nvSpPr>
        <p:spPr>
          <a:xfrm>
            <a:off x="8407939" y="1683235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0.01 mm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4439451" y="4459761"/>
            <a:ext cx="2159635" cy="88230"/>
            <a:chOff x="0" y="0"/>
            <a:chExt cx="2160018" cy="88230"/>
          </a:xfrm>
        </p:grpSpPr>
        <p:cxnSp>
          <p:nvCxnSpPr>
            <p:cNvPr id="75" name="Straight Connector 74"/>
            <p:cNvCxnSpPr/>
            <p:nvPr/>
          </p:nvCxnSpPr>
          <p:spPr>
            <a:xfrm rot="5400000">
              <a:off x="1080000" y="-1034376"/>
              <a:ext cx="0" cy="216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2117155" y="45368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-39827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 Box 132"/>
          <p:cNvSpPr txBox="1"/>
          <p:nvPr/>
        </p:nvSpPr>
        <p:spPr>
          <a:xfrm>
            <a:off x="4747426" y="4479446"/>
            <a:ext cx="1543050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be up to 1.5 mm long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3985578" y="3117201"/>
            <a:ext cx="0" cy="2452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886513" y="3669056"/>
            <a:ext cx="0" cy="2452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141020" y="2701989"/>
            <a:ext cx="190500" cy="200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1141020" y="2902014"/>
            <a:ext cx="285750" cy="95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06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right cell for the job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6054" y="776864"/>
            <a:ext cx="8285163" cy="361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The diagrams all show </a:t>
            </a:r>
            <a:r>
              <a:rPr lang="en-GB" sz="1400" dirty="0" smtClean="0"/>
              <a:t>plant </a:t>
            </a:r>
            <a:r>
              <a:rPr lang="en-GB" sz="1400" dirty="0"/>
              <a:t>cells.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6817" y="5264778"/>
            <a:ext cx="8402128" cy="1066828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To discuss</a:t>
            </a:r>
          </a:p>
          <a:p>
            <a:pPr marL="361950" lvl="0" indent="-361950">
              <a:spcAft>
                <a:spcPts val="600"/>
              </a:spcAft>
              <a:defRPr/>
            </a:pPr>
            <a:r>
              <a:rPr lang="en-GB" sz="1400" b="1" dirty="0" smtClean="0"/>
              <a:t>3</a:t>
            </a:r>
            <a:r>
              <a:rPr lang="en-GB" sz="1400" dirty="0" smtClean="0"/>
              <a:t>    </a:t>
            </a:r>
            <a:r>
              <a:rPr lang="en-GB" sz="1400" dirty="0" smtClean="0"/>
              <a:t>Which </a:t>
            </a:r>
            <a:r>
              <a:rPr lang="en-GB" sz="1400" dirty="0"/>
              <a:t>cell would be best for controlling the movement of gasses into and out of a leaf?</a:t>
            </a:r>
            <a:endParaRPr lang="en-GB" sz="1400" dirty="0"/>
          </a:p>
          <a:p>
            <a:pPr lvl="0">
              <a:spcAft>
                <a:spcPts val="600"/>
              </a:spcAft>
              <a:defRPr/>
            </a:pPr>
            <a:r>
              <a:rPr lang="en-GB" sz="1400" b="1" dirty="0"/>
              <a:t> </a:t>
            </a:r>
            <a:r>
              <a:rPr lang="en-GB" sz="1400" b="1" dirty="0" smtClean="0"/>
              <a:t> </a:t>
            </a:r>
            <a:r>
              <a:rPr lang="en-GB" sz="1400" b="1" dirty="0" smtClean="0"/>
              <a:t>    </a:t>
            </a:r>
            <a:r>
              <a:rPr lang="en-GB" sz="1400" dirty="0" smtClean="0"/>
              <a:t>How </a:t>
            </a:r>
            <a:r>
              <a:rPr lang="en-GB" sz="1400" dirty="0"/>
              <a:t>would you explain your </a:t>
            </a:r>
            <a:r>
              <a:rPr lang="en-GB" sz="1400" dirty="0" smtClean="0"/>
              <a:t>answer?</a:t>
            </a:r>
            <a:endParaRPr lang="en-GB" sz="1400" dirty="0"/>
          </a:p>
        </p:txBody>
      </p:sp>
      <p:pic>
        <p:nvPicPr>
          <p:cNvPr id="47" name="Picture 4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16" y="1271310"/>
            <a:ext cx="1781175" cy="2041525"/>
          </a:xfrm>
          <a:prstGeom prst="rect">
            <a:avLst/>
          </a:prstGeom>
        </p:spPr>
      </p:pic>
      <p:pic>
        <p:nvPicPr>
          <p:cNvPr id="48" name="Picture 4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666" y="3226591"/>
            <a:ext cx="3238500" cy="1670050"/>
          </a:xfrm>
          <a:prstGeom prst="rect">
            <a:avLst/>
          </a:prstGeom>
        </p:spPr>
      </p:pic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6698519" y="947905"/>
            <a:ext cx="1628776" cy="1775460"/>
            <a:chOff x="0" y="0"/>
            <a:chExt cx="1791335" cy="1953260"/>
          </a:xfrm>
        </p:grpSpPr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525"/>
              <a:ext cx="934085" cy="1943735"/>
            </a:xfrm>
            <a:prstGeom prst="rect">
              <a:avLst/>
            </a:prstGeom>
          </p:spPr>
        </p:pic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57250" y="0"/>
              <a:ext cx="934085" cy="1943735"/>
            </a:xfrm>
            <a:prstGeom prst="rect">
              <a:avLst/>
            </a:prstGeom>
          </p:spPr>
        </p:pic>
      </p:grpSp>
      <p:sp>
        <p:nvSpPr>
          <p:cNvPr id="50" name="Text Box 91"/>
          <p:cNvSpPr txBox="1"/>
          <p:nvPr/>
        </p:nvSpPr>
        <p:spPr>
          <a:xfrm>
            <a:off x="3594266" y="2895121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51" name="Text Box 95"/>
          <p:cNvSpPr txBox="1"/>
          <p:nvPr/>
        </p:nvSpPr>
        <p:spPr>
          <a:xfrm>
            <a:off x="143751" y="154245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wall</a:t>
            </a:r>
          </a:p>
        </p:txBody>
      </p:sp>
      <p:sp>
        <p:nvSpPr>
          <p:cNvPr id="52" name="Text Box 97"/>
          <p:cNvSpPr txBox="1"/>
          <p:nvPr/>
        </p:nvSpPr>
        <p:spPr>
          <a:xfrm>
            <a:off x="381876" y="2017435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53" name="Text Box 99"/>
          <p:cNvSpPr txBox="1"/>
          <p:nvPr/>
        </p:nvSpPr>
        <p:spPr>
          <a:xfrm>
            <a:off x="419976" y="2773720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chloroplasts</a:t>
            </a:r>
          </a:p>
        </p:txBody>
      </p:sp>
      <p:sp>
        <p:nvSpPr>
          <p:cNvPr id="54" name="Text Box 103"/>
          <p:cNvSpPr txBox="1"/>
          <p:nvPr/>
        </p:nvSpPr>
        <p:spPr>
          <a:xfrm>
            <a:off x="4529621" y="3450111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55" name="Text Box 109"/>
          <p:cNvSpPr txBox="1"/>
          <p:nvPr/>
        </p:nvSpPr>
        <p:spPr>
          <a:xfrm>
            <a:off x="5718079" y="847575"/>
            <a:ext cx="952500" cy="8477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Vacuole can fill with water to make the cell swell up</a:t>
            </a:r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981951" y="1685330"/>
            <a:ext cx="152400" cy="47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010526" y="2176185"/>
            <a:ext cx="342900" cy="57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4826801" y="3693316"/>
            <a:ext cx="8572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912526" y="3702841"/>
            <a:ext cx="2857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6718204" y="1248260"/>
            <a:ext cx="409575" cy="190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Box 7"/>
          <p:cNvSpPr txBox="1"/>
          <p:nvPr/>
        </p:nvSpPr>
        <p:spPr>
          <a:xfrm>
            <a:off x="5498631" y="3278661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sp>
        <p:nvSpPr>
          <p:cNvPr id="64" name="Text Box 104"/>
          <p:cNvSpPr txBox="1"/>
          <p:nvPr/>
        </p:nvSpPr>
        <p:spPr>
          <a:xfrm>
            <a:off x="1628381" y="3428405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A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 Box 105"/>
          <p:cNvSpPr txBox="1"/>
          <p:nvPr/>
        </p:nvSpPr>
        <p:spPr>
          <a:xfrm>
            <a:off x="7099204" y="2789873"/>
            <a:ext cx="847725" cy="781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B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(two cells work as a pair)</a:t>
            </a:r>
          </a:p>
        </p:txBody>
      </p:sp>
      <p:sp>
        <p:nvSpPr>
          <p:cNvPr id="66" name="Text Box 106"/>
          <p:cNvSpPr txBox="1"/>
          <p:nvPr/>
        </p:nvSpPr>
        <p:spPr>
          <a:xfrm>
            <a:off x="4622966" y="4906166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C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 Box 107"/>
          <p:cNvSpPr txBox="1"/>
          <p:nvPr/>
        </p:nvSpPr>
        <p:spPr>
          <a:xfrm>
            <a:off x="5918104" y="2330514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hole</a:t>
            </a: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6756304" y="1886435"/>
            <a:ext cx="721995" cy="552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2914256" y="1351320"/>
            <a:ext cx="85725" cy="1907540"/>
            <a:chOff x="0" y="0"/>
            <a:chExt cx="85725" cy="190800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41375" y="0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0" y="0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0" y="190741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 Box 116"/>
          <p:cNvSpPr txBox="1"/>
          <p:nvPr/>
        </p:nvSpPr>
        <p:spPr>
          <a:xfrm>
            <a:off x="3003791" y="2171105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0.02 mm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8318404" y="863450"/>
            <a:ext cx="85725" cy="1907540"/>
            <a:chOff x="0" y="0"/>
            <a:chExt cx="85725" cy="1908000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1375" y="0"/>
              <a:ext cx="0" cy="1908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0" y="0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0" y="190741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 Box 127"/>
          <p:cNvSpPr txBox="1"/>
          <p:nvPr/>
        </p:nvSpPr>
        <p:spPr>
          <a:xfrm>
            <a:off x="8407939" y="1683235"/>
            <a:ext cx="790575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0.01 mm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4439451" y="4459761"/>
            <a:ext cx="2159635" cy="88230"/>
            <a:chOff x="0" y="0"/>
            <a:chExt cx="2160018" cy="88230"/>
          </a:xfrm>
        </p:grpSpPr>
        <p:cxnSp>
          <p:nvCxnSpPr>
            <p:cNvPr id="75" name="Straight Connector 74"/>
            <p:cNvCxnSpPr/>
            <p:nvPr/>
          </p:nvCxnSpPr>
          <p:spPr>
            <a:xfrm rot="5400000">
              <a:off x="1080000" y="-1034376"/>
              <a:ext cx="0" cy="2160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2117155" y="45368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-39827" y="42863"/>
              <a:ext cx="85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 Box 132"/>
          <p:cNvSpPr txBox="1"/>
          <p:nvPr/>
        </p:nvSpPr>
        <p:spPr>
          <a:xfrm>
            <a:off x="4747426" y="4479446"/>
            <a:ext cx="1543050" cy="2686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be up to 1.5 mm long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3985578" y="3117201"/>
            <a:ext cx="0" cy="2452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886513" y="3669056"/>
            <a:ext cx="0" cy="2452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141020" y="2701989"/>
            <a:ext cx="190500" cy="200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1141020" y="2902014"/>
            <a:ext cx="285750" cy="95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37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26</TotalTime>
  <Words>477</Words>
  <Application>Microsoft Office PowerPoint</Application>
  <PresentationFormat>On-screen Show (4:3)</PresentationFormat>
  <Paragraphs>123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8</cp:revision>
  <dcterms:created xsi:type="dcterms:W3CDTF">2018-11-28T15:58:43Z</dcterms:created>
  <dcterms:modified xsi:type="dcterms:W3CDTF">2018-11-28T16:25:06Z</dcterms:modified>
</cp:coreProperties>
</file>