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7" r:id="rId2"/>
    <p:sldId id="259"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8953" autoAdjust="0"/>
  </p:normalViewPr>
  <p:slideViewPr>
    <p:cSldViewPr snapToGrid="0">
      <p:cViewPr varScale="1">
        <p:scale>
          <a:sx n="85" d="100"/>
          <a:sy n="85" d="100"/>
        </p:scale>
        <p:origin x="96"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D18228-ACB9-4DCB-9731-80D2357F1169}" type="datetimeFigureOut">
              <a:rPr lang="en-GB" smtClean="0"/>
              <a:t>05/10/2018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81FDCE-043F-4641-AD7E-CBB6CD2B1584}" type="slidenum">
              <a:rPr lang="en-GB" smtClean="0"/>
              <a:t>‹#›</a:t>
            </a:fld>
            <a:endParaRPr lang="en-GB"/>
          </a:p>
        </p:txBody>
      </p:sp>
    </p:spTree>
    <p:extLst>
      <p:ext uri="{BB962C8B-B14F-4D97-AF65-F5344CB8AC3E}">
        <p14:creationId xmlns:p14="http://schemas.microsoft.com/office/powerpoint/2010/main" val="3574022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1" kern="1200" dirty="0" smtClean="0">
                <a:solidFill>
                  <a:schemeClr val="tx1"/>
                </a:solidFill>
                <a:effectLst/>
                <a:latin typeface="+mn-lt"/>
                <a:ea typeface="+mn-ea"/>
                <a:cs typeface="+mn-cs"/>
              </a:rPr>
              <a:t>Image Credit: NASA/ESA</a:t>
            </a:r>
            <a:br>
              <a:rPr lang="en-GB" sz="1200" b="0" i="1" kern="1200" dirty="0" smtClean="0">
                <a:solidFill>
                  <a:schemeClr val="tx1"/>
                </a:solidFill>
                <a:effectLst/>
                <a:latin typeface="+mn-lt"/>
                <a:ea typeface="+mn-ea"/>
                <a:cs typeface="+mn-cs"/>
              </a:rPr>
            </a:br>
            <a:endParaRPr lang="en-GB" dirty="0"/>
          </a:p>
        </p:txBody>
      </p:sp>
      <p:sp>
        <p:nvSpPr>
          <p:cNvPr id="4" name="Slide Number Placeholder 3"/>
          <p:cNvSpPr>
            <a:spLocks noGrp="1"/>
          </p:cNvSpPr>
          <p:nvPr>
            <p:ph type="sldNum" sz="quarter" idx="10"/>
          </p:nvPr>
        </p:nvSpPr>
        <p:spPr/>
        <p:txBody>
          <a:bodyPr/>
          <a:lstStyle/>
          <a:p>
            <a:fld id="{DF81FDCE-043F-4641-AD7E-CBB6CD2B1584}" type="slidenum">
              <a:rPr lang="en-GB" smtClean="0"/>
              <a:t>1</a:t>
            </a:fld>
            <a:endParaRPr lang="en-GB"/>
          </a:p>
        </p:txBody>
      </p:sp>
    </p:spTree>
    <p:extLst>
      <p:ext uri="{BB962C8B-B14F-4D97-AF65-F5344CB8AC3E}">
        <p14:creationId xmlns:p14="http://schemas.microsoft.com/office/powerpoint/2010/main" val="27481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1" kern="1200" dirty="0" smtClean="0">
                <a:solidFill>
                  <a:schemeClr val="tx1"/>
                </a:solidFill>
                <a:effectLst/>
                <a:latin typeface="+mn-lt"/>
                <a:ea typeface="+mn-ea"/>
                <a:cs typeface="+mn-cs"/>
              </a:rPr>
              <a:t>Image Credit: NASA/ESA</a:t>
            </a:r>
            <a:br>
              <a:rPr lang="en-GB" sz="1200" b="0" i="1" kern="1200" dirty="0" smtClean="0">
                <a:solidFill>
                  <a:schemeClr val="tx1"/>
                </a:solidFill>
                <a:effectLst/>
                <a:latin typeface="+mn-lt"/>
                <a:ea typeface="+mn-ea"/>
                <a:cs typeface="+mn-cs"/>
              </a:rPr>
            </a:br>
            <a:endParaRPr lang="en-GB" dirty="0"/>
          </a:p>
        </p:txBody>
      </p:sp>
      <p:sp>
        <p:nvSpPr>
          <p:cNvPr id="4" name="Slide Number Placeholder 3"/>
          <p:cNvSpPr>
            <a:spLocks noGrp="1"/>
          </p:cNvSpPr>
          <p:nvPr>
            <p:ph type="sldNum" sz="quarter" idx="10"/>
          </p:nvPr>
        </p:nvSpPr>
        <p:spPr/>
        <p:txBody>
          <a:bodyPr/>
          <a:lstStyle/>
          <a:p>
            <a:fld id="{DF81FDCE-043F-4641-AD7E-CBB6CD2B1584}" type="slidenum">
              <a:rPr lang="en-GB" smtClean="0"/>
              <a:t>2</a:t>
            </a:fld>
            <a:endParaRPr lang="en-GB"/>
          </a:p>
        </p:txBody>
      </p:sp>
    </p:spTree>
    <p:extLst>
      <p:ext uri="{BB962C8B-B14F-4D97-AF65-F5344CB8AC3E}">
        <p14:creationId xmlns:p14="http://schemas.microsoft.com/office/powerpoint/2010/main" val="814711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Astronomers using NASA's Hubble Space Telescope have assembled a comprehensive picture of the evolving universe – among the most colourful deep space images ever captured by the 24-year-old telescope.</a:t>
            </a:r>
          </a:p>
          <a:p>
            <a:r>
              <a:rPr lang="en-GB" sz="1200" b="0" i="0" kern="1200" dirty="0" smtClean="0">
                <a:solidFill>
                  <a:schemeClr val="tx1"/>
                </a:solidFill>
                <a:effectLst/>
                <a:latin typeface="+mn-lt"/>
                <a:ea typeface="+mn-ea"/>
                <a:cs typeface="+mn-cs"/>
              </a:rPr>
              <a:t>Researchers say the image, in new study called the Ultraviolet Coverage of the Hubble Ultra Deep Field, provides the missing link in star formation. The Hubble Ultra Deep Field 2014 image is a composite of separate exposures taken in 2003 to 2012 with Hubble's Advanced Camera for Surveys and Wide Field Camera 3.</a:t>
            </a:r>
          </a:p>
          <a:p>
            <a:pPr algn="ctr"/>
            <a:r>
              <a:rPr lang="en-GB" sz="1200" b="0" i="1" kern="1200" dirty="0" smtClean="0">
                <a:solidFill>
                  <a:schemeClr val="tx1"/>
                </a:solidFill>
                <a:effectLst/>
                <a:latin typeface="+mn-lt"/>
                <a:ea typeface="+mn-ea"/>
                <a:cs typeface="+mn-cs"/>
              </a:rPr>
              <a:t>Image Credit: NASA/ESA          Last Updated: Aug. 7, 2017          Editor: Sarah </a:t>
            </a:r>
            <a:r>
              <a:rPr lang="en-GB" sz="1200" b="0" i="1" kern="1200" dirty="0" err="1" smtClean="0">
                <a:solidFill>
                  <a:schemeClr val="tx1"/>
                </a:solidFill>
                <a:effectLst/>
                <a:latin typeface="+mn-lt"/>
                <a:ea typeface="+mn-ea"/>
                <a:cs typeface="+mn-cs"/>
              </a:rPr>
              <a:t>Loff</a:t>
            </a:r>
            <a:endParaRPr lang="en-GB" sz="1200" b="0" i="1"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F81FDCE-043F-4641-AD7E-CBB6CD2B1584}" type="slidenum">
              <a:rPr lang="en-GB" smtClean="0"/>
              <a:t>3</a:t>
            </a:fld>
            <a:endParaRPr lang="en-GB"/>
          </a:p>
        </p:txBody>
      </p:sp>
    </p:spTree>
    <p:extLst>
      <p:ext uri="{BB962C8B-B14F-4D97-AF65-F5344CB8AC3E}">
        <p14:creationId xmlns:p14="http://schemas.microsoft.com/office/powerpoint/2010/main" val="3505630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FFB0730-E7D7-4781-86E2-A2A3EDB9CC3B}" type="datetimeFigureOut">
              <a:rPr lang="en-GB" smtClean="0"/>
              <a:t>05/10/2018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375ECE-DF7B-477B-AC5D-D36CB2B4BE8F}" type="slidenum">
              <a:rPr lang="en-GB" smtClean="0"/>
              <a:t>‹#›</a:t>
            </a:fld>
            <a:endParaRPr lang="en-GB"/>
          </a:p>
        </p:txBody>
      </p:sp>
    </p:spTree>
    <p:extLst>
      <p:ext uri="{BB962C8B-B14F-4D97-AF65-F5344CB8AC3E}">
        <p14:creationId xmlns:p14="http://schemas.microsoft.com/office/powerpoint/2010/main" val="2161602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FB0730-E7D7-4781-86E2-A2A3EDB9CC3B}" type="datetimeFigureOut">
              <a:rPr lang="en-GB" smtClean="0"/>
              <a:t>05/10/2018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375ECE-DF7B-477B-AC5D-D36CB2B4BE8F}" type="slidenum">
              <a:rPr lang="en-GB" smtClean="0"/>
              <a:t>‹#›</a:t>
            </a:fld>
            <a:endParaRPr lang="en-GB"/>
          </a:p>
        </p:txBody>
      </p:sp>
    </p:spTree>
    <p:extLst>
      <p:ext uri="{BB962C8B-B14F-4D97-AF65-F5344CB8AC3E}">
        <p14:creationId xmlns:p14="http://schemas.microsoft.com/office/powerpoint/2010/main" val="553884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FB0730-E7D7-4781-86E2-A2A3EDB9CC3B}" type="datetimeFigureOut">
              <a:rPr lang="en-GB" smtClean="0"/>
              <a:t>05/10/2018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375ECE-DF7B-477B-AC5D-D36CB2B4BE8F}" type="slidenum">
              <a:rPr lang="en-GB" smtClean="0"/>
              <a:t>‹#›</a:t>
            </a:fld>
            <a:endParaRPr lang="en-GB"/>
          </a:p>
        </p:txBody>
      </p:sp>
    </p:spTree>
    <p:extLst>
      <p:ext uri="{BB962C8B-B14F-4D97-AF65-F5344CB8AC3E}">
        <p14:creationId xmlns:p14="http://schemas.microsoft.com/office/powerpoint/2010/main" val="3374457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FB0730-E7D7-4781-86E2-A2A3EDB9CC3B}" type="datetimeFigureOut">
              <a:rPr lang="en-GB" smtClean="0"/>
              <a:t>05/10/2018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375ECE-DF7B-477B-AC5D-D36CB2B4BE8F}" type="slidenum">
              <a:rPr lang="en-GB" smtClean="0"/>
              <a:t>‹#›</a:t>
            </a:fld>
            <a:endParaRPr lang="en-GB"/>
          </a:p>
        </p:txBody>
      </p:sp>
    </p:spTree>
    <p:extLst>
      <p:ext uri="{BB962C8B-B14F-4D97-AF65-F5344CB8AC3E}">
        <p14:creationId xmlns:p14="http://schemas.microsoft.com/office/powerpoint/2010/main" val="150535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FFB0730-E7D7-4781-86E2-A2A3EDB9CC3B}" type="datetimeFigureOut">
              <a:rPr lang="en-GB" smtClean="0"/>
              <a:t>05/10/2018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375ECE-DF7B-477B-AC5D-D36CB2B4BE8F}" type="slidenum">
              <a:rPr lang="en-GB" smtClean="0"/>
              <a:t>‹#›</a:t>
            </a:fld>
            <a:endParaRPr lang="en-GB"/>
          </a:p>
        </p:txBody>
      </p:sp>
    </p:spTree>
    <p:extLst>
      <p:ext uri="{BB962C8B-B14F-4D97-AF65-F5344CB8AC3E}">
        <p14:creationId xmlns:p14="http://schemas.microsoft.com/office/powerpoint/2010/main" val="1791582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FB0730-E7D7-4781-86E2-A2A3EDB9CC3B}" type="datetimeFigureOut">
              <a:rPr lang="en-GB" smtClean="0"/>
              <a:t>05/10/2018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7375ECE-DF7B-477B-AC5D-D36CB2B4BE8F}" type="slidenum">
              <a:rPr lang="en-GB" smtClean="0"/>
              <a:t>‹#›</a:t>
            </a:fld>
            <a:endParaRPr lang="en-GB"/>
          </a:p>
        </p:txBody>
      </p:sp>
    </p:spTree>
    <p:extLst>
      <p:ext uri="{BB962C8B-B14F-4D97-AF65-F5344CB8AC3E}">
        <p14:creationId xmlns:p14="http://schemas.microsoft.com/office/powerpoint/2010/main" val="1352197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FFB0730-E7D7-4781-86E2-A2A3EDB9CC3B}" type="datetimeFigureOut">
              <a:rPr lang="en-GB" smtClean="0"/>
              <a:t>05/10/2018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7375ECE-DF7B-477B-AC5D-D36CB2B4BE8F}" type="slidenum">
              <a:rPr lang="en-GB" smtClean="0"/>
              <a:t>‹#›</a:t>
            </a:fld>
            <a:endParaRPr lang="en-GB"/>
          </a:p>
        </p:txBody>
      </p:sp>
    </p:spTree>
    <p:extLst>
      <p:ext uri="{BB962C8B-B14F-4D97-AF65-F5344CB8AC3E}">
        <p14:creationId xmlns:p14="http://schemas.microsoft.com/office/powerpoint/2010/main" val="1793835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FFB0730-E7D7-4781-86E2-A2A3EDB9CC3B}" type="datetimeFigureOut">
              <a:rPr lang="en-GB" smtClean="0"/>
              <a:t>05/10/2018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7375ECE-DF7B-477B-AC5D-D36CB2B4BE8F}" type="slidenum">
              <a:rPr lang="en-GB" smtClean="0"/>
              <a:t>‹#›</a:t>
            </a:fld>
            <a:endParaRPr lang="en-GB"/>
          </a:p>
        </p:txBody>
      </p:sp>
    </p:spTree>
    <p:extLst>
      <p:ext uri="{BB962C8B-B14F-4D97-AF65-F5344CB8AC3E}">
        <p14:creationId xmlns:p14="http://schemas.microsoft.com/office/powerpoint/2010/main" val="179736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FB0730-E7D7-4781-86E2-A2A3EDB9CC3B}" type="datetimeFigureOut">
              <a:rPr lang="en-GB" smtClean="0"/>
              <a:t>05/10/2018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7375ECE-DF7B-477B-AC5D-D36CB2B4BE8F}" type="slidenum">
              <a:rPr lang="en-GB" smtClean="0"/>
              <a:t>‹#›</a:t>
            </a:fld>
            <a:endParaRPr lang="en-GB"/>
          </a:p>
        </p:txBody>
      </p:sp>
    </p:spTree>
    <p:extLst>
      <p:ext uri="{BB962C8B-B14F-4D97-AF65-F5344CB8AC3E}">
        <p14:creationId xmlns:p14="http://schemas.microsoft.com/office/powerpoint/2010/main" val="2458643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FFB0730-E7D7-4781-86E2-A2A3EDB9CC3B}" type="datetimeFigureOut">
              <a:rPr lang="en-GB" smtClean="0"/>
              <a:t>05/10/2018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7375ECE-DF7B-477B-AC5D-D36CB2B4BE8F}" type="slidenum">
              <a:rPr lang="en-GB" smtClean="0"/>
              <a:t>‹#›</a:t>
            </a:fld>
            <a:endParaRPr lang="en-GB"/>
          </a:p>
        </p:txBody>
      </p:sp>
    </p:spTree>
    <p:extLst>
      <p:ext uri="{BB962C8B-B14F-4D97-AF65-F5344CB8AC3E}">
        <p14:creationId xmlns:p14="http://schemas.microsoft.com/office/powerpoint/2010/main" val="650846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FFB0730-E7D7-4781-86E2-A2A3EDB9CC3B}" type="datetimeFigureOut">
              <a:rPr lang="en-GB" smtClean="0"/>
              <a:t>05/10/2018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7375ECE-DF7B-477B-AC5D-D36CB2B4BE8F}" type="slidenum">
              <a:rPr lang="en-GB" smtClean="0"/>
              <a:t>‹#›</a:t>
            </a:fld>
            <a:endParaRPr lang="en-GB"/>
          </a:p>
        </p:txBody>
      </p:sp>
    </p:spTree>
    <p:extLst>
      <p:ext uri="{BB962C8B-B14F-4D97-AF65-F5344CB8AC3E}">
        <p14:creationId xmlns:p14="http://schemas.microsoft.com/office/powerpoint/2010/main" val="4281503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FB0730-E7D7-4781-86E2-A2A3EDB9CC3B}" type="datetimeFigureOut">
              <a:rPr lang="en-GB" smtClean="0"/>
              <a:t>05/10/2018</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375ECE-DF7B-477B-AC5D-D36CB2B4BE8F}" type="slidenum">
              <a:rPr lang="en-GB" smtClean="0"/>
              <a:t>‹#›</a:t>
            </a:fld>
            <a:endParaRPr lang="en-GB"/>
          </a:p>
        </p:txBody>
      </p:sp>
    </p:spTree>
    <p:extLst>
      <p:ext uri="{BB962C8B-B14F-4D97-AF65-F5344CB8AC3E}">
        <p14:creationId xmlns:p14="http://schemas.microsoft.com/office/powerpoint/2010/main" val="3840186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smtClean="0">
                <a:ln>
                  <a:noFill/>
                </a:ln>
                <a:effectLst/>
                <a:uLnTx/>
                <a:uFillTx/>
                <a:latin typeface="Verdana" panose="020B0604030504040204" pitchFamily="34" charset="0"/>
                <a:ea typeface="Verdana" panose="020B0604030504040204" pitchFamily="34" charset="0"/>
                <a:cs typeface="Verdana" panose="020B0604030504040204" pitchFamily="34" charset="0"/>
              </a:rPr>
              <a:t>Galaxy or universe?</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 name="TextBox 2"/>
          <p:cNvSpPr txBox="1"/>
          <p:nvPr/>
        </p:nvSpPr>
        <p:spPr>
          <a:xfrm>
            <a:off x="215660" y="905774"/>
            <a:ext cx="8748828" cy="767752"/>
          </a:xfrm>
          <a:prstGeom prst="rect">
            <a:avLst/>
          </a:prstGeom>
          <a:noFill/>
        </p:spPr>
        <p:txBody>
          <a:bodyPr wrap="square" rtlCol="0">
            <a:noAutofit/>
          </a:bodyPr>
          <a:lstStyle/>
          <a:p>
            <a:pPr>
              <a:spcAft>
                <a:spcPts val="1200"/>
              </a:spcAft>
            </a:pPr>
            <a:r>
              <a:rPr lang="en-GB" sz="1600" i="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Fill in the gaps to describe space.</a:t>
            </a:r>
          </a:p>
          <a:p>
            <a:pPr>
              <a:spcAft>
                <a:spcPts val="1200"/>
              </a:spcAft>
            </a:pPr>
            <a:r>
              <a:rPr lang="en-GB" sz="1600" i="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You should only use the words </a:t>
            </a:r>
            <a:r>
              <a:rPr lang="en-GB" sz="1600" b="1" i="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galaxy</a:t>
            </a:r>
            <a:r>
              <a:rPr lang="en-GB" sz="1600" i="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and </a:t>
            </a:r>
            <a:r>
              <a:rPr lang="en-GB" sz="1600" b="1" i="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universe</a:t>
            </a:r>
            <a:r>
              <a:rPr lang="en-GB" sz="1600" i="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t>
            </a:r>
            <a:endPar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3" name="TextBox 32"/>
          <p:cNvSpPr txBox="1"/>
          <p:nvPr/>
        </p:nvSpPr>
        <p:spPr>
          <a:xfrm>
            <a:off x="179705" y="1821520"/>
            <a:ext cx="8748828" cy="4285983"/>
          </a:xfrm>
          <a:prstGeom prst="rect">
            <a:avLst/>
          </a:prstGeom>
          <a:solidFill>
            <a:srgbClr val="FAFAEA"/>
          </a:solidFill>
          <a:ln>
            <a:solidFill>
              <a:schemeClr val="tx2">
                <a:lumMod val="50000"/>
              </a:schemeClr>
            </a:solidFill>
          </a:ln>
        </p:spPr>
        <p:txBody>
          <a:bodyPr wrap="square" rtlCol="0">
            <a:noAutofit/>
          </a:bodyPr>
          <a:lstStyle/>
          <a:p>
            <a:pPr>
              <a:spcAft>
                <a:spcPts val="1200"/>
              </a:spcAft>
            </a:pPr>
            <a:r>
              <a:rPr lang="en-GB" b="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Space – a really, really big place</a:t>
            </a:r>
          </a:p>
          <a:p>
            <a:pPr>
              <a:lnSpc>
                <a:spcPct val="150000"/>
              </a:lnSpc>
              <a:spcAft>
                <a:spcPts val="1200"/>
              </a:spcAft>
            </a:pPr>
            <a:r>
              <a:rPr lang="en-GB"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whole of space and everything in it is called the __________. </a:t>
            </a:r>
          </a:p>
          <a:p>
            <a:pPr>
              <a:lnSpc>
                <a:spcPct val="150000"/>
              </a:lnSpc>
              <a:spcAft>
                <a:spcPts val="1200"/>
              </a:spcAft>
            </a:pPr>
            <a:r>
              <a:rPr lang="en-GB"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In the __________ stars bunch together in huge groups. Each group of stars is called a __________.</a:t>
            </a:r>
          </a:p>
          <a:p>
            <a:pPr>
              <a:lnSpc>
                <a:spcPct val="150000"/>
              </a:lnSpc>
              <a:spcAft>
                <a:spcPts val="1200"/>
              </a:spcAft>
            </a:pPr>
            <a:r>
              <a:rPr lang="en-GB"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There are billions of stars in one __________. </a:t>
            </a:r>
          </a:p>
          <a:p>
            <a:pPr>
              <a:lnSpc>
                <a:spcPct val="150000"/>
              </a:lnSpc>
              <a:spcAft>
                <a:spcPts val="1200"/>
              </a:spcAft>
            </a:pPr>
            <a:r>
              <a:rPr lang="en-GB"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We live in a __________ called the Milky Way. The Milky Way is just one __________ out of many billion in the __________. </a:t>
            </a:r>
          </a:p>
          <a:p>
            <a:pPr>
              <a:spcAft>
                <a:spcPts val="1200"/>
              </a:spcAft>
            </a:pPr>
            <a:endParaRPr lang="en-GB"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pPr>
              <a:spcAft>
                <a:spcPts val="1200"/>
              </a:spcAft>
            </a:pP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1026" name="Picture 2" descr="Astronomers using NASA's Hubble Space Telescope have assembled a comprehensive picture of the evolving universe â among the mo"/>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63579"/>
          <a:stretch/>
        </p:blipFill>
        <p:spPr bwMode="auto">
          <a:xfrm>
            <a:off x="5879592" y="726348"/>
            <a:ext cx="3048941" cy="1014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10041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smtClean="0">
                <a:ln>
                  <a:noFill/>
                </a:ln>
                <a:effectLst/>
                <a:uLnTx/>
                <a:uFillTx/>
                <a:latin typeface="Verdana" panose="020B0604030504040204" pitchFamily="34" charset="0"/>
                <a:ea typeface="Verdana" panose="020B0604030504040204" pitchFamily="34" charset="0"/>
                <a:cs typeface="Verdana" panose="020B0604030504040204" pitchFamily="34" charset="0"/>
              </a:rPr>
              <a:t>Galaxy or universe?</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 name="TextBox 2"/>
          <p:cNvSpPr txBox="1"/>
          <p:nvPr/>
        </p:nvSpPr>
        <p:spPr>
          <a:xfrm>
            <a:off x="215660" y="905774"/>
            <a:ext cx="8748828" cy="767752"/>
          </a:xfrm>
          <a:prstGeom prst="rect">
            <a:avLst/>
          </a:prstGeom>
          <a:noFill/>
        </p:spPr>
        <p:txBody>
          <a:bodyPr wrap="square" rtlCol="0">
            <a:noAutofit/>
          </a:bodyPr>
          <a:lstStyle/>
          <a:p>
            <a:pPr>
              <a:spcAft>
                <a:spcPts val="1200"/>
              </a:spcAft>
            </a:pPr>
            <a:r>
              <a:rPr lang="en-GB" sz="1600" i="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Fill in the gaps to describe space.</a:t>
            </a:r>
          </a:p>
          <a:p>
            <a:pPr>
              <a:spcAft>
                <a:spcPts val="1200"/>
              </a:spcAft>
            </a:pPr>
            <a:r>
              <a:rPr lang="en-GB" sz="1600" i="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You should only use the words </a:t>
            </a:r>
            <a:r>
              <a:rPr lang="en-GB" sz="1600" b="1" i="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galaxy</a:t>
            </a:r>
            <a:r>
              <a:rPr lang="en-GB" sz="1600" i="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and </a:t>
            </a:r>
            <a:r>
              <a:rPr lang="en-GB" sz="1600" b="1" i="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universe</a:t>
            </a:r>
            <a:r>
              <a:rPr lang="en-GB" sz="1600" i="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t>
            </a:r>
            <a:endPar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3" name="TextBox 32"/>
          <p:cNvSpPr txBox="1"/>
          <p:nvPr/>
        </p:nvSpPr>
        <p:spPr>
          <a:xfrm>
            <a:off x="179705" y="1821520"/>
            <a:ext cx="8748828" cy="4285983"/>
          </a:xfrm>
          <a:prstGeom prst="rect">
            <a:avLst/>
          </a:prstGeom>
          <a:solidFill>
            <a:srgbClr val="FAFAEA"/>
          </a:solidFill>
          <a:ln>
            <a:solidFill>
              <a:schemeClr val="tx2">
                <a:lumMod val="50000"/>
              </a:schemeClr>
            </a:solidFill>
          </a:ln>
        </p:spPr>
        <p:txBody>
          <a:bodyPr wrap="square" rtlCol="0">
            <a:noAutofit/>
          </a:bodyPr>
          <a:lstStyle/>
          <a:p>
            <a:pPr>
              <a:spcAft>
                <a:spcPts val="1200"/>
              </a:spcAft>
            </a:pPr>
            <a:r>
              <a:rPr lang="en-GB" b="1"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Space – a really, really big place</a:t>
            </a:r>
          </a:p>
          <a:p>
            <a:pPr>
              <a:lnSpc>
                <a:spcPct val="150000"/>
              </a:lnSpc>
              <a:spcAft>
                <a:spcPts val="1200"/>
              </a:spcAft>
            </a:pPr>
            <a:r>
              <a:rPr lang="en-GB"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whole of space and everything in it is called the __________. </a:t>
            </a:r>
          </a:p>
          <a:p>
            <a:pPr>
              <a:lnSpc>
                <a:spcPct val="150000"/>
              </a:lnSpc>
              <a:spcAft>
                <a:spcPts val="1200"/>
              </a:spcAft>
            </a:pPr>
            <a:r>
              <a:rPr lang="en-GB"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In the __________ stars bunch together in huge groups. Each group of stars is called a __________.</a:t>
            </a:r>
          </a:p>
          <a:p>
            <a:pPr>
              <a:lnSpc>
                <a:spcPct val="150000"/>
              </a:lnSpc>
              <a:spcAft>
                <a:spcPts val="1200"/>
              </a:spcAft>
            </a:pPr>
            <a:r>
              <a:rPr lang="en-GB"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There are billions of stars in one __________. </a:t>
            </a:r>
          </a:p>
          <a:p>
            <a:pPr>
              <a:lnSpc>
                <a:spcPct val="150000"/>
              </a:lnSpc>
              <a:spcAft>
                <a:spcPts val="1200"/>
              </a:spcAft>
            </a:pPr>
            <a:r>
              <a:rPr lang="en-GB"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We live in a __________ called the Milky Way. The Milky Way is just one __________ out of many billion in the __________. </a:t>
            </a:r>
          </a:p>
          <a:p>
            <a:pPr>
              <a:spcAft>
                <a:spcPts val="1200"/>
              </a:spcAft>
            </a:pPr>
            <a:endParaRPr lang="en-GB" dirty="0" smtClean="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pPr>
              <a:spcAft>
                <a:spcPts val="1200"/>
              </a:spcAft>
            </a:pP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1026" name="Picture 2" descr="Astronomers using NASA's Hubble Space Telescope have assembled a comprehensive picture of the evolving universe â among the mo"/>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63579"/>
          <a:stretch/>
        </p:blipFill>
        <p:spPr bwMode="auto">
          <a:xfrm>
            <a:off x="5879592" y="726348"/>
            <a:ext cx="3048941" cy="101446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364224" y="2267712"/>
            <a:ext cx="1453896" cy="369332"/>
          </a:xfrm>
          <a:prstGeom prst="rect">
            <a:avLst/>
          </a:prstGeom>
          <a:noFill/>
        </p:spPr>
        <p:txBody>
          <a:bodyPr wrap="square" rtlCol="0">
            <a:spAutoFit/>
          </a:bodyPr>
          <a:lstStyle/>
          <a:p>
            <a:pPr algn="ctr"/>
            <a:r>
              <a:rPr lang="en-GB" b="1" dirty="0" smtClean="0">
                <a:solidFill>
                  <a:srgbClr val="C00000"/>
                </a:solidFill>
                <a:latin typeface="Verdana" panose="020B0604030504040204" pitchFamily="34" charset="0"/>
                <a:ea typeface="Verdana" panose="020B0604030504040204" pitchFamily="34" charset="0"/>
                <a:cs typeface="Verdana" panose="020B0604030504040204" pitchFamily="34" charset="0"/>
              </a:rPr>
              <a:t>universe</a:t>
            </a:r>
            <a:endParaRPr lang="en-GB" b="1"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Box 7"/>
          <p:cNvSpPr txBox="1"/>
          <p:nvPr/>
        </p:nvSpPr>
        <p:spPr>
          <a:xfrm>
            <a:off x="1078992" y="2849408"/>
            <a:ext cx="1386840" cy="369332"/>
          </a:xfrm>
          <a:prstGeom prst="rect">
            <a:avLst/>
          </a:prstGeom>
          <a:noFill/>
        </p:spPr>
        <p:txBody>
          <a:bodyPr wrap="square" rtlCol="0">
            <a:spAutoFit/>
          </a:bodyPr>
          <a:lstStyle/>
          <a:p>
            <a:pPr algn="ctr"/>
            <a:r>
              <a:rPr lang="en-GB" b="1" dirty="0" smtClean="0">
                <a:solidFill>
                  <a:srgbClr val="C00000"/>
                </a:solidFill>
                <a:latin typeface="Verdana" panose="020B0604030504040204" pitchFamily="34" charset="0"/>
                <a:ea typeface="Verdana" panose="020B0604030504040204" pitchFamily="34" charset="0"/>
                <a:cs typeface="Verdana" panose="020B0604030504040204" pitchFamily="34" charset="0"/>
              </a:rPr>
              <a:t>universe</a:t>
            </a:r>
            <a:endParaRPr lang="en-GB" b="1"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TextBox 8"/>
          <p:cNvSpPr txBox="1"/>
          <p:nvPr/>
        </p:nvSpPr>
        <p:spPr>
          <a:xfrm>
            <a:off x="2157984" y="3262042"/>
            <a:ext cx="1444752" cy="369332"/>
          </a:xfrm>
          <a:prstGeom prst="rect">
            <a:avLst/>
          </a:prstGeom>
          <a:noFill/>
        </p:spPr>
        <p:txBody>
          <a:bodyPr wrap="square" rtlCol="0">
            <a:spAutoFit/>
          </a:bodyPr>
          <a:lstStyle/>
          <a:p>
            <a:pPr algn="ctr"/>
            <a:r>
              <a:rPr lang="en-GB" b="1" dirty="0" smtClean="0">
                <a:solidFill>
                  <a:srgbClr val="C00000"/>
                </a:solidFill>
                <a:latin typeface="Verdana" panose="020B0604030504040204" pitchFamily="34" charset="0"/>
                <a:ea typeface="Verdana" panose="020B0604030504040204" pitchFamily="34" charset="0"/>
                <a:cs typeface="Verdana" panose="020B0604030504040204" pitchFamily="34" charset="0"/>
              </a:rPr>
              <a:t>galaxy</a:t>
            </a:r>
            <a:endParaRPr lang="en-GB" b="1"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TextBox 9"/>
          <p:cNvSpPr txBox="1"/>
          <p:nvPr/>
        </p:nvSpPr>
        <p:spPr>
          <a:xfrm>
            <a:off x="4069080" y="3779845"/>
            <a:ext cx="1472184" cy="369332"/>
          </a:xfrm>
          <a:prstGeom prst="rect">
            <a:avLst/>
          </a:prstGeom>
          <a:noFill/>
        </p:spPr>
        <p:txBody>
          <a:bodyPr wrap="square" rtlCol="0">
            <a:spAutoFit/>
          </a:bodyPr>
          <a:lstStyle/>
          <a:p>
            <a:pPr algn="ctr"/>
            <a:r>
              <a:rPr lang="en-GB" b="1" dirty="0" smtClean="0">
                <a:solidFill>
                  <a:srgbClr val="C00000"/>
                </a:solidFill>
                <a:latin typeface="Verdana" panose="020B0604030504040204" pitchFamily="34" charset="0"/>
                <a:ea typeface="Verdana" panose="020B0604030504040204" pitchFamily="34" charset="0"/>
                <a:cs typeface="Verdana" panose="020B0604030504040204" pitchFamily="34" charset="0"/>
              </a:rPr>
              <a:t>galaxy</a:t>
            </a:r>
            <a:endParaRPr lang="en-GB" b="1"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TextBox 11"/>
          <p:cNvSpPr txBox="1"/>
          <p:nvPr/>
        </p:nvSpPr>
        <p:spPr>
          <a:xfrm>
            <a:off x="1709928" y="4344214"/>
            <a:ext cx="1408176" cy="369332"/>
          </a:xfrm>
          <a:prstGeom prst="rect">
            <a:avLst/>
          </a:prstGeom>
          <a:noFill/>
        </p:spPr>
        <p:txBody>
          <a:bodyPr wrap="square" rtlCol="0">
            <a:spAutoFit/>
          </a:bodyPr>
          <a:lstStyle/>
          <a:p>
            <a:pPr algn="ctr"/>
            <a:r>
              <a:rPr lang="en-GB" b="1" dirty="0" smtClean="0">
                <a:solidFill>
                  <a:srgbClr val="C00000"/>
                </a:solidFill>
                <a:latin typeface="Verdana" panose="020B0604030504040204" pitchFamily="34" charset="0"/>
                <a:ea typeface="Verdana" panose="020B0604030504040204" pitchFamily="34" charset="0"/>
                <a:cs typeface="Verdana" panose="020B0604030504040204" pitchFamily="34" charset="0"/>
              </a:rPr>
              <a:t>galaxy</a:t>
            </a:r>
            <a:endParaRPr lang="en-GB" b="1"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p:cNvSpPr txBox="1"/>
          <p:nvPr/>
        </p:nvSpPr>
        <p:spPr>
          <a:xfrm>
            <a:off x="283464" y="4798366"/>
            <a:ext cx="1426464" cy="369332"/>
          </a:xfrm>
          <a:prstGeom prst="rect">
            <a:avLst/>
          </a:prstGeom>
          <a:noFill/>
        </p:spPr>
        <p:txBody>
          <a:bodyPr wrap="square" rtlCol="0">
            <a:spAutoFit/>
          </a:bodyPr>
          <a:lstStyle/>
          <a:p>
            <a:pPr algn="ctr"/>
            <a:r>
              <a:rPr lang="en-GB" b="1" dirty="0" smtClean="0">
                <a:solidFill>
                  <a:srgbClr val="C00000"/>
                </a:solidFill>
                <a:latin typeface="Verdana" panose="020B0604030504040204" pitchFamily="34" charset="0"/>
                <a:ea typeface="Verdana" panose="020B0604030504040204" pitchFamily="34" charset="0"/>
                <a:cs typeface="Verdana" panose="020B0604030504040204" pitchFamily="34" charset="0"/>
              </a:rPr>
              <a:t>galaxy</a:t>
            </a:r>
            <a:endParaRPr lang="en-GB" b="1"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TextBox 15"/>
          <p:cNvSpPr txBox="1"/>
          <p:nvPr/>
        </p:nvSpPr>
        <p:spPr>
          <a:xfrm>
            <a:off x="4782312" y="4805776"/>
            <a:ext cx="1463040" cy="369332"/>
          </a:xfrm>
          <a:prstGeom prst="rect">
            <a:avLst/>
          </a:prstGeom>
          <a:noFill/>
        </p:spPr>
        <p:txBody>
          <a:bodyPr wrap="square" rtlCol="0">
            <a:spAutoFit/>
          </a:bodyPr>
          <a:lstStyle/>
          <a:p>
            <a:pPr algn="ctr"/>
            <a:r>
              <a:rPr lang="en-GB" b="1" dirty="0" smtClean="0">
                <a:solidFill>
                  <a:srgbClr val="C00000"/>
                </a:solidFill>
                <a:latin typeface="Verdana" panose="020B0604030504040204" pitchFamily="34" charset="0"/>
                <a:ea typeface="Verdana" panose="020B0604030504040204" pitchFamily="34" charset="0"/>
                <a:cs typeface="Verdana" panose="020B0604030504040204" pitchFamily="34" charset="0"/>
              </a:rPr>
              <a:t>universe</a:t>
            </a:r>
            <a:endParaRPr lang="en-GB" b="1"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34133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P spid="10" grpId="0"/>
      <p:bldP spid="12" grpId="0"/>
      <p:bldP spid="15"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stronomers using NASA's Hubble Space Telescope have assembled a comprehensive picture of the evolving universe â among the mo"/>
          <p:cNvPicPr>
            <a:picLocks noChangeAspect="1" noChangeArrowheads="1"/>
          </p:cNvPicPr>
          <p:nvPr/>
        </p:nvPicPr>
        <p:blipFill rotWithShape="1">
          <a:blip r:embed="rId3">
            <a:extLst>
              <a:ext uri="{28A0092B-C50C-407E-A947-70E740481C1C}">
                <a14:useLocalDpi xmlns:a14="http://schemas.microsoft.com/office/drawing/2010/main" val="0"/>
              </a:ext>
            </a:extLst>
          </a:blip>
          <a:srcRect b="18121"/>
          <a:stretch/>
        </p:blipFill>
        <p:spPr bwMode="auto">
          <a:xfrm>
            <a:off x="0" y="0"/>
            <a:ext cx="9144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34822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TotalTime>
  <Words>296</Words>
  <Application>Microsoft Office PowerPoint</Application>
  <PresentationFormat>On-screen Show (4:3)</PresentationFormat>
  <Paragraphs>31</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Verdana</vt:lpstr>
      <vt:lpstr>Office Theme</vt:lpstr>
      <vt:lpstr>PowerPoint Presentation</vt:lpstr>
      <vt:lpstr>PowerPoint Presentation</vt:lpstr>
      <vt:lpstr>PowerPoint Presentation</vt:lpstr>
    </vt:vector>
  </TitlesOfParts>
  <Company>University of York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Fairhurst</dc:creator>
  <cp:lastModifiedBy>Peter Fairhurst</cp:lastModifiedBy>
  <cp:revision>17</cp:revision>
  <dcterms:created xsi:type="dcterms:W3CDTF">2018-09-26T14:41:10Z</dcterms:created>
  <dcterms:modified xsi:type="dcterms:W3CDTF">2018-10-05T07:44:52Z</dcterms:modified>
</cp:coreProperties>
</file>