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62" r:id="rId4"/>
    <p:sldId id="263" r:id="rId5"/>
    <p:sldId id="260" r:id="rId6"/>
    <p:sldId id="261" r:id="rId7"/>
    <p:sldId id="264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F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8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F4DBB-A1FA-4968-B0FA-432DBB6590CC}" type="datetimeFigureOut">
              <a:rPr lang="en-GB" smtClean="0"/>
              <a:t>01/10/2018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054C1-FF1F-4E12-B57E-ACCECBB8C3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62260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F4DBB-A1FA-4968-B0FA-432DBB6590CC}" type="datetimeFigureOut">
              <a:rPr lang="en-GB" smtClean="0"/>
              <a:t>01/10/2018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054C1-FF1F-4E12-B57E-ACCECBB8C3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86209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F4DBB-A1FA-4968-B0FA-432DBB6590CC}" type="datetimeFigureOut">
              <a:rPr lang="en-GB" smtClean="0"/>
              <a:t>01/10/2018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054C1-FF1F-4E12-B57E-ACCECBB8C3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44077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F4DBB-A1FA-4968-B0FA-432DBB6590CC}" type="datetimeFigureOut">
              <a:rPr lang="en-GB" smtClean="0"/>
              <a:t>01/10/2018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054C1-FF1F-4E12-B57E-ACCECBB8C3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33443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F4DBB-A1FA-4968-B0FA-432DBB6590CC}" type="datetimeFigureOut">
              <a:rPr lang="en-GB" smtClean="0"/>
              <a:t>01/10/2018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054C1-FF1F-4E12-B57E-ACCECBB8C3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8236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F4DBB-A1FA-4968-B0FA-432DBB6590CC}" type="datetimeFigureOut">
              <a:rPr lang="en-GB" smtClean="0"/>
              <a:t>01/10/2018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054C1-FF1F-4E12-B57E-ACCECBB8C3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74241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F4DBB-A1FA-4968-B0FA-432DBB6590CC}" type="datetimeFigureOut">
              <a:rPr lang="en-GB" smtClean="0"/>
              <a:t>01/10/2018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054C1-FF1F-4E12-B57E-ACCECBB8C3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86082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F4DBB-A1FA-4968-B0FA-432DBB6590CC}" type="datetimeFigureOut">
              <a:rPr lang="en-GB" smtClean="0"/>
              <a:t>01/10/2018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054C1-FF1F-4E12-B57E-ACCECBB8C3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523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F4DBB-A1FA-4968-B0FA-432DBB6590CC}" type="datetimeFigureOut">
              <a:rPr lang="en-GB" smtClean="0"/>
              <a:t>01/10/2018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054C1-FF1F-4E12-B57E-ACCECBB8C3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64255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F4DBB-A1FA-4968-B0FA-432DBB6590CC}" type="datetimeFigureOut">
              <a:rPr lang="en-GB" smtClean="0"/>
              <a:t>01/10/2018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054C1-FF1F-4E12-B57E-ACCECBB8C3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64915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F4DBB-A1FA-4968-B0FA-432DBB6590CC}" type="datetimeFigureOut">
              <a:rPr lang="en-GB" smtClean="0"/>
              <a:t>01/10/2018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054C1-FF1F-4E12-B57E-ACCECBB8C3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87458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5F4DBB-A1FA-4968-B0FA-432DBB6590CC}" type="datetimeFigureOut">
              <a:rPr lang="en-GB" smtClean="0"/>
              <a:t>01/10/2018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1054C1-FF1F-4E12-B57E-ACCECBB8C3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09101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m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g"/><Relationship Id="rId4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noProof="0" dirty="0" smtClean="0">
                <a:solidFill>
                  <a:srgbClr val="1F497D">
                    <a:lumMod val="50000"/>
                  </a:srgbClr>
                </a:solidFill>
              </a:rPr>
              <a:t>The size of space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4758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Space is very, very big and hard to imagine.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>
                <a:solidFill>
                  <a:srgbClr val="1F497D">
                    <a:lumMod val="50000"/>
                  </a:srgbClr>
                </a:solidFill>
              </a:rPr>
              <a:t>It is so big that an accurate picture of the Solar System does not fit into a book. 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>
                <a:solidFill>
                  <a:srgbClr val="1F497D">
                    <a:lumMod val="50000"/>
                  </a:srgbClr>
                </a:solidFill>
              </a:rPr>
              <a:t>Pictures that we see of the Solar System are usually wrong.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849601" y="2338939"/>
            <a:ext cx="5430360" cy="3656419"/>
            <a:chOff x="1849601" y="2338939"/>
            <a:chExt cx="5430360" cy="3656419"/>
          </a:xfrm>
        </p:grpSpPr>
        <p:grpSp>
          <p:nvGrpSpPr>
            <p:cNvPr id="5" name="Group 4"/>
            <p:cNvGrpSpPr/>
            <p:nvPr/>
          </p:nvGrpSpPr>
          <p:grpSpPr>
            <a:xfrm>
              <a:off x="1870926" y="2338939"/>
              <a:ext cx="5409035" cy="3656419"/>
              <a:chOff x="1683879" y="1850186"/>
              <a:chExt cx="5813491" cy="3946041"/>
            </a:xfrm>
          </p:grpSpPr>
          <p:pic>
            <p:nvPicPr>
              <p:cNvPr id="6" name="Picture 5" descr="Screen Clipping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83879" y="1850186"/>
                <a:ext cx="5813491" cy="3946041"/>
              </a:xfrm>
              <a:prstGeom prst="rect">
                <a:avLst/>
              </a:prstGeom>
            </p:spPr>
          </p:pic>
          <p:sp>
            <p:nvSpPr>
              <p:cNvPr id="7" name="TextBox 6"/>
              <p:cNvSpPr txBox="1"/>
              <p:nvPr/>
            </p:nvSpPr>
            <p:spPr>
              <a:xfrm>
                <a:off x="4245686" y="3423252"/>
                <a:ext cx="607789" cy="3985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>
                    <a:solidFill>
                      <a:schemeClr val="bg1"/>
                    </a:solidFill>
                  </a:rPr>
                  <a:t>Sun</a:t>
                </a:r>
                <a:endParaRPr lang="en-GB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3485334" y="3999251"/>
                <a:ext cx="108237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>
                    <a:solidFill>
                      <a:schemeClr val="bg1"/>
                    </a:solidFill>
                  </a:rPr>
                  <a:t>Mercury</a:t>
                </a:r>
                <a:endParaRPr lang="en-GB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4995720" y="4258068"/>
                <a:ext cx="108237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>
                    <a:solidFill>
                      <a:schemeClr val="bg1"/>
                    </a:solidFill>
                  </a:rPr>
                  <a:t>Earth</a:t>
                </a:r>
                <a:endParaRPr lang="en-GB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6256510" y="3132592"/>
                <a:ext cx="88064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>
                    <a:solidFill>
                      <a:schemeClr val="bg1"/>
                    </a:solidFill>
                  </a:rPr>
                  <a:t>Mars</a:t>
                </a:r>
                <a:endParaRPr lang="en-GB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5213693" y="3607917"/>
                <a:ext cx="88064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>
                    <a:solidFill>
                      <a:schemeClr val="bg1"/>
                    </a:solidFill>
                  </a:rPr>
                  <a:t>Venus</a:t>
                </a:r>
                <a:endParaRPr lang="en-GB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" name="TextBox 1"/>
            <p:cNvSpPr txBox="1"/>
            <p:nvPr/>
          </p:nvSpPr>
          <p:spPr>
            <a:xfrm>
              <a:off x="1849601" y="5626026"/>
              <a:ext cx="540903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solidFill>
                    <a:schemeClr val="bg1">
                      <a:lumMod val="75000"/>
                    </a:schemeClr>
                  </a:solidFill>
                </a:rPr>
                <a:t>The scale on this picture is wrong</a:t>
              </a:r>
              <a:endParaRPr lang="en-GB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84886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34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The size of space</a:t>
            </a:r>
            <a:endParaRPr lang="en-GB" sz="2400" dirty="0">
              <a:solidFill>
                <a:srgbClr val="1F497D">
                  <a:lumMod val="50000"/>
                </a:srgbClr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 rot="5400000">
            <a:off x="4241432" y="840932"/>
            <a:ext cx="2880000" cy="2880000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>
            <a:noFill/>
          </a:ln>
          <a:scene3d>
            <a:camera prst="orthographicFront"/>
            <a:lightRig rig="threePt" dir="t"/>
          </a:scene3d>
          <a:sp3d prstMaterial="matte">
            <a:bevelT w="1778000" h="1778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/>
          <p:cNvSpPr/>
          <p:nvPr/>
        </p:nvSpPr>
        <p:spPr>
          <a:xfrm rot="5400000">
            <a:off x="179729" y="1960185"/>
            <a:ext cx="4320000" cy="4320000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>
            <a:noFill/>
          </a:ln>
          <a:scene3d>
            <a:camera prst="orthographicFront"/>
            <a:lightRig rig="threePt" dir="t"/>
          </a:scene3d>
          <a:sp3d prstMaterial="matte">
            <a:bevelT w="2540000" h="2540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/>
          <p:cNvSpPr/>
          <p:nvPr/>
        </p:nvSpPr>
        <p:spPr>
          <a:xfrm rot="5400000">
            <a:off x="8554309" y="992726"/>
            <a:ext cx="179334" cy="180000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>
            <a:noFill/>
          </a:ln>
          <a:scene3d>
            <a:camera prst="orthographicFront"/>
            <a:lightRig rig="threePt" dir="t"/>
          </a:scene3d>
          <a:sp3d prstMaterial="matte">
            <a:bevelT w="127000" h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/>
          <p:cNvSpPr/>
          <p:nvPr/>
        </p:nvSpPr>
        <p:spPr>
          <a:xfrm rot="5400000">
            <a:off x="7283419" y="1053357"/>
            <a:ext cx="784800" cy="784800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>
            <a:noFill/>
          </a:ln>
          <a:scene3d>
            <a:camera prst="orthographicFront"/>
            <a:lightRig rig="threePt" dir="t"/>
          </a:scene3d>
          <a:sp3d prstMaterial="matte">
            <a:bevelT w="228600" h="228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/>
          <p:cNvSpPr/>
          <p:nvPr/>
        </p:nvSpPr>
        <p:spPr>
          <a:xfrm rot="1498078">
            <a:off x="6035900" y="3393456"/>
            <a:ext cx="2880000" cy="2880000"/>
          </a:xfrm>
          <a:prstGeom prst="ellipse">
            <a:avLst/>
          </a:prstGeom>
          <a:blipFill>
            <a:blip r:embed="rId4"/>
            <a:stretch>
              <a:fillRect/>
            </a:stretch>
          </a:blipFill>
          <a:ln>
            <a:noFill/>
          </a:ln>
          <a:scene3d>
            <a:camera prst="orthographicFront"/>
            <a:lightRig rig="threePt" dir="t"/>
          </a:scene3d>
          <a:sp3d prstMaterial="matte">
            <a:bevelT w="1524000" h="1524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241977" y="2317079"/>
            <a:ext cx="5024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</a:t>
            </a:r>
            <a:endParaRPr lang="en-GB" sz="2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175444" y="741386"/>
            <a:ext cx="3875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</a:t>
            </a:r>
            <a:endParaRPr lang="en-GB" sz="2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936495" y="993059"/>
            <a:ext cx="5024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</a:t>
            </a:r>
            <a:endParaRPr lang="en-GB" sz="2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169871" y="1053357"/>
            <a:ext cx="5024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</a:t>
            </a:r>
            <a:endParaRPr lang="en-GB" sz="2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403082" y="5800192"/>
            <a:ext cx="11139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Earth</a:t>
            </a:r>
            <a:endParaRPr lang="en-GB" sz="2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3" name="Text Placeholder 16"/>
          <p:cNvSpPr txBox="1">
            <a:spLocks/>
          </p:cNvSpPr>
          <p:nvPr/>
        </p:nvSpPr>
        <p:spPr>
          <a:xfrm>
            <a:off x="190407" y="881213"/>
            <a:ext cx="3808498" cy="85331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 </a:t>
            </a:r>
            <a:r>
              <a:rPr lang="en-US" dirty="0" smtClean="0"/>
              <a:t>How </a:t>
            </a:r>
            <a:r>
              <a:rPr lang="en-US" dirty="0"/>
              <a:t>big is the </a:t>
            </a:r>
            <a:r>
              <a:rPr lang="en-US" dirty="0" smtClean="0"/>
              <a:t>Moon</a:t>
            </a:r>
          </a:p>
          <a:p>
            <a:r>
              <a:rPr lang="en-US" dirty="0" smtClean="0"/>
              <a:t>   </a:t>
            </a:r>
            <a:r>
              <a:rPr lang="en-US" dirty="0"/>
              <a:t>compared to the Earth?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38100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27" name="Rectangle 26"/>
          <p:cNvSpPr/>
          <p:nvPr/>
        </p:nvSpPr>
        <p:spPr>
          <a:xfrm>
            <a:off x="0" y="1371770"/>
            <a:ext cx="9144000" cy="300973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The size of space</a:t>
            </a:r>
            <a:endParaRPr lang="en-GB" sz="2400" dirty="0">
              <a:solidFill>
                <a:srgbClr val="1F497D">
                  <a:lumMod val="50000"/>
                </a:srgbClr>
              </a:solidFill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190407" y="881213"/>
            <a:ext cx="5381718" cy="44725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2. How far is the Moon</a:t>
            </a:r>
            <a:r>
              <a:rPr kumimoji="0" lang="en-US" b="0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from the Earth?</a:t>
            </a: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641598" y="2029112"/>
            <a:ext cx="5024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</a:t>
            </a:r>
            <a:endParaRPr lang="en-GB" sz="2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23072" y="2029113"/>
            <a:ext cx="3875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</a:t>
            </a:r>
            <a:endParaRPr lang="en-GB" sz="2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 rot="16200000">
            <a:off x="-174534" y="3224919"/>
            <a:ext cx="7797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Earth</a:t>
            </a:r>
            <a:endParaRPr lang="en-GB" sz="1100" i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005833" y="2030316"/>
            <a:ext cx="3875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</a:t>
            </a:r>
            <a:endParaRPr lang="en-GB" sz="2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910192" y="2029113"/>
            <a:ext cx="3875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</a:t>
            </a:r>
          </a:p>
        </p:txBody>
      </p:sp>
      <p:sp>
        <p:nvSpPr>
          <p:cNvPr id="20" name="Oval 19"/>
          <p:cNvSpPr/>
          <p:nvPr/>
        </p:nvSpPr>
        <p:spPr>
          <a:xfrm rot="5400000">
            <a:off x="68845" y="2673992"/>
            <a:ext cx="288000" cy="288000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>
            <a:noFill/>
          </a:ln>
          <a:scene3d>
            <a:camera prst="orthographicFront"/>
            <a:lightRig rig="threePt" dir="t"/>
          </a:scene3d>
          <a:sp3d prstMaterial="matte">
            <a:bevelT w="127000" h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/>
          <p:cNvSpPr/>
          <p:nvPr/>
        </p:nvSpPr>
        <p:spPr>
          <a:xfrm rot="5400000">
            <a:off x="677255" y="2772221"/>
            <a:ext cx="79200" cy="79200"/>
          </a:xfrm>
          <a:prstGeom prst="ellipse">
            <a:avLst/>
          </a:prstGeom>
          <a:blipFill>
            <a:blip r:embed="rId4"/>
            <a:stretch>
              <a:fillRect/>
            </a:stretch>
          </a:blipFill>
          <a:ln>
            <a:noFill/>
          </a:ln>
          <a:scene3d>
            <a:camera prst="orthographicFront"/>
            <a:lightRig rig="threePt" dir="t"/>
          </a:scene3d>
          <a:sp3d prstMaterial="matte">
            <a:bevelT w="127000" h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/>
          <p:cNvSpPr/>
          <p:nvPr/>
        </p:nvSpPr>
        <p:spPr>
          <a:xfrm rot="5400000">
            <a:off x="8863645" y="2772221"/>
            <a:ext cx="79200" cy="79200"/>
          </a:xfrm>
          <a:prstGeom prst="ellipse">
            <a:avLst/>
          </a:prstGeom>
          <a:blipFill>
            <a:blip r:embed="rId4"/>
            <a:stretch>
              <a:fillRect/>
            </a:stretch>
          </a:blipFill>
          <a:ln>
            <a:noFill/>
          </a:ln>
          <a:scene3d>
            <a:camera prst="orthographicFront"/>
            <a:lightRig rig="threePt" dir="t"/>
          </a:scene3d>
          <a:sp3d prstMaterial="matte">
            <a:bevelT w="127000" h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/>
          <p:cNvSpPr/>
          <p:nvPr/>
        </p:nvSpPr>
        <p:spPr>
          <a:xfrm rot="5400000">
            <a:off x="2064375" y="2772221"/>
            <a:ext cx="79200" cy="79200"/>
          </a:xfrm>
          <a:prstGeom prst="ellipse">
            <a:avLst/>
          </a:prstGeom>
          <a:blipFill>
            <a:blip r:embed="rId4"/>
            <a:stretch>
              <a:fillRect/>
            </a:stretch>
          </a:blipFill>
          <a:ln>
            <a:noFill/>
          </a:ln>
          <a:scene3d>
            <a:camera prst="orthographicFront"/>
            <a:lightRig rig="threePt" dir="t"/>
          </a:scene3d>
          <a:sp3d prstMaterial="matte">
            <a:bevelT w="127000" h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/>
          <p:cNvSpPr/>
          <p:nvPr/>
        </p:nvSpPr>
        <p:spPr>
          <a:xfrm rot="5400000">
            <a:off x="5160016" y="2772221"/>
            <a:ext cx="79200" cy="79200"/>
          </a:xfrm>
          <a:prstGeom prst="ellipse">
            <a:avLst/>
          </a:prstGeom>
          <a:blipFill>
            <a:blip r:embed="rId4"/>
            <a:stretch>
              <a:fillRect/>
            </a:stretch>
          </a:blipFill>
          <a:ln>
            <a:noFill/>
          </a:ln>
          <a:scene3d>
            <a:camera prst="orthographicFront"/>
            <a:lightRig rig="threePt" dir="t"/>
          </a:scene3d>
          <a:sp3d prstMaterial="matte">
            <a:bevelT w="127000" h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/>
          <p:cNvSpPr txBox="1"/>
          <p:nvPr/>
        </p:nvSpPr>
        <p:spPr>
          <a:xfrm rot="16200000">
            <a:off x="326981" y="3224919"/>
            <a:ext cx="7797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Moon</a:t>
            </a:r>
            <a:endParaRPr lang="en-GB" sz="1100" i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7911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-17881" y="1371770"/>
            <a:ext cx="9144000" cy="300973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The size of space</a:t>
            </a:r>
            <a:endParaRPr lang="en-GB" sz="2400" dirty="0">
              <a:solidFill>
                <a:srgbClr val="1F497D">
                  <a:lumMod val="50000"/>
                </a:srgbClr>
              </a:solidFill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190407" y="881213"/>
            <a:ext cx="5381718" cy="44725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Earth and Moon drawn</a:t>
            </a:r>
            <a:r>
              <a:rPr kumimoji="0" lang="en-US" b="0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to scale</a:t>
            </a: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 rot="16200000">
            <a:off x="-174534" y="3224919"/>
            <a:ext cx="7797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Earth</a:t>
            </a:r>
            <a:endParaRPr lang="en-GB" sz="1100" i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0" name="Oval 19"/>
          <p:cNvSpPr/>
          <p:nvPr/>
        </p:nvSpPr>
        <p:spPr>
          <a:xfrm rot="5400000">
            <a:off x="68845" y="2673992"/>
            <a:ext cx="288000" cy="288000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>
            <a:noFill/>
          </a:ln>
          <a:scene3d>
            <a:camera prst="orthographicFront"/>
            <a:lightRig rig="threePt" dir="t"/>
          </a:scene3d>
          <a:sp3d prstMaterial="matte">
            <a:bevelT w="127000" h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/>
          <p:cNvSpPr/>
          <p:nvPr/>
        </p:nvSpPr>
        <p:spPr>
          <a:xfrm rot="5400000">
            <a:off x="8863645" y="2772221"/>
            <a:ext cx="79200" cy="79200"/>
          </a:xfrm>
          <a:prstGeom prst="ellipse">
            <a:avLst/>
          </a:prstGeom>
          <a:blipFill>
            <a:blip r:embed="rId4"/>
            <a:stretch>
              <a:fillRect/>
            </a:stretch>
          </a:blipFill>
          <a:ln>
            <a:noFill/>
          </a:ln>
          <a:scene3d>
            <a:camera prst="orthographicFront"/>
            <a:lightRig rig="threePt" dir="t"/>
          </a:scene3d>
          <a:sp3d prstMaterial="matte">
            <a:bevelT w="127000" h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/>
          <p:cNvSpPr txBox="1"/>
          <p:nvPr/>
        </p:nvSpPr>
        <p:spPr>
          <a:xfrm rot="16200000">
            <a:off x="8502925" y="3182590"/>
            <a:ext cx="7797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Moon</a:t>
            </a:r>
            <a:endParaRPr lang="en-GB" sz="1100" i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5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The size of space</a:t>
            </a:r>
            <a:endParaRPr lang="en-GB" sz="2400" dirty="0">
              <a:solidFill>
                <a:srgbClr val="1F497D">
                  <a:lumMod val="50000"/>
                </a:srgbClr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 rot="5400000">
            <a:off x="4287986" y="763507"/>
            <a:ext cx="2880000" cy="2880000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>
            <a:noFill/>
          </a:ln>
          <a:scene3d>
            <a:camera prst="orthographicFront"/>
            <a:lightRig rig="threePt" dir="t"/>
          </a:scene3d>
          <a:sp3d prstMaterial="matte">
            <a:bevelT w="1778000" h="1778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/>
          <p:cNvSpPr/>
          <p:nvPr/>
        </p:nvSpPr>
        <p:spPr>
          <a:xfrm rot="5400000">
            <a:off x="7305660" y="4769877"/>
            <a:ext cx="179334" cy="180000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>
            <a:noFill/>
          </a:ln>
          <a:scene3d>
            <a:camera prst="orthographicFront"/>
            <a:lightRig rig="threePt" dir="t"/>
          </a:scene3d>
          <a:sp3d prstMaterial="matte">
            <a:bevelT w="127000" h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/>
          <p:cNvSpPr/>
          <p:nvPr/>
        </p:nvSpPr>
        <p:spPr>
          <a:xfrm rot="5400000">
            <a:off x="6458435" y="3686809"/>
            <a:ext cx="784800" cy="784800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>
            <a:noFill/>
          </a:ln>
          <a:scene3d>
            <a:camera prst="orthographicFront"/>
            <a:lightRig rig="threePt" dir="t"/>
          </a:scene3d>
          <a:sp3d prstMaterial="matte">
            <a:bevelT w="228600" h="228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7402013" y="5062451"/>
            <a:ext cx="5024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</a:t>
            </a:r>
            <a:endParaRPr lang="en-GB" sz="2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926795" y="4518537"/>
            <a:ext cx="3875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</a:t>
            </a:r>
            <a:endParaRPr lang="en-GB" sz="2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111511" y="3626511"/>
            <a:ext cx="5024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</a:t>
            </a:r>
            <a:endParaRPr lang="en-GB" sz="2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073042" y="961526"/>
            <a:ext cx="5024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</a:t>
            </a:r>
            <a:endParaRPr lang="en-GB" sz="2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0407" y="1968651"/>
            <a:ext cx="11139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Sun</a:t>
            </a:r>
            <a:endParaRPr lang="en-GB" sz="2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4" name="Oval 23"/>
          <p:cNvSpPr/>
          <p:nvPr/>
        </p:nvSpPr>
        <p:spPr>
          <a:xfrm>
            <a:off x="190407" y="1968651"/>
            <a:ext cx="4320000" cy="4320000"/>
          </a:xfrm>
          <a:prstGeom prst="ellipse">
            <a:avLst/>
          </a:prstGeom>
          <a:solidFill>
            <a:srgbClr val="FFFF99"/>
          </a:solidFill>
          <a:ln>
            <a:noFill/>
          </a:ln>
          <a:scene3d>
            <a:camera prst="orthographicFront"/>
            <a:lightRig rig="threePt" dir="t"/>
          </a:scene3d>
          <a:sp3d>
            <a:bevelT w="1778000" h="1778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/>
          <p:cNvSpPr/>
          <p:nvPr/>
        </p:nvSpPr>
        <p:spPr>
          <a:xfrm rot="1498078">
            <a:off x="7815527" y="5413714"/>
            <a:ext cx="39600" cy="39600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>
            <a:noFill/>
          </a:ln>
          <a:scene3d>
            <a:camera prst="orthographicFront"/>
            <a:lightRig rig="threePt" dir="t"/>
          </a:scene3d>
          <a:sp3d prstMaterial="matte">
            <a:bevelT w="1524000" h="1524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 Placeholder 16"/>
          <p:cNvSpPr txBox="1">
            <a:spLocks/>
          </p:cNvSpPr>
          <p:nvPr/>
        </p:nvSpPr>
        <p:spPr>
          <a:xfrm>
            <a:off x="190407" y="881213"/>
            <a:ext cx="3808498" cy="85331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3. </a:t>
            </a:r>
            <a:r>
              <a:rPr lang="en-US" dirty="0" smtClean="0"/>
              <a:t>How </a:t>
            </a:r>
            <a:r>
              <a:rPr lang="en-US" dirty="0"/>
              <a:t>big is the </a:t>
            </a:r>
            <a:r>
              <a:rPr lang="en-US" dirty="0" smtClean="0"/>
              <a:t>Earth</a:t>
            </a:r>
          </a:p>
          <a:p>
            <a:r>
              <a:rPr lang="en-US" dirty="0" smtClean="0"/>
              <a:t>   </a:t>
            </a:r>
            <a:r>
              <a:rPr lang="en-US" dirty="0"/>
              <a:t>compared to the </a:t>
            </a:r>
            <a:r>
              <a:rPr lang="en-US" dirty="0" smtClean="0"/>
              <a:t>Sun?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4525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4665"/>
            <a:ext cx="9150889" cy="6212362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-22574" y="1381460"/>
            <a:ext cx="9144000" cy="454325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The size of space</a:t>
            </a:r>
            <a:endParaRPr lang="en-GB" sz="2400" dirty="0">
              <a:solidFill>
                <a:srgbClr val="1F497D">
                  <a:lumMod val="50000"/>
                </a:srgbClr>
              </a:solidFill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190407" y="881213"/>
            <a:ext cx="4726650" cy="44725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4. How far is the Earth</a:t>
            </a:r>
            <a:r>
              <a:rPr kumimoji="0" lang="en-US" b="0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from the Sun?</a:t>
            </a: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7" name="Oval 16"/>
          <p:cNvSpPr/>
          <p:nvPr/>
        </p:nvSpPr>
        <p:spPr>
          <a:xfrm rot="5400000">
            <a:off x="5014354" y="3750846"/>
            <a:ext cx="36000" cy="36000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>
            <a:noFill/>
          </a:ln>
          <a:scene3d>
            <a:camera prst="orthographicFront"/>
            <a:lightRig rig="threePt" dir="t"/>
          </a:scene3d>
          <a:sp3d prstMaterial="matte">
            <a:bevelT w="127000" h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6807946" y="4074848"/>
            <a:ext cx="5024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</a:t>
            </a:r>
            <a:endParaRPr lang="en-GB" sz="2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566561" y="3191423"/>
            <a:ext cx="3875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</a:t>
            </a:r>
            <a:endParaRPr lang="en-GB" sz="2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180946" y="5124179"/>
            <a:ext cx="11139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Sun</a:t>
            </a:r>
            <a:endParaRPr lang="en-GB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9" name="Oval 28"/>
          <p:cNvSpPr/>
          <p:nvPr/>
        </p:nvSpPr>
        <p:spPr>
          <a:xfrm rot="5400000">
            <a:off x="8340428" y="3751504"/>
            <a:ext cx="36000" cy="36000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>
            <a:noFill/>
          </a:ln>
          <a:scene3d>
            <a:camera prst="orthographicFront"/>
            <a:lightRig rig="threePt" dir="t"/>
          </a:scene3d>
          <a:sp3d prstMaterial="matte">
            <a:bevelT w="127000" h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TextBox 30"/>
          <p:cNvSpPr txBox="1"/>
          <p:nvPr/>
        </p:nvSpPr>
        <p:spPr>
          <a:xfrm>
            <a:off x="2370470" y="3905571"/>
            <a:ext cx="7797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Earth</a:t>
            </a:r>
            <a:endParaRPr lang="en-GB" sz="1100" i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2" name="Oval 31"/>
          <p:cNvSpPr/>
          <p:nvPr/>
        </p:nvSpPr>
        <p:spPr>
          <a:xfrm rot="5400000">
            <a:off x="2760345" y="3733819"/>
            <a:ext cx="36000" cy="36000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>
            <a:noFill/>
          </a:ln>
          <a:scene3d>
            <a:camera prst="orthographicFront"/>
            <a:lightRig rig="threePt" dir="t"/>
          </a:scene3d>
          <a:sp3d prstMaterial="matte">
            <a:bevelT w="127000" h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ight Arrow 1"/>
          <p:cNvSpPr/>
          <p:nvPr/>
        </p:nvSpPr>
        <p:spPr>
          <a:xfrm>
            <a:off x="6264869" y="4389883"/>
            <a:ext cx="2679312" cy="548852"/>
          </a:xfrm>
          <a:prstGeom prst="rightArrow">
            <a:avLst>
              <a:gd name="adj1" fmla="val 53370"/>
              <a:gd name="adj2" fmla="val 50000"/>
            </a:avLst>
          </a:prstGeom>
          <a:scene3d>
            <a:camera prst="orthographicFront">
              <a:rot lat="0" lon="0" rev="66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/>
            <a:r>
              <a:rPr lang="en-GB" sz="1400" dirty="0" smtClean="0">
                <a:solidFill>
                  <a:schemeClr val="tx1"/>
                </a:solidFill>
              </a:rPr>
              <a:t>forty-two whiteboards away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164645" y="3191423"/>
            <a:ext cx="3875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</a:t>
            </a:r>
            <a:endParaRPr lang="en-GB" sz="2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843175" y="3191423"/>
            <a:ext cx="3875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4"/>
          <a:srcRect l="49994" r="-606"/>
          <a:stretch/>
        </p:blipFill>
        <p:spPr>
          <a:xfrm>
            <a:off x="-22574" y="1955129"/>
            <a:ext cx="1836000" cy="3627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32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4665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The size of space</a:t>
            </a:r>
            <a:endParaRPr lang="en-GB" sz="2400" dirty="0">
              <a:solidFill>
                <a:srgbClr val="1F497D">
                  <a:lumMod val="50000"/>
                </a:srgbClr>
              </a:solidFill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190406" y="881213"/>
            <a:ext cx="5037201" cy="44725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Sun,</a:t>
            </a:r>
            <a:r>
              <a:rPr kumimoji="0" lang="en-US" b="0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Earth and </a:t>
            </a:r>
            <a:r>
              <a:rPr lang="en-US" dirty="0" smtClean="0">
                <a:solidFill>
                  <a:srgbClr val="1F497D">
                    <a:lumMod val="50000"/>
                  </a:srgbClr>
                </a:solidFill>
              </a:rPr>
              <a:t>Moon 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drawn to scale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180946" y="5124179"/>
            <a:ext cx="11139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Sun</a:t>
            </a:r>
            <a:endParaRPr lang="en-GB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-22574" y="1432962"/>
            <a:ext cx="9930329" cy="4543255"/>
            <a:chOff x="-22574" y="1432962"/>
            <a:chExt cx="9930329" cy="4543255"/>
          </a:xfrm>
        </p:grpSpPr>
        <p:sp>
          <p:nvSpPr>
            <p:cNvPr id="20" name="Rectangle 19"/>
            <p:cNvSpPr/>
            <p:nvPr/>
          </p:nvSpPr>
          <p:spPr>
            <a:xfrm>
              <a:off x="0" y="1432962"/>
              <a:ext cx="9166574" cy="454325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3"/>
            <a:srcRect l="49994" r="-606"/>
            <a:stretch/>
          </p:blipFill>
          <p:spPr>
            <a:xfrm>
              <a:off x="-22574" y="1955129"/>
              <a:ext cx="1836000" cy="3627434"/>
            </a:xfrm>
            <a:prstGeom prst="rect">
              <a:avLst/>
            </a:prstGeom>
          </p:spPr>
        </p:pic>
        <p:grpSp>
          <p:nvGrpSpPr>
            <p:cNvPr id="15" name="Group 14"/>
            <p:cNvGrpSpPr/>
            <p:nvPr/>
          </p:nvGrpSpPr>
          <p:grpSpPr>
            <a:xfrm>
              <a:off x="5769205" y="2700404"/>
              <a:ext cx="4138550" cy="2366088"/>
              <a:chOff x="5769205" y="2700404"/>
              <a:chExt cx="4138550" cy="2366088"/>
            </a:xfrm>
          </p:grpSpPr>
          <p:sp>
            <p:nvSpPr>
              <p:cNvPr id="31" name="TextBox 30"/>
              <p:cNvSpPr txBox="1"/>
              <p:nvPr/>
            </p:nvSpPr>
            <p:spPr>
              <a:xfrm>
                <a:off x="6703454" y="3704590"/>
                <a:ext cx="779749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 smtClean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Earth</a:t>
                </a:r>
                <a:endParaRPr lang="en-GB" sz="1100" i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6993604" y="2700404"/>
                <a:ext cx="171227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600" dirty="0" smtClean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Moon</a:t>
                </a:r>
                <a:endParaRPr lang="en-GB" sz="1200" dirty="0" smtClean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  <p:grpSp>
            <p:nvGrpSpPr>
              <p:cNvPr id="14" name="Group 13"/>
              <p:cNvGrpSpPr/>
              <p:nvPr/>
            </p:nvGrpSpPr>
            <p:grpSpPr>
              <a:xfrm>
                <a:off x="5769205" y="3017070"/>
                <a:ext cx="4138550" cy="2049422"/>
                <a:chOff x="5769205" y="3017070"/>
                <a:chExt cx="4138550" cy="2049422"/>
              </a:xfrm>
            </p:grpSpPr>
            <p:grpSp>
              <p:nvGrpSpPr>
                <p:cNvPr id="10" name="Group 9"/>
                <p:cNvGrpSpPr/>
                <p:nvPr/>
              </p:nvGrpSpPr>
              <p:grpSpPr>
                <a:xfrm rot="1298258">
                  <a:off x="7437605" y="3386917"/>
                  <a:ext cx="2470150" cy="1679575"/>
                  <a:chOff x="5922942" y="1948460"/>
                  <a:chExt cx="2470150" cy="1679575"/>
                </a:xfrm>
              </p:grpSpPr>
              <p:sp>
                <p:nvSpPr>
                  <p:cNvPr id="9" name="Oval 8"/>
                  <p:cNvSpPr/>
                  <p:nvPr/>
                </p:nvSpPr>
                <p:spPr>
                  <a:xfrm rot="1224108">
                    <a:off x="5922942" y="1948460"/>
                    <a:ext cx="2470150" cy="1679575"/>
                  </a:xfrm>
                  <a:prstGeom prst="ellipse">
                    <a:avLst/>
                  </a:prstGeom>
                  <a:solidFill>
                    <a:srgbClr val="FDFDF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grpSp>
                <p:nvGrpSpPr>
                  <p:cNvPr id="8" name="Group 7"/>
                  <p:cNvGrpSpPr/>
                  <p:nvPr/>
                </p:nvGrpSpPr>
                <p:grpSpPr>
                  <a:xfrm rot="1444772">
                    <a:off x="5997875" y="2485099"/>
                    <a:ext cx="1254957" cy="36000"/>
                    <a:chOff x="6631350" y="3065815"/>
                    <a:chExt cx="1254957" cy="36000"/>
                  </a:xfrm>
                </p:grpSpPr>
                <p:sp>
                  <p:nvSpPr>
                    <p:cNvPr id="21" name="Oval 20"/>
                    <p:cNvSpPr/>
                    <p:nvPr/>
                  </p:nvSpPr>
                  <p:spPr>
                    <a:xfrm rot="5400000">
                      <a:off x="7850307" y="3065815"/>
                      <a:ext cx="36000" cy="36000"/>
                    </a:xfrm>
                    <a:prstGeom prst="ellipse">
                      <a:avLst/>
                    </a:prstGeom>
                    <a:blipFill>
                      <a:blip r:embed="rId4"/>
                      <a:stretch>
                        <a:fillRect/>
                      </a:stretch>
                    </a:blipFill>
                    <a:ln>
                      <a:noFill/>
                    </a:ln>
                    <a:scene3d>
                      <a:camera prst="orthographicFront"/>
                      <a:lightRig rig="threePt" dir="t"/>
                    </a:scene3d>
                    <a:sp3d prstMaterial="matte">
                      <a:bevelT w="127000" h="127000"/>
                    </a:sp3d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7" name="Oval 6"/>
                    <p:cNvSpPr/>
                    <p:nvPr/>
                  </p:nvSpPr>
                  <p:spPr>
                    <a:xfrm flipV="1">
                      <a:off x="6631350" y="3065815"/>
                      <a:ext cx="10800" cy="10800"/>
                    </a:xfrm>
                    <a:prstGeom prst="ellipse">
                      <a:avLst/>
                    </a:prstGeom>
                    <a:blipFill>
                      <a:blip r:embed="rId5"/>
                      <a:stretch>
                        <a:fillRect/>
                      </a:stretch>
                    </a:blip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  <p:sp>
              <p:nvSpPr>
                <p:cNvPr id="2" name="Right Arrow 1"/>
                <p:cNvSpPr/>
                <p:nvPr/>
              </p:nvSpPr>
              <p:spPr>
                <a:xfrm>
                  <a:off x="5769205" y="3949242"/>
                  <a:ext cx="2834536" cy="548852"/>
                </a:xfrm>
                <a:prstGeom prst="rightArrow">
                  <a:avLst>
                    <a:gd name="adj1" fmla="val 68504"/>
                    <a:gd name="adj2" fmla="val 50000"/>
                  </a:avLst>
                </a:prstGeom>
                <a:scene3d>
                  <a:camera prst="orthographicFront">
                    <a:rot lat="0" lon="0" rev="66000"/>
                  </a:camera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tIns="0" bIns="0" rtlCol="0" anchor="ctr"/>
                <a:lstStyle/>
                <a:p>
                  <a:pPr algn="ctr"/>
                  <a:r>
                    <a:rPr lang="en-GB" sz="1000" dirty="0" smtClean="0">
                      <a:solidFill>
                        <a:schemeClr val="bg1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Verdana" panose="020B0604030504040204" pitchFamily="34" charset="0"/>
                    </a:rPr>
                    <a:t>On this </a:t>
                  </a:r>
                  <a:r>
                    <a:rPr lang="en-GB" sz="1000" dirty="0" smtClean="0">
                      <a:solidFill>
                        <a:schemeClr val="bg1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Verdana" panose="020B0604030504040204" pitchFamily="34" charset="0"/>
                    </a:rPr>
                    <a:t>scale the Earth and Moon are</a:t>
                  </a:r>
                  <a:endParaRPr lang="en-GB" sz="1000" dirty="0" smtClean="0">
                    <a:solidFill>
                      <a:schemeClr val="bg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endParaRPr>
                </a:p>
                <a:p>
                  <a:pPr algn="ctr"/>
                  <a:r>
                    <a:rPr lang="en-GB" sz="1000" dirty="0" smtClean="0">
                      <a:solidFill>
                        <a:schemeClr val="bg1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Verdana" panose="020B0604030504040204" pitchFamily="34" charset="0"/>
                    </a:rPr>
                    <a:t>forty-two whiteboards away</a:t>
                  </a:r>
                  <a:endParaRPr lang="en-GB" sz="1000" dirty="0">
                    <a:solidFill>
                      <a:schemeClr val="bg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endParaRPr>
                </a:p>
              </p:txBody>
            </p:sp>
            <p:sp>
              <p:nvSpPr>
                <p:cNvPr id="13" name="Down Arrow 12"/>
                <p:cNvSpPr/>
                <p:nvPr/>
              </p:nvSpPr>
              <p:spPr>
                <a:xfrm>
                  <a:off x="7792593" y="3017070"/>
                  <a:ext cx="114300" cy="260350"/>
                </a:xfrm>
                <a:prstGeom prst="downArrow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641722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154</TotalTime>
  <Words>187</Words>
  <Application>Microsoft Office PowerPoint</Application>
  <PresentationFormat>On-screen Show (4:3)</PresentationFormat>
  <Paragraphs>54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24</cp:revision>
  <dcterms:created xsi:type="dcterms:W3CDTF">2018-09-13T13:33:01Z</dcterms:created>
  <dcterms:modified xsi:type="dcterms:W3CDTF">2018-10-01T12:51:26Z</dcterms:modified>
</cp:coreProperties>
</file>