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4D83"/>
    <a:srgbClr val="FAFAEA"/>
    <a:srgbClr val="E6E4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556EB-94E7-457E-A5FD-665B2A912858}" type="datetimeFigureOut">
              <a:rPr lang="en-GB" smtClean="0"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242B73-E310-4E09-A166-B2F92CA290F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04163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79C9E-F49C-44DF-A693-F9323E75BC7A}" type="datetimeFigureOut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39985-9CC0-49DD-9371-B5C913069D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6022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5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85204664"/>
              </p:ext>
            </p:extLst>
          </p:nvPr>
        </p:nvGraphicFramePr>
        <p:xfrm>
          <a:off x="457207" y="2751138"/>
          <a:ext cx="8285148" cy="316736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7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176087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2751138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33991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85" y="405303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85" y="471478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523984" y="5373991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26846131"/>
              </p:ext>
            </p:extLst>
          </p:nvPr>
        </p:nvGraphicFramePr>
        <p:xfrm>
          <a:off x="457200" y="275113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6572355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9717737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52709460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28463667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1761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dict - Explain 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457198" y="109587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197" y="1546523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6" y="3487667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4794250" y="931491"/>
            <a:ext cx="3879850" cy="45207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9770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erve - Ex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457199" y="204970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75395" y="2477316"/>
            <a:ext cx="5562599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75395" y="4412794"/>
            <a:ext cx="8216901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6400800" y="931491"/>
            <a:ext cx="2273300" cy="2709582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925794"/>
            <a:ext cx="5562599" cy="80045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defRPr sz="20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practical instruction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656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lking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3584476" y="2512465"/>
            <a:ext cx="1970291" cy="1401510"/>
            <a:chOff x="0" y="0"/>
            <a:chExt cx="1428115" cy="973455"/>
          </a:xfrm>
        </p:grpSpPr>
        <p:grpSp>
          <p:nvGrpSpPr>
            <p:cNvPr id="7" name="Group 6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0" name="Freeform 19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1" name="Oval 20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8" name="Group 7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18" name="Freeform 17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9" name="Oval 18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16" name="Freeform 15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14" name="Freeform 13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1" name="Group 10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2" name="Freeform 11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35" name="Text Placeholder 34"/>
          <p:cNvSpPr>
            <a:spLocks noGrp="1"/>
          </p:cNvSpPr>
          <p:nvPr>
            <p:ph type="body" sz="quarter" idx="13" hasCustomPrompt="1"/>
          </p:nvPr>
        </p:nvSpPr>
        <p:spPr>
          <a:xfrm>
            <a:off x="680192" y="1103035"/>
            <a:ext cx="2992166" cy="10334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200" baseline="0"/>
            </a:lvl1pPr>
          </a:lstStyle>
          <a:p>
            <a:pPr lvl="0"/>
            <a:r>
              <a:rPr lang="en-US" dirty="0"/>
              <a:t>Add speech bubbles in this format:  Background RGB = 250, 250, 234  Text in Verdana 12+ Pt v. dark blue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09610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CLO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07649" y="835128"/>
            <a:ext cx="8494519" cy="404878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add instructions 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649" y="1242561"/>
            <a:ext cx="8494519" cy="405425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state which two words can be used to fill the gaps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307975" y="1803163"/>
            <a:ext cx="8494713" cy="435792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 bIns="180000"/>
          <a:lstStyle>
            <a:lvl1pPr>
              <a:lnSpc>
                <a:spcPct val="114000"/>
              </a:lnSpc>
              <a:spcBef>
                <a:spcPts val="0"/>
              </a:spcBef>
              <a:spcAft>
                <a:spcPts val="900"/>
              </a:spcAft>
              <a:defRPr baseline="0"/>
            </a:lvl1pPr>
          </a:lstStyle>
          <a:p>
            <a:pPr lvl="0"/>
            <a:r>
              <a:rPr lang="en-US" dirty="0"/>
              <a:t>Click to add the sentences with _____ gaps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9474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itiquing a re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6"/>
            <a:ext cx="8434790" cy="239772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 – and maybe add a picture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54605" y="3460560"/>
            <a:ext cx="8434790" cy="239772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 question / questions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17906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lanation s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3"/>
          <p:cNvSpPr>
            <a:spLocks noGrp="1"/>
          </p:cNvSpPr>
          <p:nvPr>
            <p:ph type="body" sz="quarter" idx="23" hasCustomPrompt="1"/>
          </p:nvPr>
        </p:nvSpPr>
        <p:spPr>
          <a:xfrm>
            <a:off x="144463" y="1427163"/>
            <a:ext cx="312737" cy="38417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23"/>
          <p:cNvSpPr>
            <a:spLocks noGrp="1"/>
          </p:cNvSpPr>
          <p:nvPr>
            <p:ph type="body" sz="quarter" idx="24" hasCustomPrompt="1"/>
          </p:nvPr>
        </p:nvSpPr>
        <p:spPr>
          <a:xfrm>
            <a:off x="143751" y="2027859"/>
            <a:ext cx="312737" cy="1042267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23"/>
          <p:cNvSpPr>
            <a:spLocks noGrp="1"/>
          </p:cNvSpPr>
          <p:nvPr>
            <p:ph type="body" sz="quarter" idx="25" hasCustomPrompt="1"/>
          </p:nvPr>
        </p:nvSpPr>
        <p:spPr>
          <a:xfrm>
            <a:off x="141714" y="3254465"/>
            <a:ext cx="312737" cy="749188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23"/>
          <p:cNvSpPr>
            <a:spLocks noGrp="1"/>
          </p:cNvSpPr>
          <p:nvPr>
            <p:ph type="body" sz="quarter" idx="26" hasCustomPrompt="1"/>
          </p:nvPr>
        </p:nvSpPr>
        <p:spPr>
          <a:xfrm>
            <a:off x="141713" y="4250220"/>
            <a:ext cx="312737" cy="1055242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23"/>
          <p:cNvSpPr>
            <a:spLocks noGrp="1"/>
          </p:cNvSpPr>
          <p:nvPr>
            <p:ph type="body" sz="quarter" idx="27" hasCustomPrompt="1"/>
          </p:nvPr>
        </p:nvSpPr>
        <p:spPr>
          <a:xfrm>
            <a:off x="160783" y="5527575"/>
            <a:ext cx="312737" cy="38454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60783" y="798100"/>
            <a:ext cx="8820737" cy="32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sz="14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do:  </a:t>
            </a:r>
            <a:r>
              <a:rPr lang="en-GB" sz="14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each row pick one statement that you think is right. 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701865" y="1430882"/>
            <a:ext cx="8323263" cy="417136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701864" y="5532587"/>
            <a:ext cx="8323263" cy="37953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701864" y="2027483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4966983" y="2025437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701864" y="4249463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40" hasCustomPrompt="1"/>
          </p:nvPr>
        </p:nvSpPr>
        <p:spPr>
          <a:xfrm>
            <a:off x="4966983" y="4247417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2"/>
          <p:cNvSpPr>
            <a:spLocks noGrp="1"/>
          </p:cNvSpPr>
          <p:nvPr>
            <p:ph type="body" sz="quarter" idx="41" hasCustomPrompt="1"/>
          </p:nvPr>
        </p:nvSpPr>
        <p:spPr>
          <a:xfrm>
            <a:off x="701864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42" hasCustomPrompt="1"/>
          </p:nvPr>
        </p:nvSpPr>
        <p:spPr>
          <a:xfrm>
            <a:off x="3534831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9" name="Text Placeholder 12"/>
          <p:cNvSpPr>
            <a:spLocks noGrp="1"/>
          </p:cNvSpPr>
          <p:nvPr>
            <p:ph type="body" sz="quarter" idx="43" hasCustomPrompt="1"/>
          </p:nvPr>
        </p:nvSpPr>
        <p:spPr>
          <a:xfrm>
            <a:off x="6367799" y="3279431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512935" y="1211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6863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2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43325" y="1435895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4463" y="1854200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325" y="258859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325" y="3306964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144463" y="4028160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144463" y="4759727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144463" y="5558038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5364488" y="1434672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5365626" y="185297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35" hasCustomPrompt="1"/>
          </p:nvPr>
        </p:nvSpPr>
        <p:spPr>
          <a:xfrm>
            <a:off x="5364488" y="258737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36" hasCustomPrompt="1"/>
          </p:nvPr>
        </p:nvSpPr>
        <p:spPr>
          <a:xfrm>
            <a:off x="5364488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37" hasCustomPrompt="1"/>
          </p:nvPr>
        </p:nvSpPr>
        <p:spPr>
          <a:xfrm>
            <a:off x="5365626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38" hasCustomPrompt="1"/>
          </p:nvPr>
        </p:nvSpPr>
        <p:spPr>
          <a:xfrm>
            <a:off x="5365626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39" hasCustomPrompt="1"/>
          </p:nvPr>
        </p:nvSpPr>
        <p:spPr>
          <a:xfrm>
            <a:off x="5365626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0" hasCustomPrompt="1"/>
          </p:nvPr>
        </p:nvSpPr>
        <p:spPr>
          <a:xfrm>
            <a:off x="143325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11"/>
          <p:cNvSpPr>
            <a:spLocks noGrp="1"/>
          </p:cNvSpPr>
          <p:nvPr>
            <p:ph type="body" sz="quarter" idx="41" hasCustomPrompt="1"/>
          </p:nvPr>
        </p:nvSpPr>
        <p:spPr>
          <a:xfrm>
            <a:off x="144463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11"/>
          <p:cNvSpPr>
            <a:spLocks noGrp="1"/>
          </p:cNvSpPr>
          <p:nvPr>
            <p:ph type="body" sz="quarter" idx="42" hasCustomPrompt="1"/>
          </p:nvPr>
        </p:nvSpPr>
        <p:spPr>
          <a:xfrm>
            <a:off x="144463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144463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13251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3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Placeholder 11"/>
          <p:cNvSpPr>
            <a:spLocks noGrp="1"/>
          </p:cNvSpPr>
          <p:nvPr>
            <p:ph type="body" sz="quarter" idx="57" hasCustomPrompt="1"/>
          </p:nvPr>
        </p:nvSpPr>
        <p:spPr>
          <a:xfrm>
            <a:off x="6769406" y="1920692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7" name="Text Placeholder 11"/>
          <p:cNvSpPr>
            <a:spLocks noGrp="1"/>
          </p:cNvSpPr>
          <p:nvPr>
            <p:ph type="body" sz="quarter" idx="58" hasCustomPrompt="1"/>
          </p:nvPr>
        </p:nvSpPr>
        <p:spPr>
          <a:xfrm>
            <a:off x="6768268" y="265508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8" name="Text Placeholder 11"/>
          <p:cNvSpPr>
            <a:spLocks noGrp="1"/>
          </p:cNvSpPr>
          <p:nvPr>
            <p:ph type="body" sz="quarter" idx="59" hasCustomPrompt="1"/>
          </p:nvPr>
        </p:nvSpPr>
        <p:spPr>
          <a:xfrm>
            <a:off x="6768268" y="3372233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9" name="Text Placeholder 11"/>
          <p:cNvSpPr>
            <a:spLocks noGrp="1"/>
          </p:cNvSpPr>
          <p:nvPr>
            <p:ph type="body" sz="quarter" idx="60" hasCustomPrompt="1"/>
          </p:nvPr>
        </p:nvSpPr>
        <p:spPr>
          <a:xfrm>
            <a:off x="6769406" y="4093429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0" name="Text Placeholder 11"/>
          <p:cNvSpPr>
            <a:spLocks noGrp="1"/>
          </p:cNvSpPr>
          <p:nvPr>
            <p:ph type="body" sz="quarter" idx="61" hasCustomPrompt="1"/>
          </p:nvPr>
        </p:nvSpPr>
        <p:spPr>
          <a:xfrm>
            <a:off x="6769406" y="482499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1" name="Text Placeholder 11"/>
          <p:cNvSpPr>
            <a:spLocks noGrp="1"/>
          </p:cNvSpPr>
          <p:nvPr>
            <p:ph type="body" sz="quarter" idx="62" hasCustomPrompt="1"/>
          </p:nvPr>
        </p:nvSpPr>
        <p:spPr>
          <a:xfrm>
            <a:off x="6769406" y="5623307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9" name="Text Placeholder 11"/>
          <p:cNvSpPr>
            <a:spLocks noGrp="1"/>
          </p:cNvSpPr>
          <p:nvPr>
            <p:ph type="body" sz="quarter" idx="51" hasCustomPrompt="1"/>
          </p:nvPr>
        </p:nvSpPr>
        <p:spPr>
          <a:xfrm>
            <a:off x="163946" y="265508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0" name="Text Placeholder 11"/>
          <p:cNvSpPr>
            <a:spLocks noGrp="1"/>
          </p:cNvSpPr>
          <p:nvPr>
            <p:ph type="body" sz="quarter" idx="52" hasCustomPrompt="1"/>
          </p:nvPr>
        </p:nvSpPr>
        <p:spPr>
          <a:xfrm>
            <a:off x="163946" y="3372233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1" name="Text Placeholder 11"/>
          <p:cNvSpPr>
            <a:spLocks noGrp="1"/>
          </p:cNvSpPr>
          <p:nvPr>
            <p:ph type="body" sz="quarter" idx="53" hasCustomPrompt="1"/>
          </p:nvPr>
        </p:nvSpPr>
        <p:spPr>
          <a:xfrm>
            <a:off x="165084" y="4093429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3" name="Text Placeholder 11"/>
          <p:cNvSpPr>
            <a:spLocks noGrp="1"/>
          </p:cNvSpPr>
          <p:nvPr>
            <p:ph type="body" sz="quarter" idx="55" hasCustomPrompt="1"/>
          </p:nvPr>
        </p:nvSpPr>
        <p:spPr>
          <a:xfrm>
            <a:off x="165084" y="5623307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2" name="Text Placeholder 11"/>
          <p:cNvSpPr>
            <a:spLocks noGrp="1"/>
          </p:cNvSpPr>
          <p:nvPr>
            <p:ph type="body" sz="quarter" idx="54" hasCustomPrompt="1"/>
          </p:nvPr>
        </p:nvSpPr>
        <p:spPr>
          <a:xfrm>
            <a:off x="165084" y="482499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3072833" y="1502387"/>
            <a:ext cx="2960052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3073769" y="1920692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44" hasCustomPrompt="1"/>
          </p:nvPr>
        </p:nvSpPr>
        <p:spPr>
          <a:xfrm>
            <a:off x="3072631" y="265508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45" hasCustomPrompt="1"/>
          </p:nvPr>
        </p:nvSpPr>
        <p:spPr>
          <a:xfrm>
            <a:off x="3072631" y="3372233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46" hasCustomPrompt="1"/>
          </p:nvPr>
        </p:nvSpPr>
        <p:spPr>
          <a:xfrm>
            <a:off x="3073769" y="4093429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47" hasCustomPrompt="1"/>
          </p:nvPr>
        </p:nvSpPr>
        <p:spPr>
          <a:xfrm>
            <a:off x="3073769" y="482499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8" hasCustomPrompt="1"/>
          </p:nvPr>
        </p:nvSpPr>
        <p:spPr>
          <a:xfrm>
            <a:off x="3073769" y="5623307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9" hasCustomPrompt="1"/>
          </p:nvPr>
        </p:nvSpPr>
        <p:spPr>
          <a:xfrm>
            <a:off x="164148" y="1502387"/>
            <a:ext cx="217443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8" name="Text Placeholder 11"/>
          <p:cNvSpPr>
            <a:spLocks noGrp="1"/>
          </p:cNvSpPr>
          <p:nvPr>
            <p:ph type="body" sz="quarter" idx="50" hasCustomPrompt="1"/>
          </p:nvPr>
        </p:nvSpPr>
        <p:spPr>
          <a:xfrm>
            <a:off x="165084" y="1920692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5" name="Text Placeholder 8"/>
          <p:cNvSpPr>
            <a:spLocks noGrp="1"/>
          </p:cNvSpPr>
          <p:nvPr>
            <p:ph type="body" sz="quarter" idx="56" hasCustomPrompt="1"/>
          </p:nvPr>
        </p:nvSpPr>
        <p:spPr>
          <a:xfrm>
            <a:off x="6768712" y="1502387"/>
            <a:ext cx="219577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62122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dering an 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544264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e.g. the start of the explanation ...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14375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375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7" hasCustomPrompt="1"/>
          </p:nvPr>
        </p:nvSpPr>
        <p:spPr>
          <a:xfrm>
            <a:off x="14375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75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75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464390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464390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464390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1"/>
          <p:cNvSpPr>
            <a:spLocks noGrp="1"/>
          </p:cNvSpPr>
          <p:nvPr>
            <p:ph type="body" sz="quarter" idx="33" hasCustomPrompt="1"/>
          </p:nvPr>
        </p:nvSpPr>
        <p:spPr>
          <a:xfrm>
            <a:off x="464390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464390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0784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ritten arti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68350"/>
            <a:ext cx="8820075" cy="533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600" baseline="0"/>
            </a:lvl1pPr>
          </a:lstStyle>
          <a:p>
            <a:pPr lvl="0"/>
            <a:r>
              <a:rPr lang="en-US" dirty="0"/>
              <a:t>Click to add written article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0343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4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1582004"/>
              </p:ext>
            </p:extLst>
          </p:nvPr>
        </p:nvGraphicFramePr>
        <p:xfrm>
          <a:off x="457207" y="3407767"/>
          <a:ext cx="8285148" cy="251052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11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77" y="53792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437101816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59779374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59023494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0698128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7003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alysing an argumen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630716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0"/>
            <a:ext cx="8820150" cy="820929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31" hasCustomPrompt="1"/>
          </p:nvPr>
        </p:nvSpPr>
        <p:spPr>
          <a:xfrm>
            <a:off x="177815" y="2047509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5004488" y="2052868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33" hasCustomPrompt="1"/>
          </p:nvPr>
        </p:nvSpPr>
        <p:spPr>
          <a:xfrm>
            <a:off x="14375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3225456" y="3416571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177815" y="5070741"/>
            <a:ext cx="8803705" cy="616541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494561" y="281199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48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0944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tfy Evdnc for knwldg clms tb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06026" y="6288879"/>
            <a:ext cx="2895600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154479" y="141450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 b="0"/>
            </a:lvl1pPr>
          </a:lstStyle>
          <a:p>
            <a:pPr lvl="0"/>
            <a:r>
              <a:rPr lang="en-US" dirty="0"/>
              <a:t>Click to add table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807314" y="1414195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True or false?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7883089" y="1414258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Evidence?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0" hasCustomPrompt="1"/>
          </p:nvPr>
        </p:nvSpPr>
        <p:spPr>
          <a:xfrm>
            <a:off x="6807314" y="1952508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21" hasCustomPrompt="1"/>
          </p:nvPr>
        </p:nvSpPr>
        <p:spPr>
          <a:xfrm>
            <a:off x="7882813" y="195257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2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6807314" y="248990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3" name="Text Placeholder 18"/>
          <p:cNvSpPr>
            <a:spLocks noGrp="1"/>
          </p:cNvSpPr>
          <p:nvPr>
            <p:ph type="body" sz="quarter" idx="24" hasCustomPrompt="1"/>
          </p:nvPr>
        </p:nvSpPr>
        <p:spPr>
          <a:xfrm>
            <a:off x="7882813" y="2490166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5" name="Text Placeholder 18"/>
          <p:cNvSpPr>
            <a:spLocks noGrp="1"/>
          </p:cNvSpPr>
          <p:nvPr>
            <p:ph type="body" sz="quarter" idx="26" hasCustomPrompt="1"/>
          </p:nvPr>
        </p:nvSpPr>
        <p:spPr>
          <a:xfrm>
            <a:off x="6807314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6" name="Text Placeholder 18"/>
          <p:cNvSpPr>
            <a:spLocks noGrp="1"/>
          </p:cNvSpPr>
          <p:nvPr>
            <p:ph type="body" sz="quarter" idx="27" hasCustomPrompt="1"/>
          </p:nvPr>
        </p:nvSpPr>
        <p:spPr>
          <a:xfrm>
            <a:off x="7883400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8" name="Text Placeholder 18"/>
          <p:cNvSpPr>
            <a:spLocks noGrp="1"/>
          </p:cNvSpPr>
          <p:nvPr>
            <p:ph type="body" sz="quarter" idx="29" hasCustomPrompt="1"/>
          </p:nvPr>
        </p:nvSpPr>
        <p:spPr>
          <a:xfrm>
            <a:off x="6807314" y="3566512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9" name="Text Placeholder 18"/>
          <p:cNvSpPr>
            <a:spLocks noGrp="1"/>
          </p:cNvSpPr>
          <p:nvPr>
            <p:ph type="body" sz="quarter" idx="30" hasCustomPrompt="1"/>
          </p:nvPr>
        </p:nvSpPr>
        <p:spPr>
          <a:xfrm>
            <a:off x="7883400" y="35666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1" name="Text Placeholder 18"/>
          <p:cNvSpPr>
            <a:spLocks noGrp="1"/>
          </p:cNvSpPr>
          <p:nvPr>
            <p:ph type="body" sz="quarter" idx="32" hasCustomPrompt="1"/>
          </p:nvPr>
        </p:nvSpPr>
        <p:spPr>
          <a:xfrm>
            <a:off x="6807314" y="4105064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2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7883400" y="4106353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4" name="Text Placeholder 18"/>
          <p:cNvSpPr>
            <a:spLocks noGrp="1"/>
          </p:cNvSpPr>
          <p:nvPr>
            <p:ph type="body" sz="quarter" idx="35" hasCustomPrompt="1"/>
          </p:nvPr>
        </p:nvSpPr>
        <p:spPr>
          <a:xfrm>
            <a:off x="6811295" y="4647755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5" name="Text Placeholder 18"/>
          <p:cNvSpPr>
            <a:spLocks noGrp="1"/>
          </p:cNvSpPr>
          <p:nvPr>
            <p:ph type="body" sz="quarter" idx="36" hasCustomPrompt="1"/>
          </p:nvPr>
        </p:nvSpPr>
        <p:spPr>
          <a:xfrm>
            <a:off x="7882001" y="464919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4480" y="195544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37" hasCustomPrompt="1"/>
          </p:nvPr>
        </p:nvSpPr>
        <p:spPr>
          <a:xfrm>
            <a:off x="154481" y="2493662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38" hasCustomPrompt="1"/>
          </p:nvPr>
        </p:nvSpPr>
        <p:spPr>
          <a:xfrm>
            <a:off x="154482" y="3030046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39" hasCustomPrompt="1"/>
          </p:nvPr>
        </p:nvSpPr>
        <p:spPr>
          <a:xfrm>
            <a:off x="155773" y="356711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40" hasCustomPrompt="1"/>
          </p:nvPr>
        </p:nvSpPr>
        <p:spPr>
          <a:xfrm>
            <a:off x="155773" y="410919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41" hasCustomPrompt="1"/>
          </p:nvPr>
        </p:nvSpPr>
        <p:spPr>
          <a:xfrm>
            <a:off x="155181" y="4647505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303060"/>
            <a:ext cx="8820150" cy="805760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more information …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24591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e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5"/>
            <a:ext cx="8434790" cy="5178425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43605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2297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93541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36237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2580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8C310-822D-4ECA-8F63-D08185EDC280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586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8000"/>
            <a:ext cx="8229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748A-A193-4664-9535-CCDBB83CF160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29539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39C1-A2BB-4643-8519-0F1DDB3FDEE8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669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3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583173103"/>
              </p:ext>
            </p:extLst>
          </p:nvPr>
        </p:nvGraphicFramePr>
        <p:xfrm>
          <a:off x="457207" y="3407767"/>
          <a:ext cx="8285148" cy="185368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10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23941559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07051780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72734929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36582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7017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44752"/>
            <a:ext cx="4040188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67017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752"/>
            <a:ext cx="4041775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6AC93-727D-4304-88E9-BAE5E70D7B0A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0339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980E9-3AA2-411F-A0FB-A064364E468C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6439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EA42-47A0-4239-9474-9D40BB1CC951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33351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2000" y="713232"/>
            <a:ext cx="8820000" cy="450799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2000" y="5339906"/>
            <a:ext cx="8820000" cy="969454"/>
          </a:xfrm>
          <a:solidFill>
            <a:schemeClr val="bg1">
              <a:alpha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4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847A-CBD7-42CB-9D38-75C4994C33C1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1632" y="26336"/>
            <a:ext cx="8820737" cy="576000"/>
          </a:xfrm>
        </p:spPr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9119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2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19279608"/>
              </p:ext>
            </p:extLst>
          </p:nvPr>
        </p:nvGraphicFramePr>
        <p:xfrm>
          <a:off x="485639" y="4055823"/>
          <a:ext cx="8285148" cy="119684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9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305851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4055823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4703879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7962082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892349488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688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 multicho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9"/>
            <a:ext cx="8469918" cy="965868"/>
          </a:xfrm>
          <a:solidFill>
            <a:srgbClr val="FAFAEA"/>
          </a:solidFill>
          <a:ln>
            <a:solidFill>
              <a:srgbClr val="214D83"/>
            </a:solidFill>
          </a:ln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746429" y="2204816"/>
            <a:ext cx="5760000" cy="3600000"/>
            <a:chOff x="1746429" y="2204816"/>
            <a:chExt cx="5760000" cy="3600000"/>
          </a:xfrm>
        </p:grpSpPr>
        <p:cxnSp>
          <p:nvCxnSpPr>
            <p:cNvPr id="8" name="Straight Connector 7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1730376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A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4664427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B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23"/>
          </p:nvPr>
        </p:nvSpPr>
        <p:spPr>
          <a:xfrm>
            <a:off x="1730375" y="2205038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5" name="Picture Placeholder 22"/>
          <p:cNvSpPr>
            <a:spLocks noGrp="1"/>
          </p:cNvSpPr>
          <p:nvPr>
            <p:ph type="pic" sz="quarter" idx="24"/>
          </p:nvPr>
        </p:nvSpPr>
        <p:spPr>
          <a:xfrm>
            <a:off x="4664427" y="2197450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466442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D</a:t>
            </a:r>
          </a:p>
        </p:txBody>
      </p:sp>
      <p:sp>
        <p:nvSpPr>
          <p:cNvPr id="27" name="Picture Placeholder 22"/>
          <p:cNvSpPr>
            <a:spLocks noGrp="1"/>
          </p:cNvSpPr>
          <p:nvPr>
            <p:ph type="pic" sz="quarter" idx="26"/>
          </p:nvPr>
        </p:nvSpPr>
        <p:spPr>
          <a:xfrm>
            <a:off x="466442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173329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C</a:t>
            </a:r>
          </a:p>
        </p:txBody>
      </p:sp>
      <p:sp>
        <p:nvSpPr>
          <p:cNvPr id="29" name="Picture Placeholder 22"/>
          <p:cNvSpPr>
            <a:spLocks noGrp="1"/>
          </p:cNvSpPr>
          <p:nvPr>
            <p:ph type="pic" sz="quarter" idx="28"/>
          </p:nvPr>
        </p:nvSpPr>
        <p:spPr>
          <a:xfrm>
            <a:off x="173329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315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5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25032341"/>
              </p:ext>
            </p:extLst>
          </p:nvPr>
        </p:nvGraphicFramePr>
        <p:xfrm>
          <a:off x="319160" y="1858318"/>
          <a:ext cx="8469918" cy="4002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4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170021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2708275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90600" y="335259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90600" y="399691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90600" y="467228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90600" y="5285550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3664016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095445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39422149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7080508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927910770"/>
              </p:ext>
            </p:extLst>
          </p:nvPr>
        </p:nvGraphicFramePr>
        <p:xfrm>
          <a:off x="319160" y="27102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2534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4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96326028"/>
              </p:ext>
            </p:extLst>
          </p:nvPr>
        </p:nvGraphicFramePr>
        <p:xfrm>
          <a:off x="319160" y="2507798"/>
          <a:ext cx="8469918" cy="3354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8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73508" y="530617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4342635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19965853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47325652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3525464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6176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3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69997860"/>
              </p:ext>
            </p:extLst>
          </p:nvPr>
        </p:nvGraphicFramePr>
        <p:xfrm>
          <a:off x="319160" y="2507798"/>
          <a:ext cx="8469918" cy="2706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87526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39240297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95720291"/>
              </p:ext>
            </p:extLst>
          </p:nvPr>
        </p:nvGraphicFramePr>
        <p:xfrm>
          <a:off x="319160" y="4662382"/>
          <a:ext cx="5474889" cy="55258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5258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36068950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954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2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82244933"/>
              </p:ext>
            </p:extLst>
          </p:nvPr>
        </p:nvGraphicFramePr>
        <p:xfrm>
          <a:off x="319160" y="3163257"/>
          <a:ext cx="8469918" cy="2058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974129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  <a:lvl5pPr>
              <a:defRPr/>
            </a:lvl5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 </a:t>
            </a:r>
            <a:r>
              <a:rPr lang="en-US" dirty="0" err="1"/>
              <a:t>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47870" y="402131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47870" y="466563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68987796"/>
              </p:ext>
            </p:extLst>
          </p:nvPr>
        </p:nvGraphicFramePr>
        <p:xfrm>
          <a:off x="319161" y="3987012"/>
          <a:ext cx="5474889" cy="589927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8992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52465563"/>
              </p:ext>
            </p:extLst>
          </p:nvPr>
        </p:nvGraphicFramePr>
        <p:xfrm>
          <a:off x="319160" y="4653139"/>
          <a:ext cx="5474889" cy="56811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811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91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08000"/>
            <a:ext cx="8229600" cy="52182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1528" y="6471442"/>
            <a:ext cx="2133600" cy="2993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51" y="6471442"/>
            <a:ext cx="778926" cy="29935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29741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067754" y="6406307"/>
            <a:ext cx="53496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00" dirty="0"/>
              <a:t>Developed by the University of York Science Education Group and the Salters’ Institute.</a:t>
            </a:r>
          </a:p>
          <a:p>
            <a:pPr algn="ctr"/>
            <a:r>
              <a:rPr lang="en-GB" sz="700" dirty="0"/>
              <a:t>This question or activity may have been edited. Download the original from </a:t>
            </a:r>
            <a:r>
              <a:rPr lang="en-GB" sz="700" b="1" dirty="0"/>
              <a:t>www.BestEvidenceScienceTeaching.org</a:t>
            </a:r>
          </a:p>
          <a:p>
            <a:pPr algn="ctr"/>
            <a:r>
              <a:rPr lang="en-GB" sz="7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© University of York Science Education Group. Distributed under a Creative Commons Attribution-NonCommercial (CC BY-NC) license.</a:t>
            </a:r>
          </a:p>
        </p:txBody>
      </p:sp>
    </p:spTree>
    <p:extLst>
      <p:ext uri="{BB962C8B-B14F-4D97-AF65-F5344CB8AC3E}">
        <p14:creationId xmlns:p14="http://schemas.microsoft.com/office/powerpoint/2010/main" val="290593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85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9" r:id="rId12"/>
    <p:sldLayoutId id="2147483670" r:id="rId13"/>
    <p:sldLayoutId id="2147483671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80" r:id="rId20"/>
    <p:sldLayoutId id="2147483678" r:id="rId21"/>
    <p:sldLayoutId id="2147483668" r:id="rId22"/>
    <p:sldLayoutId id="2147483682" r:id="rId23"/>
    <p:sldLayoutId id="2147483681" r:id="rId24"/>
    <p:sldLayoutId id="2147483683" r:id="rId25"/>
    <p:sldLayoutId id="2147483684" r:id="rId26"/>
    <p:sldLayoutId id="2147483649" r:id="rId27"/>
    <p:sldLayoutId id="2147483650" r:id="rId28"/>
    <p:sldLayoutId id="2147483652" r:id="rId29"/>
    <p:sldLayoutId id="2147483653" r:id="rId30"/>
    <p:sldLayoutId id="2147483654" r:id="rId31"/>
    <p:sldLayoutId id="2147483655" r:id="rId32"/>
    <p:sldLayoutId id="2147483657" r:id="rId3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+mj-lt"/>
        <a:buNone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971550" indent="-5143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485900" indent="-5715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-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974850" indent="-539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514600" indent="-53975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What does C represent?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6" name="Speech Bubble: Rectangle with Corners Rounded 5">
            <a:extLst>
              <a:ext uri="{FF2B5EF4-FFF2-40B4-BE49-F238E27FC236}">
                <a16:creationId xmlns:a16="http://schemas.microsoft.com/office/drawing/2014/main" id="{C76673C3-240E-4669-907A-BF24F5BBB884}"/>
              </a:ext>
            </a:extLst>
          </p:cNvPr>
          <p:cNvSpPr/>
          <p:nvPr/>
        </p:nvSpPr>
        <p:spPr>
          <a:xfrm>
            <a:off x="1199687" y="1579439"/>
            <a:ext cx="2133600" cy="679508"/>
          </a:xfrm>
          <a:prstGeom prst="wedgeRoundRectCallout">
            <a:avLst>
              <a:gd name="adj1" fmla="val 71110"/>
              <a:gd name="adj2" fmla="val 79212"/>
              <a:gd name="adj3" fmla="val 16667"/>
            </a:avLst>
          </a:prstGeom>
          <a:solidFill>
            <a:srgbClr val="FAFAEA"/>
          </a:solidFill>
          <a:ln w="63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Alex</a:t>
            </a:r>
          </a:p>
          <a:p>
            <a:pPr algn="ctr"/>
            <a:r>
              <a:rPr lang="en-GB" sz="12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 is short for the element name carbon.</a:t>
            </a:r>
          </a:p>
        </p:txBody>
      </p:sp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A5E3D737-7A05-4702-99E3-47A0C2D78343}"/>
              </a:ext>
            </a:extLst>
          </p:cNvPr>
          <p:cNvSpPr/>
          <p:nvPr/>
        </p:nvSpPr>
        <p:spPr>
          <a:xfrm>
            <a:off x="5420503" y="1579439"/>
            <a:ext cx="2133600" cy="679508"/>
          </a:xfrm>
          <a:prstGeom prst="wedgeRoundRectCallout">
            <a:avLst>
              <a:gd name="adj1" fmla="val -58083"/>
              <a:gd name="adj2" fmla="val 112367"/>
              <a:gd name="adj3" fmla="val 16667"/>
            </a:avLst>
          </a:prstGeom>
          <a:solidFill>
            <a:srgbClr val="FAFAEA"/>
          </a:solidFill>
          <a:ln w="63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Zara</a:t>
            </a:r>
          </a:p>
          <a:p>
            <a:pPr algn="ctr"/>
            <a:r>
              <a:rPr lang="en-GB" sz="12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 means 1 atom of carbon.</a:t>
            </a:r>
          </a:p>
        </p:txBody>
      </p:sp>
      <p:sp>
        <p:nvSpPr>
          <p:cNvPr id="8" name="Speech Bubble: Rectangle with Corners Rounded 7">
            <a:extLst>
              <a:ext uri="{FF2B5EF4-FFF2-40B4-BE49-F238E27FC236}">
                <a16:creationId xmlns:a16="http://schemas.microsoft.com/office/drawing/2014/main" id="{96FB7449-0180-45DA-8D17-C3A38D40D02F}"/>
              </a:ext>
            </a:extLst>
          </p:cNvPr>
          <p:cNvSpPr/>
          <p:nvPr/>
        </p:nvSpPr>
        <p:spPr>
          <a:xfrm>
            <a:off x="6387549" y="2857381"/>
            <a:ext cx="2133600" cy="679508"/>
          </a:xfrm>
          <a:prstGeom prst="wedgeRoundRectCallout">
            <a:avLst>
              <a:gd name="adj1" fmla="val -81686"/>
              <a:gd name="adj2" fmla="val 12904"/>
              <a:gd name="adj3" fmla="val 16667"/>
            </a:avLst>
          </a:prstGeom>
          <a:solidFill>
            <a:srgbClr val="FAFAEA"/>
          </a:solidFill>
          <a:ln w="63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Poppy</a:t>
            </a:r>
          </a:p>
          <a:p>
            <a:pPr algn="ctr"/>
            <a:r>
              <a:rPr lang="en-GB" sz="12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 is the symbol for the element carbon.</a:t>
            </a:r>
          </a:p>
        </p:txBody>
      </p:sp>
      <p:sp>
        <p:nvSpPr>
          <p:cNvPr id="9" name="Speech Bubble: Rectangle with Corners Rounded 8">
            <a:extLst>
              <a:ext uri="{FF2B5EF4-FFF2-40B4-BE49-F238E27FC236}">
                <a16:creationId xmlns:a16="http://schemas.microsoft.com/office/drawing/2014/main" id="{48E1FE0D-002D-43DD-96A1-19B3B0C66DF0}"/>
              </a:ext>
            </a:extLst>
          </p:cNvPr>
          <p:cNvSpPr/>
          <p:nvPr/>
        </p:nvSpPr>
        <p:spPr>
          <a:xfrm>
            <a:off x="875008" y="2749492"/>
            <a:ext cx="2133600" cy="679508"/>
          </a:xfrm>
          <a:prstGeom prst="wedgeRoundRectCallout">
            <a:avLst>
              <a:gd name="adj1" fmla="val 72352"/>
              <a:gd name="adj2" fmla="val 53859"/>
              <a:gd name="adj3" fmla="val 16667"/>
            </a:avLst>
          </a:prstGeom>
          <a:solidFill>
            <a:srgbClr val="FAFAEA"/>
          </a:solidFill>
          <a:ln w="63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Arjun</a:t>
            </a:r>
          </a:p>
          <a:p>
            <a:pPr algn="ctr"/>
            <a:r>
              <a:rPr lang="en-GB" sz="12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 stands for the substance carbon.</a:t>
            </a:r>
          </a:p>
        </p:txBody>
      </p:sp>
      <p:sp>
        <p:nvSpPr>
          <p:cNvPr id="10" name="Speech Bubble: Rectangle with Corners Rounded 9">
            <a:extLst>
              <a:ext uri="{FF2B5EF4-FFF2-40B4-BE49-F238E27FC236}">
                <a16:creationId xmlns:a16="http://schemas.microsoft.com/office/drawing/2014/main" id="{DB511623-45D5-4D44-BAA9-E421508166FD}"/>
              </a:ext>
            </a:extLst>
          </p:cNvPr>
          <p:cNvSpPr/>
          <p:nvPr/>
        </p:nvSpPr>
        <p:spPr>
          <a:xfrm>
            <a:off x="1000540" y="3919546"/>
            <a:ext cx="2133600" cy="679508"/>
          </a:xfrm>
          <a:prstGeom prst="wedgeRoundRectCallout">
            <a:avLst>
              <a:gd name="adj1" fmla="val 91606"/>
              <a:gd name="adj2" fmla="val -49504"/>
              <a:gd name="adj3" fmla="val 16667"/>
            </a:avLst>
          </a:prstGeom>
          <a:solidFill>
            <a:srgbClr val="FAFAEA"/>
          </a:solidFill>
          <a:ln w="63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Kyle</a:t>
            </a:r>
          </a:p>
          <a:p>
            <a:pPr algn="ctr"/>
            <a:r>
              <a:rPr lang="en-GB" sz="1200" dirty="0">
                <a:solidFill>
                  <a:srgbClr val="00206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 makes me picture a lump of black coal.</a:t>
            </a:r>
          </a:p>
        </p:txBody>
      </p:sp>
    </p:spTree>
    <p:extLst>
      <p:ext uri="{BB962C8B-B14F-4D97-AF65-F5344CB8AC3E}">
        <p14:creationId xmlns:p14="http://schemas.microsoft.com/office/powerpoint/2010/main" val="849712752"/>
      </p:ext>
    </p:extLst>
  </p:cSld>
  <p:clrMapOvr>
    <a:masterClrMapping/>
  </p:clrMapOvr>
</p:sld>
</file>

<file path=ppt/theme/theme1.xml><?xml version="1.0" encoding="utf-8"?>
<a:theme xmlns:a="http://schemas.openxmlformats.org/drawingml/2006/main" name="BEST_template_activity_powerpo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D02F4702-E6D3-46D4-92A2-CAC6D9042571}" vid="{B8AC361F-9F19-486B-BCBE-4F62F9546E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BEST Items template 04-07-18</Template>
  <TotalTime>148</TotalTime>
  <Words>53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Courier New</vt:lpstr>
      <vt:lpstr>Verdana</vt:lpstr>
      <vt:lpstr>Wingdings</vt:lpstr>
      <vt:lpstr>BEST_template_activity_powerpoint</vt:lpstr>
      <vt:lpstr>What does C represent?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6</cp:revision>
  <dcterms:created xsi:type="dcterms:W3CDTF">2018-07-23T16:54:29Z</dcterms:created>
  <dcterms:modified xsi:type="dcterms:W3CDTF">2018-07-26T09:33:45Z</dcterms:modified>
</cp:coreProperties>
</file>