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58" r:id="rId3"/>
    <p:sldId id="259" r:id="rId4"/>
    <p:sldId id="268" r:id="rId5"/>
    <p:sldId id="264" r:id="rId6"/>
    <p:sldId id="269" r:id="rId7"/>
    <p:sldId id="270" r:id="rId8"/>
    <p:sldId id="266" r:id="rId9"/>
    <p:sldId id="265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ra Wharton" initials="SW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8D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43" autoAdjust="0"/>
    <p:restoredTop sz="94660"/>
  </p:normalViewPr>
  <p:slideViewPr>
    <p:cSldViewPr snapToGrid="0">
      <p:cViewPr>
        <p:scale>
          <a:sx n="160" d="100"/>
          <a:sy n="160" d="100"/>
        </p:scale>
        <p:origin x="240" y="1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F70F13AB-94FA-46B1-A901-30207A4EE15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9EAD7BE-F1A6-4899-8DF1-07C7541132C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D8A24-7601-49E8-B40F-20267721E4F3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A6BDCA4-8E1A-4237-B777-402AD096C1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199FF89-3FE4-4DA3-B473-46515E9E4B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5CE69-D284-44A5-9BE3-94A65B047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699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5DC9E-CC5E-4BB8-84F3-EE5EF84DC1D8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0BD1B-555B-460D-914D-C3250F63F9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353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A95-F57F-4BED-A71B-50C7DE9FC487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989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7372-C28B-4AAE-8A37-BAE21A696F6C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170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780E-CCF2-4FE4-835C-697A9243FD8C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59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6131F-7013-4535-8A41-70F8E0B8136D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34" y="5327514"/>
            <a:ext cx="11749756" cy="140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88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DFD6C-B46D-42FF-AD01-2784864A5735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85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ED1-18C1-4A15-84CB-B4C81568BD24}" type="datetime1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815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02C-452C-4952-8298-9B5035D17C70}" type="datetime1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110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BBB-3AB7-4401-A450-7E15FC4A759C}" type="datetime1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367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E736-4CAF-41C2-AC26-B15758EA6791}" type="datetime1">
              <a:rPr lang="en-GB" smtClean="0"/>
              <a:t>18/09/2018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81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6C16-4E4A-47B4-9D36-35A1A40249E3}" type="datetime1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611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60B3-8390-49B2-A325-2059145EF889}" type="datetime1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79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1B610-1EF9-49E7-8698-8102193A9258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720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lymail.co.uk/home/moslive/article-2195789/British-Antarctic-Station-How-does-chef-feed-90-people-nearest-supermarket-4-000-miles-away.html" TargetMode="External"/><Relationship Id="rId4" Type="http://schemas.openxmlformats.org/officeDocument/2006/relationships/hyperlink" Target="http://www.rsc.org/learn-chemistry/resource/res00002338/kitchen-k-mistry-fast-facts-preserves" TargetMode="External"/><Relationship Id="rId5" Type="http://schemas.openxmlformats.org/officeDocument/2006/relationships/hyperlink" Target="http://www.bbc.co.uk/schools/gcsebitesize/science/add_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ogonazos.es/2008/03/scott-and-shackletons-abandoned-huts-in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159045" y="994682"/>
            <a:ext cx="3873910" cy="3873910"/>
          </a:xfrm>
          <a:prstGeom prst="ellipse">
            <a:avLst/>
          </a:prstGeom>
          <a:solidFill>
            <a:srgbClr val="AE8D3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403" y="2245431"/>
            <a:ext cx="3615194" cy="1372412"/>
          </a:xfrm>
        </p:spPr>
        <p:txBody>
          <a:bodyPr>
            <a:no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Activity </a:t>
            </a:r>
            <a:r>
              <a:rPr lang="en-GB" sz="3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3A</a:t>
            </a:r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Food Preservation</a:t>
            </a:r>
            <a:endParaRPr lang="en-GB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fld id="{9E4AEC96-90BF-45B0-B2B8-D52ADEB18BA3}" type="slidenum">
              <a:rPr lang="en-GB" sz="1800" b="1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</a:t>
            </a:fld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729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CA600C7E-0793-4244-BC3F-B914FEE6B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590504"/>
            <a:ext cx="3849756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Meet the STEM Professional 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xmlns="" id="{4E2A2A5D-0DD0-4384-AF48-B41D769B3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1" y="3066197"/>
            <a:ext cx="4056490" cy="126726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2400" b="1" dirty="0" smtClean="0">
                <a:solidFill>
                  <a:schemeClr val="bg1"/>
                </a:solidFill>
              </a:rPr>
              <a:t>Dr Joanna Buckley </a:t>
            </a:r>
            <a:br>
              <a:rPr lang="en-GB" sz="2400" b="1" dirty="0" smtClean="0">
                <a:solidFill>
                  <a:schemeClr val="bg1"/>
                </a:solidFill>
              </a:rPr>
            </a:br>
            <a:r>
              <a:rPr lang="en-GB" sz="2400" dirty="0" smtClean="0">
                <a:solidFill>
                  <a:schemeClr val="bg1"/>
                </a:solidFill>
              </a:rPr>
              <a:t>Chemical Scientist, University of Sheffield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6" name="Freeform: Shape 33">
            <a:extLst>
              <a:ext uri="{FF2B5EF4-FFF2-40B4-BE49-F238E27FC236}">
                <a16:creationId xmlns:a16="http://schemas.microsoft.com/office/drawing/2014/main" xmlns="" id="{CF62D2A7-8207-488C-9F46-316BA81A16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5471" y="52012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endParaRPr lang="en-GB" sz="18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 descr="A person standing in front of a counter&#10;&#10;Description generated with very high confidence">
            <a:extLst>
              <a:ext uri="{FF2B5EF4-FFF2-40B4-BE49-F238E27FC236}">
                <a16:creationId xmlns:a16="http://schemas.microsoft.com/office/drawing/2014/main" xmlns="" id="{8DB4D3C2-3D7F-46A7-8102-7E0F144AC1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8" r="15948"/>
          <a:stretch/>
        </p:blipFill>
        <p:spPr>
          <a:xfrm>
            <a:off x="6504000" y="-2"/>
            <a:ext cx="5688000" cy="5910722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80581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E4ACBCB-EC78-4BBB-9A43-FE801D2562FC}"/>
              </a:ext>
            </a:extLst>
          </p:cNvPr>
          <p:cNvSpPr txBox="1"/>
          <p:nvPr/>
        </p:nvSpPr>
        <p:spPr>
          <a:xfrm>
            <a:off x="5238753" y="2244009"/>
            <a:ext cx="4867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To </a:t>
            </a:r>
            <a:r>
              <a:rPr lang="en-GB" sz="2400" dirty="0" smtClean="0"/>
              <a:t>evaluate different ways of preserving food in preparation for </a:t>
            </a:r>
            <a:r>
              <a:rPr lang="en-GB" sz="2400" smtClean="0"/>
              <a:t>an expedition.</a:t>
            </a:r>
            <a:endParaRPr lang="en-GB" sz="2400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AE8D3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2452148"/>
            <a:ext cx="3615194" cy="78405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Objectives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E4ACBCB-EC78-4BBB-9A43-FE801D2562FC}"/>
              </a:ext>
            </a:extLst>
          </p:cNvPr>
          <p:cNvSpPr txBox="1"/>
          <p:nvPr/>
        </p:nvSpPr>
        <p:spPr>
          <a:xfrm>
            <a:off x="5041128" y="2153952"/>
            <a:ext cx="5303520" cy="1380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Read </a:t>
            </a:r>
            <a:r>
              <a:rPr lang="en-GB" sz="2400" dirty="0" smtClean="0">
                <a:latin typeface="Arial" charset="0"/>
                <a:ea typeface="Arial" charset="0"/>
                <a:cs typeface="Arial" charset="0"/>
              </a:rPr>
              <a:t>Joanna’s </a:t>
            </a: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profile</a:t>
            </a:r>
          </a:p>
          <a:p>
            <a:pPr marL="10287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rial" charset="0"/>
                <a:ea typeface="Arial" charset="0"/>
                <a:cs typeface="Arial" charset="0"/>
              </a:rPr>
              <a:t>How can you prevent an Apple from going brown? </a:t>
            </a:r>
            <a:endParaRPr lang="en-GB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4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AE8D3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2452148"/>
            <a:ext cx="3615194" cy="78405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08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E4ACBCB-EC78-4BBB-9A43-FE801D2562FC}"/>
              </a:ext>
            </a:extLst>
          </p:cNvPr>
          <p:cNvSpPr txBox="1"/>
          <p:nvPr/>
        </p:nvSpPr>
        <p:spPr>
          <a:xfrm>
            <a:off x="4959877" y="1136014"/>
            <a:ext cx="66569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charset="0"/>
                <a:ea typeface="Arial" charset="0"/>
                <a:cs typeface="Arial" charset="0"/>
              </a:rPr>
              <a:t>Preserving food enables it to be edible for longer.  </a:t>
            </a:r>
          </a:p>
          <a:p>
            <a:endParaRPr lang="en-GB" sz="24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GB" sz="2400" dirty="0">
                <a:latin typeface="Arial" charset="0"/>
                <a:ea typeface="Arial" charset="0"/>
                <a:cs typeface="Arial" charset="0"/>
              </a:rPr>
              <a:t>Lots of different methods were used before fridges were invented. </a:t>
            </a:r>
          </a:p>
          <a:p>
            <a:endParaRPr lang="en-GB" sz="24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GB" sz="2400" dirty="0">
                <a:latin typeface="Arial" charset="0"/>
                <a:ea typeface="Arial" charset="0"/>
                <a:cs typeface="Arial" charset="0"/>
              </a:rPr>
              <a:t>Historical expeditions to the polar regions took lots of food with them.  Why not compare this to the food that people take on expeditions today?  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AE8D3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2452148"/>
            <a:ext cx="3615194" cy="78405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Background information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488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AE8D3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 txBox="1">
            <a:spLocks/>
          </p:cNvSpPr>
          <p:nvPr/>
        </p:nvSpPr>
        <p:spPr>
          <a:xfrm>
            <a:off x="662608" y="2452148"/>
            <a:ext cx="3615194" cy="7840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Ways to preserve food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F48933E-ECED-4300-BD15-D55492D1A4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4609976" y="-4763"/>
            <a:ext cx="3913632" cy="2285224"/>
          </a:xfrm>
          <a:custGeom>
            <a:avLst/>
            <a:gdLst>
              <a:gd name="connsiteX0" fmla="*/ 29691 w 3913632"/>
              <a:gd name="connsiteY0" fmla="*/ 0 h 2285234"/>
              <a:gd name="connsiteX1" fmla="*/ 3883942 w 3913632"/>
              <a:gd name="connsiteY1" fmla="*/ 0 h 2285234"/>
              <a:gd name="connsiteX2" fmla="*/ 3903529 w 3913632"/>
              <a:gd name="connsiteY2" fmla="*/ 128345 h 2285234"/>
              <a:gd name="connsiteX3" fmla="*/ 3913632 w 3913632"/>
              <a:gd name="connsiteY3" fmla="*/ 328418 h 2285234"/>
              <a:gd name="connsiteX4" fmla="*/ 1956816 w 3913632"/>
              <a:gd name="connsiteY4" fmla="*/ 2285234 h 2285234"/>
              <a:gd name="connsiteX5" fmla="*/ 0 w 3913632"/>
              <a:gd name="connsiteY5" fmla="*/ 328418 h 2285234"/>
              <a:gd name="connsiteX6" fmla="*/ 10103 w 3913632"/>
              <a:gd name="connsiteY6" fmla="*/ 128345 h 22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2A8DAB6-B4CB-4696-9854-3698EB03CC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6566792" y="2383828"/>
            <a:ext cx="2852928" cy="2852928"/>
          </a:xfrm>
          <a:custGeom>
            <a:avLst/>
            <a:gdLst>
              <a:gd name="connsiteX0" fmla="*/ 1426464 w 2852928"/>
              <a:gd name="connsiteY0" fmla="*/ 0 h 2852928"/>
              <a:gd name="connsiteX1" fmla="*/ 2852928 w 2852928"/>
              <a:gd name="connsiteY1" fmla="*/ 1426464 h 2852928"/>
              <a:gd name="connsiteX2" fmla="*/ 1426464 w 2852928"/>
              <a:gd name="connsiteY2" fmla="*/ 2852928 h 2852928"/>
              <a:gd name="connsiteX3" fmla="*/ 0 w 2852928"/>
              <a:gd name="connsiteY3" fmla="*/ 1426464 h 2852928"/>
              <a:gd name="connsiteX4" fmla="*/ 1426464 w 2852928"/>
              <a:gd name="connsiteY4" fmla="*/ 0 h 2852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D16AD6A0-3259-4901-8C54-D603E721D1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8918761" y="-4331"/>
            <a:ext cx="3273238" cy="3618965"/>
          </a:xfrm>
          <a:custGeom>
            <a:avLst/>
            <a:gdLst>
              <a:gd name="connsiteX0" fmla="*/ 210437 w 3273238"/>
              <a:gd name="connsiteY0" fmla="*/ 0 h 3618965"/>
              <a:gd name="connsiteX1" fmla="*/ 3273238 w 3273238"/>
              <a:gd name="connsiteY1" fmla="*/ 0 h 3618965"/>
              <a:gd name="connsiteX2" fmla="*/ 3273238 w 3273238"/>
              <a:gd name="connsiteY2" fmla="*/ 3526409 h 3618965"/>
              <a:gd name="connsiteX3" fmla="*/ 3118338 w 3273238"/>
              <a:gd name="connsiteY3" fmla="*/ 3566238 h 3618965"/>
              <a:gd name="connsiteX4" fmla="*/ 2595295 w 3273238"/>
              <a:gd name="connsiteY4" fmla="*/ 3618965 h 3618965"/>
              <a:gd name="connsiteX5" fmla="*/ 0 w 3273238"/>
              <a:gd name="connsiteY5" fmla="*/ 1023670 h 3618965"/>
              <a:gd name="connsiteX6" fmla="*/ 203951 w 3273238"/>
              <a:gd name="connsiteY6" fmla="*/ 13464 h 3618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3238" h="3618965">
                <a:moveTo>
                  <a:pt x="210437" y="0"/>
                </a:moveTo>
                <a:lnTo>
                  <a:pt x="3273238" y="0"/>
                </a:lnTo>
                <a:lnTo>
                  <a:pt x="3273238" y="3526409"/>
                </a:lnTo>
                <a:lnTo>
                  <a:pt x="3118338" y="3566238"/>
                </a:lnTo>
                <a:cubicBezTo>
                  <a:pt x="2949390" y="3600810"/>
                  <a:pt x="2774463" y="3618965"/>
                  <a:pt x="2595295" y="3618965"/>
                </a:cubicBezTo>
                <a:cubicBezTo>
                  <a:pt x="1161953" y="3618965"/>
                  <a:pt x="0" y="2457012"/>
                  <a:pt x="0" y="1023670"/>
                </a:cubicBezTo>
                <a:cubicBezTo>
                  <a:pt x="0" y="665335"/>
                  <a:pt x="72622" y="323961"/>
                  <a:pt x="203951" y="1346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91995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AE8D3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 txBox="1">
            <a:spLocks/>
          </p:cNvSpPr>
          <p:nvPr/>
        </p:nvSpPr>
        <p:spPr>
          <a:xfrm>
            <a:off x="662608" y="2452148"/>
            <a:ext cx="3615194" cy="7840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Ways to preserve food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414F4908-BF02-469B-9BA9-04FC143F88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5572879" y="1143424"/>
            <a:ext cx="2852928" cy="2852928"/>
          </a:xfrm>
          <a:custGeom>
            <a:avLst/>
            <a:gdLst>
              <a:gd name="connsiteX0" fmla="*/ 1426464 w 2852928"/>
              <a:gd name="connsiteY0" fmla="*/ 0 h 2852928"/>
              <a:gd name="connsiteX1" fmla="*/ 2852928 w 2852928"/>
              <a:gd name="connsiteY1" fmla="*/ 1426464 h 2852928"/>
              <a:gd name="connsiteX2" fmla="*/ 1426464 w 2852928"/>
              <a:gd name="connsiteY2" fmla="*/ 2852928 h 2852928"/>
              <a:gd name="connsiteX3" fmla="*/ 0 w 2852928"/>
              <a:gd name="connsiteY3" fmla="*/ 1426464 h 2852928"/>
              <a:gd name="connsiteX4" fmla="*/ 1426464 w 2852928"/>
              <a:gd name="connsiteY4" fmla="*/ 0 h 2852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1B85F79-3B70-439D-9F99-67042B4FCD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8918762" y="0"/>
            <a:ext cx="3273238" cy="3618965"/>
          </a:xfrm>
          <a:custGeom>
            <a:avLst/>
            <a:gdLst>
              <a:gd name="connsiteX0" fmla="*/ 210437 w 3273238"/>
              <a:gd name="connsiteY0" fmla="*/ 0 h 3618965"/>
              <a:gd name="connsiteX1" fmla="*/ 3273238 w 3273238"/>
              <a:gd name="connsiteY1" fmla="*/ 0 h 3618965"/>
              <a:gd name="connsiteX2" fmla="*/ 3273238 w 3273238"/>
              <a:gd name="connsiteY2" fmla="*/ 3526409 h 3618965"/>
              <a:gd name="connsiteX3" fmla="*/ 3118338 w 3273238"/>
              <a:gd name="connsiteY3" fmla="*/ 3566238 h 3618965"/>
              <a:gd name="connsiteX4" fmla="*/ 2595295 w 3273238"/>
              <a:gd name="connsiteY4" fmla="*/ 3618965 h 3618965"/>
              <a:gd name="connsiteX5" fmla="*/ 0 w 3273238"/>
              <a:gd name="connsiteY5" fmla="*/ 1023670 h 3618965"/>
              <a:gd name="connsiteX6" fmla="*/ 203951 w 3273238"/>
              <a:gd name="connsiteY6" fmla="*/ 13464 h 3618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3238" h="3618965">
                <a:moveTo>
                  <a:pt x="210437" y="0"/>
                </a:moveTo>
                <a:lnTo>
                  <a:pt x="3273238" y="0"/>
                </a:lnTo>
                <a:lnTo>
                  <a:pt x="3273238" y="3526409"/>
                </a:lnTo>
                <a:lnTo>
                  <a:pt x="3118338" y="3566238"/>
                </a:lnTo>
                <a:cubicBezTo>
                  <a:pt x="2949390" y="3600810"/>
                  <a:pt x="2774463" y="3618965"/>
                  <a:pt x="2595295" y="3618965"/>
                </a:cubicBezTo>
                <a:cubicBezTo>
                  <a:pt x="1161953" y="3618965"/>
                  <a:pt x="0" y="2457012"/>
                  <a:pt x="0" y="1023670"/>
                </a:cubicBezTo>
                <a:cubicBezTo>
                  <a:pt x="0" y="665335"/>
                  <a:pt x="72622" y="323961"/>
                  <a:pt x="203951" y="1346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94417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E4ACBCB-EC78-4BBB-9A43-FE801D2562FC}"/>
              </a:ext>
            </a:extLst>
          </p:cNvPr>
          <p:cNvSpPr txBox="1"/>
          <p:nvPr/>
        </p:nvSpPr>
        <p:spPr>
          <a:xfrm>
            <a:off x="5413101" y="1320680"/>
            <a:ext cx="59175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smtClean="0">
                <a:latin typeface="Arial" charset="0"/>
                <a:ea typeface="Arial" charset="0"/>
                <a:cs typeface="Arial" charset="0"/>
              </a:rPr>
              <a:t>Work </a:t>
            </a: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in pairs or threes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Plan an investigation to preserve the bread you made in activity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Have you got a control? What will you record? How often will you inspect your samples?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Present pictorial evidence for Joanna to explain what you have found out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AE8D3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2452148"/>
            <a:ext cx="3615194" cy="78405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Activity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293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E4ACBCB-EC78-4BBB-9A43-FE801D2562FC}"/>
              </a:ext>
            </a:extLst>
          </p:cNvPr>
          <p:cNvSpPr txBox="1"/>
          <p:nvPr/>
        </p:nvSpPr>
        <p:spPr>
          <a:xfrm>
            <a:off x="4723075" y="951348"/>
            <a:ext cx="67387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charset="0"/>
                <a:ea typeface="Arial" charset="0"/>
                <a:cs typeface="Arial" charset="0"/>
                <a:hlinkClick r:id="rId2"/>
              </a:rPr>
              <a:t>Read about Shackleton’s hut found with all the food still preserved 100 years later!</a:t>
            </a:r>
            <a:r>
              <a:rPr lang="en-GB" sz="2400" u="sng" dirty="0">
                <a:latin typeface="Arial" charset="0"/>
                <a:ea typeface="Arial" charset="0"/>
                <a:cs typeface="Arial" charset="0"/>
                <a:hlinkClick r:id="rId2"/>
              </a:rPr>
              <a:t> </a:t>
            </a:r>
            <a:endParaRPr lang="en-GB" sz="2400" u="sng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GB" sz="2400" u="sng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GB" sz="2400" dirty="0">
                <a:latin typeface="Arial" charset="0"/>
                <a:ea typeface="Arial" charset="0"/>
                <a:cs typeface="Arial" charset="0"/>
                <a:hlinkClick r:id="rId3"/>
              </a:rPr>
              <a:t>Find out how a chef in the Antarctic caters for staff at the Halley Station</a:t>
            </a:r>
            <a:endParaRPr lang="en-GB" sz="2400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GB" sz="240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GB" sz="2400" dirty="0">
                <a:latin typeface="Arial" charset="0"/>
                <a:ea typeface="Arial" charset="0"/>
                <a:cs typeface="Arial" charset="0"/>
                <a:hlinkClick r:id="rId4"/>
              </a:rPr>
              <a:t>Listen to this clip which explains more about food preservation</a:t>
            </a:r>
            <a:endParaRPr lang="en-GB" sz="2400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GB" sz="240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GB" sz="2400" dirty="0">
                <a:latin typeface="Arial" charset="0"/>
                <a:ea typeface="Arial" charset="0"/>
                <a:cs typeface="Arial" charset="0"/>
                <a:hlinkClick r:id="rId5"/>
              </a:rPr>
              <a:t>Find out more about how food can be preserved</a:t>
            </a:r>
            <a:endParaRPr lang="en-GB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AE8D3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2452148"/>
            <a:ext cx="3615194" cy="78405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Links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986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203</Words>
  <Application>Microsoft Macintosh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Arial</vt:lpstr>
      <vt:lpstr>Office Theme</vt:lpstr>
      <vt:lpstr>Activity 3A Food Preservation</vt:lpstr>
      <vt:lpstr>Meet the STEM Professional </vt:lpstr>
      <vt:lpstr>Objectives</vt:lpstr>
      <vt:lpstr>Introduction</vt:lpstr>
      <vt:lpstr>Background information</vt:lpstr>
      <vt:lpstr>PowerPoint Presentation</vt:lpstr>
      <vt:lpstr>PowerPoint Presentation</vt:lpstr>
      <vt:lpstr>Activity</vt:lpstr>
      <vt:lpstr>Links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 – Recipes </dc:title>
  <dc:creator>Bryony Turford</dc:creator>
  <cp:lastModifiedBy>info@fusioned.co.uk</cp:lastModifiedBy>
  <cp:revision>22</cp:revision>
  <dcterms:created xsi:type="dcterms:W3CDTF">2018-07-13T07:44:54Z</dcterms:created>
  <dcterms:modified xsi:type="dcterms:W3CDTF">2018-09-18T15:14:19Z</dcterms:modified>
</cp:coreProperties>
</file>