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handoutMasterIdLst>
    <p:handoutMasterId r:id="rId12"/>
  </p:handoutMasterIdLst>
  <p:sldIdLst>
    <p:sldId id="263" r:id="rId2"/>
    <p:sldId id="258" r:id="rId3"/>
    <p:sldId id="259" r:id="rId4"/>
    <p:sldId id="268" r:id="rId5"/>
    <p:sldId id="269" r:id="rId6"/>
    <p:sldId id="264" r:id="rId7"/>
    <p:sldId id="266" r:id="rId8"/>
    <p:sldId id="270" r:id="rId9"/>
    <p:sldId id="265" r:id="rId10"/>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ndra Wharton" initials="SW" lastIdx="9"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71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341" autoAdjust="0"/>
    <p:restoredTop sz="94660"/>
  </p:normalViewPr>
  <p:slideViewPr>
    <p:cSldViewPr snapToGrid="0">
      <p:cViewPr>
        <p:scale>
          <a:sx n="175" d="100"/>
          <a:sy n="175" d="100"/>
        </p:scale>
        <p:origin x="-376" y="1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notesMaster" Target="notesMasters/notesMaster1.xml"/><Relationship Id="rId12" Type="http://schemas.openxmlformats.org/officeDocument/2006/relationships/handoutMaster" Target="handoutMasters/handoutMaster1.xml"/><Relationship Id="rId13" Type="http://schemas.openxmlformats.org/officeDocument/2006/relationships/commentAuthors" Target="commentAuthors.xml"/><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F70F13AB-94FA-46B1-A901-30207A4EE154}"/>
              </a:ext>
            </a:extLst>
          </p:cNvPr>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 xmlns:a16="http://schemas.microsoft.com/office/drawing/2014/main" id="{B9EAD7BE-F1A6-4899-8DF1-07C7541132C7}"/>
              </a:ext>
            </a:extLst>
          </p:cNvPr>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6A4D8A24-7601-49E8-B40F-20267721E4F3}" type="datetimeFigureOut">
              <a:rPr lang="en-GB" smtClean="0"/>
              <a:t>18/09/2018</a:t>
            </a:fld>
            <a:endParaRPr lang="en-GB"/>
          </a:p>
        </p:txBody>
      </p:sp>
      <p:sp>
        <p:nvSpPr>
          <p:cNvPr id="4" name="Footer Placeholder 3">
            <a:extLst>
              <a:ext uri="{FF2B5EF4-FFF2-40B4-BE49-F238E27FC236}">
                <a16:creationId xmlns="" xmlns:a16="http://schemas.microsoft.com/office/drawing/2014/main" id="{3A6BDCA4-8E1A-4237-B777-402AD096C175}"/>
              </a:ext>
            </a:extLst>
          </p:cNvPr>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 xmlns:a16="http://schemas.microsoft.com/office/drawing/2014/main" id="{6199FF89-3FE4-4DA3-B473-46515E9E4BAF}"/>
              </a:ext>
            </a:extLst>
          </p:cNvPr>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DE55CE69-D284-44A5-9BE3-94A65B0474F1}" type="slidenum">
              <a:rPr lang="en-GB" smtClean="0"/>
              <a:t>‹#›</a:t>
            </a:fld>
            <a:endParaRPr lang="en-GB"/>
          </a:p>
        </p:txBody>
      </p:sp>
    </p:spTree>
    <p:extLst>
      <p:ext uri="{BB962C8B-B14F-4D97-AF65-F5344CB8AC3E}">
        <p14:creationId xmlns:p14="http://schemas.microsoft.com/office/powerpoint/2010/main" val="16296990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AAE5DC9E-CC5E-4BB8-84F3-EE5EF84DC1D8}" type="datetimeFigureOut">
              <a:rPr lang="en-GB" smtClean="0"/>
              <a:t>18/09/2018</a:t>
            </a:fld>
            <a:endParaRPr lang="en-GB"/>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FD80BD1B-555B-460D-914D-C3250F63F949}" type="slidenum">
              <a:rPr lang="en-GB" smtClean="0"/>
              <a:t>‹#›</a:t>
            </a:fld>
            <a:endParaRPr lang="en-GB"/>
          </a:p>
        </p:txBody>
      </p:sp>
    </p:spTree>
    <p:extLst>
      <p:ext uri="{BB962C8B-B14F-4D97-AF65-F5344CB8AC3E}">
        <p14:creationId xmlns:p14="http://schemas.microsoft.com/office/powerpoint/2010/main" val="25083533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4AD85A95-F57F-4BED-A71B-50C7DE9FC487}" type="datetime1">
              <a:rPr lang="en-GB" smtClean="0"/>
              <a:t>18/09/2018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E4AEC96-90BF-45B0-B2B8-D52ADEB18BA3}" type="slidenum">
              <a:rPr lang="en-GB" smtClean="0"/>
              <a:t>‹#›</a:t>
            </a:fld>
            <a:endParaRPr lang="en-GB"/>
          </a:p>
        </p:txBody>
      </p:sp>
    </p:spTree>
    <p:extLst>
      <p:ext uri="{BB962C8B-B14F-4D97-AF65-F5344CB8AC3E}">
        <p14:creationId xmlns:p14="http://schemas.microsoft.com/office/powerpoint/2010/main" val="9479893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00117372-C28B-4AAE-8A37-BAE21A696F6C}" type="datetime1">
              <a:rPr lang="en-GB" smtClean="0"/>
              <a:t>18/09/2018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E4AEC96-90BF-45B0-B2B8-D52ADEB18BA3}" type="slidenum">
              <a:rPr lang="en-GB" smtClean="0"/>
              <a:t>‹#›</a:t>
            </a:fld>
            <a:endParaRPr lang="en-GB"/>
          </a:p>
        </p:txBody>
      </p:sp>
    </p:spTree>
    <p:extLst>
      <p:ext uri="{BB962C8B-B14F-4D97-AF65-F5344CB8AC3E}">
        <p14:creationId xmlns:p14="http://schemas.microsoft.com/office/powerpoint/2010/main" val="28351702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C662780E-CCF2-4FE4-835C-697A9243FD8C}" type="datetime1">
              <a:rPr lang="en-GB" smtClean="0"/>
              <a:t>18/09/2018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E4AEC96-90BF-45B0-B2B8-D52ADEB18BA3}" type="slidenum">
              <a:rPr lang="en-GB" smtClean="0"/>
              <a:t>‹#›</a:t>
            </a:fld>
            <a:endParaRPr lang="en-GB"/>
          </a:p>
        </p:txBody>
      </p:sp>
    </p:spTree>
    <p:extLst>
      <p:ext uri="{BB962C8B-B14F-4D97-AF65-F5344CB8AC3E}">
        <p14:creationId xmlns:p14="http://schemas.microsoft.com/office/powerpoint/2010/main" val="20335997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10"/>
          </p:nvPr>
        </p:nvSpPr>
        <p:spPr/>
        <p:txBody>
          <a:bodyPr/>
          <a:lstStyle/>
          <a:p>
            <a:fld id="{22A6131F-7013-4535-8A41-70F8E0B8136D}" type="datetime1">
              <a:rPr lang="en-GB" smtClean="0"/>
              <a:t>18/09/2018</a:t>
            </a:fld>
            <a:endParaRPr lang="en-GB"/>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9E4AEC96-90BF-45B0-B2B8-D52ADEB18BA3}" type="slidenum">
              <a:rPr lang="en-GB" smtClean="0"/>
              <a:t>‹#›</a:t>
            </a:fld>
            <a:endParaRPr lang="en-GB"/>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5934" y="5327514"/>
            <a:ext cx="11749756" cy="1408536"/>
          </a:xfrm>
          <a:prstGeom prst="rect">
            <a:avLst/>
          </a:prstGeom>
        </p:spPr>
      </p:pic>
    </p:spTree>
    <p:extLst>
      <p:ext uri="{BB962C8B-B14F-4D97-AF65-F5344CB8AC3E}">
        <p14:creationId xmlns:p14="http://schemas.microsoft.com/office/powerpoint/2010/main" val="7998876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05DFD6C-B46D-42FF-AD01-2784864A5735}" type="datetime1">
              <a:rPr lang="en-GB" smtClean="0"/>
              <a:t>18/09/2018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E4AEC96-90BF-45B0-B2B8-D52ADEB18BA3}" type="slidenum">
              <a:rPr lang="en-GB" smtClean="0"/>
              <a:t>‹#›</a:t>
            </a:fld>
            <a:endParaRPr lang="en-GB"/>
          </a:p>
        </p:txBody>
      </p:sp>
    </p:spTree>
    <p:extLst>
      <p:ext uri="{BB962C8B-B14F-4D97-AF65-F5344CB8AC3E}">
        <p14:creationId xmlns:p14="http://schemas.microsoft.com/office/powerpoint/2010/main" val="20348592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ED74AED1-18C1-4A15-84CB-B4C81568BD24}" type="datetime1">
              <a:rPr lang="en-GB" smtClean="0"/>
              <a:t>18/09/2018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E4AEC96-90BF-45B0-B2B8-D52ADEB18BA3}" type="slidenum">
              <a:rPr lang="en-GB" smtClean="0"/>
              <a:t>‹#›</a:t>
            </a:fld>
            <a:endParaRPr lang="en-GB"/>
          </a:p>
        </p:txBody>
      </p:sp>
    </p:spTree>
    <p:extLst>
      <p:ext uri="{BB962C8B-B14F-4D97-AF65-F5344CB8AC3E}">
        <p14:creationId xmlns:p14="http://schemas.microsoft.com/office/powerpoint/2010/main" val="13028150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9D77102C-452C-4952-8298-9B5035D17C70}" type="datetime1">
              <a:rPr lang="en-GB" smtClean="0"/>
              <a:t>18/09/2018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E4AEC96-90BF-45B0-B2B8-D52ADEB18BA3}" type="slidenum">
              <a:rPr lang="en-GB" smtClean="0"/>
              <a:t>‹#›</a:t>
            </a:fld>
            <a:endParaRPr lang="en-GB"/>
          </a:p>
        </p:txBody>
      </p:sp>
    </p:spTree>
    <p:extLst>
      <p:ext uri="{BB962C8B-B14F-4D97-AF65-F5344CB8AC3E}">
        <p14:creationId xmlns:p14="http://schemas.microsoft.com/office/powerpoint/2010/main" val="35111106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6C4E7BBB-3AB7-4401-A450-7E15FC4A759C}" type="datetime1">
              <a:rPr lang="en-GB" smtClean="0"/>
              <a:t>18/09/2018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E4AEC96-90BF-45B0-B2B8-D52ADEB18BA3}" type="slidenum">
              <a:rPr lang="en-GB" smtClean="0"/>
              <a:t>‹#›</a:t>
            </a:fld>
            <a:endParaRPr lang="en-GB"/>
          </a:p>
        </p:txBody>
      </p:sp>
    </p:spTree>
    <p:extLst>
      <p:ext uri="{BB962C8B-B14F-4D97-AF65-F5344CB8AC3E}">
        <p14:creationId xmlns:p14="http://schemas.microsoft.com/office/powerpoint/2010/main" val="7453675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62E736-4CAF-41C2-AC26-B15758EA6791}" type="datetime1">
              <a:rPr lang="en-GB" smtClean="0"/>
              <a:t>18/09/2018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E4AEC96-90BF-45B0-B2B8-D52ADEB18BA3}" type="slidenum">
              <a:rPr lang="en-GB" smtClean="0"/>
              <a:t>‹#›</a:t>
            </a:fld>
            <a:endParaRPr lang="en-GB"/>
          </a:p>
        </p:txBody>
      </p:sp>
    </p:spTree>
    <p:extLst>
      <p:ext uri="{BB962C8B-B14F-4D97-AF65-F5344CB8AC3E}">
        <p14:creationId xmlns:p14="http://schemas.microsoft.com/office/powerpoint/2010/main" val="8188195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0D66C16-4E4A-47B4-9D36-35A1A40249E3}" type="datetime1">
              <a:rPr lang="en-GB" smtClean="0"/>
              <a:t>18/09/2018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E4AEC96-90BF-45B0-B2B8-D52ADEB18BA3}" type="slidenum">
              <a:rPr lang="en-GB" smtClean="0"/>
              <a:t>‹#›</a:t>
            </a:fld>
            <a:endParaRPr lang="en-GB"/>
          </a:p>
        </p:txBody>
      </p:sp>
    </p:spTree>
    <p:extLst>
      <p:ext uri="{BB962C8B-B14F-4D97-AF65-F5344CB8AC3E}">
        <p14:creationId xmlns:p14="http://schemas.microsoft.com/office/powerpoint/2010/main" val="42906114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0AC60B3-8390-49B2-A325-2059145EF889}" type="datetime1">
              <a:rPr lang="en-GB" smtClean="0"/>
              <a:t>18/09/2018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E4AEC96-90BF-45B0-B2B8-D52ADEB18BA3}" type="slidenum">
              <a:rPr lang="en-GB" smtClean="0"/>
              <a:t>‹#›</a:t>
            </a:fld>
            <a:endParaRPr lang="en-GB"/>
          </a:p>
        </p:txBody>
      </p:sp>
    </p:spTree>
    <p:extLst>
      <p:ext uri="{BB962C8B-B14F-4D97-AF65-F5344CB8AC3E}">
        <p14:creationId xmlns:p14="http://schemas.microsoft.com/office/powerpoint/2010/main" val="141379253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61B610-1EF9-49E7-8698-8102193A9258}" type="datetime1">
              <a:rPr lang="en-GB" smtClean="0"/>
              <a:t>18/09/2018</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4AEC96-90BF-45B0-B2B8-D52ADEB18BA3}" type="slidenum">
              <a:rPr lang="en-GB" smtClean="0"/>
              <a:t>‹#›</a:t>
            </a:fld>
            <a:endParaRPr lang="en-GB"/>
          </a:p>
        </p:txBody>
      </p:sp>
    </p:spTree>
    <p:extLst>
      <p:ext uri="{BB962C8B-B14F-4D97-AF65-F5344CB8AC3E}">
        <p14:creationId xmlns:p14="http://schemas.microsoft.com/office/powerpoint/2010/main" val="32167206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www.freezeframe.ac.uk/resources/transport/2"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image" Target="../media/image3.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NULL" TargetMode="External"/><Relationship Id="rId4" Type="http://schemas.openxmlformats.org/officeDocument/2006/relationships/hyperlink" Target="https://www.freezeframe.ac.uk/resources/transport/2" TargetMode="External"/><Relationship Id="rId5" Type="http://schemas.openxmlformats.org/officeDocument/2006/relationships/hyperlink" Target="https://www.bbc.co.uk/newsround/44833686" TargetMode="External"/><Relationship Id="rId6" Type="http://schemas.openxmlformats.org/officeDocument/2006/relationships/hyperlink" Target="https://www.bas.ac.uk/polar-operations/sites-and-facilities/facility/rrs-sir-david-attenborough/" TargetMode="External"/><Relationship Id="rId1" Type="http://schemas.openxmlformats.org/officeDocument/2006/relationships/slideLayout" Target="../slideLayouts/slideLayout2.xml"/><Relationship Id="rId2" Type="http://schemas.openxmlformats.org/officeDocument/2006/relationships/hyperlink" Target="https://www.bbc.co.uk/newsround/16603842"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4159045" y="994682"/>
            <a:ext cx="3873910" cy="3873910"/>
          </a:xfrm>
          <a:prstGeom prst="ellipse">
            <a:avLst/>
          </a:prstGeom>
          <a:solidFill>
            <a:srgbClr val="6E716E"/>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2" name="Title 1">
            <a:extLst>
              <a:ext uri="{FF2B5EF4-FFF2-40B4-BE49-F238E27FC236}">
                <a16:creationId xmlns="" xmlns:a16="http://schemas.microsoft.com/office/drawing/2014/main" id="{0ED470B9-C0A4-40F7-8C39-FA53B1550FF8}"/>
              </a:ext>
            </a:extLst>
          </p:cNvPr>
          <p:cNvSpPr>
            <a:spLocks noGrp="1"/>
          </p:cNvSpPr>
          <p:nvPr>
            <p:ph type="title"/>
          </p:nvPr>
        </p:nvSpPr>
        <p:spPr>
          <a:xfrm>
            <a:off x="4288403" y="2245431"/>
            <a:ext cx="3615194" cy="1372412"/>
          </a:xfrm>
        </p:spPr>
        <p:txBody>
          <a:bodyPr>
            <a:noAutofit/>
          </a:bodyPr>
          <a:lstStyle/>
          <a:p>
            <a:pPr algn="ctr"/>
            <a:r>
              <a:rPr lang="en-GB" sz="3600" dirty="0">
                <a:solidFill>
                  <a:schemeClr val="bg1"/>
                </a:solidFill>
                <a:latin typeface="Arial" charset="0"/>
                <a:ea typeface="Arial" charset="0"/>
                <a:cs typeface="Arial" charset="0"/>
              </a:rPr>
              <a:t>Activity </a:t>
            </a:r>
            <a:r>
              <a:rPr lang="en-GB" sz="3600" dirty="0" smtClean="0">
                <a:solidFill>
                  <a:schemeClr val="bg1"/>
                </a:solidFill>
                <a:latin typeface="Arial" charset="0"/>
                <a:ea typeface="Arial" charset="0"/>
                <a:cs typeface="Arial" charset="0"/>
              </a:rPr>
              <a:t>5A</a:t>
            </a:r>
            <a:r>
              <a:rPr lang="en-GB" sz="3600" b="1" dirty="0" smtClean="0">
                <a:solidFill>
                  <a:schemeClr val="bg1"/>
                </a:solidFill>
                <a:latin typeface="Arial" charset="0"/>
                <a:ea typeface="Arial" charset="0"/>
                <a:cs typeface="Arial" charset="0"/>
              </a:rPr>
              <a:t/>
            </a:r>
            <a:br>
              <a:rPr lang="en-GB" sz="3600" b="1" dirty="0" smtClean="0">
                <a:solidFill>
                  <a:schemeClr val="bg1"/>
                </a:solidFill>
                <a:latin typeface="Arial" charset="0"/>
                <a:ea typeface="Arial" charset="0"/>
                <a:cs typeface="Arial" charset="0"/>
              </a:rPr>
            </a:br>
            <a:r>
              <a:rPr lang="en-GB" sz="3600" b="1" dirty="0" smtClean="0">
                <a:solidFill>
                  <a:schemeClr val="bg1"/>
                </a:solidFill>
                <a:latin typeface="Arial" charset="0"/>
                <a:ea typeface="Arial" charset="0"/>
                <a:cs typeface="Arial" charset="0"/>
              </a:rPr>
              <a:t>Food Transport</a:t>
            </a:r>
            <a:endParaRPr lang="en-GB" sz="3600" dirty="0">
              <a:solidFill>
                <a:schemeClr val="bg1"/>
              </a:solidFill>
              <a:latin typeface="Arial" charset="0"/>
              <a:ea typeface="Arial" charset="0"/>
              <a:cs typeface="Arial" charset="0"/>
            </a:endParaRPr>
          </a:p>
        </p:txBody>
      </p:sp>
      <p:sp>
        <p:nvSpPr>
          <p:cNvPr id="4" name="Slide Number Placeholder 3">
            <a:extLst>
              <a:ext uri="{FF2B5EF4-FFF2-40B4-BE49-F238E27FC236}">
                <a16:creationId xmlns="" xmlns:a16="http://schemas.microsoft.com/office/drawing/2014/main" id="{5C19BB27-F250-43C4-9D41-277A9A2B4C86}"/>
              </a:ext>
            </a:extLst>
          </p:cNvPr>
          <p:cNvSpPr>
            <a:spLocks noGrp="1"/>
          </p:cNvSpPr>
          <p:nvPr>
            <p:ph type="sldNum" sz="quarter" idx="12"/>
          </p:nvPr>
        </p:nvSpPr>
        <p:spPr>
          <a:xfrm>
            <a:off x="8761324" y="6158923"/>
            <a:ext cx="3014481" cy="365125"/>
          </a:xfrm>
        </p:spPr>
        <p:txBody>
          <a:bodyPr/>
          <a:lstStyle/>
          <a:p>
            <a:fld id="{9E4AEC96-90BF-45B0-B2B8-D52ADEB18BA3}" type="slidenum">
              <a:rPr lang="en-GB" sz="1800" b="1" smtClean="0">
                <a:solidFill>
                  <a:schemeClr val="tx1"/>
                </a:solidFill>
                <a:latin typeface="Arial" charset="0"/>
                <a:ea typeface="Arial" charset="0"/>
                <a:cs typeface="Arial" charset="0"/>
              </a:rPr>
              <a:t>1</a:t>
            </a:fld>
            <a:endParaRPr lang="en-GB" sz="1800" b="1" dirty="0">
              <a:solidFill>
                <a:schemeClr val="tx1"/>
              </a:solidFill>
              <a:latin typeface="Arial" charset="0"/>
              <a:ea typeface="Arial" charset="0"/>
              <a:cs typeface="Arial" charset="0"/>
            </a:endParaRPr>
          </a:p>
        </p:txBody>
      </p:sp>
    </p:spTree>
    <p:extLst>
      <p:ext uri="{BB962C8B-B14F-4D97-AF65-F5344CB8AC3E}">
        <p14:creationId xmlns:p14="http://schemas.microsoft.com/office/powerpoint/2010/main" val="32607299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alpha val="0"/>
          </a:schemeClr>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 xmlns:a16="http://schemas.microsoft.com/office/drawing/2014/main" id="{CA600C7E-0793-4244-BC3F-B914FEE6BC60}"/>
              </a:ext>
            </a:extLst>
          </p:cNvPr>
          <p:cNvSpPr>
            <a:spLocks noGrp="1"/>
          </p:cNvSpPr>
          <p:nvPr>
            <p:ph type="title"/>
          </p:nvPr>
        </p:nvSpPr>
        <p:spPr>
          <a:xfrm>
            <a:off x="762001" y="2024017"/>
            <a:ext cx="5314536" cy="1325563"/>
          </a:xfrm>
        </p:spPr>
        <p:txBody>
          <a:bodyPr>
            <a:normAutofit/>
          </a:bodyPr>
          <a:lstStyle/>
          <a:p>
            <a:r>
              <a:rPr lang="en-GB" sz="3600" b="1" dirty="0">
                <a:solidFill>
                  <a:schemeClr val="bg1"/>
                </a:solidFill>
                <a:latin typeface="Arial" charset="0"/>
                <a:ea typeface="Arial" charset="0"/>
                <a:cs typeface="Arial" charset="0"/>
              </a:rPr>
              <a:t>Meet the STEM </a:t>
            </a:r>
            <a:r>
              <a:rPr lang="en-GB" sz="3600" b="1" dirty="0" smtClean="0">
                <a:solidFill>
                  <a:schemeClr val="bg1"/>
                </a:solidFill>
                <a:latin typeface="Arial" charset="0"/>
                <a:ea typeface="Arial" charset="0"/>
                <a:cs typeface="Arial" charset="0"/>
              </a:rPr>
              <a:t>Professional </a:t>
            </a:r>
            <a:endParaRPr lang="en-GB" sz="3600" b="1" dirty="0">
              <a:solidFill>
                <a:schemeClr val="bg1"/>
              </a:solidFill>
              <a:latin typeface="Arial" charset="0"/>
              <a:ea typeface="Arial" charset="0"/>
              <a:cs typeface="Arial" charset="0"/>
            </a:endParaRPr>
          </a:p>
        </p:txBody>
      </p:sp>
      <p:sp>
        <p:nvSpPr>
          <p:cNvPr id="14" name="Content Placeholder 13">
            <a:extLst>
              <a:ext uri="{FF2B5EF4-FFF2-40B4-BE49-F238E27FC236}">
                <a16:creationId xmlns="" xmlns:a16="http://schemas.microsoft.com/office/drawing/2014/main" id="{4E2A2A5D-0DD0-4384-AF48-B41D769B369A}"/>
              </a:ext>
            </a:extLst>
          </p:cNvPr>
          <p:cNvSpPr>
            <a:spLocks noGrp="1"/>
          </p:cNvSpPr>
          <p:nvPr>
            <p:ph idx="1"/>
          </p:nvPr>
        </p:nvSpPr>
        <p:spPr>
          <a:xfrm>
            <a:off x="762000" y="3499710"/>
            <a:ext cx="4231419" cy="694918"/>
          </a:xfrm>
        </p:spPr>
        <p:txBody>
          <a:bodyPr anchor="t">
            <a:normAutofit lnSpcReduction="10000"/>
          </a:bodyPr>
          <a:lstStyle/>
          <a:p>
            <a:pPr marL="0" indent="0">
              <a:buNone/>
            </a:pPr>
            <a:r>
              <a:rPr lang="en-GB" sz="2400" b="1" dirty="0" smtClean="0">
                <a:solidFill>
                  <a:schemeClr val="bg1"/>
                </a:solidFill>
              </a:rPr>
              <a:t>Victoria Auld </a:t>
            </a:r>
            <a:br>
              <a:rPr lang="en-GB" sz="2400" b="1" dirty="0" smtClean="0">
                <a:solidFill>
                  <a:schemeClr val="bg1"/>
                </a:solidFill>
              </a:rPr>
            </a:br>
            <a:r>
              <a:rPr lang="en-GB" sz="2400" dirty="0" smtClean="0">
                <a:solidFill>
                  <a:schemeClr val="bg1"/>
                </a:solidFill>
              </a:rPr>
              <a:t>British Antarctic Survey </a:t>
            </a:r>
          </a:p>
        </p:txBody>
      </p:sp>
      <p:sp>
        <p:nvSpPr>
          <p:cNvPr id="36" name="Freeform: Shape 33">
            <a:extLst>
              <a:ext uri="{FF2B5EF4-FFF2-40B4-BE49-F238E27FC236}">
                <a16:creationId xmlns="" xmlns:a16="http://schemas.microsoft.com/office/drawing/2014/main" id="{CF62D2A7-8207-488C-9F46-316BA81A16C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582780" y="-2008"/>
            <a:ext cx="5609220" cy="5840278"/>
          </a:xfrm>
          <a:custGeom>
            <a:avLst/>
            <a:gdLst>
              <a:gd name="connsiteX0" fmla="*/ 0 w 5609220"/>
              <a:gd name="connsiteY0" fmla="*/ 0 h 5840278"/>
              <a:gd name="connsiteX1" fmla="*/ 4637091 w 5609220"/>
              <a:gd name="connsiteY1" fmla="*/ 0 h 5840278"/>
              <a:gd name="connsiteX2" fmla="*/ 4822569 w 5609220"/>
              <a:gd name="connsiteY2" fmla="*/ 204077 h 5840278"/>
              <a:gd name="connsiteX3" fmla="*/ 5609220 w 5609220"/>
              <a:gd name="connsiteY3" fmla="*/ 2395363 h 5840278"/>
              <a:gd name="connsiteX4" fmla="*/ 2164305 w 5609220"/>
              <a:gd name="connsiteY4" fmla="*/ 5840278 h 5840278"/>
              <a:gd name="connsiteX5" fmla="*/ 238220 w 5609220"/>
              <a:gd name="connsiteY5" fmla="*/ 5251941 h 5840278"/>
              <a:gd name="connsiteX6" fmla="*/ 0 w 5609220"/>
              <a:gd name="connsiteY6" fmla="*/ 5073803 h 5840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9220" h="5840278">
                <a:moveTo>
                  <a:pt x="0" y="0"/>
                </a:moveTo>
                <a:lnTo>
                  <a:pt x="4637091" y="0"/>
                </a:lnTo>
                <a:lnTo>
                  <a:pt x="4822569" y="204077"/>
                </a:lnTo>
                <a:cubicBezTo>
                  <a:pt x="5314007" y="799562"/>
                  <a:pt x="5609220" y="1562987"/>
                  <a:pt x="5609220" y="2395363"/>
                </a:cubicBezTo>
                <a:cubicBezTo>
                  <a:pt x="5609220" y="4297937"/>
                  <a:pt x="4066879" y="5840278"/>
                  <a:pt x="2164305" y="5840278"/>
                </a:cubicBezTo>
                <a:cubicBezTo>
                  <a:pt x="1450840" y="5840278"/>
                  <a:pt x="788032" y="5623387"/>
                  <a:pt x="238220" y="5251941"/>
                </a:cubicBezTo>
                <a:lnTo>
                  <a:pt x="0" y="5073803"/>
                </a:ln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extBox 3"/>
          <p:cNvSpPr txBox="1"/>
          <p:nvPr/>
        </p:nvSpPr>
        <p:spPr>
          <a:xfrm>
            <a:off x="265471" y="5201265"/>
            <a:ext cx="184731" cy="369332"/>
          </a:xfrm>
          <a:prstGeom prst="rect">
            <a:avLst/>
          </a:prstGeom>
          <a:noFill/>
        </p:spPr>
        <p:txBody>
          <a:bodyPr wrap="none" rtlCol="0">
            <a:spAutoFit/>
          </a:bodyPr>
          <a:lstStyle/>
          <a:p>
            <a:endParaRPr lang="en-US" dirty="0"/>
          </a:p>
        </p:txBody>
      </p:sp>
      <p:sp>
        <p:nvSpPr>
          <p:cNvPr id="12" name="Slide Number Placeholder 3">
            <a:extLst>
              <a:ext uri="{FF2B5EF4-FFF2-40B4-BE49-F238E27FC236}">
                <a16:creationId xmlns="" xmlns:a16="http://schemas.microsoft.com/office/drawing/2014/main" id="{5C19BB27-F250-43C4-9D41-277A9A2B4C86}"/>
              </a:ext>
            </a:extLst>
          </p:cNvPr>
          <p:cNvSpPr>
            <a:spLocks noGrp="1"/>
          </p:cNvSpPr>
          <p:nvPr>
            <p:ph type="sldNum" sz="quarter" idx="12"/>
          </p:nvPr>
        </p:nvSpPr>
        <p:spPr>
          <a:xfrm>
            <a:off x="8761324" y="6158923"/>
            <a:ext cx="3014481" cy="365125"/>
          </a:xfrm>
        </p:spPr>
        <p:txBody>
          <a:bodyPr/>
          <a:lstStyle/>
          <a:p>
            <a:r>
              <a:rPr lang="en-GB" sz="1800" b="1" dirty="0" smtClean="0">
                <a:solidFill>
                  <a:schemeClr val="bg1"/>
                </a:solidFill>
                <a:latin typeface="Arial" charset="0"/>
                <a:ea typeface="Arial" charset="0"/>
                <a:cs typeface="Arial" charset="0"/>
              </a:rPr>
              <a:t>2</a:t>
            </a:r>
            <a:endParaRPr lang="en-GB" sz="1800" b="1" dirty="0">
              <a:solidFill>
                <a:schemeClr val="bg1"/>
              </a:solidFill>
              <a:latin typeface="Arial" charset="0"/>
              <a:ea typeface="Arial" charset="0"/>
              <a:cs typeface="Arial" charset="0"/>
            </a:endParaRPr>
          </a:p>
        </p:txBody>
      </p:sp>
      <p:pic>
        <p:nvPicPr>
          <p:cNvPr id="9" name="Picture 8">
            <a:extLst>
              <a:ext uri="{FF2B5EF4-FFF2-40B4-BE49-F238E27FC236}">
                <a16:creationId xmlns="" xmlns:a16="http://schemas.microsoft.com/office/drawing/2014/main" id="{8DB4D3C2-3D7F-46A7-8102-7E0F144AC1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38000" y="0"/>
            <a:ext cx="4554000" cy="4573800"/>
          </a:xfrm>
          <a:custGeom>
            <a:avLst/>
            <a:gdLst>
              <a:gd name="connsiteX0" fmla="*/ 1041368 w 5441859"/>
              <a:gd name="connsiteY0" fmla="*/ 0 h 5654940"/>
              <a:gd name="connsiteX1" fmla="*/ 5441859 w 5441859"/>
              <a:gd name="connsiteY1" fmla="*/ 0 h 5654940"/>
              <a:gd name="connsiteX2" fmla="*/ 5441859 w 5441859"/>
              <a:gd name="connsiteY2" fmla="*/ 4820612 h 5654940"/>
              <a:gd name="connsiteX3" fmla="*/ 5285166 w 5441859"/>
              <a:gd name="connsiteY3" fmla="*/ 4957981 h 5654940"/>
              <a:gd name="connsiteX4" fmla="*/ 3267719 w 5441859"/>
              <a:gd name="connsiteY4" fmla="*/ 5654940 h 5654940"/>
              <a:gd name="connsiteX5" fmla="*/ 0 w 5441859"/>
              <a:gd name="connsiteY5" fmla="*/ 2387221 h 5654940"/>
              <a:gd name="connsiteX6" fmla="*/ 957093 w 5441859"/>
              <a:gd name="connsiteY6" fmla="*/ 76595 h 565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1859" h="5654940">
                <a:moveTo>
                  <a:pt x="1041368" y="0"/>
                </a:moveTo>
                <a:lnTo>
                  <a:pt x="5441859" y="0"/>
                </a:lnTo>
                <a:lnTo>
                  <a:pt x="5441859" y="4820612"/>
                </a:lnTo>
                <a:lnTo>
                  <a:pt x="5285166" y="4957981"/>
                </a:lnTo>
                <a:cubicBezTo>
                  <a:pt x="4729628" y="5394557"/>
                  <a:pt x="4029081" y="5654940"/>
                  <a:pt x="3267719" y="5654940"/>
                </a:cubicBezTo>
                <a:cubicBezTo>
                  <a:pt x="1463008" y="5654940"/>
                  <a:pt x="0" y="4191932"/>
                  <a:pt x="0" y="2387221"/>
                </a:cubicBezTo>
                <a:cubicBezTo>
                  <a:pt x="0" y="1484866"/>
                  <a:pt x="365752" y="667936"/>
                  <a:pt x="957093" y="76595"/>
                </a:cubicBezTo>
                <a:close/>
              </a:path>
            </a:pathLst>
          </a:custGeom>
        </p:spPr>
      </p:pic>
    </p:spTree>
    <p:extLst>
      <p:ext uri="{BB962C8B-B14F-4D97-AF65-F5344CB8AC3E}">
        <p14:creationId xmlns:p14="http://schemas.microsoft.com/office/powerpoint/2010/main" val="1980581511"/>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Down Arrow 7">
            <a:extLst>
              <a:ext uri="{FF2B5EF4-FFF2-40B4-BE49-F238E27FC236}">
                <a16:creationId xmlns="" xmlns:a16="http://schemas.microsoft.com/office/drawing/2014/main" id="{B547373F-AF2E-4907-B442-9F902B387FD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0100" y="-4763"/>
            <a:ext cx="3333749" cy="3338514"/>
          </a:xfrm>
          <a:prstGeom prst="downArrow">
            <a:avLst>
              <a:gd name="adj1" fmla="val 100000"/>
              <a:gd name="adj2" fmla="val 26890"/>
            </a:avLst>
          </a:prstGeom>
          <a:solidFill>
            <a:schemeClr val="tx1">
              <a:lumMod val="85000"/>
              <a:lumOff val="15000"/>
            </a:schemeClr>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 xmlns:a16="http://schemas.microsoft.com/office/drawing/2014/main" id="{2E4ACBCB-EC78-4BBB-9A43-FE801D2562FC}"/>
              </a:ext>
            </a:extLst>
          </p:cNvPr>
          <p:cNvSpPr txBox="1"/>
          <p:nvPr/>
        </p:nvSpPr>
        <p:spPr>
          <a:xfrm>
            <a:off x="5238753" y="2244009"/>
            <a:ext cx="4282618" cy="1200329"/>
          </a:xfrm>
          <a:prstGeom prst="rect">
            <a:avLst/>
          </a:prstGeom>
          <a:noFill/>
        </p:spPr>
        <p:txBody>
          <a:bodyPr wrap="square" rtlCol="0">
            <a:spAutoFit/>
          </a:bodyPr>
          <a:lstStyle/>
          <a:p>
            <a:r>
              <a:rPr lang="en-GB" sz="2400" dirty="0">
                <a:latin typeface="Arial" charset="0"/>
                <a:ea typeface="Arial" charset="0"/>
                <a:cs typeface="Arial" charset="0"/>
              </a:rPr>
              <a:t>To </a:t>
            </a:r>
            <a:r>
              <a:rPr lang="en-GB" sz="2400" dirty="0" smtClean="0">
                <a:latin typeface="Arial" charset="0"/>
                <a:ea typeface="Arial" charset="0"/>
                <a:cs typeface="Arial" charset="0"/>
              </a:rPr>
              <a:t>evaluate the best method for transporting food safely in the Polar regions.</a:t>
            </a:r>
            <a:endParaRPr lang="en-GB" sz="2400" dirty="0">
              <a:latin typeface="Arial" charset="0"/>
              <a:ea typeface="Arial" charset="0"/>
              <a:cs typeface="Arial" charset="0"/>
            </a:endParaRPr>
          </a:p>
        </p:txBody>
      </p:sp>
      <p:sp>
        <p:nvSpPr>
          <p:cNvPr id="7" name="Slide Number Placeholder 3">
            <a:extLst>
              <a:ext uri="{FF2B5EF4-FFF2-40B4-BE49-F238E27FC236}">
                <a16:creationId xmlns="" xmlns:a16="http://schemas.microsoft.com/office/drawing/2014/main" id="{5C19BB27-F250-43C4-9D41-277A9A2B4C86}"/>
              </a:ext>
            </a:extLst>
          </p:cNvPr>
          <p:cNvSpPr>
            <a:spLocks noGrp="1"/>
          </p:cNvSpPr>
          <p:nvPr>
            <p:ph type="sldNum" sz="quarter" idx="12"/>
          </p:nvPr>
        </p:nvSpPr>
        <p:spPr>
          <a:xfrm>
            <a:off x="8761324" y="6158923"/>
            <a:ext cx="3014481" cy="365125"/>
          </a:xfrm>
        </p:spPr>
        <p:txBody>
          <a:bodyPr/>
          <a:lstStyle/>
          <a:p>
            <a:r>
              <a:rPr lang="en-GB" sz="1800" b="1" dirty="0" smtClean="0">
                <a:solidFill>
                  <a:schemeClr val="tx1"/>
                </a:solidFill>
                <a:latin typeface="Arial" charset="0"/>
                <a:ea typeface="Arial" charset="0"/>
                <a:cs typeface="Arial" charset="0"/>
              </a:rPr>
              <a:t>3</a:t>
            </a:r>
            <a:endParaRPr lang="en-GB" sz="1800" b="1" dirty="0">
              <a:solidFill>
                <a:schemeClr val="tx1"/>
              </a:solidFill>
              <a:latin typeface="Arial" charset="0"/>
              <a:ea typeface="Arial" charset="0"/>
              <a:cs typeface="Arial" charset="0"/>
            </a:endParaRPr>
          </a:p>
        </p:txBody>
      </p:sp>
      <p:sp>
        <p:nvSpPr>
          <p:cNvPr id="12" name="Oval 11"/>
          <p:cNvSpPr/>
          <p:nvPr/>
        </p:nvSpPr>
        <p:spPr>
          <a:xfrm>
            <a:off x="651751" y="1025720"/>
            <a:ext cx="3636908" cy="3636908"/>
          </a:xfrm>
          <a:prstGeom prst="ellipse">
            <a:avLst/>
          </a:prstGeom>
          <a:solidFill>
            <a:srgbClr val="6E716E"/>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3" name="Title 1">
            <a:extLst>
              <a:ext uri="{FF2B5EF4-FFF2-40B4-BE49-F238E27FC236}">
                <a16:creationId xmlns="" xmlns:a16="http://schemas.microsoft.com/office/drawing/2014/main" id="{0ED470B9-C0A4-40F7-8C39-FA53B1550FF8}"/>
              </a:ext>
            </a:extLst>
          </p:cNvPr>
          <p:cNvSpPr>
            <a:spLocks noGrp="1"/>
          </p:cNvSpPr>
          <p:nvPr>
            <p:ph type="title"/>
          </p:nvPr>
        </p:nvSpPr>
        <p:spPr>
          <a:xfrm>
            <a:off x="662608" y="2452148"/>
            <a:ext cx="3615194" cy="784053"/>
          </a:xfrm>
        </p:spPr>
        <p:txBody>
          <a:bodyPr>
            <a:noAutofit/>
          </a:bodyPr>
          <a:lstStyle/>
          <a:p>
            <a:pPr algn="ctr"/>
            <a:r>
              <a:rPr lang="en-GB" sz="3600" b="1" dirty="0" smtClean="0">
                <a:solidFill>
                  <a:schemeClr val="bg1"/>
                </a:solidFill>
                <a:latin typeface="Arial" charset="0"/>
                <a:ea typeface="Arial" charset="0"/>
                <a:cs typeface="Arial" charset="0"/>
              </a:rPr>
              <a:t>Objectives</a:t>
            </a:r>
            <a:endParaRPr lang="en-GB" sz="3600" b="1"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4254582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Down Arrow 7">
            <a:extLst>
              <a:ext uri="{FF2B5EF4-FFF2-40B4-BE49-F238E27FC236}">
                <a16:creationId xmlns="" xmlns:a16="http://schemas.microsoft.com/office/drawing/2014/main" id="{B547373F-AF2E-4907-B442-9F902B387FD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0100" y="-4763"/>
            <a:ext cx="3333749" cy="3338514"/>
          </a:xfrm>
          <a:prstGeom prst="downArrow">
            <a:avLst>
              <a:gd name="adj1" fmla="val 100000"/>
              <a:gd name="adj2" fmla="val 26890"/>
            </a:avLst>
          </a:prstGeom>
          <a:solidFill>
            <a:schemeClr val="tx1">
              <a:lumMod val="85000"/>
              <a:lumOff val="15000"/>
            </a:schemeClr>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 xmlns:a16="http://schemas.microsoft.com/office/drawing/2014/main" id="{2E4ACBCB-EC78-4BBB-9A43-FE801D2562FC}"/>
              </a:ext>
            </a:extLst>
          </p:cNvPr>
          <p:cNvSpPr txBox="1"/>
          <p:nvPr/>
        </p:nvSpPr>
        <p:spPr>
          <a:xfrm>
            <a:off x="5041128" y="1690012"/>
            <a:ext cx="6120358" cy="2677656"/>
          </a:xfrm>
          <a:prstGeom prst="rect">
            <a:avLst/>
          </a:prstGeom>
          <a:noFill/>
        </p:spPr>
        <p:txBody>
          <a:bodyPr wrap="square" rtlCol="0">
            <a:spAutoFit/>
          </a:bodyPr>
          <a:lstStyle/>
          <a:p>
            <a:r>
              <a:rPr lang="en-GB" sz="2400" dirty="0">
                <a:latin typeface="Arial" charset="0"/>
                <a:ea typeface="Arial" charset="0"/>
                <a:cs typeface="Arial" charset="0"/>
              </a:rPr>
              <a:t>How do you think food is transported in the Arctic and Antarctic?</a:t>
            </a:r>
          </a:p>
          <a:p>
            <a:endParaRPr lang="en-GB" sz="2400" dirty="0">
              <a:latin typeface="Arial" charset="0"/>
              <a:ea typeface="Arial" charset="0"/>
              <a:cs typeface="Arial" charset="0"/>
            </a:endParaRPr>
          </a:p>
          <a:p>
            <a:r>
              <a:rPr lang="en-GB" sz="2400" dirty="0">
                <a:latin typeface="Arial" charset="0"/>
                <a:ea typeface="Arial" charset="0"/>
                <a:cs typeface="Arial" charset="0"/>
              </a:rPr>
              <a:t>How do you think this was done in the past?</a:t>
            </a:r>
          </a:p>
          <a:p>
            <a:endParaRPr lang="en-GB" sz="2400" dirty="0">
              <a:latin typeface="Arial" charset="0"/>
              <a:ea typeface="Arial" charset="0"/>
              <a:cs typeface="Arial" charset="0"/>
            </a:endParaRPr>
          </a:p>
          <a:p>
            <a:r>
              <a:rPr lang="en-GB" sz="2400" dirty="0">
                <a:latin typeface="Arial" charset="0"/>
                <a:ea typeface="Arial" charset="0"/>
                <a:cs typeface="Arial" charset="0"/>
              </a:rPr>
              <a:t>Find out more </a:t>
            </a:r>
            <a:r>
              <a:rPr lang="en-GB" sz="2400" dirty="0" smtClean="0">
                <a:latin typeface="Arial" charset="0"/>
                <a:ea typeface="Arial" charset="0"/>
                <a:cs typeface="Arial" charset="0"/>
                <a:hlinkClick r:id="rId2"/>
              </a:rPr>
              <a:t>here</a:t>
            </a:r>
            <a:endParaRPr lang="en-GB" sz="2400" dirty="0">
              <a:latin typeface="Arial" charset="0"/>
              <a:ea typeface="Arial" charset="0"/>
              <a:cs typeface="Arial" charset="0"/>
            </a:endParaRPr>
          </a:p>
        </p:txBody>
      </p:sp>
      <p:sp>
        <p:nvSpPr>
          <p:cNvPr id="6" name="Slide Number Placeholder 3">
            <a:extLst>
              <a:ext uri="{FF2B5EF4-FFF2-40B4-BE49-F238E27FC236}">
                <a16:creationId xmlns="" xmlns:a16="http://schemas.microsoft.com/office/drawing/2014/main" id="{5C19BB27-F250-43C4-9D41-277A9A2B4C86}"/>
              </a:ext>
            </a:extLst>
          </p:cNvPr>
          <p:cNvSpPr>
            <a:spLocks noGrp="1"/>
          </p:cNvSpPr>
          <p:nvPr>
            <p:ph type="sldNum" sz="quarter" idx="12"/>
          </p:nvPr>
        </p:nvSpPr>
        <p:spPr>
          <a:xfrm>
            <a:off x="8761324" y="6158923"/>
            <a:ext cx="3014481" cy="365125"/>
          </a:xfrm>
        </p:spPr>
        <p:txBody>
          <a:bodyPr/>
          <a:lstStyle/>
          <a:p>
            <a:r>
              <a:rPr lang="en-GB" sz="1800" b="1" dirty="0" smtClean="0">
                <a:solidFill>
                  <a:schemeClr val="tx1"/>
                </a:solidFill>
                <a:latin typeface="Arial" charset="0"/>
                <a:ea typeface="Arial" charset="0"/>
                <a:cs typeface="Arial" charset="0"/>
              </a:rPr>
              <a:t>4</a:t>
            </a:r>
            <a:endParaRPr lang="en-GB" sz="1800" b="1" dirty="0">
              <a:solidFill>
                <a:schemeClr val="tx1"/>
              </a:solidFill>
              <a:latin typeface="Arial" charset="0"/>
              <a:ea typeface="Arial" charset="0"/>
              <a:cs typeface="Arial" charset="0"/>
            </a:endParaRPr>
          </a:p>
        </p:txBody>
      </p:sp>
      <p:sp>
        <p:nvSpPr>
          <p:cNvPr id="8" name="Oval 7"/>
          <p:cNvSpPr/>
          <p:nvPr/>
        </p:nvSpPr>
        <p:spPr>
          <a:xfrm>
            <a:off x="651751" y="1025720"/>
            <a:ext cx="3636908" cy="3636908"/>
          </a:xfrm>
          <a:prstGeom prst="ellipse">
            <a:avLst/>
          </a:prstGeom>
          <a:solidFill>
            <a:srgbClr val="6E716E"/>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9" name="Title 1">
            <a:extLst>
              <a:ext uri="{FF2B5EF4-FFF2-40B4-BE49-F238E27FC236}">
                <a16:creationId xmlns="" xmlns:a16="http://schemas.microsoft.com/office/drawing/2014/main" id="{0ED470B9-C0A4-40F7-8C39-FA53B1550FF8}"/>
              </a:ext>
            </a:extLst>
          </p:cNvPr>
          <p:cNvSpPr>
            <a:spLocks noGrp="1"/>
          </p:cNvSpPr>
          <p:nvPr>
            <p:ph type="title"/>
          </p:nvPr>
        </p:nvSpPr>
        <p:spPr>
          <a:xfrm>
            <a:off x="662608" y="2452148"/>
            <a:ext cx="3615194" cy="784053"/>
          </a:xfrm>
        </p:spPr>
        <p:txBody>
          <a:bodyPr>
            <a:noAutofit/>
          </a:bodyPr>
          <a:lstStyle/>
          <a:p>
            <a:pPr algn="ctr"/>
            <a:r>
              <a:rPr lang="en-GB" sz="3600" b="1" dirty="0" smtClean="0">
                <a:solidFill>
                  <a:schemeClr val="bg1"/>
                </a:solidFill>
                <a:latin typeface="Arial" charset="0"/>
                <a:ea typeface="Arial" charset="0"/>
                <a:cs typeface="Arial" charset="0"/>
              </a:rPr>
              <a:t>Introduction</a:t>
            </a:r>
            <a:endParaRPr lang="en-GB" sz="3600" b="1"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3114085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Down Arrow 7">
            <a:extLst>
              <a:ext uri="{FF2B5EF4-FFF2-40B4-BE49-F238E27FC236}">
                <a16:creationId xmlns="" xmlns:a16="http://schemas.microsoft.com/office/drawing/2014/main" id="{B547373F-AF2E-4907-B442-9F902B387FD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0100" y="-4763"/>
            <a:ext cx="3333749" cy="3338514"/>
          </a:xfrm>
          <a:prstGeom prst="downArrow">
            <a:avLst>
              <a:gd name="adj1" fmla="val 100000"/>
              <a:gd name="adj2" fmla="val 26890"/>
            </a:avLst>
          </a:prstGeom>
          <a:solidFill>
            <a:schemeClr val="tx1">
              <a:lumMod val="85000"/>
              <a:lumOff val="15000"/>
            </a:schemeClr>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lide Number Placeholder 3">
            <a:extLst>
              <a:ext uri="{FF2B5EF4-FFF2-40B4-BE49-F238E27FC236}">
                <a16:creationId xmlns="" xmlns:a16="http://schemas.microsoft.com/office/drawing/2014/main" id="{5C19BB27-F250-43C4-9D41-277A9A2B4C86}"/>
              </a:ext>
            </a:extLst>
          </p:cNvPr>
          <p:cNvSpPr>
            <a:spLocks noGrp="1"/>
          </p:cNvSpPr>
          <p:nvPr>
            <p:ph type="sldNum" sz="quarter" idx="12"/>
          </p:nvPr>
        </p:nvSpPr>
        <p:spPr>
          <a:xfrm>
            <a:off x="8761324" y="6158923"/>
            <a:ext cx="3014481" cy="365125"/>
          </a:xfrm>
        </p:spPr>
        <p:txBody>
          <a:bodyPr/>
          <a:lstStyle/>
          <a:p>
            <a:r>
              <a:rPr lang="en-GB" sz="1800" b="1" dirty="0" smtClean="0">
                <a:solidFill>
                  <a:schemeClr val="tx1"/>
                </a:solidFill>
                <a:latin typeface="Arial" charset="0"/>
                <a:ea typeface="Arial" charset="0"/>
                <a:cs typeface="Arial" charset="0"/>
              </a:rPr>
              <a:t>5</a:t>
            </a:r>
            <a:endParaRPr lang="en-GB" sz="1800" b="1" dirty="0">
              <a:solidFill>
                <a:schemeClr val="tx1"/>
              </a:solidFill>
              <a:latin typeface="Arial" charset="0"/>
              <a:ea typeface="Arial" charset="0"/>
              <a:cs typeface="Arial" charset="0"/>
            </a:endParaRPr>
          </a:p>
        </p:txBody>
      </p:sp>
      <p:sp>
        <p:nvSpPr>
          <p:cNvPr id="8" name="Oval 7"/>
          <p:cNvSpPr/>
          <p:nvPr/>
        </p:nvSpPr>
        <p:spPr>
          <a:xfrm>
            <a:off x="651751" y="1025720"/>
            <a:ext cx="3636908" cy="3636908"/>
          </a:xfrm>
          <a:prstGeom prst="ellipse">
            <a:avLst/>
          </a:prstGeom>
          <a:solidFill>
            <a:srgbClr val="6E716E"/>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9" name="Title 1">
            <a:extLst>
              <a:ext uri="{FF2B5EF4-FFF2-40B4-BE49-F238E27FC236}">
                <a16:creationId xmlns="" xmlns:a16="http://schemas.microsoft.com/office/drawing/2014/main" id="{0ED470B9-C0A4-40F7-8C39-FA53B1550FF8}"/>
              </a:ext>
            </a:extLst>
          </p:cNvPr>
          <p:cNvSpPr txBox="1">
            <a:spLocks/>
          </p:cNvSpPr>
          <p:nvPr/>
        </p:nvSpPr>
        <p:spPr>
          <a:xfrm>
            <a:off x="662608" y="1930401"/>
            <a:ext cx="3615194" cy="182754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smtClean="0">
                <a:solidFill>
                  <a:schemeClr val="bg1"/>
                </a:solidFill>
              </a:rPr>
              <a:t>Transport </a:t>
            </a:r>
            <a:br>
              <a:rPr lang="en-US" sz="3600" b="1" dirty="0" smtClean="0">
                <a:solidFill>
                  <a:schemeClr val="bg1"/>
                </a:solidFill>
              </a:rPr>
            </a:br>
            <a:r>
              <a:rPr lang="en-US" sz="3600" b="1" dirty="0" smtClean="0">
                <a:solidFill>
                  <a:schemeClr val="bg1"/>
                </a:solidFill>
              </a:rPr>
              <a:t>in the Polar regions</a:t>
            </a:r>
            <a:endParaRPr lang="en-GB" sz="3600" b="1" dirty="0">
              <a:solidFill>
                <a:schemeClr val="bg1"/>
              </a:solidFill>
              <a:latin typeface="Arial" charset="0"/>
              <a:ea typeface="Arial" charset="0"/>
              <a:cs typeface="Arial" charset="0"/>
            </a:endParaRPr>
          </a:p>
        </p:txBody>
      </p:sp>
      <p:pic>
        <p:nvPicPr>
          <p:cNvPr id="12" name="Picture 11">
            <a:extLst>
              <a:ext uri="{FF2B5EF4-FFF2-40B4-BE49-F238E27FC236}">
                <a16:creationId xmlns="" xmlns:a16="http://schemas.microsoft.com/office/drawing/2014/main" id="{D16AD6A0-3259-4901-8C54-D603E721D1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22328" y="-4763"/>
            <a:ext cx="3269672" cy="3241964"/>
          </a:xfrm>
          <a:custGeom>
            <a:avLst/>
            <a:gdLst>
              <a:gd name="connsiteX0" fmla="*/ 210437 w 3273238"/>
              <a:gd name="connsiteY0" fmla="*/ 0 h 3618965"/>
              <a:gd name="connsiteX1" fmla="*/ 3273238 w 3273238"/>
              <a:gd name="connsiteY1" fmla="*/ 0 h 3618965"/>
              <a:gd name="connsiteX2" fmla="*/ 3273238 w 3273238"/>
              <a:gd name="connsiteY2" fmla="*/ 3526409 h 3618965"/>
              <a:gd name="connsiteX3" fmla="*/ 3118338 w 3273238"/>
              <a:gd name="connsiteY3" fmla="*/ 3566238 h 3618965"/>
              <a:gd name="connsiteX4" fmla="*/ 2595295 w 3273238"/>
              <a:gd name="connsiteY4" fmla="*/ 3618965 h 3618965"/>
              <a:gd name="connsiteX5" fmla="*/ 0 w 3273238"/>
              <a:gd name="connsiteY5" fmla="*/ 1023670 h 3618965"/>
              <a:gd name="connsiteX6" fmla="*/ 203951 w 3273238"/>
              <a:gd name="connsiteY6" fmla="*/ 13464 h 3618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3238" h="3618965">
                <a:moveTo>
                  <a:pt x="210437" y="0"/>
                </a:moveTo>
                <a:lnTo>
                  <a:pt x="3273238" y="0"/>
                </a:lnTo>
                <a:lnTo>
                  <a:pt x="3273238" y="3526409"/>
                </a:lnTo>
                <a:lnTo>
                  <a:pt x="3118338" y="3566238"/>
                </a:lnTo>
                <a:cubicBezTo>
                  <a:pt x="2949390" y="3600810"/>
                  <a:pt x="2774463" y="3618965"/>
                  <a:pt x="2595295" y="3618965"/>
                </a:cubicBezTo>
                <a:cubicBezTo>
                  <a:pt x="1161953" y="3618965"/>
                  <a:pt x="0" y="2457012"/>
                  <a:pt x="0" y="1023670"/>
                </a:cubicBezTo>
                <a:cubicBezTo>
                  <a:pt x="0" y="665335"/>
                  <a:pt x="72622" y="323961"/>
                  <a:pt x="203951" y="13464"/>
                </a:cubicBezTo>
                <a:close/>
              </a:path>
            </a:pathLst>
          </a:custGeom>
        </p:spPr>
      </p:pic>
      <p:pic>
        <p:nvPicPr>
          <p:cNvPr id="15" name="Picture 14">
            <a:extLst>
              <a:ext uri="{FF2B5EF4-FFF2-40B4-BE49-F238E27FC236}">
                <a16:creationId xmlns="" xmlns:a16="http://schemas.microsoft.com/office/drawing/2014/main" id="{52A8DAB6-B4CB-4696-9854-3698EB03CC97}"/>
              </a:ext>
            </a:extLst>
          </p:cNvPr>
          <p:cNvPicPr>
            <a:picLocks/>
          </p:cNvPicPr>
          <p:nvPr/>
        </p:nvPicPr>
        <p:blipFill>
          <a:blip r:embed="rId3">
            <a:extLst>
              <a:ext uri="{28A0092B-C50C-407E-A947-70E740481C1C}">
                <a14:useLocalDpi xmlns:a14="http://schemas.microsoft.com/office/drawing/2010/main" val="0"/>
              </a:ext>
            </a:extLst>
          </a:blip>
          <a:stretch>
            <a:fillRect/>
          </a:stretch>
        </p:blipFill>
        <p:spPr>
          <a:xfrm>
            <a:off x="6686435" y="2201443"/>
            <a:ext cx="2559600" cy="2556577"/>
          </a:xfrm>
          <a:custGeom>
            <a:avLst/>
            <a:gdLst>
              <a:gd name="connsiteX0" fmla="*/ 1426464 w 2852928"/>
              <a:gd name="connsiteY0" fmla="*/ 0 h 2852928"/>
              <a:gd name="connsiteX1" fmla="*/ 2852928 w 2852928"/>
              <a:gd name="connsiteY1" fmla="*/ 1426464 h 2852928"/>
              <a:gd name="connsiteX2" fmla="*/ 1426464 w 2852928"/>
              <a:gd name="connsiteY2" fmla="*/ 2852928 h 2852928"/>
              <a:gd name="connsiteX3" fmla="*/ 0 w 2852928"/>
              <a:gd name="connsiteY3" fmla="*/ 1426464 h 2852928"/>
              <a:gd name="connsiteX4" fmla="*/ 1426464 w 2852928"/>
              <a:gd name="connsiteY4" fmla="*/ 0 h 2852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2928" h="2852928">
                <a:moveTo>
                  <a:pt x="1426464" y="0"/>
                </a:moveTo>
                <a:cubicBezTo>
                  <a:pt x="2214278" y="0"/>
                  <a:pt x="2852928" y="638650"/>
                  <a:pt x="2852928" y="1426464"/>
                </a:cubicBezTo>
                <a:cubicBezTo>
                  <a:pt x="2852928" y="2214278"/>
                  <a:pt x="2214278" y="2852928"/>
                  <a:pt x="1426464" y="2852928"/>
                </a:cubicBezTo>
                <a:cubicBezTo>
                  <a:pt x="638650" y="2852928"/>
                  <a:pt x="0" y="2214278"/>
                  <a:pt x="0" y="1426464"/>
                </a:cubicBezTo>
                <a:cubicBezTo>
                  <a:pt x="0" y="638650"/>
                  <a:pt x="638650" y="0"/>
                  <a:pt x="1426464" y="0"/>
                </a:cubicBezTo>
                <a:close/>
              </a:path>
            </a:pathLst>
          </a:custGeom>
        </p:spPr>
      </p:pic>
      <p:pic>
        <p:nvPicPr>
          <p:cNvPr id="16" name="Picture 15">
            <a:extLst>
              <a:ext uri="{FF2B5EF4-FFF2-40B4-BE49-F238E27FC236}">
                <a16:creationId xmlns="" xmlns:a16="http://schemas.microsoft.com/office/drawing/2014/main" id="{2F48933E-ECED-4300-BD15-D55492D1A4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63524" y="0"/>
            <a:ext cx="3618162" cy="2285224"/>
          </a:xfrm>
          <a:custGeom>
            <a:avLst/>
            <a:gdLst>
              <a:gd name="connsiteX0" fmla="*/ 29691 w 3913632"/>
              <a:gd name="connsiteY0" fmla="*/ 0 h 2285234"/>
              <a:gd name="connsiteX1" fmla="*/ 3883942 w 3913632"/>
              <a:gd name="connsiteY1" fmla="*/ 0 h 2285234"/>
              <a:gd name="connsiteX2" fmla="*/ 3903529 w 3913632"/>
              <a:gd name="connsiteY2" fmla="*/ 128345 h 2285234"/>
              <a:gd name="connsiteX3" fmla="*/ 3913632 w 3913632"/>
              <a:gd name="connsiteY3" fmla="*/ 328418 h 2285234"/>
              <a:gd name="connsiteX4" fmla="*/ 1956816 w 3913632"/>
              <a:gd name="connsiteY4" fmla="*/ 2285234 h 2285234"/>
              <a:gd name="connsiteX5" fmla="*/ 0 w 3913632"/>
              <a:gd name="connsiteY5" fmla="*/ 328418 h 2285234"/>
              <a:gd name="connsiteX6" fmla="*/ 10103 w 3913632"/>
              <a:gd name="connsiteY6" fmla="*/ 128345 h 2285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13632" h="2285234">
                <a:moveTo>
                  <a:pt x="29691" y="0"/>
                </a:moveTo>
                <a:lnTo>
                  <a:pt x="3883942" y="0"/>
                </a:lnTo>
                <a:lnTo>
                  <a:pt x="3903529" y="128345"/>
                </a:lnTo>
                <a:cubicBezTo>
                  <a:pt x="3910210" y="194127"/>
                  <a:pt x="3913632" y="260873"/>
                  <a:pt x="3913632" y="328418"/>
                </a:cubicBezTo>
                <a:cubicBezTo>
                  <a:pt x="3913632" y="1409138"/>
                  <a:pt x="3037536" y="2285234"/>
                  <a:pt x="1956816" y="2285234"/>
                </a:cubicBezTo>
                <a:cubicBezTo>
                  <a:pt x="876096" y="2285234"/>
                  <a:pt x="0" y="1409138"/>
                  <a:pt x="0" y="328418"/>
                </a:cubicBezTo>
                <a:cubicBezTo>
                  <a:pt x="0" y="260873"/>
                  <a:pt x="3422" y="194127"/>
                  <a:pt x="10103" y="128345"/>
                </a:cubicBezTo>
                <a:close/>
              </a:path>
            </a:pathLst>
          </a:custGeom>
        </p:spPr>
      </p:pic>
      <p:pic>
        <p:nvPicPr>
          <p:cNvPr id="17" name="Picture 16">
            <a:extLst>
              <a:ext uri="{FF2B5EF4-FFF2-40B4-BE49-F238E27FC236}">
                <a16:creationId xmlns="" xmlns:a16="http://schemas.microsoft.com/office/drawing/2014/main" id="{B07D708C-C34C-44CC-A24F-0CA02E7E9AD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9246035" y="2479660"/>
            <a:ext cx="2945965" cy="3195232"/>
          </a:xfrm>
          <a:custGeom>
            <a:avLst/>
            <a:gdLst>
              <a:gd name="connsiteX0" fmla="*/ 640080 w 3564638"/>
              <a:gd name="connsiteY0" fmla="*/ 0 h 4569668"/>
              <a:gd name="connsiteX1" fmla="*/ 3564638 w 3564638"/>
              <a:gd name="connsiteY1" fmla="*/ 2924558 h 4569668"/>
              <a:gd name="connsiteX2" fmla="*/ 3065170 w 3564638"/>
              <a:gd name="connsiteY2" fmla="*/ 4559707 h 4569668"/>
              <a:gd name="connsiteX3" fmla="*/ 3057720 w 3564638"/>
              <a:gd name="connsiteY3" fmla="*/ 4569668 h 4569668"/>
              <a:gd name="connsiteX4" fmla="*/ 0 w 3564638"/>
              <a:gd name="connsiteY4" fmla="*/ 4569668 h 4569668"/>
              <a:gd name="connsiteX5" fmla="*/ 0 w 3564638"/>
              <a:gd name="connsiteY5" fmla="*/ 72448 h 4569668"/>
              <a:gd name="connsiteX6" fmla="*/ 50679 w 3564638"/>
              <a:gd name="connsiteY6" fmla="*/ 59417 h 4569668"/>
              <a:gd name="connsiteX7" fmla="*/ 640080 w 3564638"/>
              <a:gd name="connsiteY7" fmla="*/ 0 h 4569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64638" h="4569668">
                <a:moveTo>
                  <a:pt x="640080" y="0"/>
                </a:moveTo>
                <a:cubicBezTo>
                  <a:pt x="2255269" y="0"/>
                  <a:pt x="3564638" y="1309369"/>
                  <a:pt x="3564638" y="2924558"/>
                </a:cubicBezTo>
                <a:cubicBezTo>
                  <a:pt x="3564638" y="3530254"/>
                  <a:pt x="3380508" y="4092944"/>
                  <a:pt x="3065170" y="4559707"/>
                </a:cubicBezTo>
                <a:lnTo>
                  <a:pt x="3057720" y="4569668"/>
                </a:lnTo>
                <a:lnTo>
                  <a:pt x="0" y="4569668"/>
                </a:lnTo>
                <a:lnTo>
                  <a:pt x="0" y="72448"/>
                </a:lnTo>
                <a:lnTo>
                  <a:pt x="50679" y="59417"/>
                </a:lnTo>
                <a:cubicBezTo>
                  <a:pt x="241061" y="20459"/>
                  <a:pt x="438181" y="0"/>
                  <a:pt x="640080" y="0"/>
                </a:cubicBezTo>
                <a:close/>
              </a:path>
            </a:pathLst>
          </a:custGeom>
        </p:spPr>
      </p:pic>
    </p:spTree>
    <p:extLst>
      <p:ext uri="{BB962C8B-B14F-4D97-AF65-F5344CB8AC3E}">
        <p14:creationId xmlns:p14="http://schemas.microsoft.com/office/powerpoint/2010/main" val="259199537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Down Arrow 7">
            <a:extLst>
              <a:ext uri="{FF2B5EF4-FFF2-40B4-BE49-F238E27FC236}">
                <a16:creationId xmlns="" xmlns:a16="http://schemas.microsoft.com/office/drawing/2014/main" id="{B547373F-AF2E-4907-B442-9F902B387FD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0100" y="-4763"/>
            <a:ext cx="3333749" cy="3338514"/>
          </a:xfrm>
          <a:prstGeom prst="downArrow">
            <a:avLst>
              <a:gd name="adj1" fmla="val 100000"/>
              <a:gd name="adj2" fmla="val 26890"/>
            </a:avLst>
          </a:prstGeom>
          <a:solidFill>
            <a:schemeClr val="tx1">
              <a:lumMod val="85000"/>
              <a:lumOff val="15000"/>
            </a:schemeClr>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 xmlns:a16="http://schemas.microsoft.com/office/drawing/2014/main" id="{2E4ACBCB-EC78-4BBB-9A43-FE801D2562FC}"/>
              </a:ext>
            </a:extLst>
          </p:cNvPr>
          <p:cNvSpPr txBox="1"/>
          <p:nvPr/>
        </p:nvSpPr>
        <p:spPr>
          <a:xfrm>
            <a:off x="4959878" y="951348"/>
            <a:ext cx="5787952" cy="3785652"/>
          </a:xfrm>
          <a:prstGeom prst="rect">
            <a:avLst/>
          </a:prstGeom>
          <a:noFill/>
        </p:spPr>
        <p:txBody>
          <a:bodyPr wrap="square" rtlCol="0">
            <a:spAutoFit/>
          </a:bodyPr>
          <a:lstStyle/>
          <a:p>
            <a:r>
              <a:rPr lang="en-GB" sz="2400" dirty="0">
                <a:latin typeface="Arial" charset="0"/>
                <a:ea typeface="Arial" charset="0"/>
                <a:cs typeface="Arial" charset="0"/>
              </a:rPr>
              <a:t>Pilots, like Victoria, spend their time transporting people, food and other supplies around the polar regions.  </a:t>
            </a:r>
          </a:p>
          <a:p>
            <a:endParaRPr lang="en-GB" sz="2400" dirty="0">
              <a:latin typeface="Arial" charset="0"/>
              <a:ea typeface="Arial" charset="0"/>
              <a:cs typeface="Arial" charset="0"/>
            </a:endParaRPr>
          </a:p>
          <a:p>
            <a:r>
              <a:rPr lang="en-GB" sz="2400" dirty="0">
                <a:latin typeface="Arial" charset="0"/>
                <a:ea typeface="Arial" charset="0"/>
                <a:cs typeface="Arial" charset="0"/>
              </a:rPr>
              <a:t>Modern day explorers and scientists also use snowmobiles and other vehicles.  </a:t>
            </a:r>
          </a:p>
          <a:p>
            <a:endParaRPr lang="en-GB" sz="2400" dirty="0">
              <a:latin typeface="Arial" charset="0"/>
              <a:ea typeface="Arial" charset="0"/>
              <a:cs typeface="Arial" charset="0"/>
            </a:endParaRPr>
          </a:p>
          <a:p>
            <a:r>
              <a:rPr lang="en-GB" sz="2400" dirty="0">
                <a:latin typeface="Arial" charset="0"/>
                <a:ea typeface="Arial" charset="0"/>
                <a:cs typeface="Arial" charset="0"/>
              </a:rPr>
              <a:t>In the past, animals were often used to pull sleds, but much of the work was done by men hauling their supplies</a:t>
            </a:r>
            <a:r>
              <a:rPr lang="en-GB" sz="2400" dirty="0" smtClean="0">
                <a:latin typeface="Arial" charset="0"/>
                <a:ea typeface="Arial" charset="0"/>
                <a:cs typeface="Arial" charset="0"/>
              </a:rPr>
              <a:t>.</a:t>
            </a:r>
            <a:endParaRPr lang="en-GB" sz="2400" dirty="0">
              <a:latin typeface="Arial" charset="0"/>
              <a:ea typeface="Arial" charset="0"/>
              <a:cs typeface="Arial" charset="0"/>
            </a:endParaRPr>
          </a:p>
        </p:txBody>
      </p:sp>
      <p:sp>
        <p:nvSpPr>
          <p:cNvPr id="6" name="Slide Number Placeholder 3">
            <a:extLst>
              <a:ext uri="{FF2B5EF4-FFF2-40B4-BE49-F238E27FC236}">
                <a16:creationId xmlns="" xmlns:a16="http://schemas.microsoft.com/office/drawing/2014/main" id="{5C19BB27-F250-43C4-9D41-277A9A2B4C86}"/>
              </a:ext>
            </a:extLst>
          </p:cNvPr>
          <p:cNvSpPr>
            <a:spLocks noGrp="1"/>
          </p:cNvSpPr>
          <p:nvPr>
            <p:ph type="sldNum" sz="quarter" idx="12"/>
          </p:nvPr>
        </p:nvSpPr>
        <p:spPr>
          <a:xfrm>
            <a:off x="8761324" y="6158923"/>
            <a:ext cx="3014481" cy="365125"/>
          </a:xfrm>
        </p:spPr>
        <p:txBody>
          <a:bodyPr/>
          <a:lstStyle/>
          <a:p>
            <a:r>
              <a:rPr lang="en-GB" sz="1800" b="1" dirty="0" smtClean="0">
                <a:solidFill>
                  <a:schemeClr val="tx1"/>
                </a:solidFill>
                <a:latin typeface="Arial" charset="0"/>
                <a:ea typeface="Arial" charset="0"/>
                <a:cs typeface="Arial" charset="0"/>
              </a:rPr>
              <a:t>6</a:t>
            </a:r>
            <a:endParaRPr lang="en-GB" sz="1800" b="1" dirty="0">
              <a:solidFill>
                <a:schemeClr val="tx1"/>
              </a:solidFill>
              <a:latin typeface="Arial" charset="0"/>
              <a:ea typeface="Arial" charset="0"/>
              <a:cs typeface="Arial" charset="0"/>
            </a:endParaRPr>
          </a:p>
        </p:txBody>
      </p:sp>
      <p:sp>
        <p:nvSpPr>
          <p:cNvPr id="8" name="Oval 7"/>
          <p:cNvSpPr/>
          <p:nvPr/>
        </p:nvSpPr>
        <p:spPr>
          <a:xfrm>
            <a:off x="651751" y="1025720"/>
            <a:ext cx="3636908" cy="3636908"/>
          </a:xfrm>
          <a:prstGeom prst="ellipse">
            <a:avLst/>
          </a:prstGeom>
          <a:solidFill>
            <a:srgbClr val="6E716E"/>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9" name="Title 1">
            <a:extLst>
              <a:ext uri="{FF2B5EF4-FFF2-40B4-BE49-F238E27FC236}">
                <a16:creationId xmlns="" xmlns:a16="http://schemas.microsoft.com/office/drawing/2014/main" id="{0ED470B9-C0A4-40F7-8C39-FA53B1550FF8}"/>
              </a:ext>
            </a:extLst>
          </p:cNvPr>
          <p:cNvSpPr>
            <a:spLocks noGrp="1"/>
          </p:cNvSpPr>
          <p:nvPr>
            <p:ph type="title"/>
          </p:nvPr>
        </p:nvSpPr>
        <p:spPr>
          <a:xfrm>
            <a:off x="662608" y="2452148"/>
            <a:ext cx="3615194" cy="784053"/>
          </a:xfrm>
        </p:spPr>
        <p:txBody>
          <a:bodyPr>
            <a:noAutofit/>
          </a:bodyPr>
          <a:lstStyle/>
          <a:p>
            <a:pPr algn="ctr"/>
            <a:r>
              <a:rPr lang="en-GB" sz="3600" b="1" dirty="0" smtClean="0">
                <a:solidFill>
                  <a:schemeClr val="bg1"/>
                </a:solidFill>
                <a:latin typeface="Arial" charset="0"/>
                <a:ea typeface="Arial" charset="0"/>
                <a:cs typeface="Arial" charset="0"/>
              </a:rPr>
              <a:t>Background</a:t>
            </a:r>
            <a:endParaRPr lang="en-GB" sz="3600" b="1"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24924886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Down Arrow 7">
            <a:extLst>
              <a:ext uri="{FF2B5EF4-FFF2-40B4-BE49-F238E27FC236}">
                <a16:creationId xmlns="" xmlns:a16="http://schemas.microsoft.com/office/drawing/2014/main" id="{B547373F-AF2E-4907-B442-9F902B387FD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0100" y="-4763"/>
            <a:ext cx="3333749" cy="3338514"/>
          </a:xfrm>
          <a:prstGeom prst="downArrow">
            <a:avLst>
              <a:gd name="adj1" fmla="val 100000"/>
              <a:gd name="adj2" fmla="val 26890"/>
            </a:avLst>
          </a:prstGeom>
          <a:solidFill>
            <a:schemeClr val="tx1">
              <a:lumMod val="85000"/>
              <a:lumOff val="15000"/>
            </a:schemeClr>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 xmlns:a16="http://schemas.microsoft.com/office/drawing/2014/main" id="{2E4ACBCB-EC78-4BBB-9A43-FE801D2562FC}"/>
              </a:ext>
            </a:extLst>
          </p:cNvPr>
          <p:cNvSpPr txBox="1"/>
          <p:nvPr/>
        </p:nvSpPr>
        <p:spPr>
          <a:xfrm>
            <a:off x="5289731" y="582016"/>
            <a:ext cx="6089470" cy="4524315"/>
          </a:xfrm>
          <a:prstGeom prst="rect">
            <a:avLst/>
          </a:prstGeom>
          <a:noFill/>
        </p:spPr>
        <p:txBody>
          <a:bodyPr wrap="square" rtlCol="0">
            <a:spAutoFit/>
          </a:bodyPr>
          <a:lstStyle/>
          <a:p>
            <a:r>
              <a:rPr lang="en-GB" sz="2400" dirty="0">
                <a:latin typeface="Arial" charset="0"/>
                <a:ea typeface="Arial" charset="0"/>
                <a:cs typeface="Arial" charset="0"/>
              </a:rPr>
              <a:t>Victoria has some food to transport from one base to another and has had to land the plane further away from the research base than planned due to lack of fuel. </a:t>
            </a:r>
          </a:p>
          <a:p>
            <a:endParaRPr lang="en-GB" sz="2400" dirty="0">
              <a:latin typeface="Arial" charset="0"/>
              <a:ea typeface="Arial" charset="0"/>
              <a:cs typeface="Arial" charset="0"/>
            </a:endParaRPr>
          </a:p>
          <a:p>
            <a:r>
              <a:rPr lang="en-GB" sz="2400" dirty="0">
                <a:latin typeface="Arial" charset="0"/>
                <a:ea typeface="Arial" charset="0"/>
                <a:cs typeface="Arial" charset="0"/>
              </a:rPr>
              <a:t>How could the food be transported from the plane to the base?</a:t>
            </a:r>
          </a:p>
          <a:p>
            <a:endParaRPr lang="en-GB" sz="2400" dirty="0">
              <a:latin typeface="Arial" charset="0"/>
              <a:ea typeface="Arial" charset="0"/>
              <a:cs typeface="Arial" charset="0"/>
            </a:endParaRPr>
          </a:p>
          <a:p>
            <a:r>
              <a:rPr lang="en-GB" sz="2400" dirty="0">
                <a:latin typeface="Arial" charset="0"/>
                <a:ea typeface="Arial" charset="0"/>
                <a:cs typeface="Arial" charset="0"/>
              </a:rPr>
              <a:t>Can you plan an investigation to find out which method of transport would get the food to the polar scientists quickly and safely?</a:t>
            </a:r>
          </a:p>
        </p:txBody>
      </p:sp>
      <p:sp>
        <p:nvSpPr>
          <p:cNvPr id="6" name="Slide Number Placeholder 3">
            <a:extLst>
              <a:ext uri="{FF2B5EF4-FFF2-40B4-BE49-F238E27FC236}">
                <a16:creationId xmlns="" xmlns:a16="http://schemas.microsoft.com/office/drawing/2014/main" id="{5C19BB27-F250-43C4-9D41-277A9A2B4C86}"/>
              </a:ext>
            </a:extLst>
          </p:cNvPr>
          <p:cNvSpPr>
            <a:spLocks noGrp="1"/>
          </p:cNvSpPr>
          <p:nvPr>
            <p:ph type="sldNum" sz="quarter" idx="12"/>
          </p:nvPr>
        </p:nvSpPr>
        <p:spPr>
          <a:xfrm>
            <a:off x="8761324" y="6158923"/>
            <a:ext cx="3014481" cy="365125"/>
          </a:xfrm>
        </p:spPr>
        <p:txBody>
          <a:bodyPr/>
          <a:lstStyle/>
          <a:p>
            <a:r>
              <a:rPr lang="en-GB" sz="1800" b="1" dirty="0" smtClean="0">
                <a:solidFill>
                  <a:schemeClr val="tx1"/>
                </a:solidFill>
                <a:latin typeface="Arial" charset="0"/>
                <a:ea typeface="Arial" charset="0"/>
                <a:cs typeface="Arial" charset="0"/>
              </a:rPr>
              <a:t>7</a:t>
            </a:r>
            <a:endParaRPr lang="en-GB" sz="1800" b="1" dirty="0">
              <a:solidFill>
                <a:schemeClr val="tx1"/>
              </a:solidFill>
              <a:latin typeface="Arial" charset="0"/>
              <a:ea typeface="Arial" charset="0"/>
              <a:cs typeface="Arial" charset="0"/>
            </a:endParaRPr>
          </a:p>
        </p:txBody>
      </p:sp>
      <p:sp>
        <p:nvSpPr>
          <p:cNvPr id="9" name="Oval 8"/>
          <p:cNvSpPr/>
          <p:nvPr/>
        </p:nvSpPr>
        <p:spPr>
          <a:xfrm>
            <a:off x="651751" y="1025720"/>
            <a:ext cx="3636908" cy="3636908"/>
          </a:xfrm>
          <a:prstGeom prst="ellipse">
            <a:avLst/>
          </a:prstGeom>
          <a:solidFill>
            <a:srgbClr val="6E716E"/>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0" name="Title 1">
            <a:extLst>
              <a:ext uri="{FF2B5EF4-FFF2-40B4-BE49-F238E27FC236}">
                <a16:creationId xmlns="" xmlns:a16="http://schemas.microsoft.com/office/drawing/2014/main" id="{0ED470B9-C0A4-40F7-8C39-FA53B1550FF8}"/>
              </a:ext>
            </a:extLst>
          </p:cNvPr>
          <p:cNvSpPr>
            <a:spLocks noGrp="1"/>
          </p:cNvSpPr>
          <p:nvPr>
            <p:ph type="title"/>
          </p:nvPr>
        </p:nvSpPr>
        <p:spPr>
          <a:xfrm>
            <a:off x="662608" y="2452148"/>
            <a:ext cx="3615194" cy="784053"/>
          </a:xfrm>
        </p:spPr>
        <p:txBody>
          <a:bodyPr>
            <a:noAutofit/>
          </a:bodyPr>
          <a:lstStyle/>
          <a:p>
            <a:pPr algn="ctr"/>
            <a:r>
              <a:rPr lang="en-GB" sz="3600" b="1" dirty="0" smtClean="0">
                <a:solidFill>
                  <a:schemeClr val="bg1"/>
                </a:solidFill>
                <a:latin typeface="Arial" charset="0"/>
                <a:ea typeface="Arial" charset="0"/>
                <a:cs typeface="Arial" charset="0"/>
              </a:rPr>
              <a:t>Activity</a:t>
            </a:r>
            <a:endParaRPr lang="en-GB" sz="3600" b="1"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6892932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Down Arrow 7">
            <a:extLst>
              <a:ext uri="{FF2B5EF4-FFF2-40B4-BE49-F238E27FC236}">
                <a16:creationId xmlns="" xmlns:a16="http://schemas.microsoft.com/office/drawing/2014/main" id="{B547373F-AF2E-4907-B442-9F902B387FD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0100" y="-4763"/>
            <a:ext cx="3333749" cy="3338514"/>
          </a:xfrm>
          <a:prstGeom prst="downArrow">
            <a:avLst>
              <a:gd name="adj1" fmla="val 100000"/>
              <a:gd name="adj2" fmla="val 26890"/>
            </a:avLst>
          </a:prstGeom>
          <a:solidFill>
            <a:schemeClr val="tx1">
              <a:lumMod val="85000"/>
              <a:lumOff val="15000"/>
            </a:schemeClr>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 xmlns:a16="http://schemas.microsoft.com/office/drawing/2014/main" id="{2E4ACBCB-EC78-4BBB-9A43-FE801D2562FC}"/>
              </a:ext>
            </a:extLst>
          </p:cNvPr>
          <p:cNvSpPr txBox="1"/>
          <p:nvPr/>
        </p:nvSpPr>
        <p:spPr>
          <a:xfrm>
            <a:off x="5289731" y="397350"/>
            <a:ext cx="6089470" cy="4893647"/>
          </a:xfrm>
          <a:prstGeom prst="rect">
            <a:avLst/>
          </a:prstGeom>
          <a:noFill/>
        </p:spPr>
        <p:txBody>
          <a:bodyPr wrap="square" rtlCol="0">
            <a:spAutoFit/>
          </a:bodyPr>
          <a:lstStyle/>
          <a:p>
            <a:r>
              <a:rPr lang="en-GB" sz="2400" dirty="0">
                <a:latin typeface="Arial" charset="0"/>
                <a:ea typeface="Arial" charset="0"/>
                <a:cs typeface="Arial" charset="0"/>
              </a:rPr>
              <a:t>Set up a circuit to represent a journey in the </a:t>
            </a:r>
            <a:r>
              <a:rPr lang="en-GB" sz="2400" dirty="0" smtClean="0">
                <a:latin typeface="Arial" charset="0"/>
                <a:ea typeface="Arial" charset="0"/>
                <a:cs typeface="Arial" charset="0"/>
              </a:rPr>
              <a:t>Arctic. You </a:t>
            </a:r>
            <a:r>
              <a:rPr lang="en-GB" sz="2400" dirty="0">
                <a:latin typeface="Arial" charset="0"/>
                <a:ea typeface="Arial" charset="0"/>
                <a:cs typeface="Arial" charset="0"/>
              </a:rPr>
              <a:t>will need to include obstacles.  </a:t>
            </a:r>
          </a:p>
          <a:p>
            <a:endParaRPr lang="en-GB" sz="2400" dirty="0">
              <a:latin typeface="Arial" charset="0"/>
              <a:ea typeface="Arial" charset="0"/>
              <a:cs typeface="Arial" charset="0"/>
            </a:endParaRPr>
          </a:p>
          <a:p>
            <a:r>
              <a:rPr lang="en-GB" sz="2400" dirty="0">
                <a:latin typeface="Arial" charset="0"/>
                <a:ea typeface="Arial" charset="0"/>
                <a:cs typeface="Arial" charset="0"/>
              </a:rPr>
              <a:t>Evaluate different ways of transporting food around the circuit:</a:t>
            </a:r>
          </a:p>
          <a:p>
            <a:endParaRPr lang="en-GB" sz="2400" dirty="0">
              <a:latin typeface="Arial" charset="0"/>
              <a:ea typeface="Arial" charset="0"/>
              <a:cs typeface="Arial" charset="0"/>
            </a:endParaRPr>
          </a:p>
          <a:p>
            <a:pPr marL="342900" indent="-342900">
              <a:buFont typeface="Arial" panose="020B0604020202020204" pitchFamily="34" charset="0"/>
              <a:buChar char="•"/>
            </a:pPr>
            <a:r>
              <a:rPr lang="en-GB" sz="2400" dirty="0">
                <a:latin typeface="Arial" charset="0"/>
                <a:ea typeface="Arial" charset="0"/>
                <a:cs typeface="Arial" charset="0"/>
              </a:rPr>
              <a:t>On a sledge</a:t>
            </a:r>
          </a:p>
          <a:p>
            <a:pPr marL="342900" indent="-342900">
              <a:buFont typeface="Arial" panose="020B0604020202020204" pitchFamily="34" charset="0"/>
              <a:buChar char="•"/>
            </a:pPr>
            <a:r>
              <a:rPr lang="en-GB" sz="2400" dirty="0">
                <a:latin typeface="Arial" charset="0"/>
                <a:ea typeface="Arial" charset="0"/>
                <a:cs typeface="Arial" charset="0"/>
              </a:rPr>
              <a:t>In a rucksack</a:t>
            </a:r>
          </a:p>
          <a:p>
            <a:pPr marL="342900" indent="-342900">
              <a:buFont typeface="Arial" panose="020B0604020202020204" pitchFamily="34" charset="0"/>
              <a:buChar char="•"/>
            </a:pPr>
            <a:r>
              <a:rPr lang="en-GB" sz="2400" dirty="0">
                <a:latin typeface="Arial" charset="0"/>
                <a:ea typeface="Arial" charset="0"/>
                <a:cs typeface="Arial" charset="0"/>
              </a:rPr>
              <a:t>In a carrier bag or box</a:t>
            </a:r>
          </a:p>
          <a:p>
            <a:pPr marL="342900" indent="-342900">
              <a:buFont typeface="Arial" panose="020B0604020202020204" pitchFamily="34" charset="0"/>
              <a:buChar char="•"/>
            </a:pPr>
            <a:r>
              <a:rPr lang="en-GB" sz="2400" dirty="0">
                <a:latin typeface="Arial" charset="0"/>
                <a:ea typeface="Arial" charset="0"/>
                <a:cs typeface="Arial" charset="0"/>
              </a:rPr>
              <a:t>Can you think of any more methods?</a:t>
            </a:r>
          </a:p>
          <a:p>
            <a:pPr marL="342900" indent="-342900">
              <a:buFont typeface="Arial" panose="020B0604020202020204" pitchFamily="34" charset="0"/>
              <a:buChar char="•"/>
            </a:pPr>
            <a:endParaRPr lang="en-GB" sz="2400" dirty="0">
              <a:latin typeface="Arial" charset="0"/>
              <a:ea typeface="Arial" charset="0"/>
              <a:cs typeface="Arial" charset="0"/>
            </a:endParaRPr>
          </a:p>
          <a:p>
            <a:r>
              <a:rPr lang="en-GB" sz="2400" dirty="0">
                <a:latin typeface="Arial" charset="0"/>
                <a:ea typeface="Arial" charset="0"/>
                <a:cs typeface="Arial" charset="0"/>
              </a:rPr>
              <a:t>How will you ensure that it is a comparative </a:t>
            </a:r>
            <a:r>
              <a:rPr lang="en-GB" sz="2400" dirty="0" smtClean="0">
                <a:latin typeface="Arial" charset="0"/>
                <a:ea typeface="Arial" charset="0"/>
                <a:cs typeface="Arial" charset="0"/>
              </a:rPr>
              <a:t/>
            </a:r>
            <a:br>
              <a:rPr lang="en-GB" sz="2400" dirty="0" smtClean="0">
                <a:latin typeface="Arial" charset="0"/>
                <a:ea typeface="Arial" charset="0"/>
                <a:cs typeface="Arial" charset="0"/>
              </a:rPr>
            </a:br>
            <a:r>
              <a:rPr lang="en-GB" sz="2400" dirty="0" smtClean="0">
                <a:latin typeface="Arial" charset="0"/>
                <a:ea typeface="Arial" charset="0"/>
                <a:cs typeface="Arial" charset="0"/>
              </a:rPr>
              <a:t>test? How </a:t>
            </a:r>
            <a:r>
              <a:rPr lang="en-GB" sz="2400" dirty="0">
                <a:latin typeface="Arial" charset="0"/>
                <a:ea typeface="Arial" charset="0"/>
                <a:cs typeface="Arial" charset="0"/>
              </a:rPr>
              <a:t>will you measure success? </a:t>
            </a:r>
          </a:p>
        </p:txBody>
      </p:sp>
      <p:sp>
        <p:nvSpPr>
          <p:cNvPr id="6" name="Slide Number Placeholder 3">
            <a:extLst>
              <a:ext uri="{FF2B5EF4-FFF2-40B4-BE49-F238E27FC236}">
                <a16:creationId xmlns="" xmlns:a16="http://schemas.microsoft.com/office/drawing/2014/main" id="{5C19BB27-F250-43C4-9D41-277A9A2B4C86}"/>
              </a:ext>
            </a:extLst>
          </p:cNvPr>
          <p:cNvSpPr>
            <a:spLocks noGrp="1"/>
          </p:cNvSpPr>
          <p:nvPr>
            <p:ph type="sldNum" sz="quarter" idx="12"/>
          </p:nvPr>
        </p:nvSpPr>
        <p:spPr>
          <a:xfrm>
            <a:off x="8761324" y="6158923"/>
            <a:ext cx="3014481" cy="365125"/>
          </a:xfrm>
        </p:spPr>
        <p:txBody>
          <a:bodyPr/>
          <a:lstStyle/>
          <a:p>
            <a:r>
              <a:rPr lang="en-GB" sz="1800" b="1" dirty="0" smtClean="0">
                <a:solidFill>
                  <a:schemeClr val="tx1"/>
                </a:solidFill>
                <a:latin typeface="Arial" charset="0"/>
                <a:ea typeface="Arial" charset="0"/>
                <a:cs typeface="Arial" charset="0"/>
              </a:rPr>
              <a:t>8</a:t>
            </a:r>
            <a:endParaRPr lang="en-GB" sz="1800" b="1" dirty="0">
              <a:solidFill>
                <a:schemeClr val="tx1"/>
              </a:solidFill>
              <a:latin typeface="Arial" charset="0"/>
              <a:ea typeface="Arial" charset="0"/>
              <a:cs typeface="Arial" charset="0"/>
            </a:endParaRPr>
          </a:p>
        </p:txBody>
      </p:sp>
      <p:sp>
        <p:nvSpPr>
          <p:cNvPr id="9" name="Oval 8"/>
          <p:cNvSpPr/>
          <p:nvPr/>
        </p:nvSpPr>
        <p:spPr>
          <a:xfrm>
            <a:off x="651751" y="1025720"/>
            <a:ext cx="3636908" cy="3636908"/>
          </a:xfrm>
          <a:prstGeom prst="ellipse">
            <a:avLst/>
          </a:prstGeom>
          <a:solidFill>
            <a:srgbClr val="6E716E"/>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0" name="Title 1">
            <a:extLst>
              <a:ext uri="{FF2B5EF4-FFF2-40B4-BE49-F238E27FC236}">
                <a16:creationId xmlns="" xmlns:a16="http://schemas.microsoft.com/office/drawing/2014/main" id="{0ED470B9-C0A4-40F7-8C39-FA53B1550FF8}"/>
              </a:ext>
            </a:extLst>
          </p:cNvPr>
          <p:cNvSpPr>
            <a:spLocks noGrp="1"/>
          </p:cNvSpPr>
          <p:nvPr>
            <p:ph type="title"/>
          </p:nvPr>
        </p:nvSpPr>
        <p:spPr>
          <a:xfrm>
            <a:off x="662608" y="2452148"/>
            <a:ext cx="3615194" cy="784053"/>
          </a:xfrm>
        </p:spPr>
        <p:txBody>
          <a:bodyPr>
            <a:noAutofit/>
          </a:bodyPr>
          <a:lstStyle/>
          <a:p>
            <a:pPr algn="ctr"/>
            <a:r>
              <a:rPr lang="en-GB" sz="3600" b="1" dirty="0" smtClean="0">
                <a:solidFill>
                  <a:schemeClr val="bg1"/>
                </a:solidFill>
                <a:latin typeface="Arial" charset="0"/>
                <a:ea typeface="Arial" charset="0"/>
                <a:cs typeface="Arial" charset="0"/>
              </a:rPr>
              <a:t>Activity</a:t>
            </a:r>
            <a:endParaRPr lang="en-GB" sz="3600" b="1"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518592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Down Arrow 7">
            <a:extLst>
              <a:ext uri="{FF2B5EF4-FFF2-40B4-BE49-F238E27FC236}">
                <a16:creationId xmlns="" xmlns:a16="http://schemas.microsoft.com/office/drawing/2014/main" id="{B547373F-AF2E-4907-B442-9F902B387FD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0100" y="-4763"/>
            <a:ext cx="3333749" cy="3338514"/>
          </a:xfrm>
          <a:prstGeom prst="downArrow">
            <a:avLst>
              <a:gd name="adj1" fmla="val 100000"/>
              <a:gd name="adj2" fmla="val 26890"/>
            </a:avLst>
          </a:prstGeom>
          <a:solidFill>
            <a:schemeClr val="tx1">
              <a:lumMod val="85000"/>
              <a:lumOff val="15000"/>
            </a:schemeClr>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 xmlns:a16="http://schemas.microsoft.com/office/drawing/2014/main" id="{2E4ACBCB-EC78-4BBB-9A43-FE801D2562FC}"/>
              </a:ext>
            </a:extLst>
          </p:cNvPr>
          <p:cNvSpPr txBox="1"/>
          <p:nvPr/>
        </p:nvSpPr>
        <p:spPr>
          <a:xfrm>
            <a:off x="4557486" y="582016"/>
            <a:ext cx="7069914" cy="4524315"/>
          </a:xfrm>
          <a:prstGeom prst="rect">
            <a:avLst/>
          </a:prstGeom>
          <a:noFill/>
        </p:spPr>
        <p:txBody>
          <a:bodyPr wrap="square" rtlCol="0">
            <a:spAutoFit/>
          </a:bodyPr>
          <a:lstStyle/>
          <a:p>
            <a:pPr algn="ctr"/>
            <a:r>
              <a:rPr lang="en-GB" sz="2400" dirty="0">
                <a:latin typeface="Arial" charset="0"/>
                <a:ea typeface="Arial" charset="0"/>
                <a:cs typeface="Arial" charset="0"/>
                <a:hlinkClick r:id="rId2"/>
              </a:rPr>
              <a:t>Watch this clip about Scott’s journey </a:t>
            </a:r>
            <a:r>
              <a:rPr lang="en-GB" sz="2400" dirty="0" smtClean="0">
                <a:latin typeface="Arial" charset="0"/>
                <a:ea typeface="Arial" charset="0"/>
                <a:cs typeface="Arial" charset="0"/>
                <a:hlinkClick r:id="rId2"/>
              </a:rPr>
              <a:t/>
            </a:r>
            <a:br>
              <a:rPr lang="en-GB" sz="2400" dirty="0" smtClean="0">
                <a:latin typeface="Arial" charset="0"/>
                <a:ea typeface="Arial" charset="0"/>
                <a:cs typeface="Arial" charset="0"/>
                <a:hlinkClick r:id="rId2"/>
              </a:rPr>
            </a:br>
            <a:r>
              <a:rPr lang="en-GB" sz="2400" dirty="0" smtClean="0">
                <a:latin typeface="Arial" charset="0"/>
                <a:ea typeface="Arial" charset="0"/>
                <a:cs typeface="Arial" charset="0"/>
                <a:hlinkClick r:id="rId2"/>
              </a:rPr>
              <a:t>to </a:t>
            </a:r>
            <a:r>
              <a:rPr lang="en-GB" sz="2400" dirty="0">
                <a:latin typeface="Arial" charset="0"/>
                <a:ea typeface="Arial" charset="0"/>
                <a:cs typeface="Arial" charset="0"/>
                <a:hlinkClick r:id="rId2"/>
              </a:rPr>
              <a:t>the South Pole</a:t>
            </a:r>
            <a:endParaRPr lang="en-GB" sz="2400" dirty="0">
              <a:latin typeface="Arial" charset="0"/>
              <a:ea typeface="Arial" charset="0"/>
              <a:cs typeface="Arial" charset="0"/>
            </a:endParaRPr>
          </a:p>
          <a:p>
            <a:pPr algn="ctr"/>
            <a:endParaRPr lang="en-GB" sz="2400" dirty="0">
              <a:latin typeface="Arial" charset="0"/>
              <a:ea typeface="Arial" charset="0"/>
              <a:cs typeface="Arial" charset="0"/>
            </a:endParaRPr>
          </a:p>
          <a:p>
            <a:pPr algn="ctr"/>
            <a:r>
              <a:rPr lang="en-GB" sz="2400" dirty="0">
                <a:latin typeface="Arial" charset="0"/>
                <a:ea typeface="Arial" charset="0"/>
                <a:cs typeface="Arial" charset="0"/>
                <a:hlinkClick r:id="rId3" invalidUrl="https://www.coolantarctica.com/Antarctica fact file/History/Robert-Falcon-Scott2.php"/>
              </a:rPr>
              <a:t>Learn more about Scott’s journey</a:t>
            </a:r>
            <a:endParaRPr lang="en-GB" sz="2400" dirty="0">
              <a:latin typeface="Arial" charset="0"/>
              <a:ea typeface="Arial" charset="0"/>
              <a:cs typeface="Arial" charset="0"/>
            </a:endParaRPr>
          </a:p>
          <a:p>
            <a:pPr algn="ctr"/>
            <a:endParaRPr lang="en-GB" sz="2400" dirty="0">
              <a:latin typeface="Arial" charset="0"/>
              <a:ea typeface="Arial" charset="0"/>
              <a:cs typeface="Arial" charset="0"/>
            </a:endParaRPr>
          </a:p>
          <a:p>
            <a:pPr algn="ctr"/>
            <a:r>
              <a:rPr lang="en-GB" sz="2400" dirty="0">
                <a:latin typeface="Arial" charset="0"/>
                <a:ea typeface="Arial" charset="0"/>
                <a:cs typeface="Arial" charset="0"/>
                <a:hlinkClick r:id="rId4"/>
              </a:rPr>
              <a:t>Compare transport in the polar regions </a:t>
            </a:r>
            <a:r>
              <a:rPr lang="en-GB" sz="2400" dirty="0" smtClean="0">
                <a:latin typeface="Arial" charset="0"/>
                <a:ea typeface="Arial" charset="0"/>
                <a:cs typeface="Arial" charset="0"/>
                <a:hlinkClick r:id="rId4"/>
              </a:rPr>
              <a:t/>
            </a:r>
            <a:br>
              <a:rPr lang="en-GB" sz="2400" dirty="0" smtClean="0">
                <a:latin typeface="Arial" charset="0"/>
                <a:ea typeface="Arial" charset="0"/>
                <a:cs typeface="Arial" charset="0"/>
                <a:hlinkClick r:id="rId4"/>
              </a:rPr>
            </a:br>
            <a:r>
              <a:rPr lang="en-GB" sz="2400" dirty="0" smtClean="0">
                <a:latin typeface="Arial" charset="0"/>
                <a:ea typeface="Arial" charset="0"/>
                <a:cs typeface="Arial" charset="0"/>
                <a:hlinkClick r:id="rId4"/>
              </a:rPr>
              <a:t>today </a:t>
            </a:r>
            <a:r>
              <a:rPr lang="en-GB" sz="2400" dirty="0">
                <a:latin typeface="Arial" charset="0"/>
                <a:ea typeface="Arial" charset="0"/>
                <a:cs typeface="Arial" charset="0"/>
                <a:hlinkClick r:id="rId4"/>
              </a:rPr>
              <a:t>with transport in the past</a:t>
            </a:r>
            <a:endParaRPr lang="en-GB" sz="2400" dirty="0">
              <a:latin typeface="Arial" charset="0"/>
              <a:ea typeface="Arial" charset="0"/>
              <a:cs typeface="Arial" charset="0"/>
            </a:endParaRPr>
          </a:p>
          <a:p>
            <a:pPr algn="ctr"/>
            <a:endParaRPr lang="en-GB" sz="2400" dirty="0">
              <a:latin typeface="Arial" charset="0"/>
              <a:ea typeface="Arial" charset="0"/>
              <a:cs typeface="Arial" charset="0"/>
            </a:endParaRPr>
          </a:p>
          <a:p>
            <a:pPr algn="ctr"/>
            <a:r>
              <a:rPr lang="en-GB" sz="2400" dirty="0">
                <a:latin typeface="Arial" charset="0"/>
                <a:ea typeface="Arial" charset="0"/>
                <a:cs typeface="Arial" charset="0"/>
                <a:hlinkClick r:id="rId5"/>
              </a:rPr>
              <a:t>Watch the RRS Sir David Attenborough </a:t>
            </a:r>
            <a:r>
              <a:rPr lang="en-GB" sz="2400" dirty="0" smtClean="0">
                <a:latin typeface="Arial" charset="0"/>
                <a:ea typeface="Arial" charset="0"/>
                <a:cs typeface="Arial" charset="0"/>
                <a:hlinkClick r:id="rId5"/>
              </a:rPr>
              <a:t/>
            </a:r>
            <a:br>
              <a:rPr lang="en-GB" sz="2400" dirty="0" smtClean="0">
                <a:latin typeface="Arial" charset="0"/>
                <a:ea typeface="Arial" charset="0"/>
                <a:cs typeface="Arial" charset="0"/>
                <a:hlinkClick r:id="rId5"/>
              </a:rPr>
            </a:br>
            <a:r>
              <a:rPr lang="en-GB" sz="2400" dirty="0" smtClean="0">
                <a:latin typeface="Arial" charset="0"/>
                <a:ea typeface="Arial" charset="0"/>
                <a:cs typeface="Arial" charset="0"/>
                <a:hlinkClick r:id="rId5"/>
              </a:rPr>
              <a:t>being </a:t>
            </a:r>
            <a:r>
              <a:rPr lang="en-GB" sz="2400" dirty="0">
                <a:latin typeface="Arial" charset="0"/>
                <a:ea typeface="Arial" charset="0"/>
                <a:cs typeface="Arial" charset="0"/>
                <a:hlinkClick r:id="rId5"/>
              </a:rPr>
              <a:t>launched</a:t>
            </a:r>
            <a:endParaRPr lang="en-GB" sz="2400" dirty="0">
              <a:latin typeface="Arial" charset="0"/>
              <a:ea typeface="Arial" charset="0"/>
              <a:cs typeface="Arial" charset="0"/>
            </a:endParaRPr>
          </a:p>
          <a:p>
            <a:pPr algn="ctr"/>
            <a:endParaRPr lang="en-GB" sz="2400" dirty="0">
              <a:latin typeface="Arial" charset="0"/>
              <a:ea typeface="Arial" charset="0"/>
              <a:cs typeface="Arial" charset="0"/>
            </a:endParaRPr>
          </a:p>
          <a:p>
            <a:pPr algn="ctr"/>
            <a:r>
              <a:rPr lang="en-GB" sz="2400" dirty="0">
                <a:latin typeface="Arial" charset="0"/>
                <a:ea typeface="Arial" charset="0"/>
                <a:cs typeface="Arial" charset="0"/>
                <a:hlinkClick r:id="rId6"/>
              </a:rPr>
              <a:t>Learn more about the RRS Sir David Attenborough</a:t>
            </a:r>
            <a:endParaRPr lang="en-GB" sz="2400" dirty="0">
              <a:latin typeface="Arial" charset="0"/>
              <a:ea typeface="Arial" charset="0"/>
              <a:cs typeface="Arial" charset="0"/>
            </a:endParaRPr>
          </a:p>
        </p:txBody>
      </p:sp>
      <p:sp>
        <p:nvSpPr>
          <p:cNvPr id="6" name="Slide Number Placeholder 3">
            <a:extLst>
              <a:ext uri="{FF2B5EF4-FFF2-40B4-BE49-F238E27FC236}">
                <a16:creationId xmlns="" xmlns:a16="http://schemas.microsoft.com/office/drawing/2014/main" id="{5C19BB27-F250-43C4-9D41-277A9A2B4C86}"/>
              </a:ext>
            </a:extLst>
          </p:cNvPr>
          <p:cNvSpPr>
            <a:spLocks noGrp="1"/>
          </p:cNvSpPr>
          <p:nvPr>
            <p:ph type="sldNum" sz="quarter" idx="12"/>
          </p:nvPr>
        </p:nvSpPr>
        <p:spPr>
          <a:xfrm>
            <a:off x="8761324" y="6158923"/>
            <a:ext cx="3014481" cy="365125"/>
          </a:xfrm>
        </p:spPr>
        <p:txBody>
          <a:bodyPr/>
          <a:lstStyle/>
          <a:p>
            <a:r>
              <a:rPr lang="en-GB" sz="1800" b="1" dirty="0" smtClean="0">
                <a:solidFill>
                  <a:schemeClr val="tx1"/>
                </a:solidFill>
                <a:latin typeface="Arial" charset="0"/>
                <a:ea typeface="Arial" charset="0"/>
                <a:cs typeface="Arial" charset="0"/>
              </a:rPr>
              <a:t>9</a:t>
            </a:r>
            <a:endParaRPr lang="en-GB" sz="1800" b="1" dirty="0">
              <a:solidFill>
                <a:schemeClr val="tx1"/>
              </a:solidFill>
              <a:latin typeface="Arial" charset="0"/>
              <a:ea typeface="Arial" charset="0"/>
              <a:cs typeface="Arial" charset="0"/>
            </a:endParaRPr>
          </a:p>
        </p:txBody>
      </p:sp>
      <p:sp>
        <p:nvSpPr>
          <p:cNvPr id="8" name="Oval 7"/>
          <p:cNvSpPr/>
          <p:nvPr/>
        </p:nvSpPr>
        <p:spPr>
          <a:xfrm>
            <a:off x="651751" y="1025720"/>
            <a:ext cx="3636908" cy="3636908"/>
          </a:xfrm>
          <a:prstGeom prst="ellipse">
            <a:avLst/>
          </a:prstGeom>
          <a:solidFill>
            <a:srgbClr val="6E716E"/>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9" name="Title 1">
            <a:extLst>
              <a:ext uri="{FF2B5EF4-FFF2-40B4-BE49-F238E27FC236}">
                <a16:creationId xmlns="" xmlns:a16="http://schemas.microsoft.com/office/drawing/2014/main" id="{0ED470B9-C0A4-40F7-8C39-FA53B1550FF8}"/>
              </a:ext>
            </a:extLst>
          </p:cNvPr>
          <p:cNvSpPr>
            <a:spLocks noGrp="1"/>
          </p:cNvSpPr>
          <p:nvPr>
            <p:ph type="title"/>
          </p:nvPr>
        </p:nvSpPr>
        <p:spPr>
          <a:xfrm>
            <a:off x="662608" y="2452148"/>
            <a:ext cx="3615194" cy="784053"/>
          </a:xfrm>
        </p:spPr>
        <p:txBody>
          <a:bodyPr>
            <a:noAutofit/>
          </a:bodyPr>
          <a:lstStyle/>
          <a:p>
            <a:pPr algn="ctr"/>
            <a:r>
              <a:rPr lang="en-GB" sz="3600" b="1" dirty="0" smtClean="0">
                <a:solidFill>
                  <a:schemeClr val="bg1"/>
                </a:solidFill>
                <a:latin typeface="Arial" charset="0"/>
                <a:ea typeface="Arial" charset="0"/>
                <a:cs typeface="Arial" charset="0"/>
              </a:rPr>
              <a:t>Links</a:t>
            </a:r>
            <a:endParaRPr lang="en-GB" sz="3600" b="1" dirty="0">
              <a:solidFill>
                <a:schemeClr val="bg1"/>
              </a:solidFill>
              <a:latin typeface="Arial" charset="0"/>
              <a:ea typeface="Arial" charset="0"/>
              <a:cs typeface="Arial" charset="0"/>
            </a:endParaRPr>
          </a:p>
        </p:txBody>
      </p:sp>
    </p:spTree>
    <p:extLst>
      <p:ext uri="{BB962C8B-B14F-4D97-AF65-F5344CB8AC3E}">
        <p14:creationId xmlns:p14="http://schemas.microsoft.com/office/powerpoint/2010/main" val="63298640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TotalTime>
  <Words>256</Words>
  <Application>Microsoft Macintosh PowerPoint</Application>
  <PresentationFormat>Widescreen</PresentationFormat>
  <Paragraphs>54</Paragraphs>
  <Slides>9</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Calibri</vt:lpstr>
      <vt:lpstr>Arial</vt:lpstr>
      <vt:lpstr>Office Theme</vt:lpstr>
      <vt:lpstr>Activity 5A Food Transport</vt:lpstr>
      <vt:lpstr>Meet the STEM Professional </vt:lpstr>
      <vt:lpstr>Objectives</vt:lpstr>
      <vt:lpstr>Introduction</vt:lpstr>
      <vt:lpstr>PowerPoint Presentation</vt:lpstr>
      <vt:lpstr>Background</vt:lpstr>
      <vt:lpstr>Activity</vt:lpstr>
      <vt:lpstr>Activity</vt:lpstr>
      <vt:lpstr>Links</vt:lpstr>
    </vt:vector>
  </TitlesOfParts>
  <LinksUpToDate>false</LinksUpToDate>
  <SharedDoc>false</SharedDoc>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 Recipes </dc:title>
  <dc:creator>Bryony Turford</dc:creator>
  <cp:lastModifiedBy>info@fusioned.co.uk</cp:lastModifiedBy>
  <cp:revision>23</cp:revision>
  <dcterms:created xsi:type="dcterms:W3CDTF">2018-07-13T07:44:54Z</dcterms:created>
  <dcterms:modified xsi:type="dcterms:W3CDTF">2018-09-18T15:10:42Z</dcterms:modified>
</cp:coreProperties>
</file>