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1"/>
  </p:notesMasterIdLst>
  <p:sldIdLst>
    <p:sldId id="256" r:id="rId2"/>
    <p:sldId id="272" r:id="rId3"/>
    <p:sldId id="273" r:id="rId4"/>
    <p:sldId id="276" r:id="rId5"/>
    <p:sldId id="277" r:id="rId6"/>
    <p:sldId id="278" r:id="rId7"/>
    <p:sldId id="279" r:id="rId8"/>
    <p:sldId id="274" r:id="rId9"/>
    <p:sldId id="27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6951"/>
    <a:srgbClr val="873624"/>
    <a:srgbClr val="000000"/>
    <a:srgbClr val="92D05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2678EA-E3E3-4D9F-900E-CE0E0535C72B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7EE70-9FA3-416C-A959-F71615B450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376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73043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93B2CA88-B405-4E7F-8E13-14A69B0ADA82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2" descr="http://icons.iconarchive.com/icons/martin-berube/animal/256/snake-icon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360" y="26064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5" y="455885"/>
            <a:ext cx="6324600" cy="1828800"/>
          </a:xfrm>
        </p:spPr>
        <p:txBody>
          <a:bodyPr>
            <a:normAutofit/>
          </a:bodyPr>
          <a:lstStyle/>
          <a:p>
            <a:r>
              <a:rPr lang="en-GB" dirty="0" smtClean="0"/>
              <a:t>Learning to program in Java!</a:t>
            </a:r>
            <a:endParaRPr lang="en-GB" dirty="0"/>
          </a:p>
        </p:txBody>
      </p:sp>
      <p:sp>
        <p:nvSpPr>
          <p:cNvPr id="4" name="AutoShape 2" descr="data:image/jpeg;base64,/9j/4AAQSkZJRgABAQAAAQABAAD/2wCEAAkGBxQHBhUSBwwRFA8UFRURGBURFBQVFBUaFRUWGRcXHBgaHCggGBonHBYWJDYkJyssLi4uGx82ODMuNygtMCsBCgoKDA0OGxAQGislICYsNCwvLiwrLCwsLCwsKywsLCwsLC0sLC0tNCwsLCwwLCwsLiwsLCwsLCwsLCwvNCwsLP/AABEIAMkA+wMBEQACEQEDEQH/xAAaAAEAAwEBAQAAAAAAAAAAAAAAAgQFAwYB/8QARRAAAgIBAQQHBAUIBwkAAAAAABEBAgMEBRIhMQZBUWFxgZETIkKhFCMysdEVFjNSYnKiwQdzkpOy0vAkJTQ1RILC4eL/xAAaAQEAAwEBAQAAAAAAAAAAAAAAAQMEBQIG/8QANBEBAAIBAgIGCQMEAwAAAAAAAAECAwQRITEFEhNBUZEUYXGBobHR4fAiMjMVI1PBQlJi/9oADAMBAAIRAxEAPwDqfBPtwAAAAAAAAAAAAAAAAAAAAAAAAAAAAAAAAAAAAAAAAAAAAAAAAAAAAAAAAAAAAAAAAAAAAAAAAAAAAAAAAAAAAAAAAAAAAAAAAAAAAAAAAAAAAAAPhIAAAAAAAAAAAAAAAAAAAAAAAAAAAAAAAAAAAAfGSgYBgGAYBgGAYBgGAYBgGAYBgGBZ2dp/peurjn45mr7JmsqfVGjS4oy5YpPf9FGoyzixzeO76q3LnHEotExO0ronfjAyEjAMAwDAMAwDAMAwDAMAwDAiyUDAMAwDAMAwDAMAwDAMAwDAMAwNvozg9nltqc/DFhi0vtsuUdvCfWYOt0Zh6sznvyrDmdI5d4jBXnb5MSbb0u3OePqcu8za0zPe6VY2jaBnlIwDAMAwDAMAwDAMAwDAMAwIslG4wbjBuMG4wbjBuMG4wbjBuMG4wbjBuMG4wbjBu19i7Etr/fzumHm+U28O7vOnoujrZf134V+bn6zX1w/ppxt8vzwT29tWubHGDZ8RGnp2crzHJdsP1nie9fq62jsMP7Y8O/8APi8aLS2rM5sv7p+H58IZ9tDbFii2qWOs8t/7VvCnP1Ud5j9DvWvWyfpj1859kc2uNVS1urT9U+rlHtnkqzPHgZZ27mjcYNxg3GDcYNxg3GDcYNxg3GDcYNxg3GDcYN0GSgYBgGAYBgGAYBgGAYBgGAYG90c2RGr+t1f6KJ4RPK0xzmf2Y+f39jo7Qxk/u5OXdHj9nK6Q1s4/7ePn3z4fdHa+2L7Uz+x0L9lM7sRHCcnj2V7vXuarWZM9+xw8uXt+xpdJTBXtcvPn7Pv+Q754x9HcMbkVvq7Q963GKR2xHV1988fAtvGHQUjaN7z8Pz4q6Tl11p34Uj4/nwefzZrZ8s2z3m1p5zPM42TJfJbrXneXWpSlK9WsbQgyt7GAYBgGAYBgGAYBgGAYBgGBFkoGAYBgGAYBgGAYBgGAYBgGB6jDqN/odb2POtZpbu973v4ZfmfRUydbQT1O6Nvr8HCvTbXR1u+d/p8WZ0XmI2zXf57tl4r8Gc/orq9vx8J2bek9+wnbxhY6Xaeaa6MnwXiKvsmr4enH1Lul8VovGTu5KuistZxzTvjiwmcd1RgGAYBgGAYBgGAYBgGAYBgGBBnp5GAYBgGAYBgGAYBgGAYBgGBe2TtH6Dmn2kb2K8bt69sdsd/E2aPU9jba3Gs84ZdVp+1rvHC0cpQ1OOdn6uLaa7rwvjvHXD4eccpgjLSdPli1J4c4n8+Kcd4z45reOPKY/Pg9TfVU2t0fvfJC92zj9W1YfDzU+Z3pyY9TpptPLafdMOLGO+n1MVjxj3xLxbPln0YwDAMAwDAMAwDAMAwDAMAwDAgyUDAMAwDAMAwDAMAwDAMC1oNBk2hdaariOczKrHn+Bp0+ly55/RHvUZ9Tjwx+qXbXaOmzr7upve2TmqRFK/27N+UF+bTYcHC8zM+rhHnKnDqMueN6RER6+M+UfVQveJt7kKO+X8zFbaZ/TGzZXfbie2+q3Zn3XvLsnrXY/wCUE9e3V6ncjqx1ut3rkaq1tnxh0lbTSZ3rzETM3nhw4fDCjxXka+0v2MYccTt3ztzZuzp2s5ckxvyj1OVtHkpj3smK1a9t43I/iTKPRc0R1prtHr4fNbGoxTO0WiZ9XH5PmDPTGva4Iv2u96z5bswvmMeTFX91N/fJkpkt+2+3uj/a/tLZ9I0FdRoJt7O3Ca2lzWWufjCNeq0mPsozYuXh4M2n1OTtJw5ecd/iyWcxvGAYBgGAYBgGAYBgGAYEGekDAMAwDAMAwDAMAwDAMDrp9VfTXenyWrP7Mp+MdZbizZMU70nZXkxY8kbXjdrabamqyaa14tFsdOdr0qvDhHGf9SdLFqtZak34bR4w5+TTaOt4rymfCXD84ck/Dh/u4/Ep/qWb/rHkt/p+Lxt5n5w5o+zOOPCkD+pZ+6I8j+n4e/fzc7bb1GeyjPZ9lIrE/KGefTtXfhE+UPcaLTV4zXzlTz5L3yf7Ta82j9eZmY9eRly2yzO2SZ39bRjrjiP0RG3qNPhtqc0UwVmbT1R9/dBGLFfJbq1hOTJXHXrWng2Nr6iuk2bXS6e0WmON5jk25jx3p8kdPWZKYsMaes7z3/ntc7S0vkzTqLRtHd8vkw2ch1BgGAYBgGAYBgGAYBgGBBkvIwDAMAwDAMAwDAMAwDAMC/s3a2XQ+7ppcTP2JhxM9y4s26bV5sX6a8Y8GXUaXFl/Vbh62hbpFG8tTosczHCeK+U1k1z0jETtfH+eTLHR87b0yT+e98/ODHX7Gz8b8a/5CP6jijljj4fRPoGWeeSfj9Xy/Sm8QtPhx09Z/Aielbf8axH57iOjaf8AK0z+e9l63X312R6mYme6tY8nEP1MOfUXzTvdtw4KYo2r8yNdamKa6dY6zz3OFreNuc+HLuJ9JvFerT9Mern755o7Ck261+M+vl7o5KzRnXjIBgGAYBgGAYBgGAYBgGBBnpAwDAMAwDAMAwDAMAwEcZVYczwUc5JiJmdoRM7cZW77Pvho9VNMb4xGSVaf+2Hb5Gn0S9Y3vMV9v05qI1NLTtTefZ9eRoNZOzdbF8W7dOPiiJieacRMT3ojBl9HydaNpM2Lt8fVneG1G1dJqpeq027aec7kS/OvGTpRqtFk42rtPs+jn+jaynCtt49v1S+kbPj4Y/sZfwJ6/R3q8pOr0h6/OEcm2NJhpMabSRZwvsVrE+Mzx+RFtXo6RtWu/uTGl1dp3tbb3y89qMtcuaZw44pX9WJmy85ORltS1t612h1McWrXa07y5sre0slJxXWSFPD5w4+Uwer0tSdrPNbxaN4RZ5ehgGAYBgGAYBgGAYBgGBBkvIwDAMAwDAMAwDAMAwL2x9pfk3Vb84ou4XGVMd8SatJqIwW3mN2fU4JzV6sTs0tVtHSbRyb2qw5aXnnaq/lPH0NuTPo8073iYnxZMeHV4Y2pMTHgrfRtHf8AR63JX9/HM/dEFXYaKeV58vst7XVxzpHn9z8m4J+ztOnnjmP/ACI9E0/+WPL7p9Jz/wCKfP7H5MwRz2nj8sc/5h6Hg/yx+e89Kzf4p8/sjOj02P8ASbQmf3cNv/ZHo+ljnk8oT2+pnlj+KE/RKWVLanJPZEUrE+vEdTRxPDrSnraue6seaxh098n/AC/Z27+3mdl3xvqsekltaWn+LFt65+/BXa9Y/ky7+qOHy4qOuxximfbZ4yZrS53J3q17Xb4p6lHIy56VrvNrda0+Hd+eC/DebcK12rHj3+5TZkaBgGAYBgGAYBgGAYBgGBBnpAwDAMAwDAMAwDAMAwDANgd6a29Krfcdl61vHpaJLq6jJEbb+fH5qpxUmd9vLePk6xtGY54NPPjhpH3IsjUz31r5PPYR/wBreaUbSX/S6b+7/wDon0r/AMV8kej/APu3m+xtaa/Y02lie2MNX8yfS5jlSvkj0aJ52t5pzt7PEfV5YrHZSlK/yYnXZ+6dvZEI9Dw98b+2ZU9RrMmp/wCIzXt3WtMx6cii+fLf91pldTFjp+2IhxZUsGAYBgGAYBgGAYBgGAYBgQZKBgGAYBgGAYBgGAYBgW9ke9tbDExwnLjjj+9Bfpo/u19qnPP9q3sls9OccYtfjjHWIjc6oiPinsNvSURFq7MvR8zNZ38XnsWK2aPqaWt+7Ez9xzq4725RLdN615y+XicdleJieyYmJ9CLVms7TCYmJ4wTWa1dqzEdsxKE0tEbzB1onvfK+9KrEzPcRETPCCZ2Le5PvxMePAmazHCSJieTpXT3vV0xXmO2K2mPVHqMWSY3iJeZyUjhMw5M8bPYyAYBgGAYBgGAYBgGAYBgRZ6QMAwDAMAwDAMAwDAMC5sWf984f63H/jgv038tfap1H8VvZLe6fzubUxTw4UfHjHC89Rt6Rna1ZY+j+NLQqZOmWeJ+pjDSvVWK8o7OM/geJ6Qy/wDGIWRoMXfMy2Np5I230N+kZ6VjLVzEx1TXJu2XdMRPD8DTl2zabrzHFmxROHU9SJ4fZ90EflnoRakcb44mseONWpHnXdjzJx/3tL1fVt5cjJ/Z1XW7p/3zY/QXB7fbm8uFKWs++VWPlaTH0dTfLM+ENOvtti28ZQ2ltecHSnLmx0rfdmccReHHuxFX6xMk5dR1NRNtt+5OLB1tPFJnbvTp02z0yvL7KaxxmsVXDrUtxJNekMu/GI2eZ6PxbcN1z+kDSVxZ8WTHWItfeiy+Ld3VM9/Gfl2HvpLHWNrxzeOj72mJrPc8mzlukMAwDAMAwDAMAwDAMAwIMl5GAYBgGAYBgGAYBgGBe2Fx23g/rsf+OC/Tfy19qrP/ABW9kvV9MNF9P6T6bFMqL1UzHNb0zK71EnR1ePtMtKywaTJ2eG9kNv7X/NrVxp9j6fFSIpW02tWZtLffx5c5ZGfP6PMUx1hODD28dfJMrmbW32l0Bvm1S37Vs92FHDKo4eEQXTknJpptPgqilcepitfH/TM/o51m7rsmG08L1i8eNJU+sW/hMvR1+M097R0hTesW9zV2Xoo6OaXWZskKIvaKR21rDpHnN15GrHjjBF7etny3nPNK/nree6E7JrtfaVp1vvVxxFprPxWtMp9scJleBh0WGuW82t3NmszWx0iK97rremObTai9NnYcOPHW1q1ruTM+7MxDUxD4cogsvrb1v1axGzxTRUtWLXmZlof0kwsWDxyfdQs6S/bVV0dzs8OzkOoMAwDAMAwDAMAwDAMAwIslAwDAMAwDAMAwDAMAwNnohora7pDi9lWZil65bT1Visvj4zER5mrR45tlifBn1V4rinfv4Nbp5tGcHSfHOktG/gpSXzVptNlPlNfU063LNctZr3KNHjicUxbvT1PTHBrqRbaGy6ZMtYUb01mvrNWu7iTOtxWje1OKK6PJWdq32hT1nTK+t2Vlw6jT1+s4Vmlt2MdfdVd1Tvcp4uOZXfXTak1mOb3XRxW8WieTE2Rr52ZtKmbHVzSWmnExMTD6nEyZMOTs7xZpy4+0pNWz0j6XW23oYxV0/sq70Wt7+/vLlH2YUPj5QadRrJy06sRsz4NJGK3Wmd2d0e23fYet38NYtW0btqTK3o5xx6pj8SnT55w23XZ8EZa7S29T0uwxlnLodmY41M8faZN2VP63CHM+cGu2txfurTizV0mTbq2vw8GZ0h6RTtzT4q5cW7bHEu289+ZisTK3Y3eNX18zPqNV21YjbkuwafspmYnmxGZGkYBgGAYBgGAYBgGAYBgRZIMAwDAMAwDAMAwDAMDY2P0lzbH0V8eimkReXvTV2rKUzHb1c3yNOLVXxVmtWfLp6ZLRazJyZJyZJtktM2mZmZmXMzPOZnrkzzMzO8r4iIjaEWQkYBgGAYBgGAYBgGAYBgGAYBgGAYBgGBElAAAAAAAAAAAAAAAAAAAAAAAAAAAAAAAAAAAAB8CAAAAAAAAAAAAAAAAAAAAAAAAAAAAAAAAAAAAAAAAAAAAAAAAAAAAAAAAAAAAAAAAAAAAAAAAAAAAAAAAAAAAAAAAAAAAAAAAAAAAAAAAAAAAAAAAAAAAAAAAAAAAAAAAAAAAAAAAAAAAAAAAAAAA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data:image/jpeg;base64,/9j/4AAQSkZJRgABAQAAAQABAAD/2wCEAAkGBxQHBhUSBwwRFA8UFRURGBURFBQVFBUaFRUWGRcXHBgaHCggGBonHBYWJDYkJyssLi4uGx82ODMuNygtMCsBCgoKDA0OGxAQGislICYsNCwvLiwrLCwsLCwsKywsLCwsLC0sLC0tNCwsLCwwLCwsLiwsLCwsLCwsLCwvNCwsLP/AABEIAMkA+wMBEQACEQEDEQH/xAAaAAEAAwEBAQAAAAAAAAAAAAAAAgQFAwYB/8QARRAAAgIBAQQHBAUIBwkAAAAAABEBAgMEBRIhMQZBUWFxgZETIkKhFCMysdEVFjNSYnKiwQdzkpOy0vAkJTQ1RILC4eL/xAAaAQEAAwEBAQAAAAAAAAAAAAAAAQMEBQIG/8QANBEBAAIBAgIGCQMEAwAAAAAAAAECAwQRITEFEhNBUZEUYXGBobHR4fAiMjMVI1PBQlJi/9oADAMBAAIRAxEAPwDqfBPtwAAAAAAAAAAAAAAAAAAAAAAAAAAAAAAAAAAAAAAAAAAAAAAAAAAAAAAAAAAAAAAAAAAAAAAAAAAAAAAAAAAAAAAAAAAAAAAAAAAAAAAAAAAAAAAPhIAAAAAAAAAAAAAAAAAAAAAAAAAAAAAAAAAAAAfGSgYBgGAYBgGAYBgGAYBgGAYBgGBZ2dp/peurjn45mr7JmsqfVGjS4oy5YpPf9FGoyzixzeO76q3LnHEotExO0ronfjAyEjAMAwDAMAwDAMAwDAMAwDAiyUDAMAwDAMAwDAMAwDAMAwDAMAwNvozg9nltqc/DFhi0vtsuUdvCfWYOt0Zh6sznvyrDmdI5d4jBXnb5MSbb0u3OePqcu8za0zPe6VY2jaBnlIwDAMAwDAMAwDAMAwDAMAwIslG4wbjBuMG4wbjBuMG4wbjBuMG4wbjBuMG4wbjBu19i7Etr/fzumHm+U28O7vOnoujrZf134V+bn6zX1w/ppxt8vzwT29tWubHGDZ8RGnp2crzHJdsP1nie9fq62jsMP7Y8O/8APi8aLS2rM5sv7p+H58IZ9tDbFii2qWOs8t/7VvCnP1Ud5j9DvWvWyfpj1859kc2uNVS1urT9U+rlHtnkqzPHgZZ27mjcYNxg3GDcYNxg3GDcYNxg3GDcYNxg3GDcYN0GSgYBgGAYBgGAYBgGAYBgGAYG90c2RGr+t1f6KJ4RPK0xzmf2Y+f39jo7Qxk/u5OXdHj9nK6Q1s4/7ePn3z4fdHa+2L7Uz+x0L9lM7sRHCcnj2V7vXuarWZM9+xw8uXt+xpdJTBXtcvPn7Pv+Q754x9HcMbkVvq7Q963GKR2xHV1988fAtvGHQUjaN7z8Pz4q6Tl11p34Uj4/nwefzZrZ8s2z3m1p5zPM42TJfJbrXneXWpSlK9WsbQgyt7GAYBgGAYBgGAYBgGAYBgGBFkoGAYBgGAYBgGAYBgGAYBgGB6jDqN/odb2POtZpbu973v4ZfmfRUydbQT1O6Nvr8HCvTbXR1u+d/p8WZ0XmI2zXf57tl4r8Gc/orq9vx8J2bek9+wnbxhY6Xaeaa6MnwXiKvsmr4enH1Lul8VovGTu5KuistZxzTvjiwmcd1RgGAYBgGAYBgGAYBgGAYBgGBBnp5GAYBgGAYBgGAYBgGAYBgGBe2TtH6Dmn2kb2K8bt69sdsd/E2aPU9jba3Gs84ZdVp+1rvHC0cpQ1OOdn6uLaa7rwvjvHXD4eccpgjLSdPli1J4c4n8+Kcd4z45reOPKY/Pg9TfVU2t0fvfJC92zj9W1YfDzU+Z3pyY9TpptPLafdMOLGO+n1MVjxj3xLxbPln0YwDAMAwDAMAwDAMAwDAMAwDAgyUDAMAwDAMAwDAMAwDAMC1oNBk2hdaariOczKrHn+Bp0+ly55/RHvUZ9Tjwx+qXbXaOmzr7upve2TmqRFK/27N+UF+bTYcHC8zM+rhHnKnDqMueN6RER6+M+UfVQveJt7kKO+X8zFbaZ/TGzZXfbie2+q3Zn3XvLsnrXY/wCUE9e3V6ncjqx1ut3rkaq1tnxh0lbTSZ3rzETM3nhw4fDCjxXka+0v2MYccTt3ztzZuzp2s5ckxvyj1OVtHkpj3smK1a9t43I/iTKPRc0R1prtHr4fNbGoxTO0WiZ9XH5PmDPTGva4Iv2u96z5bswvmMeTFX91N/fJkpkt+2+3uj/a/tLZ9I0FdRoJt7O3Ca2lzWWufjCNeq0mPsozYuXh4M2n1OTtJw5ecd/iyWcxvGAYBgGAYBgGAYBgGAYEGekDAMAwDAMAwDAMAwDAMDrp9VfTXenyWrP7Mp+MdZbizZMU70nZXkxY8kbXjdrabamqyaa14tFsdOdr0qvDhHGf9SdLFqtZak34bR4w5+TTaOt4rymfCXD84ck/Dh/u4/Ep/qWb/rHkt/p+Lxt5n5w5o+zOOPCkD+pZ+6I8j+n4e/fzc7bb1GeyjPZ9lIrE/KGefTtXfhE+UPcaLTV4zXzlTz5L3yf7Ta82j9eZmY9eRly2yzO2SZ39bRjrjiP0RG3qNPhtqc0UwVmbT1R9/dBGLFfJbq1hOTJXHXrWng2Nr6iuk2bXS6e0WmON5jk25jx3p8kdPWZKYsMaes7z3/ntc7S0vkzTqLRtHd8vkw2ch1BgGAYBgGAYBgGAYBgGBBkvIwDAMAwDAMAwDAMAwDAMC/s3a2XQ+7ppcTP2JhxM9y4s26bV5sX6a8Y8GXUaXFl/Vbh62hbpFG8tTosczHCeK+U1k1z0jETtfH+eTLHR87b0yT+e98/ODHX7Gz8b8a/5CP6jijljj4fRPoGWeeSfj9Xy/Sm8QtPhx09Z/Aielbf8axH57iOjaf8AK0z+e9l63X312R6mYme6tY8nEP1MOfUXzTvdtw4KYo2r8yNdamKa6dY6zz3OFreNuc+HLuJ9JvFerT9Mern755o7Ck261+M+vl7o5KzRnXjIBgGAYBgGAYBgGAYBgGBBnpAwDAMAwDAMAwDAMAwEcZVYczwUc5JiJmdoRM7cZW77Pvho9VNMb4xGSVaf+2Hb5Gn0S9Y3vMV9v05qI1NLTtTefZ9eRoNZOzdbF8W7dOPiiJieacRMT3ojBl9HydaNpM2Lt8fVneG1G1dJqpeq027aec7kS/OvGTpRqtFk42rtPs+jn+jaynCtt49v1S+kbPj4Y/sZfwJ6/R3q8pOr0h6/OEcm2NJhpMabSRZwvsVrE+Mzx+RFtXo6RtWu/uTGl1dp3tbb3y89qMtcuaZw44pX9WJmy85ORltS1t612h1McWrXa07y5sre0slJxXWSFPD5w4+Uwer0tSdrPNbxaN4RZ5ehgGAYBgGAYBgGAYBgGBBkvIwDAMAwDAMAwDAMAwL2x9pfk3Vb84ou4XGVMd8SatJqIwW3mN2fU4JzV6sTs0tVtHSbRyb2qw5aXnnaq/lPH0NuTPo8073iYnxZMeHV4Y2pMTHgrfRtHf8AR63JX9/HM/dEFXYaKeV58vst7XVxzpHn9z8m4J+ztOnnjmP/ACI9E0/+WPL7p9Jz/wCKfP7H5MwRz2nj8sc/5h6Hg/yx+e89Kzf4p8/sjOj02P8ASbQmf3cNv/ZHo+ljnk8oT2+pnlj+KE/RKWVLanJPZEUrE+vEdTRxPDrSnraue6seaxh098n/AC/Z27+3mdl3xvqsekltaWn+LFt65+/BXa9Y/ky7+qOHy4qOuxximfbZ4yZrS53J3q17Xb4p6lHIy56VrvNrda0+Hd+eC/DebcK12rHj3+5TZkaBgGAYBgGAYBgGAYBgGBBnpAwDAMAwDAMAwDAMAwDANgd6a29Krfcdl61vHpaJLq6jJEbb+fH5qpxUmd9vLePk6xtGY54NPPjhpH3IsjUz31r5PPYR/wBreaUbSX/S6b+7/wDon0r/AMV8kej/APu3m+xtaa/Y02lie2MNX8yfS5jlSvkj0aJ52t5pzt7PEfV5YrHZSlK/yYnXZ+6dvZEI9Dw98b+2ZU9RrMmp/wCIzXt3WtMx6cii+fLf91pldTFjp+2IhxZUsGAYBgGAYBgGAYBgGAYBgQZKBgGAYBgGAYBgGAYBgW9ke9tbDExwnLjjj+9Bfpo/u19qnPP9q3sls9OccYtfjjHWIjc6oiPinsNvSURFq7MvR8zNZ38XnsWK2aPqaWt+7Ez9xzq4725RLdN615y+XicdleJieyYmJ9CLVms7TCYmJ4wTWa1dqzEdsxKE0tEbzB1onvfK+9KrEzPcRETPCCZ2Le5PvxMePAmazHCSJieTpXT3vV0xXmO2K2mPVHqMWSY3iJeZyUjhMw5M8bPYyAYBgGAYBgGAYBgGAYBgRZ6QMAwDAMAwDAMAwDAMC5sWf984f63H/jgv038tfap1H8VvZLe6fzubUxTw4UfHjHC89Rt6Rna1ZY+j+NLQqZOmWeJ+pjDSvVWK8o7OM/geJ6Qy/wDGIWRoMXfMy2Np5I230N+kZ6VjLVzEx1TXJu2XdMRPD8DTl2zabrzHFmxROHU9SJ4fZ90EflnoRakcb44mseONWpHnXdjzJx/3tL1fVt5cjJ/Z1XW7p/3zY/QXB7fbm8uFKWs++VWPlaTH0dTfLM+ENOvtti28ZQ2ltecHSnLmx0rfdmccReHHuxFX6xMk5dR1NRNtt+5OLB1tPFJnbvTp02z0yvL7KaxxmsVXDrUtxJNekMu/GI2eZ6PxbcN1z+kDSVxZ8WTHWItfeiy+Ld3VM9/Gfl2HvpLHWNrxzeOj72mJrPc8mzlukMAwDAMAwDAMAwDAMAwIMl5GAYBgGAYBgGAYBgGBe2Fx23g/rsf+OC/Tfy19qrP/ABW9kvV9MNF9P6T6bFMqL1UzHNb0zK71EnR1ePtMtKywaTJ2eG9kNv7X/NrVxp9j6fFSIpW02tWZtLffx5c5ZGfP6PMUx1hODD28dfJMrmbW32l0Bvm1S37Vs92FHDKo4eEQXTknJpptPgqilcepitfH/TM/o51m7rsmG08L1i8eNJU+sW/hMvR1+M097R0hTesW9zV2Xoo6OaXWZskKIvaKR21rDpHnN15GrHjjBF7etny3nPNK/nree6E7JrtfaVp1vvVxxFprPxWtMp9scJleBh0WGuW82t3NmszWx0iK97rremObTai9NnYcOPHW1q1ruTM+7MxDUxD4cogsvrb1v1axGzxTRUtWLXmZlof0kwsWDxyfdQs6S/bVV0dzs8OzkOoMAwDAMAwDAMAwDAMAwIslAwDAMAwDAMAwDAMAwNnohora7pDi9lWZil65bT1Visvj4zER5mrR45tlifBn1V4rinfv4Nbp5tGcHSfHOktG/gpSXzVptNlPlNfU063LNctZr3KNHjicUxbvT1PTHBrqRbaGy6ZMtYUb01mvrNWu7iTOtxWje1OKK6PJWdq32hT1nTK+t2Vlw6jT1+s4Vmlt2MdfdVd1Tvcp4uOZXfXTak1mOb3XRxW8WieTE2Rr52ZtKmbHVzSWmnExMTD6nEyZMOTs7xZpy4+0pNWz0j6XW23oYxV0/sq70Wt7+/vLlH2YUPj5QadRrJy06sRsz4NJGK3Wmd2d0e23fYet38NYtW0btqTK3o5xx6pj8SnT55w23XZ8EZa7S29T0uwxlnLodmY41M8faZN2VP63CHM+cGu2txfurTizV0mTbq2vw8GZ0h6RTtzT4q5cW7bHEu289+ZisTK3Y3eNX18zPqNV21YjbkuwafspmYnmxGZGkYBgGAYBgGAYBgGAYBgRZIMAwDAMAwDAMAwDAMDY2P0lzbH0V8eimkReXvTV2rKUzHb1c3yNOLVXxVmtWfLp6ZLRazJyZJyZJtktM2mZmZmXMzPOZnrkzzMzO8r4iIjaEWQkYBgGAYBgGAYBgGAYBgGAYBgGAYBgGBElAAAAAAAAAAAAAAAAAAAAAAAAAAAAAAAAAAAAB8CAAAAAAAAAAAAAAAAAAAAAAAAAAAAAAAAAAAAAAAAAAAAAAAAAAAAAAAAAAAAAAAAAAAAAAAAAAAAAAAAAAAAAAAAAAAAAAAAAAAAAAAAAAAAAAAAAAAAAAAAAAAAAAAAAAAAAAAAAAAAAAAAAAAAD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data:image/jpeg;base64,/9j/4AAQSkZJRgABAQAAAQABAAD/2wCEAAkGBxQHBhUSBwwRFA8UFRURGBURFBQVFBUaFRUWGRcXHBgaHCggGBonHBYWJDYkJyssLi4uGx82ODMuNygtMCsBCgoKDA0OGxAQGislICYsNCwvLiwrLCwsLCwsKywsLCwsLC0sLC0tNCwsLCwwLCwsLiwsLCwsLCwsLCwvNCwsLP/AABEIAMkA+wMBEQACEQEDEQH/xAAaAAEAAwEBAQAAAAAAAAAAAAAAAgQFAwYB/8QARRAAAgIBAQQHBAUIBwkAAAAAABEBAgMEBRIhMQZBUWFxgZETIkKhFCMysdEVFjNSYnKiwQdzkpOy0vAkJTQ1RILC4eL/xAAaAQEAAwEBAQAAAAAAAAAAAAAAAQMEBQIG/8QANBEBAAIBAgIGCQMEAwAAAAAAAAECAwQRITEFEhNBUZEUYXGBobHR4fAiMjMVI1PBQlJi/9oADAMBAAIRAxEAPwDqfBPtwAAAAAAAAAAAAAAAAAAAAAAAAAAAAAAAAAAAAAAAAAAAAAAAAAAAAAAAAAAAAAAAAAAAAAAAAAAAAAAAAAAAAAAAAAAAAAAAAAAAAAAAAAAAAAAPhIAAAAAAAAAAAAAAAAAAAAAAAAAAAAAAAAAAAAfGSgYBgGAYBgGAYBgGAYBgGAYBgGBZ2dp/peurjn45mr7JmsqfVGjS4oy5YpPf9FGoyzixzeO76q3LnHEotExO0ronfjAyEjAMAwDAMAwDAMAwDAMAwDAiyUDAMAwDAMAwDAMAwDAMAwDAMAwNvozg9nltqc/DFhi0vtsuUdvCfWYOt0Zh6sznvyrDmdI5d4jBXnb5MSbb0u3OePqcu8za0zPe6VY2jaBnlIwDAMAwDAMAwDAMAwDAMAwIslG4wbjBuMG4wbjBuMG4wbjBuMG4wbjBuMG4wbjBu19i7Etr/fzumHm+U28O7vOnoujrZf134V+bn6zX1w/ppxt8vzwT29tWubHGDZ8RGnp2crzHJdsP1nie9fq62jsMP7Y8O/8APi8aLS2rM5sv7p+H58IZ9tDbFii2qWOs8t/7VvCnP1Ud5j9DvWvWyfpj1859kc2uNVS1urT9U+rlHtnkqzPHgZZ27mjcYNxg3GDcYNxg3GDcYNxg3GDcYNxg3GDcYN0GSgYBgGAYBgGAYBgGAYBgGAYG90c2RGr+t1f6KJ4RPK0xzmf2Y+f39jo7Qxk/u5OXdHj9nK6Q1s4/7ePn3z4fdHa+2L7Uz+x0L9lM7sRHCcnj2V7vXuarWZM9+xw8uXt+xpdJTBXtcvPn7Pv+Q754x9HcMbkVvq7Q963GKR2xHV1988fAtvGHQUjaN7z8Pz4q6Tl11p34Uj4/nwefzZrZ8s2z3m1p5zPM42TJfJbrXneXWpSlK9WsbQgyt7GAYBgGAYBgGAYBgGAYBgGBFkoGAYBgGAYBgGAYBgGAYBgGB6jDqN/odb2POtZpbu973v4ZfmfRUydbQT1O6Nvr8HCvTbXR1u+d/p8WZ0XmI2zXf57tl4r8Gc/orq9vx8J2bek9+wnbxhY6Xaeaa6MnwXiKvsmr4enH1Lul8VovGTu5KuistZxzTvjiwmcd1RgGAYBgGAYBgGAYBgGAYBgGBBnp5GAYBgGAYBgGAYBgGAYBgGBe2TtH6Dmn2kb2K8bt69sdsd/E2aPU9jba3Gs84ZdVp+1rvHC0cpQ1OOdn6uLaa7rwvjvHXD4eccpgjLSdPli1J4c4n8+Kcd4z45reOPKY/Pg9TfVU2t0fvfJC92zj9W1YfDzU+Z3pyY9TpptPLafdMOLGO+n1MVjxj3xLxbPln0YwDAMAwDAMAwDAMAwDAMAwDAgyUDAMAwDAMAwDAMAwDAMC1oNBk2hdaariOczKrHn+Bp0+ly55/RHvUZ9Tjwx+qXbXaOmzr7upve2TmqRFK/27N+UF+bTYcHC8zM+rhHnKnDqMueN6RER6+M+UfVQveJt7kKO+X8zFbaZ/TGzZXfbie2+q3Zn3XvLsnrXY/wCUE9e3V6ncjqx1ut3rkaq1tnxh0lbTSZ3rzETM3nhw4fDCjxXka+0v2MYccTt3ztzZuzp2s5ckxvyj1OVtHkpj3smK1a9t43I/iTKPRc0R1prtHr4fNbGoxTO0WiZ9XH5PmDPTGva4Iv2u96z5bswvmMeTFX91N/fJkpkt+2+3uj/a/tLZ9I0FdRoJt7O3Ca2lzWWufjCNeq0mPsozYuXh4M2n1OTtJw5ecd/iyWcxvGAYBgGAYBgGAYBgGAYEGekDAMAwDAMAwDAMAwDAMDrp9VfTXenyWrP7Mp+MdZbizZMU70nZXkxY8kbXjdrabamqyaa14tFsdOdr0qvDhHGf9SdLFqtZak34bR4w5+TTaOt4rymfCXD84ck/Dh/u4/Ep/qWb/rHkt/p+Lxt5n5w5o+zOOPCkD+pZ+6I8j+n4e/fzc7bb1GeyjPZ9lIrE/KGefTtXfhE+UPcaLTV4zXzlTz5L3yf7Ta82j9eZmY9eRly2yzO2SZ39bRjrjiP0RG3qNPhtqc0UwVmbT1R9/dBGLFfJbq1hOTJXHXrWng2Nr6iuk2bXS6e0WmON5jk25jx3p8kdPWZKYsMaes7z3/ntc7S0vkzTqLRtHd8vkw2ch1BgGAYBgGAYBgGAYBgGBBkvIwDAMAwDAMAwDAMAwDAMC/s3a2XQ+7ppcTP2JhxM9y4s26bV5sX6a8Y8GXUaXFl/Vbh62hbpFG8tTosczHCeK+U1k1z0jETtfH+eTLHR87b0yT+e98/ODHX7Gz8b8a/5CP6jijljj4fRPoGWeeSfj9Xy/Sm8QtPhx09Z/Aielbf8axH57iOjaf8AK0z+e9l63X312R6mYme6tY8nEP1MOfUXzTvdtw4KYo2r8yNdamKa6dY6zz3OFreNuc+HLuJ9JvFerT9Mern755o7Ck261+M+vl7o5KzRnXjIBgGAYBgGAYBgGAYBgGBBnpAwDAMAwDAMAwDAMAwEcZVYczwUc5JiJmdoRM7cZW77Pvho9VNMb4xGSVaf+2Hb5Gn0S9Y3vMV9v05qI1NLTtTefZ9eRoNZOzdbF8W7dOPiiJieacRMT3ojBl9HydaNpM2Lt8fVneG1G1dJqpeq027aec7kS/OvGTpRqtFk42rtPs+jn+jaynCtt49v1S+kbPj4Y/sZfwJ6/R3q8pOr0h6/OEcm2NJhpMabSRZwvsVrE+Mzx+RFtXo6RtWu/uTGl1dp3tbb3y89qMtcuaZw44pX9WJmy85ORltS1t612h1McWrXa07y5sre0slJxXWSFPD5w4+Uwer0tSdrPNbxaN4RZ5ehgGAYBgGAYBgGAYBgGBBkvIwDAMAwDAMAwDAMAwL2x9pfk3Vb84ou4XGVMd8SatJqIwW3mN2fU4JzV6sTs0tVtHSbRyb2qw5aXnnaq/lPH0NuTPo8073iYnxZMeHV4Y2pMTHgrfRtHf8AR63JX9/HM/dEFXYaKeV58vst7XVxzpHn9z8m4J+ztOnnjmP/ACI9E0/+WPL7p9Jz/wCKfP7H5MwRz2nj8sc/5h6Hg/yx+e89Kzf4p8/sjOj02P8ASbQmf3cNv/ZHo+ljnk8oT2+pnlj+KE/RKWVLanJPZEUrE+vEdTRxPDrSnraue6seaxh098n/AC/Z27+3mdl3xvqsekltaWn+LFt65+/BXa9Y/ky7+qOHy4qOuxximfbZ4yZrS53J3q17Xb4p6lHIy56VrvNrda0+Hd+eC/DebcK12rHj3+5TZkaBgGAYBgGAYBgGAYBgGBBnpAwDAMAwDAMAwDAMAwDANgd6a29Krfcdl61vHpaJLq6jJEbb+fH5qpxUmd9vLePk6xtGY54NPPjhpH3IsjUz31r5PPYR/wBreaUbSX/S6b+7/wDon0r/AMV8kej/APu3m+xtaa/Y02lie2MNX8yfS5jlSvkj0aJ52t5pzt7PEfV5YrHZSlK/yYnXZ+6dvZEI9Dw98b+2ZU9RrMmp/wCIzXt3WtMx6cii+fLf91pldTFjp+2IhxZUsGAYBgGAYBgGAYBgGAYBgQZKBgGAYBgGAYBgGAYBgW9ke9tbDExwnLjjj+9Bfpo/u19qnPP9q3sls9OccYtfjjHWIjc6oiPinsNvSURFq7MvR8zNZ38XnsWK2aPqaWt+7Ez9xzq4725RLdN615y+XicdleJieyYmJ9CLVms7TCYmJ4wTWa1dqzEdsxKE0tEbzB1onvfK+9KrEzPcRETPCCZ2Le5PvxMePAmazHCSJieTpXT3vV0xXmO2K2mPVHqMWSY3iJeZyUjhMw5M8bPYyAYBgGAYBgGAYBgGAYBgRZ6QMAwDAMAwDAMAwDAMC5sWf984f63H/jgv038tfap1H8VvZLe6fzubUxTw4UfHjHC89Rt6Rna1ZY+j+NLQqZOmWeJ+pjDSvVWK8o7OM/geJ6Qy/wDGIWRoMXfMy2Np5I230N+kZ6VjLVzEx1TXJu2XdMRPD8DTl2zabrzHFmxROHU9SJ4fZ90EflnoRakcb44mseONWpHnXdjzJx/3tL1fVt5cjJ/Z1XW7p/3zY/QXB7fbm8uFKWs++VWPlaTH0dTfLM+ENOvtti28ZQ2ltecHSnLmx0rfdmccReHHuxFX6xMk5dR1NRNtt+5OLB1tPFJnbvTp02z0yvL7KaxxmsVXDrUtxJNekMu/GI2eZ6PxbcN1z+kDSVxZ8WTHWItfeiy+Ld3VM9/Gfl2HvpLHWNrxzeOj72mJrPc8mzlukMAwDAMAwDAMAwDAMAwIMl5GAYBgGAYBgGAYBgGBe2Fx23g/rsf+OC/Tfy19qrP/ABW9kvV9MNF9P6T6bFMqL1UzHNb0zK71EnR1ePtMtKywaTJ2eG9kNv7X/NrVxp9j6fFSIpW02tWZtLffx5c5ZGfP6PMUx1hODD28dfJMrmbW32l0Bvm1S37Vs92FHDKo4eEQXTknJpptPgqilcepitfH/TM/o51m7rsmG08L1i8eNJU+sW/hMvR1+M097R0hTesW9zV2Xoo6OaXWZskKIvaKR21rDpHnN15GrHjjBF7etny3nPNK/nree6E7JrtfaVp1vvVxxFprPxWtMp9scJleBh0WGuW82t3NmszWx0iK97rremObTai9NnYcOPHW1q1ruTM+7MxDUxD4cogsvrb1v1axGzxTRUtWLXmZlof0kwsWDxyfdQs6S/bVV0dzs8OzkOoMAwDAMAwDAMAwDAMAwIslAwDAMAwDAMAwDAMAwNnohora7pDi9lWZil65bT1Visvj4zER5mrR45tlifBn1V4rinfv4Nbp5tGcHSfHOktG/gpSXzVptNlPlNfU063LNctZr3KNHjicUxbvT1PTHBrqRbaGy6ZMtYUb01mvrNWu7iTOtxWje1OKK6PJWdq32hT1nTK+t2Vlw6jT1+s4Vmlt2MdfdVd1Tvcp4uOZXfXTak1mOb3XRxW8WieTE2Rr52ZtKmbHVzSWmnExMTD6nEyZMOTs7xZpy4+0pNWz0j6XW23oYxV0/sq70Wt7+/vLlH2YUPj5QadRrJy06sRsz4NJGK3Wmd2d0e23fYet38NYtW0btqTK3o5xx6pj8SnT55w23XZ8EZa7S29T0uwxlnLodmY41M8faZN2VP63CHM+cGu2txfurTizV0mTbq2vw8GZ0h6RTtzT4q5cW7bHEu289+ZisTK3Y3eNX18zPqNV21YjbkuwafspmYnmxGZGkYBgGAYBgGAYBgGAYBgRZIMAwDAMAwDAMAwDAMDY2P0lzbH0V8eimkReXvTV2rKUzHb1c3yNOLVXxVmtWfLp6ZLRazJyZJyZJtktM2mZmZmXMzPOZnrkzzMzO8r4iIjaEWQkYBgGAYBgGAYBgGAYBgGAYBgGAYBgGBElAAAAAAAAAAAAAAAAAAAAAAAAAAAAAAAAAAAAB8CAAAAAAAAAAAAAAAAAAAAAAAAAAAAAAAAAAAAAAAAAAAAAAAAAAAAAAAAAAAAAAAAAAAAAAAAAAAAAAAAAAAAAAAAAAAAAAAAAAAAAAAAAAAAAAAAAAAAAAAAAAAAAAAAAAAAAAAAAAAAAAAAAAAAD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8" descr="data:image/jpeg;base64,/9j/4AAQSkZJRgABAQAAAQABAAD/2wCEAAkGBxAQEBAQDxAQDxAPDw8PEBAQFRQVFRAQFxQWFhUUFxYYHCggGBolGxQUITEiJSorLi4uFx8zODMsNygtLisBCgoKDg0OGhAQFywkHCQsLCwsLCwsLCwsLCwsLCwsLCwsLCwsLCwsLCwsLC0sLC0sLCwsLSwsLCwsLCwsLCwsLP/AABEIAOEA4QMBEQACEQEDEQH/xAAbAAEAAgMBAQAAAAAAAAAAAAAABQYBAwQCB//EAEYQAAEDAQIICgcFCAIDAQAAAAEAAgMRBAUGEiExQVFhkRMUIjJTcXKBstEVFiNCUqGxBzNiwcJjc4KSk6LS4UODVPDxJP/EABoBAQEBAAMBAAAAAAAAAAAAAAABAgMEBQb/xAAxEQEAAgECBAQEBgIDAQAAAAAAAQIDBBETMUFRBRIUISIyYXGRscHR4fCBoSNCUvH/2gAMAwEAAhEDEQA/APuKDCCJtN9ipZZ2cM4ZC6tI2na7T3ION4tD8sloc38MIxQP4jlKqbvHoiM5XCR50uc5xJ3IHoWLo3b3+aB6Fi6N29/mgehYujdvf5oHoWLo3b3+aB6Fi6N29/mgehYujdvf5oHoWLo3b3+aB6Fi6N29/mgehYujdvf5oHoWLo3b3+aB6Fi6N29/mgehYujdvf5oHoWLo3b3+aB6Fi6N29/mgehYujdvf5oHoWLo3b3+aB6Fi6N29/mgehYujdvf5oHoaLQxw2hz/NB6bBMz7u0SimiSjx1UOZB0xX0+PJaWANr99HUtHaGdvzTZUxHIHAOaQ5pFQRmIUHtAQYQV22Wt1pcWMJbZ2khzhkMzhnAOhv1VR3WOw5AAMRgzAfkgkY4GtzDv0qK9oMoCAgICAgICAgICDyHipFcoAJGw6VPNG+3Vdp23elUEBAQEBAQeHxtOcAoOK0WLOW5RpaVd02RLXOsri+IF0R+9hGjW9g0HYgsUEzXta9hxmuFQRpCitiCHwgtBoyBho6auMRnbEOcfoO9Ul6u6yDIAKMYAAPoESEqorKDCDKAgICAgIMIMoCAgIIW85+CtdndXJI0xOGyuQ7yvL1WXhavHbpPwy7+CnE0947e8Jpeo6DCDKAgICAgIMIOK3we+P4vNWElG3RLwMxg/45saSL8Lxzm9RzpJCwKKrePj2i0SH3CIG7A3K75lVJT9mjxWgbKnrUVtQEBAQEBAQEBAQEBAQEFSwkkxrXExudnBjvLq/Si+b8Tv59XSsdNvze1oa+XT2tPXf8ltX0jxRAQEBAQEBAQYcKih0oKze4LG4450D2yA7AcvyJVZTnpBm1RpX7mOMwOOeSR7nbSXU/JVlaVGhBlBhAQEBAQEBAQEBAQaLda2wxukdmaM2s6AFw6jPXDjm9uUOTDitlvFKqncMbp7VwjsuKTK47fdG+m5fN+H0tqNXxLdPin9Ht6y0YdP5I+37rmvqngCAgICAgICAgIIS+IweFacxYa7lYZVD0nJ8RRVguP7uPtu8ZRFqUaEBAQEBAQEBAQEBAQa7RO2Npe8hrW5SSsZMlcdZtedohqlLXt5ax7qRe95vtLwACGA0YzWc1TtXyWt1l9VfaPl6R/er6LTaauCvvz6ytVx3dwEQB57+U87dA7l9F4fpPT4tp+afef79Hi6zUcbJvHKOSRXedUQEBAQEBAQEBBC3rnk7B8KrMqEirZcZ9nH23eMqotVVloqgVQKoFUCqBVAqgVQKoFUCqDlvC8I4G40hz81ozuOwLranVY9PXzXn7R1lzYMF81tqwpd53nJaHcrI0HkMGYeZXyuq1mTU23ty6R/er6DT6amCvtz6yn8Hbl4Ok0o5Z5jT7g19f0Xs+GeHcP/AJckfF0jt/P5PM12s8//AB0n26/X+E/Ve08xotduiiFZHtbsOc9QzrgzanFhjfJaIcuPDkyTtSN2izW582WKMtZ0kuQHL7rc5+S4sWpvm98dJivefb8I5/k5L4K4vnt79o/WXcu46xVAqgVQKoFUCqBVBC3seVJ2D4VWZUJGlruM+zj7bvGVWVrqstFUGaoMVQKoFUCqBVAqgVQKoIy+b5bAMUcqUiobobtd5Lztd4hTTx5Y97dv3dzS6O2ad59q/wB5KdLLJM+rsaR7jQD8gNAXy975M9953m0/32e9WtMVNo9oharkuEQ0klo6TQ3OGeZ2r6LQeGRh+PJ72/1H8vG1eunJ8FPav5pW1WpkTS+RwaBr07ANJXpZs1MNfNedodHHjtkt5axvKtWy/wCaZ3B2ZpbXIDSrzt1NC8HN4pmzW4enjbf8f4evi0GPFXz5p/b+XfdlwNaeEtB4WQ5aE1A8yu5pPC4rPEzz5rf6j93W1Gvm0eTF7VTlV67zmKoFUCqBVAqgVQKoFUELex5UnYPhWmZUGqirZcf3cfbd4yqi2LLQgICAgICAgICCMv29OAZRtDI/I0atbivP8Q1vpqfD808v3dzR6bjW9/ljn+yl8qR2l73u6y5xXyfx5L97T/uX0Hw0r2iF0uS6G2dtXUdK4co/DsC+r0Ggrp67z72nn9PpD5/V6uc07R8rpvG2tgYXv6mjS52oLs6nU00+Ob2/x9ZcGDDbNfy1Uyaaa1ygc5zjRrRzWjy2r5TJkzazLET7zPKOkPoaUx6bHPbrPdcLpuxlnbQcp5579ewagvptHoqaam0e9us/3o8LU6q2a3vy6Q7V3XVEUQEBAQEBAQEEJe3Ok7B8K1DMqCirXcf3cfbd4yiLastMIMoMICAgICAgygod9zmS0SE+64sA1BuTzPevjdflnJqLzPSdo/w+l0mOKYaxH3/FLYI2IEvncOacRnXTKfmvR8G08TM5p6e0fq6fiebaIxx95WZfQvGUzCa1l85Z7sXJA25yV8p4tnnJnmnSvt/nq+g8PxRTF5uspDA6AUlk96ojGwUBP/uxdzwTFG18nXl+rreKXnetOnNY177yGEBAQZQEBAQYQEBBCXueVJ2D4VqGZUNFWq4z7OPtu8ZRFtWWmEGUGEGUBAQEBAqgol9wFlolB952ONodl8x3L43X45x6i8T1nf8AF9No7xfDWY+34LNgzi8Wbi58Z+N2q+VF7/hPl9NG3ed/u8fxHfjzv9EqvTdFQL0YRPKDn4Rx3mo+RXxOrrNc94nvP7vqNNMThrMdkrgnbA17ojk4TlN7QGUbvovS8G1EVvOKf+3vH3/+Ol4nhm1YyR05/Zal9I8QQYQZQEBAQEBBhBlBBXueVJ2D4VqGZUSqKtNxn2cfbd4yiLcstCAgwgygICAgICCHwju7hWcIwVkjGYZ3M0jrGdeT4ro5y04lI+Kv+4eh4fqYx28luU/m48ErWOXCTp4Rm3Q4fRdXwXURHmwz94/V2PFMPLJH2lZF9A8dVsK7FRzZgMj+S7Y4Zj3j6L5vxnTeW8Zo5T7T93teGZt6zjnnHL7IJjiCCCQQQQRoK8atprMTE+8PTmImNp5Lvc14CeOuZ7eS8bdfUV9hodXGpx7/APaPaf79Xzer084b7dJ5O9d11hAQEBAQEBAQEEDfB5UnYPhWoZlREVabkPs4+27xlEW6qy0VQKoFUCqBVAqgVQKoFUAFBXb6ux0ThabPkAOM5o9w6T2TpC+e1+itgv6jB095jt9ft3expNTXLXg5ft9/5TVgtjZo2vbpzj4XaQvZ0uornxxev+fpLzc+GcN5rLbNE17XMeKtcKHzXJlxVy0mluUsY7zS0WrzhR7zsLoJCx2UZ2u+Jugr43Vaa2nyTSf8T3h9Lp88ZqeaEhgm48M8aDGSe4ih+Z3rv+C2mM0x3h1PE4jhRP1Wuq+neEVQKoFUCqBVAqgVQKoFUEDfB5UnZPhWoZlRUVaLkPIj7bvGURb6rLRVAqgVQKoFUCqBVAqgVQKoMh3+xrTYRfFOLyGWL7h/3rOjOh4GrWvL4E6TLOTH8k/NHb6x+rv8WNRj8l/njlPf6JOq9R0FewvApCclavFdmReB45EbUnr7vX8K3+KPs6MGbAY2OleKOkADQc4Zr7/yC5vCNJOOs5bR7zy+38uPxHURe0Y68o5/dM1XsvMKoFUGMcaxvQZqgVQKoFUCqBVBA3weXJ2P0rUMzzUVFWi5TyI+2fGURb1loRBBhBlAQEERemElls9Q+THePcj5Tu/QO8rkritZx2y1rzlF2XCC2WskWKyta3MZZjyWn6HqFSuScda/NLEZb3+WEvZrstRIdaLYRmrHZ2tY3blNSevIuObV6Q3Fb9bfglGta1oaC5xHvOyk9axMuSPYUGWuogwaaBQaApyhebhN28LKJpxyGCkUX6nbTnovPnScfNxcvKPlj9Z/Z3Y1HCx8PHznnP6Q73OqvRdJhEEHPbLvjmxeEdJijPGxxa13axc61FtuSWrFuaFvHAmxyg8EHQP0EVLa7Wlclc9o5uK2npPL2VSC9LZd05hkcXtYRjRuJLXM0FhObJmXPNK5I3h14vfHO0votgtjJ42SxmrXiornGsHaF07RNZ2l3a2i0bw6FFEBARUBfJ5cnZ/StQzKjVRVnuU8iPtnxlEXErLTzVAqgVQKoFUERhNYLTPBiWV+K4Gr21xTI2nNDtGXeuTFasT8Tiy1taPhfN7Xc9ph+8glYK0rikiuwjIV3IvWeUulNLRzhNXRhlNZo2wujY5jMjc7HAatR61x3wxad93JTPNY22SkeH8ZPKgeNoe0/kFj0893JGpjs6Bh1Zvgn3N/yWfT2a9RXsevVm+Cfc3/ACT09j1NezVJh7CObDIestHmr6ee6Tqa9mofaC3RZzXR7Qf4q+m+qepjs1SYczu5lmB68c/RXgR1lPUW6Q2i973lI4Ky8GDmrHkO3Gep5MUc5XiZZ5Q6obrviUgy2hlnaecG4pIHU0U+ak2xRyjdYrmnnOyesF2RwCgfJM886SVxdU7ATQdwXFa+7mrSKuuqw2VQUP7SWjhLOfeMcgJ0kBwpXeV2tPyl09TzhKfZ448VeDzRM7F3Cv5LGo+Zyaf5VoquB2CqBVBkIK/fR5cnY/StQzKjIqz3KeRH2z4yjK5FZaeUBAQEBABQbBOetBrkbG7K+KN20tB+oV3k2hyCyWKcOIhgkDDiuLQ0gO1VGla8146seWlujx6CsP8A4se5OJfucKnY9BWH/wAWPd/tOJfucKnZsjumxtyts0Q/hCcS3dYx1jo6BBCM0EX8rfJZ80918sdm5stMga0DYorBmcg8l5OcoMICDXPM1jXPeQ1rQXOJzABWI39oJnaN5fL72tUlvtfsmucXERxM04g0nVnJJ0LvUiKV93n3tOS3s+j3RdzbNCyFuUtFXu+J55x/LuXSvbzTu71K+WuztWWhAQZagr99Hlydj9K1CSo1UFluU8iPtnxlEXRyy011QZqgxVBmqBVAqgxVBTPtAtc7TGwFzIHtqXNqMd9SC0nqpk2rs4K159XV1FrR7dHJg7haLNC2zyRVYwuIcwjGyknKDnynWt5MPmneJZx5vLG0wm4sNbKc4lZ1tB+hK4pwWcsaijf632LpHf03+Szwb9muPTuet9i6R39N/knBv2OPTu8SYY2MDI97tgY4fVXgXTj0ck2HUABxIpXHQHYrQe+p+i1GnnrLM6mvSEfPh3Kfu4I29sud9KLUaeOssTqZ6QkrgwvZNSOcYkvxNBLXDu5pWMmGY945N488W9p5rRVcLsOa8bxis7OEmeGN0VzuOpo0lWtJtO0M2tFY3lVLUy23o7FjYYLKDkMmQO/EfiOwZPquxHkxc+brz58vL2hZrluSCxNpHy5XCj5XZzsGobFw3yTdz48cU5O6q42yqBVAqg9tQV2/Dy5Ox+lahJUhBZblPJj7Z8ZQXR2ZZaa6qoVUUqqhVAqgVQKoM1aWlj2h7HZ2uFQm5tuhrXgfYJcrQ6AnKeDNB1UNQO5csZ7Q4pwUlGy/Z4wk4lqIGgOYCe8hw+i3Go+jjnTdpcr/ALPJvdniPWHDzWvUR2Z9NPdgfZ5aNM0P9/knqK9j01u7dH9nbvftTR2WV+rgp6j6L6b6uqDACztHtbRI4/gDWjcarM6iekNRpo6ykbNgrd8dPZGUjTIS4HuzfJYnNeercYKR0StnbFEA2GJkYGbFAFNy45mZ5uWKxHKGHHGrlxSdOrblQc8d12Zr+FcwzzdLKcdwNKZK5G9QC1N5226Mxjrvv1dj5ycmYagsNtdUCqBVAqgVQe2IK7fh9pJ2P0rUMyo6Kslyu5Mf7w+Mqsrs85CsNtVUQqgVQKoFUCqBVACCoXhhmBKI4hSNrw2SUiri0HlFjc2/cuzXB7by61tR77RyWOK+bLKSY5oyNROLTfRcM0tHOHPGSs8pdLLS13Ne13ZcD9FnaWt4e8baoPEk7W85zW9ogfVXaTdyT3zZo8j54x31+i1FLTyhmclY5y1WLCCyzPLGSjGGYOBbjdknOrbHaI3mErlradolJ1XG2VQKoFUCqBVAqgVQKoNkZyIquX6faSdj9K1DM81HqirJcp5Mf7w+NGV4fmKy20VRCqBVAqgVQYLqZTkA0lBzm8YOmh/qM81ry27M+evdvilBo5rmuGgtIcD3hSY25tRO/JWr7wJEpdLY3NaXEudC/IA4nLinQNhXYpn29rOtk0+/vVU7bcNqiNJLPJpytaXjrq2q54vWeUuvOO0c4cFSMlSKaMy0wzwrvidvKbLu8ueTnJPWUR0WewTSU4OGR4OYtY4g99KKTaI5ysVmeUJuw4E22QjGY2EVzyEVHc2q45zVhy1wXldrquk2aPFfaZJ3UoGupitzZtPz7l1b3i0+0O3Sk1j3nd1VWHIVQKohVFKoFUCqBVBtizIK3fx9pJ2P0rUMyo6CyXKeTH+8PjVReZMxWG3PVEKoFUHiWVrWlziGtaCSTmAViNyZ2U+9sMnVLbM0AZuEeKk7Wt0d67NMH/p1b6j/AMu65Lh41Gy0220vlD+U2JrqADUaZtOQUUvk8k+WsLTH5481pWOyWWzQACCzxtoKY1BUjaTlPeuCb2nnLnrSteUNskuNTIABWgCy08B1M2RBuba3jSD1oo6drhR0bHDaArum0NXA2bTZ4v5W+Svmt3Ty17Nkb428yFjeoAfQKbyu0Q98cOgNCitT53HOUR4qgVQKoOS33nDAKyyNbkri15R6hnWq0m3Jm1615y0YPOmdC6SYOaHzPMLX84RHKK7NX/xayRETtDOKZmN5SVVxuQqgVQKoN0ObvRVawgPtZOx+lahmVHqgslynJH+8PjRF6lzFZbcqIICDnvCwttEboXuLA8AYw0EGoPVUBapbyzuzevmjZTrbgRbIycRrJm1yFjgCRro7NvXbjNWXUnBeHCywW+zOOLHaIyKE4gJaeulQVqZpbnsxFcleW7phwstbMjwx9M+O0hx6yPJYnBSeTcZ7xzd0WG59+Afwv8wszp+0txqe8OhuG0WmGQfxNKz6ee7XqY7OhuGNl0iUfwg/mpwLL6ijPrhZP2v8n+1OBdfUUPXCyftf5P8AacC56ih64WX9r/J/tOBc9RRokw0gGaOV24LUae3dn1NezU7DePRA/vc3yV9PPdPUx2a48L5pDSKy451AucdwarwIjnKeotPKrpgtF7zcyztjByVe3Fp/Ma/JSa4o5ysXzTyh1w4NXhIAbTbeDGWrYs9OsUCk5MccqtRjyT81kjd9wWOzHGazhpRlx5OVQ6xoC47ZbWbrirV4ve/4YieFkBcM0bMruqmjvSuO1uS3yVrzdNjfI6Jr5WcE55Lmx+8yP3cb8RzrNoiJ2hazMxvLYstCAg6LPmPWiqzhCfaydj9K1DE81IRVjug0DAfdlIOzlqovkvNKw246qoVQKoFUHtkzm5nEINotrxpB6woPZtZdk4MP/CKZd+RWCUbaLXd7XYssELXfjhxfm9gXJEZOn5uOZx9Y/wBOd1mud55lnJOhr2/RrlfNljuz5cU9m30Ddjv+Fo2hzv8AJTi37rwsfZ5ODN2fD/c5ONc4NOwMGbs+H+5yca5wadnsYP3WP+Jh63O804t+68HH2YF33VEcbgYhTS41H9zk8+Sep5McdHs3ldjMrW2UHW0RV+Sm2Se5vjjs8S4aWRtaPBpoAdU9WSivBv2ONSOqNnw/j9xkjjqo1v5lajT26sTqa9IcRwlts9eL2VzsuRxDn069AWuDSPmlnjXn5atrLivS0/fyizsqajGy0p8LM46ynnxV5RueTLbnOyWurB6yWQhwHDzDM99KNOwZh1rjvltZyUw1r7pB8hcak5SuNyvNUCqBVB02bMetQVfCN44WU6m/pWoZnmp/F3aiirLb4uDtVqj/AGvCt0cl4rk6syQkrlZJRJGx3xNFdhzEb1lpzOFCRqQYqqFUCqBVAqgyx5BqMhQdPHqij2teDnrp7kHLNYbDIOXZY/4WtH0otRe0dWZx0no5psHLseKcFibWF4K1Ga/dicNJ6NLcD7tObhP6jx9VePdPT0DgXd/xyD/sTj3PT0Y9SbB8b/6ivHueno9DAu7tbz/2lTj3PT0ZZgldrTme7YXvI+Sca68CjpFy3a3KLOw9zvzKzxb92uFTs6oxZmEGOzxtIzEMaCO+izNrT1aitY6NjrwdoAasq53zOdnJKDzVUKoFUCqBVB3RNxWiuqpUVRL6l4UyUzzPxG0/EaCn1W2Fy9BDW3csNovDmxFpjtbQSGDgpqdGTVru4+JWElrwcvANPBOORxqw/i1d6spEp60Q42UZ/qsq4jkyHIqMVUCqoVQKoFUCqBVAqgVQKoFUCqBVAqgVQKoFUCqBVAqgVQddmg0u7goOHCG8AxnBtPLeMv4W+ZVhJlD4LWLh7UJCPZWXLXQ6cjIO4VPerJC+rLTxNE17S14DmuBDgcxB0IPnN7Xc+wyYrqmzvd7CX4dUbjoI0HStRLMwmrqv8ZGT9Qk/y80mCJTwDJBUYrhoIy/NZV4NjbtCDHE26ygcTbrKBxNusoHE26ygcTbrKBxNusoHE26ygcTbrKBxNusoHE26ygcTbrKBxNusoHE26ygcTbrKBxNusoHE26ygcTbrKBxNusoAsbdZQbGQtbloBtPmgirzv5jAWxEPfr91vmVYhN1XYJrVNwUXKldlkkPNib8TvyC0m276FdV3Ms0TYo8zRlOlztLjtKw27EBBqtFnZI0ska17HCjmuFQQgpl54IzRVdZHCWPPwEho5uxj9I2FaiWZhCcdfZ3UeJbM4Z8cFo3jIqjsiwklpknDhrOKVNjeXv1jm6Zu5qbQbyesc3TN3NTaDeT1jm6Zu5qbQbyesc3TN3NTaDeT1jm6Zu5qbQbyz6xzdM3c1NoN5Y9Y5umbuam0G8nrHN0zdzU2g3k9Y5umbuam0G8nrHN0zdzU2g3k9Y5umbuam0G8nrHN0zdzU2g3k9Y5umbuam0G8nrHN0zdzU2g3k9Y5umbuam0G8nrHN0zdzU2g3k9Y5umbuam0G8nrHN0zdzU2g3lh2Ek1MszR/KmxvLhlvd0xpwkk5zYrKu7smTeqe6Tu7Bq1T0Mv/5YtNaGVw2DM3vU3WIXS67sis0YjhYGjSc5cdbjpKy07EBAQEBBw3x933hB8qwg++d1rSI1EEBAQEBAQEBAQEBAQEBAQEBBusfPb1oPq2D2Y9lqy0mUBAQEH/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10" descr="data:image/jpeg;base64,/9j/4AAQSkZJRgABAQAAAQABAAD/2wCEAAkGBxAQEBAQDxAQDxAPDw8PEBAQFRQVFRAQFxQWFhUUFxYYHCggGBolGxQUITEiJSorLi4uFx8zODMsNygtLisBCgoKDg0OGhAQFywkHCQsLCwsLCwsLCwsLCwsLCwsLCwsLCwsLCwsLCwsLC0sLC0sLCwsLSwsLCwsLCwsLCwsLP/AABEIAOEA4QMBEQACEQEDEQH/xAAbAAEAAgMBAQAAAAAAAAAAAAAABQYBAwQCB//EAEYQAAEDAQIICgcFCAIDAQAAAAEAAgMRBAUGEiExQVFhkRMUIjJTcXKBstEVFiNCUqGxBzNiwcJjc4KSk6LS4UODVPDxJP/EABoBAQEBAAMBAAAAAAAAAAAAAAABAgMEBQb/xAAxEQEAAgECBAQEBgIDAQAAAAAAAQIDBBETMUFRBRIUISIyYXGRscHR4fCBoSNCUvH/2gAMAwEAAhEDEQA/APuKDCCJtN9ipZZ2cM4ZC6tI2na7T3ION4tD8sloc38MIxQP4jlKqbvHoiM5XCR50uc5xJ3IHoWLo3b3+aB6Fi6N29/mgehYujdvf5oHoWLo3b3+aB6Fi6N29/mgehYujdvf5oHoWLo3b3+aB6Fi6N29/mgehYujdvf5oHoWLo3b3+aB6Fi6N29/mgehYujdvf5oHoWLo3b3+aB6Fi6N29/mgehYujdvf5oHoWLo3b3+aB6Fi6N29/mgehYujdvf5oHoaLQxw2hz/NB6bBMz7u0SimiSjx1UOZB0xX0+PJaWANr99HUtHaGdvzTZUxHIHAOaQ5pFQRmIUHtAQYQV22Wt1pcWMJbZ2khzhkMzhnAOhv1VR3WOw5AAMRgzAfkgkY4GtzDv0qK9oMoCAgICAgICAgICDyHipFcoAJGw6VPNG+3Vdp23elUEBAQEBAQeHxtOcAoOK0WLOW5RpaVd02RLXOsri+IF0R+9hGjW9g0HYgsUEzXta9hxmuFQRpCitiCHwgtBoyBho6auMRnbEOcfoO9Ul6u6yDIAKMYAAPoESEqorKDCDKAgICAgIMIMoCAgIIW85+CtdndXJI0xOGyuQ7yvL1WXhavHbpPwy7+CnE0947e8Jpeo6DCDKAgICAgIMIOK3we+P4vNWElG3RLwMxg/45saSL8Lxzm9RzpJCwKKrePj2i0SH3CIG7A3K75lVJT9mjxWgbKnrUVtQEBAQEBAQEBAQEBAQEFSwkkxrXExudnBjvLq/Si+b8Tv59XSsdNvze1oa+XT2tPXf8ltX0jxRAQEBAQEBAQYcKih0oKze4LG4450D2yA7AcvyJVZTnpBm1RpX7mOMwOOeSR7nbSXU/JVlaVGhBlBhAQEBAQEBAQEBAQaLda2wxukdmaM2s6AFw6jPXDjm9uUOTDitlvFKqncMbp7VwjsuKTK47fdG+m5fN+H0tqNXxLdPin9Ht6y0YdP5I+37rmvqngCAgICAgICAgIIS+IweFacxYa7lYZVD0nJ8RRVguP7uPtu8ZRFqUaEBAQEBAQEBAQEBAQa7RO2Npe8hrW5SSsZMlcdZtedohqlLXt5ax7qRe95vtLwACGA0YzWc1TtXyWt1l9VfaPl6R/er6LTaauCvvz6ytVx3dwEQB57+U87dA7l9F4fpPT4tp+afef79Hi6zUcbJvHKOSRXedUQEBAQEBAQEBBC3rnk7B8KrMqEirZcZ9nH23eMqotVVloqgVQKoFUCqBVAqgVQKoFUCqDlvC8I4G40hz81ozuOwLranVY9PXzXn7R1lzYMF81tqwpd53nJaHcrI0HkMGYeZXyuq1mTU23ty6R/er6DT6amCvtz6yn8Hbl4Ok0o5Z5jT7g19f0Xs+GeHcP/AJckfF0jt/P5PM12s8//AB0n26/X+E/Ve08xotduiiFZHtbsOc9QzrgzanFhjfJaIcuPDkyTtSN2izW582WKMtZ0kuQHL7rc5+S4sWpvm98dJivefb8I5/k5L4K4vnt79o/WXcu46xVAqgVQKoFUCqBVBC3seVJ2D4VWZUJGlruM+zj7bvGVWVrqstFUGaoMVQKoFUCqBVAqgVQKoIy+b5bAMUcqUiobobtd5Lztd4hTTx5Y97dv3dzS6O2ad59q/wB5KdLLJM+rsaR7jQD8gNAXy975M9953m0/32e9WtMVNo9oharkuEQ0klo6TQ3OGeZ2r6LQeGRh+PJ72/1H8vG1eunJ8FPav5pW1WpkTS+RwaBr07ANJXpZs1MNfNedodHHjtkt5axvKtWy/wCaZ3B2ZpbXIDSrzt1NC8HN4pmzW4enjbf8f4evi0GPFXz5p/b+XfdlwNaeEtB4WQ5aE1A8yu5pPC4rPEzz5rf6j93W1Gvm0eTF7VTlV67zmKoFUCqBVAqgVQKoFUELex5UnYPhWmZUGqirZcf3cfbd4yqi2LLQgICAgICAgICCMv29OAZRtDI/I0atbivP8Q1vpqfD808v3dzR6bjW9/ljn+yl8qR2l73u6y5xXyfx5L97T/uX0Hw0r2iF0uS6G2dtXUdK4co/DsC+r0Ggrp67z72nn9PpD5/V6uc07R8rpvG2tgYXv6mjS52oLs6nU00+Ob2/x9ZcGDDbNfy1Uyaaa1ygc5zjRrRzWjy2r5TJkzazLET7zPKOkPoaUx6bHPbrPdcLpuxlnbQcp5579ewagvptHoqaam0e9us/3o8LU6q2a3vy6Q7V3XVEUQEBAQEBAQEEJe3Ok7B8K1DMqCirXcf3cfbd4yiLastMIMoMICAgICAgygod9zmS0SE+64sA1BuTzPevjdflnJqLzPSdo/w+l0mOKYaxH3/FLYI2IEvncOacRnXTKfmvR8G08TM5p6e0fq6fiebaIxx95WZfQvGUzCa1l85Z7sXJA25yV8p4tnnJnmnSvt/nq+g8PxRTF5uspDA6AUlk96ojGwUBP/uxdzwTFG18nXl+rreKXnetOnNY177yGEBAQZQEBAQYQEBBCXueVJ2D4VqGZUNFWq4z7OPtu8ZRFtWWmEGUGEGUBAQEBAqgol9wFlolB952ONodl8x3L43X45x6i8T1nf8AF9No7xfDWY+34LNgzi8Wbi58Z+N2q+VF7/hPl9NG3ed/u8fxHfjzv9EqvTdFQL0YRPKDn4Rx3mo+RXxOrrNc94nvP7vqNNMThrMdkrgnbA17ojk4TlN7QGUbvovS8G1EVvOKf+3vH3/+Ol4nhm1YyR05/Zal9I8QQYQZQEBAQEBBhBlBBXueVJ2D4VqGZUSqKtNxn2cfbd4yiLcstCAgwgygICAgICCHwju7hWcIwVkjGYZ3M0jrGdeT4ro5y04lI+Kv+4eh4fqYx28luU/m48ErWOXCTp4Rm3Q4fRdXwXURHmwz94/V2PFMPLJH2lZF9A8dVsK7FRzZgMj+S7Y4Zj3j6L5vxnTeW8Zo5T7T93teGZt6zjnnHL7IJjiCCCQQQQRoK8atprMTE+8PTmImNp5Lvc14CeOuZ7eS8bdfUV9hodXGpx7/APaPaf79Xzer084b7dJ5O9d11hAQEBAQEBAQEEDfB5UnYPhWoZlREVabkPs4+27xlEW6qy0VQKoFUCqBVAqgVQKoFUAFBXb6ux0ThabPkAOM5o9w6T2TpC+e1+itgv6jB095jt9ft3expNTXLXg5ft9/5TVgtjZo2vbpzj4XaQvZ0uornxxev+fpLzc+GcN5rLbNE17XMeKtcKHzXJlxVy0mluUsY7zS0WrzhR7zsLoJCx2UZ2u+Jugr43Vaa2nyTSf8T3h9Lp88ZqeaEhgm48M8aDGSe4ih+Z3rv+C2mM0x3h1PE4jhRP1Wuq+neEVQKoFUCqBVAqgVQKoFUEDfB5UnZPhWoZlRUVaLkPIj7bvGURb6rLRVAqgVQKoFUCqBVAqgVQKoMh3+xrTYRfFOLyGWL7h/3rOjOh4GrWvL4E6TLOTH8k/NHb6x+rv8WNRj8l/njlPf6JOq9R0FewvApCclavFdmReB45EbUnr7vX8K3+KPs6MGbAY2OleKOkADQc4Zr7/yC5vCNJOOs5bR7zy+38uPxHURe0Y68o5/dM1XsvMKoFUGMcaxvQZqgVQKoFUCqBVBA3weXJ2P0rUMzzUVFWi5TyI+2fGURb1loRBBhBlAQEERemElls9Q+THePcj5Tu/QO8rkritZx2y1rzlF2XCC2WskWKyta3MZZjyWn6HqFSuScda/NLEZb3+WEvZrstRIdaLYRmrHZ2tY3blNSevIuObV6Q3Fb9bfglGta1oaC5xHvOyk9axMuSPYUGWuogwaaBQaApyhebhN28LKJpxyGCkUX6nbTnovPnScfNxcvKPlj9Z/Z3Y1HCx8PHznnP6Q73OqvRdJhEEHPbLvjmxeEdJijPGxxa13axc61FtuSWrFuaFvHAmxyg8EHQP0EVLa7Wlclc9o5uK2npPL2VSC9LZd05hkcXtYRjRuJLXM0FhObJmXPNK5I3h14vfHO0votgtjJ42SxmrXiornGsHaF07RNZ2l3a2i0bw6FFEBARUBfJ5cnZ/StQzKjVRVnuU8iPtnxlEXErLTzVAqgVQKoFUERhNYLTPBiWV+K4Gr21xTI2nNDtGXeuTFasT8Tiy1taPhfN7Xc9ph+8glYK0rikiuwjIV3IvWeUulNLRzhNXRhlNZo2wujY5jMjc7HAatR61x3wxad93JTPNY22SkeH8ZPKgeNoe0/kFj0893JGpjs6Bh1Zvgn3N/yWfT2a9RXsevVm+Cfc3/ACT09j1NezVJh7CObDIestHmr6ee6Tqa9mofaC3RZzXR7Qf4q+m+qepjs1SYczu5lmB68c/RXgR1lPUW6Q2i973lI4Ky8GDmrHkO3Gep5MUc5XiZZ5Q6obrviUgy2hlnaecG4pIHU0U+ak2xRyjdYrmnnOyesF2RwCgfJM886SVxdU7ATQdwXFa+7mrSKuuqw2VQUP7SWjhLOfeMcgJ0kBwpXeV2tPyl09TzhKfZ448VeDzRM7F3Cv5LGo+Zyaf5VoquB2CqBVBkIK/fR5cnY/StQzKjIqz3KeRH2z4yjK5FZaeUBAQEBABQbBOetBrkbG7K+KN20tB+oV3k2hyCyWKcOIhgkDDiuLQ0gO1VGla8146seWlujx6CsP8A4se5OJfucKnY9BWH/wAWPd/tOJfucKnZsjumxtyts0Q/hCcS3dYx1jo6BBCM0EX8rfJZ80918sdm5stMga0DYorBmcg8l5OcoMICDXPM1jXPeQ1rQXOJzABWI39oJnaN5fL72tUlvtfsmucXERxM04g0nVnJJ0LvUiKV93n3tOS3s+j3RdzbNCyFuUtFXu+J55x/LuXSvbzTu71K+WuztWWhAQZagr99Hlydj9K1CSo1UFluU8iPtnxlEXRyy011QZqgxVBmqBVAqgxVBTPtAtc7TGwFzIHtqXNqMd9SC0nqpk2rs4K159XV1FrR7dHJg7haLNC2zyRVYwuIcwjGyknKDnynWt5MPmneJZx5vLG0wm4sNbKc4lZ1tB+hK4pwWcsaijf632LpHf03+Szwb9muPTuet9i6R39N/knBv2OPTu8SYY2MDI97tgY4fVXgXTj0ck2HUABxIpXHQHYrQe+p+i1GnnrLM6mvSEfPh3Kfu4I29sud9KLUaeOssTqZ6QkrgwvZNSOcYkvxNBLXDu5pWMmGY945N488W9p5rRVcLsOa8bxis7OEmeGN0VzuOpo0lWtJtO0M2tFY3lVLUy23o7FjYYLKDkMmQO/EfiOwZPquxHkxc+brz58vL2hZrluSCxNpHy5XCj5XZzsGobFw3yTdz48cU5O6q42yqBVAqg9tQV2/Dy5Ox+lahJUhBZblPJj7Z8ZQXR2ZZaa6qoVUUqqhVAqgVQKoM1aWlj2h7HZ2uFQm5tuhrXgfYJcrQ6AnKeDNB1UNQO5csZ7Q4pwUlGy/Z4wk4lqIGgOYCe8hw+i3Go+jjnTdpcr/ALPJvdniPWHDzWvUR2Z9NPdgfZ5aNM0P9/knqK9j01u7dH9nbvftTR2WV+rgp6j6L6b6uqDACztHtbRI4/gDWjcarM6iekNRpo6ykbNgrd8dPZGUjTIS4HuzfJYnNeercYKR0StnbFEA2GJkYGbFAFNy45mZ5uWKxHKGHHGrlxSdOrblQc8d12Zr+FcwzzdLKcdwNKZK5G9QC1N5226Mxjrvv1dj5ycmYagsNtdUCqBVAqgVQe2IK7fh9pJ2P0rUMyo6Kslyu5Mf7w+Mqsrs85CsNtVUQqgVQKoFUCqBVACCoXhhmBKI4hSNrw2SUiri0HlFjc2/cuzXB7by61tR77RyWOK+bLKSY5oyNROLTfRcM0tHOHPGSs8pdLLS13Ne13ZcD9FnaWt4e8baoPEk7W85zW9ogfVXaTdyT3zZo8j54x31+i1FLTyhmclY5y1WLCCyzPLGSjGGYOBbjdknOrbHaI3mErlradolJ1XG2VQKoFUCqBVAqgVQKoNkZyIquX6faSdj9K1DM81HqirJcp5Mf7w+NGV4fmKy20VRCqBVAqgVQYLqZTkA0lBzm8YOmh/qM81ry27M+evdvilBo5rmuGgtIcD3hSY25tRO/JWr7wJEpdLY3NaXEudC/IA4nLinQNhXYpn29rOtk0+/vVU7bcNqiNJLPJpytaXjrq2q54vWeUuvOO0c4cFSMlSKaMy0wzwrvidvKbLu8ueTnJPWUR0WewTSU4OGR4OYtY4g99KKTaI5ysVmeUJuw4E22QjGY2EVzyEVHc2q45zVhy1wXldrquk2aPFfaZJ3UoGupitzZtPz7l1b3i0+0O3Sk1j3nd1VWHIVQKohVFKoFUCqBVBtizIK3fx9pJ2P0rUMyo6CyXKeTH+8PjVReZMxWG3PVEKoFUHiWVrWlziGtaCSTmAViNyZ2U+9sMnVLbM0AZuEeKk7Wt0d67NMH/p1b6j/AMu65Lh41Gy0220vlD+U2JrqADUaZtOQUUvk8k+WsLTH5481pWOyWWzQACCzxtoKY1BUjaTlPeuCb2nnLnrSteUNskuNTIABWgCy08B1M2RBuba3jSD1oo6drhR0bHDaArum0NXA2bTZ4v5W+Svmt3Ty17Nkb428yFjeoAfQKbyu0Q98cOgNCitT53HOUR4qgVQKoOS33nDAKyyNbkri15R6hnWq0m3Jm1615y0YPOmdC6SYOaHzPMLX84RHKK7NX/xayRETtDOKZmN5SVVxuQqgVQKoN0ObvRVawgPtZOx+lahmVHqgslynJH+8PjRF6lzFZbcqIICDnvCwttEboXuLA8AYw0EGoPVUBapbyzuzevmjZTrbgRbIycRrJm1yFjgCRro7NvXbjNWXUnBeHCywW+zOOLHaIyKE4gJaeulQVqZpbnsxFcleW7phwstbMjwx9M+O0hx6yPJYnBSeTcZ7xzd0WG59+Afwv8wszp+0txqe8OhuG0WmGQfxNKz6ee7XqY7OhuGNl0iUfwg/mpwLL6ijPrhZP2v8n+1OBdfUUPXCyftf5P8AacC56ih64WX9r/J/tOBc9RRokw0gGaOV24LUae3dn1NezU7DePRA/vc3yV9PPdPUx2a48L5pDSKy451AucdwarwIjnKeotPKrpgtF7zcyztjByVe3Fp/Ma/JSa4o5ysXzTyh1w4NXhIAbTbeDGWrYs9OsUCk5MccqtRjyT81kjd9wWOzHGazhpRlx5OVQ6xoC47ZbWbrirV4ve/4YieFkBcM0bMruqmjvSuO1uS3yVrzdNjfI6Jr5WcE55Lmx+8yP3cb8RzrNoiJ2hazMxvLYstCAg6LPmPWiqzhCfaydj9K1DE81IRVjug0DAfdlIOzlqovkvNKw246qoVQKoFUHtkzm5nEINotrxpB6woPZtZdk4MP/CKZd+RWCUbaLXd7XYssELXfjhxfm9gXJEZOn5uOZx9Y/wBOd1mud55lnJOhr2/RrlfNljuz5cU9m30Ddjv+Fo2hzv8AJTi37rwsfZ5ODN2fD/c5ONc4NOwMGbs+H+5yca5wadnsYP3WP+Jh63O804t+68HH2YF33VEcbgYhTS41H9zk8+Sep5McdHs3ldjMrW2UHW0RV+Sm2Se5vjjs8S4aWRtaPBpoAdU9WSivBv2ONSOqNnw/j9xkjjqo1v5lajT26sTqa9IcRwlts9eL2VzsuRxDn069AWuDSPmlnjXn5atrLivS0/fyizsqajGy0p8LM46ynnxV5RueTLbnOyWurB6yWQhwHDzDM99KNOwZh1rjvltZyUw1r7pB8hcak5SuNyvNUCqBVB02bMetQVfCN44WU6m/pWoZnmp/F3aiirLb4uDtVqj/AGvCt0cl4rk6syQkrlZJRJGx3xNFdhzEb1lpzOFCRqQYqqFUCqBVAqgyx5BqMhQdPHqij2teDnrp7kHLNYbDIOXZY/4WtH0otRe0dWZx0no5psHLseKcFibWF4K1Ga/dicNJ6NLcD7tObhP6jx9VePdPT0DgXd/xyD/sTj3PT0Y9SbB8b/6ivHueno9DAu7tbz/2lTj3PT0ZZgldrTme7YXvI+Sca68CjpFy3a3KLOw9zvzKzxb92uFTs6oxZmEGOzxtIzEMaCO+izNrT1aitY6NjrwdoAasq53zOdnJKDzVUKoFUCqBVB3RNxWiuqpUVRL6l4UyUzzPxG0/EaCn1W2Fy9BDW3csNovDmxFpjtbQSGDgpqdGTVru4+JWElrwcvANPBOORxqw/i1d6spEp60Q42UZ/qsq4jkyHIqMVUCqoVQKoFUCqBVAqgVQKoFUCqBVAqgVQKoFUCqBVAqgVQddmg0u7goOHCG8AxnBtPLeMv4W+ZVhJlD4LWLh7UJCPZWXLXQ6cjIO4VPerJC+rLTxNE17S14DmuBDgcxB0IPnN7Xc+wyYrqmzvd7CX4dUbjoI0HStRLMwmrqv8ZGT9Qk/y80mCJTwDJBUYrhoIy/NZV4NjbtCDHE26ygcTbrKBxNusoHE26ygcTbrKBxNusoHE26ygcTbrKBxNusoHE26ygcTbrKBxNusoHE26ygcTbrKBxNusoHE26ygcTbrKBxNusoAsbdZQbGQtbloBtPmgirzv5jAWxEPfr91vmVYhN1XYJrVNwUXKldlkkPNib8TvyC0m276FdV3Ms0TYo8zRlOlztLjtKw27EBBqtFnZI0ska17HCjmuFQQgpl54IzRVdZHCWPPwEho5uxj9I2FaiWZhCcdfZ3UeJbM4Z8cFo3jIqjsiwklpknDhrOKVNjeXv1jm6Zu5qbQbyesc3TN3NTaDeT1jm6Zu5qbQbyesc3TN3NTaDeT1jm6Zu5qbQbyz6xzdM3c1NoN5Y9Y5umbuam0G8nrHN0zdzU2g3k9Y5umbuam0G8nrHN0zdzU2g3k9Y5umbuam0G8nrHN0zdzU2g3k9Y5umbuam0G8nrHN0zdzU2g3k9Y5umbuam0G8nrHN0zdzU2g3k9Y5umbuam0G8nrHN0zdzU2g3lh2Ek1MszR/KmxvLhlvd0xpwkk5zYrKu7smTeqe6Tu7Bq1T0Mv/5YtNaGVw2DM3vU3WIXS67sis0YjhYGjSc5cdbjpKy07EBAQEBBw3x933hB8qwg++d1rSI1EEBAQEBAQEBAQEBAQEBAQEBBusfPb1oPq2D2Y9lqy0mUBAQEH/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769739" y="2636912"/>
            <a:ext cx="5731510" cy="3414395"/>
          </a:xfrm>
          <a:prstGeom prst="rect">
            <a:avLst/>
          </a:prstGeom>
        </p:spPr>
      </p:pic>
      <p:pic>
        <p:nvPicPr>
          <p:cNvPr id="1026" name="Picture 2" descr="http://icons.iconarchive.com/icons/martin-berube/animal/256/snake-ic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155493"/>
            <a:ext cx="2104291" cy="2104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98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1"/>
            <a:ext cx="8407893" cy="120587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Class: the </a:t>
            </a:r>
            <a:r>
              <a:rPr lang="en-GB" b="1" dirty="0" smtClean="0"/>
              <a:t>.java </a:t>
            </a:r>
            <a:r>
              <a:rPr lang="en-GB" dirty="0" smtClean="0"/>
              <a:t>file containing a Java class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In the Snake.java file: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55847"/>
            <a:ext cx="7304360" cy="1054394"/>
          </a:xfrm>
        </p:spPr>
        <p:txBody>
          <a:bodyPr/>
          <a:lstStyle/>
          <a:p>
            <a:r>
              <a:rPr lang="en-GB" sz="2800" b="1" dirty="0" smtClean="0">
                <a:latin typeface="Consolas" pitchFamily="49" charset="0"/>
                <a:cs typeface="Consolas" pitchFamily="49" charset="0"/>
              </a:rPr>
              <a:t>Classes and objects</a:t>
            </a:r>
            <a:endParaRPr lang="en-GB" sz="2800" dirty="0"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7" name="Picture 2" descr="http://icons.iconarchive.com/icons/martin-berube/animal/256/snake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360" y="26064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43" t="33150" r="53733" b="53114"/>
          <a:stretch/>
        </p:blipFill>
        <p:spPr bwMode="auto">
          <a:xfrm>
            <a:off x="1115616" y="2879293"/>
            <a:ext cx="3933557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>
          <a:xfrm>
            <a:off x="4644008" y="2879293"/>
            <a:ext cx="28803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1120056" y="3705289"/>
            <a:ext cx="28803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237088" y="2879293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tx2"/>
                </a:solidFill>
              </a:rPr>
              <a:t>Everything between these 2 brackets is in the Snake class</a:t>
            </a: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429593" y="4365104"/>
            <a:ext cx="8407893" cy="120587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dirty="0" smtClean="0"/>
              <a:t>Object: an </a:t>
            </a:r>
            <a:r>
              <a:rPr lang="en-GB" b="1" dirty="0" smtClean="0"/>
              <a:t>instance</a:t>
            </a:r>
            <a:r>
              <a:rPr lang="en-GB" dirty="0" smtClean="0"/>
              <a:t> of a class</a:t>
            </a:r>
          </a:p>
          <a:p>
            <a:pPr lvl="1">
              <a:lnSpc>
                <a:spcPct val="150000"/>
              </a:lnSpc>
            </a:pPr>
            <a:r>
              <a:rPr lang="en-GB" dirty="0" smtClean="0"/>
              <a:t>You create an object when you declare a variable somewhere else in your code</a:t>
            </a:r>
            <a:endParaRPr lang="en-GB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85" t="39377" r="39970" b="53663"/>
          <a:stretch/>
        </p:blipFill>
        <p:spPr bwMode="auto">
          <a:xfrm>
            <a:off x="1120056" y="5733256"/>
            <a:ext cx="40132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4266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 animBg="1"/>
      <p:bldP spid="11" grpId="0" animBg="1"/>
      <p:bldP spid="9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Variables let us store data</a:t>
            </a:r>
          </a:p>
          <a:p>
            <a:pPr lvl="1"/>
            <a:r>
              <a:rPr lang="en-GB" dirty="0" err="1" smtClean="0"/>
              <a:t>E.g</a:t>
            </a:r>
            <a:r>
              <a:rPr lang="en-GB" dirty="0" smtClean="0"/>
              <a:t> numbers (</a:t>
            </a:r>
            <a:r>
              <a:rPr lang="en-GB" dirty="0" err="1" smtClean="0"/>
              <a:t>int</a:t>
            </a:r>
            <a:r>
              <a:rPr lang="en-GB" dirty="0" smtClean="0"/>
              <a:t>, double), words (String) and Objects (</a:t>
            </a:r>
            <a:r>
              <a:rPr lang="en-GB" dirty="0" err="1" smtClean="0"/>
              <a:t>e.g</a:t>
            </a:r>
            <a:r>
              <a:rPr lang="en-GB" dirty="0" smtClean="0"/>
              <a:t> a Snake object)</a:t>
            </a:r>
          </a:p>
          <a:p>
            <a:pPr lvl="1"/>
            <a:endParaRPr lang="en-GB" dirty="0"/>
          </a:p>
          <a:p>
            <a:r>
              <a:rPr lang="en-GB" dirty="0" smtClean="0"/>
              <a:t>Variables have:</a:t>
            </a:r>
          </a:p>
          <a:p>
            <a:pPr lvl="1"/>
            <a:r>
              <a:rPr lang="en-GB" dirty="0" smtClean="0"/>
              <a:t>A Type – remember Types can be Objects, not just </a:t>
            </a:r>
            <a:r>
              <a:rPr lang="en-GB" dirty="0" err="1" smtClean="0"/>
              <a:t>ints</a:t>
            </a:r>
            <a:r>
              <a:rPr lang="en-GB" dirty="0" smtClean="0"/>
              <a:t> / doubles!</a:t>
            </a:r>
          </a:p>
          <a:p>
            <a:pPr lvl="1"/>
            <a:r>
              <a:rPr lang="en-GB" dirty="0" smtClean="0"/>
              <a:t>Value</a:t>
            </a:r>
          </a:p>
          <a:p>
            <a:pPr lvl="1"/>
            <a:r>
              <a:rPr lang="en-GB" dirty="0" smtClean="0"/>
              <a:t>Name</a:t>
            </a:r>
          </a:p>
          <a:p>
            <a:pPr lvl="1"/>
            <a:endParaRPr lang="en-GB" dirty="0"/>
          </a:p>
          <a:p>
            <a:r>
              <a:rPr lang="en-GB" dirty="0" smtClean="0"/>
              <a:t>To declare a variable:</a:t>
            </a:r>
          </a:p>
          <a:p>
            <a:pPr lvl="1"/>
            <a:r>
              <a:rPr lang="en-GB" dirty="0" smtClean="0"/>
              <a:t>&lt;type&gt; &lt;name&gt; = &lt;value&gt;;</a:t>
            </a:r>
          </a:p>
          <a:p>
            <a:pPr lvl="1"/>
            <a:r>
              <a:rPr lang="en-GB" dirty="0" err="1" smtClean="0"/>
              <a:t>E.g</a:t>
            </a:r>
            <a:r>
              <a:rPr lang="en-GB" dirty="0" smtClean="0"/>
              <a:t> Snake </a:t>
            </a:r>
            <a:r>
              <a:rPr lang="en-GB" dirty="0" err="1" smtClean="0"/>
              <a:t>mySnake</a:t>
            </a:r>
            <a:r>
              <a:rPr lang="en-GB" dirty="0" smtClean="0"/>
              <a:t> = new Snake();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Variables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380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Fields are a special type of variable that can be seen by the whole class.</a:t>
            </a:r>
          </a:p>
          <a:p>
            <a:endParaRPr lang="en-GB" dirty="0"/>
          </a:p>
          <a:p>
            <a:r>
              <a:rPr lang="en-GB" dirty="0" smtClean="0"/>
              <a:t>They are </a:t>
            </a:r>
            <a:r>
              <a:rPr lang="en-GB" b="1" dirty="0" smtClean="0"/>
              <a:t>private</a:t>
            </a:r>
            <a:r>
              <a:rPr lang="en-GB" dirty="0" smtClean="0"/>
              <a:t> variables declared </a:t>
            </a:r>
            <a:r>
              <a:rPr lang="en-GB" b="1" dirty="0" smtClean="0"/>
              <a:t>inside the class</a:t>
            </a:r>
            <a:r>
              <a:rPr lang="en-GB" dirty="0" smtClean="0"/>
              <a:t> but </a:t>
            </a:r>
            <a:r>
              <a:rPr lang="en-GB" b="1" dirty="0" smtClean="0"/>
              <a:t>outside any other methods.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What does this mean?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FIELDS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515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FIELDS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8" t="21978" r="53880" b="51374"/>
          <a:stretch/>
        </p:blipFill>
        <p:spPr bwMode="auto">
          <a:xfrm>
            <a:off x="402332" y="1700808"/>
            <a:ext cx="7410028" cy="4889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43808" y="5857160"/>
            <a:ext cx="4786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Can ‘</a:t>
            </a:r>
            <a:r>
              <a:rPr lang="en-GB" dirty="0" err="1" smtClean="0"/>
              <a:t>whatCanISee</a:t>
            </a:r>
            <a:r>
              <a:rPr lang="en-GB" dirty="0" smtClean="0"/>
              <a:t>()’ method see </a:t>
            </a:r>
            <a:r>
              <a:rPr lang="en-GB" b="1" dirty="0" err="1" smtClean="0"/>
              <a:t>newVariable</a:t>
            </a:r>
            <a:r>
              <a:rPr lang="en-GB" b="1" dirty="0" smtClean="0"/>
              <a:t>?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187624" y="3356992"/>
            <a:ext cx="6120680" cy="1296144"/>
          </a:xfrm>
          <a:prstGeom prst="rect">
            <a:avLst/>
          </a:prstGeom>
          <a:solidFill>
            <a:srgbClr val="C66951">
              <a:alpha val="1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29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FIELDS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8" t="21978" r="53880" b="51374"/>
          <a:stretch/>
        </p:blipFill>
        <p:spPr bwMode="auto">
          <a:xfrm>
            <a:off x="402332" y="1700808"/>
            <a:ext cx="7410028" cy="4889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43808" y="5857160"/>
            <a:ext cx="4353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Can ‘</a:t>
            </a:r>
            <a:r>
              <a:rPr lang="en-GB" dirty="0" err="1" smtClean="0"/>
              <a:t>whatCanISee</a:t>
            </a:r>
            <a:r>
              <a:rPr lang="en-GB" dirty="0" smtClean="0"/>
              <a:t>()’ method see </a:t>
            </a:r>
            <a:r>
              <a:rPr lang="en-GB" b="1" dirty="0" err="1" smtClean="0"/>
              <a:t>myField</a:t>
            </a:r>
            <a:r>
              <a:rPr lang="en-GB" dirty="0"/>
              <a:t>?</a:t>
            </a:r>
          </a:p>
        </p:txBody>
      </p:sp>
      <p:sp>
        <p:nvSpPr>
          <p:cNvPr id="6" name="Rectangle 5"/>
          <p:cNvSpPr/>
          <p:nvPr/>
        </p:nvSpPr>
        <p:spPr>
          <a:xfrm>
            <a:off x="402332" y="1844824"/>
            <a:ext cx="7194004" cy="4381668"/>
          </a:xfrm>
          <a:prstGeom prst="rect">
            <a:avLst/>
          </a:prstGeom>
          <a:solidFill>
            <a:srgbClr val="C66951">
              <a:alpha val="1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58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Can any other classes see the ‘</a:t>
            </a:r>
            <a:r>
              <a:rPr lang="en-GB" dirty="0" err="1" smtClean="0"/>
              <a:t>myField</a:t>
            </a:r>
            <a:r>
              <a:rPr lang="en-GB" dirty="0" smtClean="0"/>
              <a:t>’ field?</a:t>
            </a:r>
          </a:p>
          <a:p>
            <a:pPr lvl="1"/>
            <a:r>
              <a:rPr lang="en-GB" dirty="0" smtClean="0"/>
              <a:t>NO!</a:t>
            </a:r>
          </a:p>
          <a:p>
            <a:pPr lvl="1"/>
            <a:r>
              <a:rPr lang="en-GB" dirty="0" smtClean="0"/>
              <a:t>It is declared private, so only methods in the ‘</a:t>
            </a:r>
            <a:r>
              <a:rPr lang="en-GB" dirty="0" err="1" smtClean="0"/>
              <a:t>FieldTest</a:t>
            </a:r>
            <a:r>
              <a:rPr lang="en-GB" dirty="0" smtClean="0"/>
              <a:t>’ class can use it!</a:t>
            </a:r>
          </a:p>
          <a:p>
            <a:pPr lvl="1"/>
            <a:endParaRPr lang="en-GB" dirty="0"/>
          </a:p>
          <a:p>
            <a:r>
              <a:rPr lang="en-GB" dirty="0" smtClean="0"/>
              <a:t>That is why we use methods like ‘</a:t>
            </a:r>
            <a:r>
              <a:rPr lang="en-GB" dirty="0" err="1" smtClean="0"/>
              <a:t>getSnake</a:t>
            </a:r>
            <a:r>
              <a:rPr lang="en-GB" dirty="0" smtClean="0"/>
              <a:t>()’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FIELDS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47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Parameters allow us to pass data between different objects</a:t>
            </a:r>
          </a:p>
          <a:p>
            <a:endParaRPr lang="en-GB" dirty="0" smtClean="0"/>
          </a:p>
          <a:p>
            <a:r>
              <a:rPr lang="en-GB" dirty="0" smtClean="0"/>
              <a:t>Why?</a:t>
            </a:r>
          </a:p>
          <a:p>
            <a:pPr lvl="1"/>
            <a:r>
              <a:rPr lang="en-GB" dirty="0" smtClean="0"/>
              <a:t>Not all objects see the same information, so we need to pass the information around!</a:t>
            </a:r>
          </a:p>
          <a:p>
            <a:pPr lvl="1"/>
            <a:r>
              <a:rPr lang="en-GB" dirty="0" smtClean="0"/>
              <a:t>We only have parameters on </a:t>
            </a:r>
            <a:r>
              <a:rPr lang="en-GB" b="1" dirty="0" smtClean="0"/>
              <a:t>methods</a:t>
            </a:r>
            <a:r>
              <a:rPr lang="en-GB" dirty="0" smtClean="0"/>
              <a:t>, not fields or variables!</a:t>
            </a:r>
          </a:p>
          <a:p>
            <a:pPr lvl="1"/>
            <a:endParaRPr lang="en-GB" dirty="0"/>
          </a:p>
          <a:p>
            <a:r>
              <a:rPr lang="en-GB" dirty="0" smtClean="0"/>
              <a:t>Parameters go inside the brackets after a method name!</a:t>
            </a:r>
          </a:p>
          <a:p>
            <a:pPr lvl="1"/>
            <a:endParaRPr lang="en-GB" dirty="0"/>
          </a:p>
          <a:p>
            <a:r>
              <a:rPr lang="en-GB" dirty="0" smtClean="0"/>
              <a:t>Parameters have a:</a:t>
            </a:r>
          </a:p>
          <a:p>
            <a:pPr lvl="1"/>
            <a:r>
              <a:rPr lang="en-GB" dirty="0" smtClean="0"/>
              <a:t>Type</a:t>
            </a:r>
          </a:p>
          <a:p>
            <a:pPr lvl="1"/>
            <a:r>
              <a:rPr lang="en-GB" dirty="0" smtClean="0"/>
              <a:t>Name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024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1"/>
            <a:ext cx="8407893" cy="1349889"/>
          </a:xfrm>
        </p:spPr>
        <p:txBody>
          <a:bodyPr/>
          <a:lstStyle/>
          <a:p>
            <a:r>
              <a:rPr lang="en-GB" dirty="0" err="1" smtClean="0"/>
              <a:t>E.g</a:t>
            </a:r>
            <a:r>
              <a:rPr lang="en-GB" dirty="0" smtClean="0"/>
              <a:t> public Board (</a:t>
            </a:r>
            <a:r>
              <a:rPr lang="en-GB" dirty="0" err="1" smtClean="0"/>
              <a:t>int</a:t>
            </a:r>
            <a:r>
              <a:rPr lang="en-GB" dirty="0" smtClean="0"/>
              <a:t> </a:t>
            </a:r>
            <a:r>
              <a:rPr lang="en-GB" dirty="0" err="1" smtClean="0"/>
              <a:t>cellSize</a:t>
            </a:r>
            <a:r>
              <a:rPr lang="en-GB" dirty="0" smtClean="0"/>
              <a:t>, </a:t>
            </a:r>
            <a:r>
              <a:rPr lang="en-GB" dirty="0" err="1" smtClean="0"/>
              <a:t>int</a:t>
            </a:r>
            <a:r>
              <a:rPr lang="en-GB" dirty="0" smtClean="0"/>
              <a:t> rows, </a:t>
            </a:r>
            <a:r>
              <a:rPr lang="en-GB" dirty="0" err="1" smtClean="0"/>
              <a:t>int</a:t>
            </a:r>
            <a:r>
              <a:rPr lang="en-GB" dirty="0" smtClean="0"/>
              <a:t> cols) { }</a:t>
            </a:r>
          </a:p>
          <a:p>
            <a:endParaRPr lang="en-GB" dirty="0"/>
          </a:p>
          <a:p>
            <a:r>
              <a:rPr lang="en-GB" dirty="0" smtClean="0"/>
              <a:t>Where do the parameters get the value?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Parameters</a:t>
            </a:r>
            <a:endParaRPr lang="en-GB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412579" y="3221360"/>
            <a:ext cx="8407893" cy="3231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When you call the method!</a:t>
            </a:r>
          </a:p>
          <a:p>
            <a:pPr lvl="1"/>
            <a:r>
              <a:rPr lang="en-GB" dirty="0" err="1" smtClean="0"/>
              <a:t>E.g</a:t>
            </a:r>
            <a:r>
              <a:rPr lang="en-GB" dirty="0" smtClean="0"/>
              <a:t> Board </a:t>
            </a:r>
            <a:r>
              <a:rPr lang="en-GB" dirty="0" err="1" smtClean="0"/>
              <a:t>myBoard</a:t>
            </a:r>
            <a:r>
              <a:rPr lang="en-GB" dirty="0" smtClean="0"/>
              <a:t> = new Board(15, 20, 30);</a:t>
            </a:r>
          </a:p>
          <a:p>
            <a:pPr lvl="1"/>
            <a:endParaRPr lang="en-GB" dirty="0"/>
          </a:p>
          <a:p>
            <a:r>
              <a:rPr lang="en-GB" dirty="0" smtClean="0"/>
              <a:t>What are the values for the parameters above?</a:t>
            </a:r>
          </a:p>
          <a:p>
            <a:pPr lvl="1"/>
            <a:r>
              <a:rPr lang="en-GB" dirty="0" smtClean="0"/>
              <a:t>‘</a:t>
            </a:r>
            <a:r>
              <a:rPr lang="en-GB" dirty="0" err="1" smtClean="0"/>
              <a:t>int</a:t>
            </a:r>
            <a:r>
              <a:rPr lang="en-GB" dirty="0" smtClean="0"/>
              <a:t> </a:t>
            </a:r>
            <a:r>
              <a:rPr lang="en-GB" dirty="0" err="1" smtClean="0"/>
              <a:t>cellSize</a:t>
            </a:r>
            <a:r>
              <a:rPr lang="en-GB" dirty="0" smtClean="0"/>
              <a:t>’</a:t>
            </a:r>
          </a:p>
          <a:p>
            <a:pPr lvl="1"/>
            <a:r>
              <a:rPr lang="en-GB" dirty="0" smtClean="0"/>
              <a:t>‘</a:t>
            </a:r>
            <a:r>
              <a:rPr lang="en-GB" dirty="0" err="1" smtClean="0"/>
              <a:t>int</a:t>
            </a:r>
            <a:r>
              <a:rPr lang="en-GB" dirty="0" smtClean="0"/>
              <a:t> rows’</a:t>
            </a:r>
          </a:p>
          <a:p>
            <a:pPr lvl="1"/>
            <a:r>
              <a:rPr lang="en-GB" dirty="0" smtClean="0"/>
              <a:t>‘</a:t>
            </a:r>
            <a:r>
              <a:rPr lang="en-GB" dirty="0" err="1" smtClean="0"/>
              <a:t>int</a:t>
            </a:r>
            <a:r>
              <a:rPr lang="en-GB" dirty="0" smtClean="0"/>
              <a:t> cols’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694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10020</TotalTime>
  <Words>337</Words>
  <Application>Microsoft Office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Grid</vt:lpstr>
      <vt:lpstr>Learning to program in Java!</vt:lpstr>
      <vt:lpstr>Classes and objects</vt:lpstr>
      <vt:lpstr>Variables</vt:lpstr>
      <vt:lpstr>FIELDS</vt:lpstr>
      <vt:lpstr>FIELDS</vt:lpstr>
      <vt:lpstr>FIELDS</vt:lpstr>
      <vt:lpstr>FIELDS</vt:lpstr>
      <vt:lpstr>Parameters</vt:lpstr>
      <vt:lpstr>Parameters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to program in Java!</dc:title>
  <dc:creator>Sean Cullinane</dc:creator>
  <cp:lastModifiedBy>Sean Cullinane</cp:lastModifiedBy>
  <cp:revision>86</cp:revision>
  <dcterms:created xsi:type="dcterms:W3CDTF">2014-11-15T21:01:22Z</dcterms:created>
  <dcterms:modified xsi:type="dcterms:W3CDTF">2015-03-07T12:52:27Z</dcterms:modified>
</cp:coreProperties>
</file>