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1"/>
  </p:notesMasterIdLst>
  <p:sldIdLst>
    <p:sldId id="256" r:id="rId2"/>
    <p:sldId id="274" r:id="rId3"/>
    <p:sldId id="278" r:id="rId4"/>
    <p:sldId id="279" r:id="rId5"/>
    <p:sldId id="280" r:id="rId6"/>
    <p:sldId id="281" r:id="rId7"/>
    <p:sldId id="282" r:id="rId8"/>
    <p:sldId id="289" r:id="rId9"/>
    <p:sldId id="290" r:id="rId10"/>
    <p:sldId id="291" r:id="rId11"/>
    <p:sldId id="284" r:id="rId12"/>
    <p:sldId id="285" r:id="rId13"/>
    <p:sldId id="292" r:id="rId14"/>
    <p:sldId id="293" r:id="rId15"/>
    <p:sldId id="294" r:id="rId16"/>
    <p:sldId id="295" r:id="rId17"/>
    <p:sldId id="296" r:id="rId18"/>
    <p:sldId id="287" r:id="rId19"/>
    <p:sldId id="29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BE40"/>
    <a:srgbClr val="873624"/>
    <a:srgbClr val="000000"/>
    <a:srgbClr val="92D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78EA-E3E3-4D9F-900E-CE0E0535C72B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70-9FA3-416C-A959-F71615B45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7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r>
              <a:rPr lang="en-GB" dirty="0" smtClean="0"/>
              <a:t>:</a:t>
            </a:r>
            <a:r>
              <a:rPr lang="en-GB" baseline="0" dirty="0" smtClean="0"/>
              <a:t> option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Option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Option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Option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Learning to program in Java!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Session 3</a:t>
            </a:r>
            <a:endParaRPr lang="en-GB" dirty="0"/>
          </a:p>
        </p:txBody>
      </p:sp>
      <p:sp>
        <p:nvSpPr>
          <p:cNvPr id="4" name="AutoShape 2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09120"/>
            <a:ext cx="2088232" cy="1670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constructor shown above is known as a </a:t>
            </a:r>
            <a:r>
              <a:rPr lang="en-GB" b="1" dirty="0" smtClean="0"/>
              <a:t>default constructor</a:t>
            </a:r>
            <a:r>
              <a:rPr lang="en-GB" dirty="0" smtClean="0"/>
              <a:t>, which takes no arguments.</a:t>
            </a:r>
          </a:p>
          <a:p>
            <a:r>
              <a:rPr lang="en-GB" dirty="0" smtClean="0"/>
              <a:t>However we can also add arguments to the constructor, to pass data to the object!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Constructor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7" t="23066" r="53986" b="57666"/>
          <a:stretch/>
        </p:blipFill>
        <p:spPr bwMode="auto">
          <a:xfrm>
            <a:off x="179512" y="4581128"/>
            <a:ext cx="4266893" cy="1701867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4" t="23067" r="49004" b="59789"/>
          <a:stretch/>
        </p:blipFill>
        <p:spPr bwMode="auto">
          <a:xfrm>
            <a:off x="4616661" y="4747985"/>
            <a:ext cx="4527339" cy="136815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598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field is a private variable declared:</a:t>
            </a:r>
          </a:p>
          <a:p>
            <a:pPr lvl="1"/>
            <a:r>
              <a:rPr lang="en-GB" b="1" dirty="0" smtClean="0"/>
              <a:t>Inside the class, but…</a:t>
            </a:r>
          </a:p>
          <a:p>
            <a:pPr lvl="1"/>
            <a:r>
              <a:rPr lang="en-GB" b="1" dirty="0" smtClean="0"/>
              <a:t>Outside any methods!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763688" y="3933056"/>
            <a:ext cx="4983630" cy="2592288"/>
            <a:chOff x="1763688" y="3933056"/>
            <a:chExt cx="4983630" cy="2592288"/>
          </a:xfrm>
        </p:grpSpPr>
        <p:pic>
          <p:nvPicPr>
            <p:cNvPr id="4" name="Picture 3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32" t="23379" r="47342" b="47944"/>
            <a:stretch/>
          </p:blipFill>
          <p:spPr bwMode="auto">
            <a:xfrm>
              <a:off x="1763688" y="3933056"/>
              <a:ext cx="4983630" cy="2592288"/>
            </a:xfrm>
            <a:prstGeom prst="rect">
              <a:avLst/>
            </a:prstGeom>
            <a:ln>
              <a:solidFill>
                <a:schemeClr val="accent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907704" y="4581128"/>
              <a:ext cx="4839614" cy="216024"/>
            </a:xfrm>
            <a:prstGeom prst="rect">
              <a:avLst/>
            </a:prstGeom>
            <a:solidFill>
              <a:srgbClr val="D0BE40">
                <a:alpha val="12157"/>
              </a:srgb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5806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method has…</a:t>
            </a:r>
          </a:p>
          <a:p>
            <a:pPr lvl="1"/>
            <a:r>
              <a:rPr lang="en-GB" dirty="0" smtClean="0"/>
              <a:t>One or more </a:t>
            </a:r>
            <a:r>
              <a:rPr lang="en-GB" b="1" dirty="0" smtClean="0"/>
              <a:t>modifiers</a:t>
            </a:r>
            <a:endParaRPr lang="en-GB" dirty="0" smtClean="0"/>
          </a:p>
          <a:p>
            <a:pPr lvl="2"/>
            <a:r>
              <a:rPr lang="en-GB" dirty="0" smtClean="0"/>
              <a:t>Common modifiers are public, private and static</a:t>
            </a:r>
          </a:p>
          <a:p>
            <a:pPr lvl="1"/>
            <a:r>
              <a:rPr lang="en-GB" dirty="0" smtClean="0"/>
              <a:t>A return type</a:t>
            </a:r>
          </a:p>
          <a:p>
            <a:pPr lvl="1"/>
            <a:r>
              <a:rPr lang="en-GB" dirty="0" smtClean="0"/>
              <a:t>A name</a:t>
            </a:r>
          </a:p>
          <a:p>
            <a:pPr lvl="1"/>
            <a:r>
              <a:rPr lang="en-GB" dirty="0" smtClean="0"/>
              <a:t>(Optionally) Parameters</a:t>
            </a:r>
          </a:p>
          <a:p>
            <a:pPr lvl="1"/>
            <a:endParaRPr lang="en-GB" dirty="0"/>
          </a:p>
          <a:p>
            <a:r>
              <a:rPr lang="en-GB" dirty="0" smtClean="0"/>
              <a:t>Methods are declared </a:t>
            </a:r>
            <a:r>
              <a:rPr lang="en-GB" b="1" dirty="0" smtClean="0"/>
              <a:t>inside the class</a:t>
            </a:r>
            <a:r>
              <a:rPr lang="en-GB" dirty="0" smtClean="0"/>
              <a:t> but </a:t>
            </a:r>
            <a:r>
              <a:rPr lang="en-GB" b="1" dirty="0" smtClean="0"/>
              <a:t>outside any other methods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a new method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79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a new method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1" t="22444" r="48338" b="38592"/>
          <a:stretch/>
        </p:blipFill>
        <p:spPr bwMode="auto">
          <a:xfrm>
            <a:off x="611560" y="2564904"/>
            <a:ext cx="5007992" cy="3384376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https://cdn3.iconfinder.com/data/icons/softwaredemo/PNG/256x256/DeleteR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0968"/>
            <a:ext cx="2088232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57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a new method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0" t="22755" r="46512" b="37346"/>
          <a:stretch/>
        </p:blipFill>
        <p:spPr bwMode="auto">
          <a:xfrm>
            <a:off x="899592" y="2492896"/>
            <a:ext cx="4839074" cy="3384376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https://cdn3.iconfinder.com/data/icons/softwaredemo/PNG/256x256/DeleteR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0968"/>
            <a:ext cx="2088232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6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a new method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2" t="22755" r="48505" b="38281"/>
          <a:stretch/>
        </p:blipFill>
        <p:spPr bwMode="auto">
          <a:xfrm>
            <a:off x="554354" y="2533650"/>
            <a:ext cx="4893499" cy="3271614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http://icons.iconarchive.com/icons/gakuseisean/ivista-2/256/Alarm-Tick-icon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41365"/>
            <a:ext cx="1656184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6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2548805"/>
          </a:xfrm>
        </p:spPr>
        <p:txBody>
          <a:bodyPr/>
          <a:lstStyle/>
          <a:p>
            <a:r>
              <a:rPr lang="en-GB" dirty="0" smtClean="0"/>
              <a:t>An array is sort of like a container for values of the same type</a:t>
            </a:r>
          </a:p>
          <a:p>
            <a:r>
              <a:rPr lang="en-GB" dirty="0" smtClean="0"/>
              <a:t>Below is an example representation of an </a:t>
            </a:r>
            <a:r>
              <a:rPr lang="en-GB" dirty="0" err="1" smtClean="0"/>
              <a:t>int</a:t>
            </a:r>
            <a:r>
              <a:rPr lang="en-GB" dirty="0" smtClean="0"/>
              <a:t> array</a:t>
            </a:r>
          </a:p>
          <a:p>
            <a:r>
              <a:rPr lang="en-GB" b="1" dirty="0" smtClean="0"/>
              <a:t>NOTE: Arrays are 0-indexed, the first position is index 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Arrays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646366"/>
              </p:ext>
            </p:extLst>
          </p:nvPr>
        </p:nvGraphicFramePr>
        <p:xfrm>
          <a:off x="971600" y="5373216"/>
          <a:ext cx="7344815" cy="595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4993"/>
                <a:gridCol w="649144"/>
                <a:gridCol w="649144"/>
                <a:gridCol w="649144"/>
                <a:gridCol w="649144"/>
                <a:gridCol w="649144"/>
                <a:gridCol w="649144"/>
                <a:gridCol w="649144"/>
                <a:gridCol w="649144"/>
                <a:gridCol w="806483"/>
                <a:gridCol w="650187"/>
              </a:tblGrid>
              <a:tr h="29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Index: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1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5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6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itchFamily="34" charset="0"/>
                        </a:rPr>
                        <a:t>7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9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-3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17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20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</a:rPr>
                        <a:t>0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-1234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907704" y="436510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Arrays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733056"/>
              </p:ext>
            </p:extLst>
          </p:nvPr>
        </p:nvGraphicFramePr>
        <p:xfrm>
          <a:off x="971600" y="5373216"/>
          <a:ext cx="7344815" cy="595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4993"/>
                <a:gridCol w="649144"/>
                <a:gridCol w="649144"/>
                <a:gridCol w="649144"/>
                <a:gridCol w="649144"/>
                <a:gridCol w="649144"/>
                <a:gridCol w="649144"/>
                <a:gridCol w="649144"/>
                <a:gridCol w="649144"/>
                <a:gridCol w="806483"/>
                <a:gridCol w="650187"/>
              </a:tblGrid>
              <a:tr h="29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Index: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1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5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6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itchFamily="34" charset="0"/>
                        </a:rPr>
                        <a:t>7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itchFamily="34" charset="0"/>
                        </a:rPr>
                        <a:t>9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-3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17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20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</a:rPr>
                        <a:t>0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</a:rPr>
                        <a:t>-1234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t="45002" r="57052" b="37625"/>
          <a:stretch/>
        </p:blipFill>
        <p:spPr bwMode="auto">
          <a:xfrm>
            <a:off x="2627784" y="2564904"/>
            <a:ext cx="3693944" cy="1990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96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2D array is basically a grid: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Arrays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574303"/>
              </p:ext>
            </p:extLst>
          </p:nvPr>
        </p:nvGraphicFramePr>
        <p:xfrm>
          <a:off x="2699792" y="3356992"/>
          <a:ext cx="3528392" cy="2952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5056"/>
                <a:gridCol w="705056"/>
                <a:gridCol w="705056"/>
                <a:gridCol w="706612"/>
                <a:gridCol w="706612"/>
              </a:tblGrid>
              <a:tr h="590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1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0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1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2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3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0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4572" y="4756502"/>
            <a:ext cx="115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Row index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2924944"/>
            <a:ext cx="1471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Column index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4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Arrays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698280"/>
              </p:ext>
            </p:extLst>
          </p:nvPr>
        </p:nvGraphicFramePr>
        <p:xfrm>
          <a:off x="6011822" y="4196427"/>
          <a:ext cx="2736644" cy="2190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846"/>
                <a:gridCol w="546846"/>
                <a:gridCol w="546846"/>
                <a:gridCol w="548053"/>
                <a:gridCol w="548053"/>
              </a:tblGrid>
              <a:tr h="3744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0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1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2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3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</a:tr>
              <a:tr h="3744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0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r>
                        <a:rPr lang="en-GB" sz="2500" dirty="0" smtClean="0">
                          <a:effectLst/>
                          <a:latin typeface="Calibri" pitchFamily="34" charset="0"/>
                          <a:cs typeface="Consolas" pitchFamily="49" charset="0"/>
                        </a:rPr>
                        <a:t>1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</a:tr>
              <a:tr h="3744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1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</a:tr>
              <a:tr h="3744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2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 smtClean="0">
                          <a:effectLst/>
                          <a:latin typeface="Calibri" pitchFamily="34" charset="0"/>
                          <a:cs typeface="Consolas" pitchFamily="49" charset="0"/>
                        </a:rPr>
                        <a:t>-3</a:t>
                      </a: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</a:tr>
              <a:tr h="3744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3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dirty="0">
                          <a:effectLst/>
                          <a:latin typeface="Calibri" pitchFamily="34" charset="0"/>
                          <a:cs typeface="Consolas" pitchFamily="49" charset="0"/>
                        </a:rPr>
                        <a:t> </a:t>
                      </a:r>
                      <a:endParaRPr lang="en-GB" sz="2500" dirty="0">
                        <a:effectLst/>
                        <a:latin typeface="Calibri" pitchFamily="34" charset="0"/>
                        <a:ea typeface="Calibri"/>
                        <a:cs typeface="Consolas" pitchFamily="49" charset="0"/>
                      </a:endParaRPr>
                    </a:p>
                  </a:txBody>
                  <a:tcPr marL="85205" marR="85205" marT="0" marB="0"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860032" y="3699275"/>
            <a:ext cx="3357149" cy="2004468"/>
            <a:chOff x="1966392" y="3287334"/>
            <a:chExt cx="3357149" cy="2004468"/>
          </a:xfrm>
        </p:grpSpPr>
        <p:sp>
          <p:nvSpPr>
            <p:cNvPr id="6" name="TextBox 5"/>
            <p:cNvSpPr txBox="1"/>
            <p:nvPr/>
          </p:nvSpPr>
          <p:spPr>
            <a:xfrm>
              <a:off x="1966392" y="4922470"/>
              <a:ext cx="1151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itchFamily="34" charset="0"/>
                </a:rPr>
                <a:t>Row index</a:t>
              </a:r>
              <a:endParaRPr lang="en-GB" dirty="0">
                <a:latin typeface="Calibri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51920" y="3287334"/>
              <a:ext cx="1471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itchFamily="34" charset="0"/>
                </a:rPr>
                <a:t>Column index</a:t>
              </a:r>
              <a:endParaRPr lang="en-GB" dirty="0">
                <a:latin typeface="Calibri" pitchFamily="34" charset="0"/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1" t="45212" r="53148" b="41182"/>
          <a:stretch/>
        </p:blipFill>
        <p:spPr bwMode="auto">
          <a:xfrm>
            <a:off x="1217872" y="2935868"/>
            <a:ext cx="4251591" cy="1526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2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Boolean has 2 possible values: </a:t>
            </a:r>
            <a:r>
              <a:rPr lang="en-GB" b="1" dirty="0" smtClean="0"/>
              <a:t>true / false</a:t>
            </a:r>
            <a:endParaRPr lang="en-GB" dirty="0" smtClean="0"/>
          </a:p>
          <a:p>
            <a:r>
              <a:rPr lang="en-GB" dirty="0" smtClean="0"/>
              <a:t>Can use mathematical operators to evaluate to a </a:t>
            </a:r>
            <a:r>
              <a:rPr lang="en-GB" dirty="0" err="1" smtClean="0"/>
              <a:t>boolean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pPr marL="411480" lvl="1" indent="0">
              <a:buNone/>
            </a:pPr>
            <a:r>
              <a:rPr lang="en-GB" dirty="0" smtClean="0"/>
              <a:t>	</a:t>
            </a:r>
            <a:r>
              <a:rPr lang="en-GB" sz="2400" dirty="0" smtClean="0">
                <a:latin typeface="Consolas" pitchFamily="49" charset="0"/>
                <a:cs typeface="Consolas" pitchFamily="49" charset="0"/>
              </a:rPr>
              <a:t>double price = 6.23;</a:t>
            </a:r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boolean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goodPrice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= price &lt; 5.00;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</a:t>
            </a:r>
            <a:r>
              <a:rPr lang="en-GB" dirty="0" err="1" smtClean="0"/>
              <a:t>boolean</a:t>
            </a:r>
            <a:endParaRPr lang="en-GB" dirty="0"/>
          </a:p>
        </p:txBody>
      </p:sp>
      <p:pic>
        <p:nvPicPr>
          <p:cNvPr id="3074" name="Picture 2" descr="http://img.c4learn.com/2012/03/Boolean-data-type-in-java-progra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3256502"/>
            <a:ext cx="2146649" cy="161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8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7704" y="2492896"/>
            <a:ext cx="5472608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3 &gt;= 4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7704" y="2492896"/>
            <a:ext cx="5472608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1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2564904"/>
            <a:ext cx="7128792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GB" sz="32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5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&gt;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2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&amp;&amp;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20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/ 5 == 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4 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4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2564904"/>
            <a:ext cx="7128792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20 &lt; 3) || (3 &lt; 20) 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52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Classes are the </a:t>
            </a:r>
            <a:r>
              <a:rPr lang="en-GB" b="1" dirty="0" smtClean="0"/>
              <a:t>.java</a:t>
            </a:r>
            <a:r>
              <a:rPr lang="en-GB" dirty="0" smtClean="0"/>
              <a:t> files you write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Classes and Objects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>
            <a:off x="2987823" y="3335392"/>
            <a:ext cx="2746531" cy="2973928"/>
            <a:chOff x="2987823" y="3335392"/>
            <a:chExt cx="2746531" cy="2973928"/>
          </a:xfrm>
        </p:grpSpPr>
        <p:sp>
          <p:nvSpPr>
            <p:cNvPr id="7" name="Rectangle 6"/>
            <p:cNvSpPr/>
            <p:nvPr/>
          </p:nvSpPr>
          <p:spPr>
            <a:xfrm>
              <a:off x="2987823" y="3335392"/>
              <a:ext cx="2746531" cy="29739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36" t="22893" r="61289" b="73440"/>
            <a:stretch/>
          </p:blipFill>
          <p:spPr bwMode="auto">
            <a:xfrm>
              <a:off x="3051158" y="3472998"/>
              <a:ext cx="2652869" cy="330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48" t="32604" r="66193" b="63706"/>
            <a:stretch/>
          </p:blipFill>
          <p:spPr bwMode="auto">
            <a:xfrm>
              <a:off x="3062547" y="5894487"/>
              <a:ext cx="1905476" cy="3328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5" name="Group 24"/>
            <p:cNvGrpSpPr/>
            <p:nvPr/>
          </p:nvGrpSpPr>
          <p:grpSpPr>
            <a:xfrm>
              <a:off x="3259210" y="4071991"/>
              <a:ext cx="1434177" cy="83098"/>
              <a:chOff x="3259210" y="4071991"/>
              <a:chExt cx="1434177" cy="83098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259210" y="4073058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3937313" y="4071991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259210" y="4446228"/>
              <a:ext cx="1430434" cy="83510"/>
              <a:chOff x="3259210" y="4446228"/>
              <a:chExt cx="1430434" cy="83510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3259210" y="4447707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941056" y="4446228"/>
                <a:ext cx="748588" cy="8285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291845" y="4832918"/>
              <a:ext cx="1434177" cy="83100"/>
              <a:chOff x="3291845" y="4832918"/>
              <a:chExt cx="1434177" cy="83100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3291845" y="4833987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3969948" y="4832918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291845" y="5208857"/>
              <a:ext cx="1434177" cy="83100"/>
              <a:chOff x="3291845" y="5208857"/>
              <a:chExt cx="1434177" cy="83100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3291845" y="5209926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3969948" y="5208857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324480" y="5617270"/>
              <a:ext cx="1434177" cy="83100"/>
              <a:chOff x="3324480" y="5617270"/>
              <a:chExt cx="1434177" cy="83100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3324480" y="5618339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4002583" y="5617270"/>
                <a:ext cx="756074" cy="82031"/>
              </a:xfrm>
              <a:custGeom>
                <a:avLst/>
                <a:gdLst>
                  <a:gd name="connsiteX0" fmla="*/ 0 w 6210300"/>
                  <a:gd name="connsiteY0" fmla="*/ 660400 h 685800"/>
                  <a:gd name="connsiteX1" fmla="*/ 749300 w 6210300"/>
                  <a:gd name="connsiteY1" fmla="*/ 88900 h 685800"/>
                  <a:gd name="connsiteX2" fmla="*/ 1765300 w 6210300"/>
                  <a:gd name="connsiteY2" fmla="*/ 685800 h 685800"/>
                  <a:gd name="connsiteX3" fmla="*/ 2768600 w 6210300"/>
                  <a:gd name="connsiteY3" fmla="*/ 88900 h 685800"/>
                  <a:gd name="connsiteX4" fmla="*/ 3695700 w 6210300"/>
                  <a:gd name="connsiteY4" fmla="*/ 622300 h 685800"/>
                  <a:gd name="connsiteX5" fmla="*/ 4648200 w 6210300"/>
                  <a:gd name="connsiteY5" fmla="*/ 114300 h 685800"/>
                  <a:gd name="connsiteX6" fmla="*/ 5372100 w 6210300"/>
                  <a:gd name="connsiteY6" fmla="*/ 546100 h 685800"/>
                  <a:gd name="connsiteX7" fmla="*/ 6210300 w 6210300"/>
                  <a:gd name="connsiteY7" fmla="*/ 0 h 685800"/>
                  <a:gd name="connsiteX8" fmla="*/ 6210300 w 6210300"/>
                  <a:gd name="connsiteY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10300" h="685800">
                    <a:moveTo>
                      <a:pt x="0" y="660400"/>
                    </a:moveTo>
                    <a:cubicBezTo>
                      <a:pt x="227541" y="372533"/>
                      <a:pt x="455083" y="84667"/>
                      <a:pt x="749300" y="88900"/>
                    </a:cubicBezTo>
                    <a:cubicBezTo>
                      <a:pt x="1043517" y="93133"/>
                      <a:pt x="1428750" y="685800"/>
                      <a:pt x="1765300" y="685800"/>
                    </a:cubicBezTo>
                    <a:cubicBezTo>
                      <a:pt x="2101850" y="685800"/>
                      <a:pt x="2446867" y="99483"/>
                      <a:pt x="2768600" y="88900"/>
                    </a:cubicBezTo>
                    <a:cubicBezTo>
                      <a:pt x="3090333" y="78317"/>
                      <a:pt x="3382433" y="618067"/>
                      <a:pt x="3695700" y="622300"/>
                    </a:cubicBezTo>
                    <a:cubicBezTo>
                      <a:pt x="4008967" y="626533"/>
                      <a:pt x="4368800" y="127000"/>
                      <a:pt x="4648200" y="114300"/>
                    </a:cubicBezTo>
                    <a:cubicBezTo>
                      <a:pt x="4927600" y="101600"/>
                      <a:pt x="5111750" y="565150"/>
                      <a:pt x="5372100" y="546100"/>
                    </a:cubicBezTo>
                    <a:cubicBezTo>
                      <a:pt x="5632450" y="527050"/>
                      <a:pt x="6210300" y="0"/>
                      <a:pt x="6210300" y="0"/>
                    </a:cubicBezTo>
                    <a:lnTo>
                      <a:pt x="621030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24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Object is an </a:t>
            </a:r>
            <a:r>
              <a:rPr lang="en-GB" b="1" dirty="0" smtClean="0"/>
              <a:t>instance of a class</a:t>
            </a:r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dirty="0" smtClean="0"/>
              <a:t>Once you’ve created an Object, you can then call methods on </a:t>
            </a:r>
            <a:r>
              <a:rPr lang="en-GB" dirty="0" smtClean="0"/>
              <a:t>it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</a:t>
            </a:r>
            <a:r>
              <a:rPr lang="en-GB" dirty="0" smtClean="0"/>
              <a:t>if </a:t>
            </a:r>
            <a:r>
              <a:rPr lang="en-GB" dirty="0" err="1" smtClean="0"/>
              <a:t>MyClass</a:t>
            </a:r>
            <a:r>
              <a:rPr lang="en-GB" dirty="0" smtClean="0"/>
              <a:t> had a method called ‘</a:t>
            </a:r>
            <a:r>
              <a:rPr lang="en-GB" dirty="0" err="1" smtClean="0"/>
              <a:t>amIAnObject</a:t>
            </a:r>
            <a:r>
              <a:rPr lang="en-GB" dirty="0" smtClean="0"/>
              <a:t>()’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Classes and Objects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2" t="27002" r="51250" b="68393"/>
          <a:stretch/>
        </p:blipFill>
        <p:spPr bwMode="auto">
          <a:xfrm>
            <a:off x="1304302" y="3062593"/>
            <a:ext cx="6392655" cy="648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t="33595" r="48550" b="57823"/>
          <a:stretch/>
        </p:blipFill>
        <p:spPr bwMode="auto">
          <a:xfrm>
            <a:off x="1619672" y="5445224"/>
            <a:ext cx="5228483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86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A Java class can have a </a:t>
            </a:r>
            <a:r>
              <a:rPr lang="en-GB" b="1" dirty="0" smtClean="0"/>
              <a:t>constructor</a:t>
            </a:r>
            <a:r>
              <a:rPr lang="en-GB" dirty="0" smtClean="0"/>
              <a:t> method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This </a:t>
            </a:r>
            <a:r>
              <a:rPr lang="en-GB" b="1" dirty="0" smtClean="0"/>
              <a:t>always</a:t>
            </a:r>
            <a:r>
              <a:rPr lang="en-GB" dirty="0"/>
              <a:t> </a:t>
            </a:r>
            <a:r>
              <a:rPr lang="en-GB" dirty="0" smtClean="0"/>
              <a:t>has the same name as the class</a:t>
            </a:r>
          </a:p>
          <a:p>
            <a:pPr lvl="1"/>
            <a:r>
              <a:rPr lang="en-GB" dirty="0" smtClean="0"/>
              <a:t>The constructor doesn’t include a return type!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When you create an object, the code in the constructor is executed!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Constructor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8" t="15751" r="45046" b="71978"/>
          <a:stretch/>
        </p:blipFill>
        <p:spPr bwMode="auto">
          <a:xfrm>
            <a:off x="1979712" y="5445224"/>
            <a:ext cx="5287752" cy="108012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61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5681</TotalTime>
  <Words>408</Words>
  <Application>Microsoft Office PowerPoint</Application>
  <PresentationFormat>On-screen Show (4:3)</PresentationFormat>
  <Paragraphs>181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Hardcover</vt:lpstr>
      <vt:lpstr>Learning to program in Java!</vt:lpstr>
      <vt:lpstr>Data Types - boolean</vt:lpstr>
      <vt:lpstr>If / else</vt:lpstr>
      <vt:lpstr>If / else</vt:lpstr>
      <vt:lpstr>If / else</vt:lpstr>
      <vt:lpstr>If / else</vt:lpstr>
      <vt:lpstr>Classes and Objects</vt:lpstr>
      <vt:lpstr>Classes and Objects</vt:lpstr>
      <vt:lpstr>Constructor</vt:lpstr>
      <vt:lpstr>Constructor</vt:lpstr>
      <vt:lpstr>Fields</vt:lpstr>
      <vt:lpstr>Adding a new method</vt:lpstr>
      <vt:lpstr>Adding a new method</vt:lpstr>
      <vt:lpstr>Adding a new method</vt:lpstr>
      <vt:lpstr>Adding a new method</vt:lpstr>
      <vt:lpstr>Arrays</vt:lpstr>
      <vt:lpstr>Arrays</vt:lpstr>
      <vt:lpstr>2D Arrays</vt:lpstr>
      <vt:lpstr>2D Arrays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program in Java!</dc:title>
  <dc:creator>Sean Cullinane</dc:creator>
  <cp:lastModifiedBy>Sean Cullinane</cp:lastModifiedBy>
  <cp:revision>85</cp:revision>
  <dcterms:created xsi:type="dcterms:W3CDTF">2014-11-15T21:01:22Z</dcterms:created>
  <dcterms:modified xsi:type="dcterms:W3CDTF">2014-12-03T11:49:27Z</dcterms:modified>
</cp:coreProperties>
</file>