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7"/>
  </p:notesMasterIdLst>
  <p:handoutMasterIdLst>
    <p:handoutMasterId r:id="rId8"/>
  </p:handoutMasterIdLst>
  <p:sldIdLst>
    <p:sldId id="305" r:id="rId2"/>
    <p:sldId id="306" r:id="rId3"/>
    <p:sldId id="307" r:id="rId4"/>
    <p:sldId id="309" r:id="rId5"/>
    <p:sldId id="31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1449"/>
    <a:srgbClr val="058387"/>
    <a:srgbClr val="769A31"/>
    <a:srgbClr val="9A478D"/>
    <a:srgbClr val="F08C2E"/>
    <a:srgbClr val="691E67"/>
    <a:srgbClr val="8B8B8B"/>
    <a:srgbClr val="44335C"/>
    <a:srgbClr val="76A8A8"/>
    <a:srgbClr val="44345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10" autoAdjust="0"/>
    <p:restoredTop sz="62718" autoAdjust="0"/>
  </p:normalViewPr>
  <p:slideViewPr>
    <p:cSldViewPr snapToGrid="0" snapToObjects="1">
      <p:cViewPr varScale="1">
        <p:scale>
          <a:sx n="69" d="100"/>
          <a:sy n="69" d="100"/>
        </p:scale>
        <p:origin x="-2808" y="-108"/>
      </p:cViewPr>
      <p:guideLst>
        <p:guide orient="horz" pos="2160"/>
        <p:guide pos="2880"/>
      </p:guideLst>
    </p:cSldViewPr>
  </p:slideViewPr>
  <p:outlineViewPr>
    <p:cViewPr>
      <p:scale>
        <a:sx n="33" d="100"/>
        <a:sy n="33" d="100"/>
      </p:scale>
      <p:origin x="0" y="208"/>
    </p:cViewPr>
  </p:outlineViewPr>
  <p:notesTextViewPr>
    <p:cViewPr>
      <p:scale>
        <a:sx n="100" d="100"/>
        <a:sy n="100" d="100"/>
      </p:scale>
      <p:origin x="0" y="0"/>
    </p:cViewPr>
  </p:notesTextViewPr>
  <p:sorterViewPr>
    <p:cViewPr>
      <p:scale>
        <a:sx n="171" d="100"/>
        <a:sy n="171" d="100"/>
      </p:scale>
      <p:origin x="0" y="0"/>
    </p:cViewPr>
  </p:sorterViewPr>
  <p:notesViewPr>
    <p:cSldViewPr snapToGrid="0" snapToObjects="1">
      <p:cViewPr varScale="1">
        <p:scale>
          <a:sx n="157" d="100"/>
          <a:sy n="157" d="100"/>
        </p:scale>
        <p:origin x="-2936"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68EA39-179C-DC4C-947E-E9AB6E17BA27}" type="datetimeFigureOut">
              <a:rPr lang="en-US" smtClean="0"/>
              <a:pPr/>
              <a:t>6/8/2015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BD339E-976A-D04D-A407-FC769B9301CF}" type="slidenum">
              <a:rPr lang="en-GB" smtClean="0"/>
              <a:pPr/>
              <a:t>‹#›</a:t>
            </a:fld>
            <a:endParaRPr lang="en-GB"/>
          </a:p>
        </p:txBody>
      </p:sp>
    </p:spTree>
    <p:extLst>
      <p:ext uri="{BB962C8B-B14F-4D97-AF65-F5344CB8AC3E}">
        <p14:creationId xmlns:p14="http://schemas.microsoft.com/office/powerpoint/2010/main" xmlns="" val="2547711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DBE9B7-353C-5F42-923D-160C797E289F}" type="datetimeFigureOut">
              <a:rPr lang="en-US" smtClean="0"/>
              <a:pPr/>
              <a:t>6/8/2015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88422B-EBB9-A74A-A6C9-1DBA4F33C77E}" type="slidenum">
              <a:rPr lang="en-US" smtClean="0"/>
              <a:pPr/>
              <a:t>‹#›</a:t>
            </a:fld>
            <a:endParaRPr lang="en-US"/>
          </a:p>
        </p:txBody>
      </p:sp>
    </p:spTree>
    <p:extLst>
      <p:ext uri="{BB962C8B-B14F-4D97-AF65-F5344CB8AC3E}">
        <p14:creationId xmlns:p14="http://schemas.microsoft.com/office/powerpoint/2010/main" xmlns="" val="4752678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See the file</a:t>
            </a:r>
            <a:r>
              <a:rPr lang="en-GB" baseline="0" dirty="0" smtClean="0"/>
              <a:t> </a:t>
            </a:r>
            <a:r>
              <a:rPr lang="en-GB" b="1" baseline="0" dirty="0" smtClean="0"/>
              <a:t>Resources </a:t>
            </a:r>
            <a:r>
              <a:rPr lang="en-GB" b="1" baseline="0" dirty="0" err="1" smtClean="0"/>
              <a:t>Overview.docx</a:t>
            </a:r>
            <a:r>
              <a:rPr lang="en-GB" baseline="0" dirty="0" smtClean="0"/>
              <a:t> to find out about how you could use these resources in a lesson.</a:t>
            </a:r>
            <a:endParaRPr lang="en-GB" dirty="0" smtClean="0"/>
          </a:p>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1</a:t>
            </a:fld>
            <a:endParaRPr lang="en-US"/>
          </a:p>
        </p:txBody>
      </p:sp>
    </p:spTree>
    <p:extLst>
      <p:ext uri="{BB962C8B-B14F-4D97-AF65-F5344CB8AC3E}">
        <p14:creationId xmlns:p14="http://schemas.microsoft.com/office/powerpoint/2010/main" xmlns="" val="392152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a:t>
            </a:fld>
            <a:endParaRPr lang="en-US"/>
          </a:p>
        </p:txBody>
      </p:sp>
    </p:spTree>
    <p:extLst>
      <p:ext uri="{BB962C8B-B14F-4D97-AF65-F5344CB8AC3E}">
        <p14:creationId xmlns:p14="http://schemas.microsoft.com/office/powerpoint/2010/main" xmlns="" val="1707151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It is recommended that the class is divided up into up to six teams (with a minimum of two people per team), who each research one practical use for QKD, and then put together a presentation bid for funding.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There are stimulus sheets for each </a:t>
            </a:r>
            <a:r>
              <a:rPr lang="en-GB" sz="1200" kern="1200" dirty="0" smtClean="0">
                <a:solidFill>
                  <a:schemeClr val="tx1"/>
                </a:solidFill>
                <a:effectLst/>
                <a:latin typeface="+mn-lt"/>
                <a:ea typeface="+mn-ea"/>
                <a:cs typeface="+mn-cs"/>
              </a:rPr>
              <a:t>usage</a:t>
            </a:r>
            <a:r>
              <a:rPr lang="en-GB" sz="1200" kern="1200" dirty="0" smtClean="0">
                <a:solidFill>
                  <a:schemeClr val="tx1"/>
                </a:solidFill>
                <a:effectLst/>
                <a:latin typeface="+mn-lt"/>
                <a:ea typeface="+mn-ea"/>
                <a:cs typeface="+mn-cs"/>
              </a:rPr>
              <a:t>, making it clear what’s expected of them.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There are also additional information sections.  Depending on the confidence of the groups, this additional information could be given out at the start, after </a:t>
            </a:r>
            <a:r>
              <a:rPr lang="en-GB" sz="1200" kern="1200" dirty="0" smtClean="0">
                <a:solidFill>
                  <a:schemeClr val="tx1"/>
                </a:solidFill>
                <a:effectLst/>
                <a:latin typeface="+mn-lt"/>
                <a:ea typeface="+mn-ea"/>
                <a:cs typeface="+mn-cs"/>
              </a:rPr>
              <a:t>30 </a:t>
            </a:r>
            <a:r>
              <a:rPr lang="en-GB" sz="1200" kern="1200" dirty="0" smtClean="0">
                <a:solidFill>
                  <a:schemeClr val="tx1"/>
                </a:solidFill>
                <a:effectLst/>
                <a:latin typeface="+mn-lt"/>
                <a:ea typeface="+mn-ea"/>
                <a:cs typeface="+mn-cs"/>
              </a:rPr>
              <a:t>minutes, on request, or held back.</a:t>
            </a:r>
          </a:p>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3</a:t>
            </a:fld>
            <a:endParaRPr lang="en-US"/>
          </a:p>
        </p:txBody>
      </p:sp>
    </p:spTree>
    <p:extLst>
      <p:ext uri="{BB962C8B-B14F-4D97-AF65-F5344CB8AC3E}">
        <p14:creationId xmlns:p14="http://schemas.microsoft.com/office/powerpoint/2010/main" xmlns="" val="1144401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4</a:t>
            </a:fld>
            <a:endParaRPr lang="en-US"/>
          </a:p>
        </p:txBody>
      </p:sp>
    </p:spTree>
    <p:extLst>
      <p:ext uri="{BB962C8B-B14F-4D97-AF65-F5344CB8AC3E}">
        <p14:creationId xmlns:p14="http://schemas.microsoft.com/office/powerpoint/2010/main" xmlns="" val="800944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Some require QKD to work down optical fibres, whereas others require QKD to work </a:t>
            </a:r>
            <a:r>
              <a:rPr lang="en-GB" sz="1200" kern="1200" smtClean="0">
                <a:solidFill>
                  <a:schemeClr val="tx1"/>
                </a:solidFill>
                <a:latin typeface="+mn-lt"/>
                <a:ea typeface="+mn-ea"/>
                <a:cs typeface="+mn-cs"/>
              </a:rPr>
              <a:t>over </a:t>
            </a:r>
            <a:r>
              <a:rPr lang="en-GB" sz="1200" kern="1200" smtClean="0">
                <a:solidFill>
                  <a:schemeClr val="tx1"/>
                </a:solidFill>
                <a:latin typeface="+mn-lt"/>
                <a:ea typeface="+mn-ea"/>
                <a:cs typeface="+mn-cs"/>
              </a:rPr>
              <a:t>‘free space’, </a:t>
            </a:r>
            <a:r>
              <a:rPr lang="en-GB" sz="1200" kern="1200" dirty="0" smtClean="0">
                <a:solidFill>
                  <a:schemeClr val="tx1"/>
                </a:solidFill>
                <a:latin typeface="+mn-lt"/>
                <a:ea typeface="+mn-ea"/>
                <a:cs typeface="+mn-cs"/>
              </a:rPr>
              <a:t>over varying distances dependent upon the application. It should be appreciated that demonstrations of the technology principles (not real technology demonstrators, but scientific experiments that show it actually works) have be made for both fibre and free space systems. Fibre-based systems are available</a:t>
            </a:r>
            <a:r>
              <a:rPr lang="en-GB" sz="1200" kern="1200" baseline="0" dirty="0" smtClean="0">
                <a:solidFill>
                  <a:schemeClr val="tx1"/>
                </a:solidFill>
                <a:latin typeface="+mn-lt"/>
                <a:ea typeface="+mn-ea"/>
                <a:cs typeface="+mn-cs"/>
              </a:rPr>
              <a:t> for purchase now</a:t>
            </a:r>
            <a:r>
              <a:rPr lang="en-GB" sz="1200" kern="1200" dirty="0" smtClean="0">
                <a:solidFill>
                  <a:schemeClr val="tx1"/>
                </a:solidFill>
                <a:latin typeface="+mn-lt"/>
                <a:ea typeface="+mn-ea"/>
                <a:cs typeface="+mn-cs"/>
              </a:rPr>
              <a:t>. However, free space systems have been shown to work even though they are not currently for sale.  April</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2015.</a:t>
            </a:r>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5</a:t>
            </a:fld>
            <a:endParaRPr lang="en-US"/>
          </a:p>
        </p:txBody>
      </p:sp>
    </p:spTree>
    <p:extLst>
      <p:ext uri="{BB962C8B-B14F-4D97-AF65-F5344CB8AC3E}">
        <p14:creationId xmlns:p14="http://schemas.microsoft.com/office/powerpoint/2010/main" xmlns="" val="38202584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ront page">
    <p:spTree>
      <p:nvGrpSpPr>
        <p:cNvPr id="1" name=""/>
        <p:cNvGrpSpPr/>
        <p:nvPr/>
      </p:nvGrpSpPr>
      <p:grpSpPr>
        <a:xfrm>
          <a:off x="0" y="0"/>
          <a:ext cx="0" cy="0"/>
          <a:chOff x="0" y="0"/>
          <a:chExt cx="0" cy="0"/>
        </a:xfrm>
      </p:grpSpPr>
      <p:pic>
        <p:nvPicPr>
          <p:cNvPr id="7" name="Picture 6" descr="SLC_Barcode_CMYK [WIDE].jpg"/>
          <p:cNvPicPr>
            <a:picLocks noChangeAspect="1"/>
          </p:cNvPicPr>
          <p:nvPr/>
        </p:nvPicPr>
        <p:blipFill>
          <a:blip r:embed="rId2" cstate="print"/>
          <a:stretch>
            <a:fillRect/>
          </a:stretch>
        </p:blipFill>
        <p:spPr>
          <a:xfrm>
            <a:off x="7001897" y="0"/>
            <a:ext cx="2142107" cy="6858000"/>
          </a:xfrm>
          <a:prstGeom prst="rect">
            <a:avLst/>
          </a:prstGeom>
        </p:spPr>
      </p:pic>
      <p:pic>
        <p:nvPicPr>
          <p:cNvPr id="2" name="Picture 1"/>
          <p:cNvPicPr>
            <a:picLocks noChangeAspect="1"/>
          </p:cNvPicPr>
          <p:nvPr userDrawn="1"/>
        </p:nvPicPr>
        <p:blipFill>
          <a:blip r:embed="rId3" cstate="email">
            <a:extLst>
              <a:ext uri="{28A0092B-C50C-407E-A947-70E740481C1C}">
                <a14:useLocalDpi xmlns:a14="http://schemas.microsoft.com/office/drawing/2010/main" xmlns=""/>
              </a:ext>
            </a:extLst>
          </a:blip>
          <a:stretch>
            <a:fillRect/>
          </a:stretch>
        </p:blipFill>
        <p:spPr>
          <a:xfrm>
            <a:off x="456525" y="2"/>
            <a:ext cx="6545368" cy="4629151"/>
          </a:xfrm>
          <a:prstGeom prst="rect">
            <a:avLst/>
          </a:prstGeom>
        </p:spPr>
      </p:pic>
      <p:pic>
        <p:nvPicPr>
          <p:cNvPr id="3" name="Picture 2"/>
          <p:cNvPicPr>
            <a:picLocks noChangeAspect="1"/>
          </p:cNvPicPr>
          <p:nvPr userDrawn="1"/>
        </p:nvPicPr>
        <p:blipFill>
          <a:blip r:embed="rId4" cstate="email">
            <a:extLst>
              <a:ext uri="{28A0092B-C50C-407E-A947-70E740481C1C}">
                <a14:useLocalDpi xmlns:a14="http://schemas.microsoft.com/office/drawing/2010/main" xmlns=""/>
              </a:ext>
            </a:extLst>
          </a:blip>
          <a:stretch>
            <a:fillRect/>
          </a:stretch>
        </p:blipFill>
        <p:spPr>
          <a:xfrm>
            <a:off x="4241676" y="4231326"/>
            <a:ext cx="1978302" cy="1978303"/>
          </a:xfrm>
          <a:prstGeom prst="rect">
            <a:avLst/>
          </a:prstGeom>
        </p:spPr>
      </p:pic>
    </p:spTree>
    <p:extLst>
      <p:ext uri="{BB962C8B-B14F-4D97-AF65-F5344CB8AC3E}">
        <p14:creationId xmlns:p14="http://schemas.microsoft.com/office/powerpoint/2010/main" xmlns="" val="15246776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4762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686300" y="0"/>
            <a:ext cx="4457700" cy="6858000"/>
          </a:xfrm>
          <a:prstGeom prst="rect">
            <a:avLst/>
          </a:prstGeom>
          <a:solidFill>
            <a:srgbClr val="769A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40074053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4762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686300" y="0"/>
            <a:ext cx="4457700" cy="6858000"/>
          </a:xfrm>
          <a:prstGeom prst="rect">
            <a:avLst/>
          </a:prstGeom>
          <a:solidFill>
            <a:srgbClr val="05838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403524585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4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43488" y="6286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0" y="0"/>
            <a:ext cx="4457700" cy="6858000"/>
          </a:xfrm>
          <a:prstGeom prst="rect">
            <a:avLst/>
          </a:prstGeom>
          <a:solidFill>
            <a:srgbClr val="F08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1603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1857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7914766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5" name="Content Placeholder 2"/>
          <p:cNvSpPr>
            <a:spLocks noGrp="1"/>
          </p:cNvSpPr>
          <p:nvPr>
            <p:ph sz="half" idx="1"/>
          </p:nvPr>
        </p:nvSpPr>
        <p:spPr>
          <a:xfrm>
            <a:off x="598580" y="525837"/>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p:nvPr userDrawn="1"/>
        </p:nvSpPr>
        <p:spPr>
          <a:xfrm>
            <a:off x="4686300" y="0"/>
            <a:ext cx="4457700" cy="6858000"/>
          </a:xfrm>
          <a:prstGeom prst="rect">
            <a:avLst/>
          </a:prstGeom>
          <a:solidFill>
            <a:srgbClr val="F08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8"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649621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5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43488" y="6286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0" y="0"/>
            <a:ext cx="4457700" cy="6858000"/>
          </a:xfrm>
          <a:prstGeom prst="rect">
            <a:avLst/>
          </a:prstGeom>
          <a:solidFill>
            <a:srgbClr val="9A478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1603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1857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9649399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3738" y="1093788"/>
            <a:ext cx="757565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93738" y="2354264"/>
            <a:ext cx="3765658"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93738" y="2994027"/>
            <a:ext cx="3765658" cy="3101975"/>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502263" y="2354264"/>
            <a:ext cx="3767137"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502263" y="2994027"/>
            <a:ext cx="3767137" cy="3101975"/>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p:txBody>
          <a:bodyPr/>
          <a:lstStyle/>
          <a:p>
            <a:fld id="{3EC5B7F3-6632-4740-A5B7-E4071ECE8049}" type="datetime1">
              <a:rPr lang="en-GB" smtClean="0"/>
              <a:pPr/>
              <a:t>08/06/2015</a:t>
            </a:fld>
            <a:endParaRPr lang="en-GB"/>
          </a:p>
        </p:txBody>
      </p:sp>
      <p:sp>
        <p:nvSpPr>
          <p:cNvPr id="10" name="Footer Placeholder 9"/>
          <p:cNvSpPr>
            <a:spLocks noGrp="1"/>
          </p:cNvSpPr>
          <p:nvPr>
            <p:ph type="ftr" sz="quarter" idx="11"/>
          </p:nvPr>
        </p:nvSpPr>
        <p:spPr/>
        <p:txBody>
          <a:bodyPr/>
          <a:lstStyle/>
          <a:p>
            <a:r>
              <a:rPr lang="en-GB" smtClean="0"/>
              <a:t>Designing better radiopharmaceuticals</a:t>
            </a:r>
            <a:endParaRPr lang="en-GB" dirty="0"/>
          </a:p>
        </p:txBody>
      </p:sp>
    </p:spTree>
    <p:extLst>
      <p:ext uri="{BB962C8B-B14F-4D97-AF65-F5344CB8AC3E}">
        <p14:creationId xmlns:p14="http://schemas.microsoft.com/office/powerpoint/2010/main" xmlns="" val="1536274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Date Placeholder 4"/>
          <p:cNvSpPr>
            <a:spLocks noGrp="1"/>
          </p:cNvSpPr>
          <p:nvPr>
            <p:ph type="dt" sz="half" idx="10"/>
          </p:nvPr>
        </p:nvSpPr>
        <p:spPr/>
        <p:txBody>
          <a:bodyPr/>
          <a:lstStyle/>
          <a:p>
            <a:fld id="{3A56F88D-7ED5-7346-9861-B0C75E29A59F}"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Designing better radiopharmaceuticals</a:t>
            </a:r>
            <a:endParaRPr lang="en-GB" dirty="0"/>
          </a:p>
        </p:txBody>
      </p:sp>
    </p:spTree>
    <p:extLst>
      <p:ext uri="{BB962C8B-B14F-4D97-AF65-F5344CB8AC3E}">
        <p14:creationId xmlns:p14="http://schemas.microsoft.com/office/powerpoint/2010/main" xmlns="" val="181541099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945BD56-F19E-724E-B0B1-9FA9863E9C42}" type="datetime1">
              <a:rPr lang="en-GB" smtClean="0"/>
              <a:pPr/>
              <a:t>08/06/2015</a:t>
            </a:fld>
            <a:endParaRPr lang="en-GB"/>
          </a:p>
        </p:txBody>
      </p:sp>
      <p:sp>
        <p:nvSpPr>
          <p:cNvPr id="5" name="Footer Placeholder 4"/>
          <p:cNvSpPr>
            <a:spLocks noGrp="1"/>
          </p:cNvSpPr>
          <p:nvPr>
            <p:ph type="ftr" sz="quarter" idx="11"/>
          </p:nvPr>
        </p:nvSpPr>
        <p:spPr/>
        <p:txBody>
          <a:bodyPr/>
          <a:lstStyle/>
          <a:p>
            <a:r>
              <a:rPr lang="en-GB" smtClean="0"/>
              <a:t>Designing better radiopharmaceuticals</a:t>
            </a:r>
            <a:endParaRPr lang="en-GB" dirty="0"/>
          </a:p>
        </p:txBody>
      </p:sp>
    </p:spTree>
    <p:extLst>
      <p:ext uri="{BB962C8B-B14F-4D97-AF65-F5344CB8AC3E}">
        <p14:creationId xmlns:p14="http://schemas.microsoft.com/office/powerpoint/2010/main" xmlns="" val="37107791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1263649"/>
            <a:ext cx="2771774" cy="1162051"/>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263653"/>
            <a:ext cx="5111750" cy="4862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93742" y="2438401"/>
            <a:ext cx="2771775" cy="3687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Date Placeholder 6"/>
          <p:cNvSpPr>
            <a:spLocks noGrp="1"/>
          </p:cNvSpPr>
          <p:nvPr>
            <p:ph type="dt" sz="half" idx="10"/>
          </p:nvPr>
        </p:nvSpPr>
        <p:spPr/>
        <p:txBody>
          <a:bodyPr/>
          <a:lstStyle/>
          <a:p>
            <a:fld id="{D8C74960-6642-274A-B336-C7724A68434C}" type="datetime1">
              <a:rPr lang="en-GB" smtClean="0"/>
              <a:pPr/>
              <a:t>08/06/2015</a:t>
            </a:fld>
            <a:endParaRPr lang="en-GB"/>
          </a:p>
        </p:txBody>
      </p:sp>
      <p:sp>
        <p:nvSpPr>
          <p:cNvPr id="8" name="Footer Placeholder 7"/>
          <p:cNvSpPr>
            <a:spLocks noGrp="1"/>
          </p:cNvSpPr>
          <p:nvPr>
            <p:ph type="ftr" sz="quarter" idx="11"/>
          </p:nvPr>
        </p:nvSpPr>
        <p:spPr/>
        <p:txBody>
          <a:bodyPr/>
          <a:lstStyle/>
          <a:p>
            <a:r>
              <a:rPr lang="en-GB" smtClean="0"/>
              <a:t>Designing better radiopharmaceuticals</a:t>
            </a:r>
            <a:endParaRPr lang="en-GB" dirty="0"/>
          </a:p>
        </p:txBody>
      </p:sp>
    </p:spTree>
    <p:extLst>
      <p:ext uri="{BB962C8B-B14F-4D97-AF65-F5344CB8AC3E}">
        <p14:creationId xmlns:p14="http://schemas.microsoft.com/office/powerpoint/2010/main" xmlns="" val="33359987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6702"/>
            <a:ext cx="5486400" cy="1290639"/>
          </a:xfrm>
        </p:spPr>
        <p:txBody>
          <a:bodyPr anchor="b"/>
          <a:lstStyle>
            <a:lvl1pPr algn="l">
              <a:defRPr sz="4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6"/>
            <a:ext cx="5486400" cy="34639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638800"/>
            <a:ext cx="5486400" cy="5334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06731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19138" y="2074865"/>
            <a:ext cx="6043612" cy="1260475"/>
          </a:xfrm>
        </p:spPr>
        <p:txBody>
          <a:bodyPr/>
          <a:lstStyle>
            <a:lvl1pPr>
              <a:defRPr/>
            </a:lvl1pPr>
          </a:lstStyle>
          <a:p>
            <a:r>
              <a:rPr lang="en-US" smtClean="0"/>
              <a:t>Click to edit Master title style</a:t>
            </a:r>
            <a:endParaRPr lang="en-US" dirty="0"/>
          </a:p>
        </p:txBody>
      </p:sp>
      <p:sp>
        <p:nvSpPr>
          <p:cNvPr id="6147" name="Rectangle 3"/>
          <p:cNvSpPr>
            <a:spLocks noGrp="1" noChangeArrowheads="1"/>
          </p:cNvSpPr>
          <p:nvPr>
            <p:ph type="subTitle" idx="1"/>
          </p:nvPr>
        </p:nvSpPr>
        <p:spPr>
          <a:xfrm>
            <a:off x="719138" y="3713162"/>
            <a:ext cx="6043612" cy="908051"/>
          </a:xfrm>
        </p:spPr>
        <p:txBody>
          <a:bodyPr/>
          <a:lstStyle>
            <a:lvl1pPr>
              <a:defRPr b="1">
                <a:solidFill>
                  <a:schemeClr val="tx2"/>
                </a:solidFill>
              </a:defRPr>
            </a:lvl1pPr>
          </a:lstStyle>
          <a:p>
            <a:r>
              <a:rPr lang="en-US" smtClean="0"/>
              <a:t>Click to edit Master subtitle style</a:t>
            </a:r>
            <a:endParaRPr lang="en-US" dirty="0"/>
          </a:p>
        </p:txBody>
      </p:sp>
      <p:pic>
        <p:nvPicPr>
          <p:cNvPr id="18" name="Picture 17" descr="SLC_Barcode_CMYK [WIDE].jpg"/>
          <p:cNvPicPr>
            <a:picLocks noChangeAspect="1"/>
          </p:cNvPicPr>
          <p:nvPr userDrawn="1"/>
        </p:nvPicPr>
        <p:blipFill>
          <a:blip r:embed="rId2" cstate="print"/>
          <a:stretch>
            <a:fillRect/>
          </a:stretch>
        </p:blipFill>
        <p:spPr>
          <a:xfrm>
            <a:off x="7001897" y="0"/>
            <a:ext cx="2142107" cy="6858000"/>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xmlns=""/>
              </a:ext>
            </a:extLst>
          </a:blip>
          <a:stretch>
            <a:fillRect/>
          </a:stretch>
        </p:blipFill>
        <p:spPr>
          <a:xfrm>
            <a:off x="5431677" y="2"/>
            <a:ext cx="1331073" cy="941389"/>
          </a:xfrm>
          <a:prstGeom prst="rect">
            <a:avLst/>
          </a:prstGeom>
        </p:spPr>
      </p:pic>
      <p:pic>
        <p:nvPicPr>
          <p:cNvPr id="8" name="Picture 7"/>
          <p:cNvPicPr>
            <a:picLocks noChangeAspect="1"/>
          </p:cNvPicPr>
          <p:nvPr userDrawn="1"/>
        </p:nvPicPr>
        <p:blipFill>
          <a:blip r:embed="rId4" cstate="email">
            <a:extLst>
              <a:ext uri="{28A0092B-C50C-407E-A947-70E740481C1C}">
                <a14:useLocalDpi xmlns:a14="http://schemas.microsoft.com/office/drawing/2010/main" xmlns=""/>
              </a:ext>
            </a:extLst>
          </a:blip>
          <a:stretch>
            <a:fillRect/>
          </a:stretch>
        </p:blipFill>
        <p:spPr>
          <a:xfrm>
            <a:off x="4477991" y="82950"/>
            <a:ext cx="858441" cy="858441"/>
          </a:xfrm>
          <a:prstGeom prst="rect">
            <a:avLst/>
          </a:prstGeom>
        </p:spPr>
      </p:pic>
    </p:spTree>
    <p:extLst>
      <p:ext uri="{BB962C8B-B14F-4D97-AF65-F5344CB8AC3E}">
        <p14:creationId xmlns:p14="http://schemas.microsoft.com/office/powerpoint/2010/main" xmlns="" val="41333399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05838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8"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1111870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F08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74136851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44345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35100597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769A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08280281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9A478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6816799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19138" y="2074866"/>
            <a:ext cx="6043612" cy="4097337"/>
          </a:xfrm>
        </p:spPr>
        <p:txBody>
          <a:bodyPr/>
          <a:lstStyle>
            <a:lvl1pPr>
              <a:defRPr sz="8000"/>
            </a:lvl1pPr>
          </a:lstStyle>
          <a:p>
            <a:r>
              <a:rPr lang="en-US" dirty="0" smtClean="0"/>
              <a:t>Click to edit Master title style</a:t>
            </a:r>
            <a:endParaRPr lang="en-US" dirty="0"/>
          </a:p>
        </p:txBody>
      </p:sp>
      <p:pic>
        <p:nvPicPr>
          <p:cNvPr id="18" name="Picture 17" descr="SLC_Barcode_CMYK [WIDE].jpg"/>
          <p:cNvPicPr>
            <a:picLocks noChangeAspect="1"/>
          </p:cNvPicPr>
          <p:nvPr userDrawn="1"/>
        </p:nvPicPr>
        <p:blipFill>
          <a:blip r:embed="rId2" cstate="print"/>
          <a:stretch>
            <a:fillRect/>
          </a:stretch>
        </p:blipFill>
        <p:spPr>
          <a:xfrm>
            <a:off x="7001897" y="0"/>
            <a:ext cx="2142107" cy="6858000"/>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
              </a:ext>
            </a:extLst>
          </a:blip>
          <a:stretch>
            <a:fillRect/>
          </a:stretch>
        </p:blipFill>
        <p:spPr>
          <a:xfrm>
            <a:off x="5431677" y="2"/>
            <a:ext cx="1331073" cy="941389"/>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xmlns=""/>
              </a:ext>
            </a:extLst>
          </a:blip>
          <a:stretch>
            <a:fillRect/>
          </a:stretch>
        </p:blipFill>
        <p:spPr>
          <a:xfrm>
            <a:off x="4477991" y="82950"/>
            <a:ext cx="858441" cy="858441"/>
          </a:xfrm>
          <a:prstGeom prst="rect">
            <a:avLst/>
          </a:prstGeom>
        </p:spPr>
      </p:pic>
    </p:spTree>
    <p:extLst>
      <p:ext uri="{BB962C8B-B14F-4D97-AF65-F5344CB8AC3E}">
        <p14:creationId xmlns:p14="http://schemas.microsoft.com/office/powerpoint/2010/main" xmlns="" val="36954518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p>
            <a:fld id="{9EB4C3B4-5653-8146-875C-5D2F44D2916C}"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Designing better radiopharmaceuticals</a:t>
            </a:r>
            <a:endParaRPr lang="en-GB" dirty="0"/>
          </a:p>
        </p:txBody>
      </p:sp>
    </p:spTree>
    <p:extLst>
      <p:ext uri="{BB962C8B-B14F-4D97-AF65-F5344CB8AC3E}">
        <p14:creationId xmlns:p14="http://schemas.microsoft.com/office/powerpoint/2010/main" xmlns="" val="34376515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041650" y="2057402"/>
            <a:ext cx="4673600" cy="4310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p>
            <a:fld id="{52063A1C-8F8E-CF42-8077-729D67271124}"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Designing better radiopharmaceuticals</a:t>
            </a:r>
            <a:endParaRPr lang="en-GB" dirty="0"/>
          </a:p>
        </p:txBody>
      </p:sp>
      <p:sp>
        <p:nvSpPr>
          <p:cNvPr id="5" name="Picture Placeholder 4"/>
          <p:cNvSpPr>
            <a:spLocks noGrp="1"/>
          </p:cNvSpPr>
          <p:nvPr>
            <p:ph type="pic" sz="quarter" idx="12"/>
          </p:nvPr>
        </p:nvSpPr>
        <p:spPr>
          <a:xfrm>
            <a:off x="693738" y="2057400"/>
            <a:ext cx="2057400" cy="2057400"/>
          </a:xfrm>
        </p:spPr>
        <p:txBody>
          <a:bodyPr/>
          <a:lstStyle/>
          <a:p>
            <a:endParaRPr lang="en-GB"/>
          </a:p>
        </p:txBody>
      </p:sp>
      <p:sp>
        <p:nvSpPr>
          <p:cNvPr id="8" name="Picture Placeholder 4"/>
          <p:cNvSpPr>
            <a:spLocks noGrp="1"/>
          </p:cNvSpPr>
          <p:nvPr>
            <p:ph type="pic" sz="quarter" idx="13"/>
          </p:nvPr>
        </p:nvSpPr>
        <p:spPr>
          <a:xfrm>
            <a:off x="693738" y="4310063"/>
            <a:ext cx="2057400" cy="2057400"/>
          </a:xfrm>
        </p:spPr>
        <p:txBody>
          <a:bodyPr/>
          <a:lstStyle/>
          <a:p>
            <a:endParaRPr lang="en-GB"/>
          </a:p>
        </p:txBody>
      </p:sp>
    </p:spTree>
    <p:extLst>
      <p:ext uri="{BB962C8B-B14F-4D97-AF65-F5344CB8AC3E}">
        <p14:creationId xmlns:p14="http://schemas.microsoft.com/office/powerpoint/2010/main" xmlns="" val="170656691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fld id="{D578BF1B-B2F1-8E4C-A15E-8C07A8C15AF5}"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Designing better radiopharmaceuticals</a:t>
            </a:r>
            <a:endParaRPr lang="en-GB" dirty="0"/>
          </a:p>
        </p:txBody>
      </p:sp>
      <p:sp>
        <p:nvSpPr>
          <p:cNvPr id="5" name="Picture Placeholder 4"/>
          <p:cNvSpPr>
            <a:spLocks noGrp="1"/>
          </p:cNvSpPr>
          <p:nvPr>
            <p:ph type="pic" sz="quarter" idx="12"/>
          </p:nvPr>
        </p:nvSpPr>
        <p:spPr>
          <a:xfrm>
            <a:off x="693738" y="2057400"/>
            <a:ext cx="2057400" cy="2057400"/>
          </a:xfrm>
        </p:spPr>
        <p:txBody>
          <a:bodyPr/>
          <a:lstStyle/>
          <a:p>
            <a:endParaRPr lang="en-GB"/>
          </a:p>
        </p:txBody>
      </p:sp>
      <p:sp>
        <p:nvSpPr>
          <p:cNvPr id="8" name="Picture Placeholder 4"/>
          <p:cNvSpPr>
            <a:spLocks noGrp="1"/>
          </p:cNvSpPr>
          <p:nvPr>
            <p:ph type="pic" sz="quarter" idx="13"/>
          </p:nvPr>
        </p:nvSpPr>
        <p:spPr>
          <a:xfrm>
            <a:off x="693738" y="4310063"/>
            <a:ext cx="2057400" cy="2057400"/>
          </a:xfrm>
        </p:spPr>
        <p:txBody>
          <a:bodyPr/>
          <a:lstStyle/>
          <a:p>
            <a:endParaRPr lang="en-GB"/>
          </a:p>
        </p:txBody>
      </p:sp>
      <p:sp>
        <p:nvSpPr>
          <p:cNvPr id="9" name="Picture Placeholder 4"/>
          <p:cNvSpPr>
            <a:spLocks noGrp="1"/>
          </p:cNvSpPr>
          <p:nvPr>
            <p:ph type="pic" sz="quarter" idx="14"/>
          </p:nvPr>
        </p:nvSpPr>
        <p:spPr>
          <a:xfrm>
            <a:off x="3100388" y="4310063"/>
            <a:ext cx="2057400" cy="2057400"/>
          </a:xfrm>
        </p:spPr>
        <p:txBody>
          <a:bodyPr/>
          <a:lstStyle/>
          <a:p>
            <a:endParaRPr lang="en-GB"/>
          </a:p>
        </p:txBody>
      </p:sp>
    </p:spTree>
    <p:extLst>
      <p:ext uri="{BB962C8B-B14F-4D97-AF65-F5344CB8AC3E}">
        <p14:creationId xmlns:p14="http://schemas.microsoft.com/office/powerpoint/2010/main" xmlns="" val="10477173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3738" y="1085852"/>
            <a:ext cx="7021512" cy="284638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5"/>
          <p:cNvSpPr>
            <a:spLocks noGrp="1"/>
          </p:cNvSpPr>
          <p:nvPr>
            <p:ph type="dt" sz="half" idx="10"/>
          </p:nvPr>
        </p:nvSpPr>
        <p:spPr/>
        <p:txBody>
          <a:bodyPr/>
          <a:lstStyle/>
          <a:p>
            <a:fld id="{D42EB9F6-00D1-F947-8A56-CA067D5B9CEC}"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Designing better radiopharmaceuticals</a:t>
            </a:r>
            <a:endParaRPr lang="en-GB" dirty="0"/>
          </a:p>
        </p:txBody>
      </p:sp>
      <p:sp>
        <p:nvSpPr>
          <p:cNvPr id="5" name="Picture Placeholder 4"/>
          <p:cNvSpPr>
            <a:spLocks noGrp="1"/>
          </p:cNvSpPr>
          <p:nvPr>
            <p:ph type="pic" sz="quarter" idx="12"/>
          </p:nvPr>
        </p:nvSpPr>
        <p:spPr>
          <a:xfrm>
            <a:off x="3175794" y="4310063"/>
            <a:ext cx="2057400" cy="2057400"/>
          </a:xfrm>
        </p:spPr>
        <p:txBody>
          <a:bodyPr/>
          <a:lstStyle/>
          <a:p>
            <a:endParaRPr lang="en-GB" dirty="0"/>
          </a:p>
        </p:txBody>
      </p:sp>
      <p:sp>
        <p:nvSpPr>
          <p:cNvPr id="8" name="Picture Placeholder 4"/>
          <p:cNvSpPr>
            <a:spLocks noGrp="1"/>
          </p:cNvSpPr>
          <p:nvPr>
            <p:ph type="pic" sz="quarter" idx="13"/>
          </p:nvPr>
        </p:nvSpPr>
        <p:spPr>
          <a:xfrm>
            <a:off x="693738" y="4310063"/>
            <a:ext cx="2057400" cy="2057400"/>
          </a:xfrm>
        </p:spPr>
        <p:txBody>
          <a:bodyPr/>
          <a:lstStyle/>
          <a:p>
            <a:endParaRPr lang="en-GB"/>
          </a:p>
        </p:txBody>
      </p:sp>
      <p:sp>
        <p:nvSpPr>
          <p:cNvPr id="9" name="Picture Placeholder 4"/>
          <p:cNvSpPr>
            <a:spLocks noGrp="1"/>
          </p:cNvSpPr>
          <p:nvPr>
            <p:ph type="pic" sz="quarter" idx="14"/>
          </p:nvPr>
        </p:nvSpPr>
        <p:spPr>
          <a:xfrm>
            <a:off x="5657850" y="4295772"/>
            <a:ext cx="2057400" cy="2057400"/>
          </a:xfrm>
        </p:spPr>
        <p:txBody>
          <a:bodyPr/>
          <a:lstStyle/>
          <a:p>
            <a:endParaRPr lang="en-GB" dirty="0"/>
          </a:p>
        </p:txBody>
      </p:sp>
    </p:spTree>
    <p:extLst>
      <p:ext uri="{BB962C8B-B14F-4D97-AF65-F5344CB8AC3E}">
        <p14:creationId xmlns:p14="http://schemas.microsoft.com/office/powerpoint/2010/main" xmlns="" val="364282548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719138" y="2057402"/>
            <a:ext cx="3359150" cy="357822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230688" y="2057402"/>
            <a:ext cx="3359150" cy="357822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23B54561-C4EE-5F46-9DA0-8DBEB8C0590A}" type="datetime1">
              <a:rPr lang="en-GB" smtClean="0"/>
              <a:pPr/>
              <a:t>08/06/2015</a:t>
            </a:fld>
            <a:endParaRPr lang="en-GB"/>
          </a:p>
        </p:txBody>
      </p:sp>
      <p:sp>
        <p:nvSpPr>
          <p:cNvPr id="8" name="Footer Placeholder 7"/>
          <p:cNvSpPr>
            <a:spLocks noGrp="1"/>
          </p:cNvSpPr>
          <p:nvPr>
            <p:ph type="ftr" sz="quarter" idx="11"/>
          </p:nvPr>
        </p:nvSpPr>
        <p:spPr/>
        <p:txBody>
          <a:bodyPr/>
          <a:lstStyle/>
          <a:p>
            <a:r>
              <a:rPr lang="en-GB" smtClean="0"/>
              <a:t>Designing better radiopharmaceuticals</a:t>
            </a:r>
            <a:endParaRPr lang="en-GB" dirty="0"/>
          </a:p>
        </p:txBody>
      </p:sp>
    </p:spTree>
    <p:extLst>
      <p:ext uri="{BB962C8B-B14F-4D97-AF65-F5344CB8AC3E}">
        <p14:creationId xmlns:p14="http://schemas.microsoft.com/office/powerpoint/2010/main" xmlns="" val="18431287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4762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686300" y="0"/>
            <a:ext cx="4457700" cy="6858000"/>
          </a:xfrm>
          <a:prstGeom prst="rect">
            <a:avLst/>
          </a:prstGeom>
          <a:solidFill>
            <a:srgbClr val="44335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1665790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g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6" cstate="print">
            <a:extLst>
              <a:ext uri="{28A0092B-C50C-407E-A947-70E740481C1C}">
                <a14:useLocalDpi xmlns:a14="http://schemas.microsoft.com/office/drawing/2010/main" xmlns=""/>
              </a:ext>
            </a:extLst>
          </a:blip>
          <a:stretch>
            <a:fillRect/>
          </a:stretch>
        </p:blipFill>
        <p:spPr>
          <a:xfrm>
            <a:off x="6840046" y="2"/>
            <a:ext cx="1331073" cy="941389"/>
          </a:xfrm>
          <a:prstGeom prst="rect">
            <a:avLst/>
          </a:prstGeom>
        </p:spPr>
      </p:pic>
      <p:sp>
        <p:nvSpPr>
          <p:cNvPr id="1026" name="Rectangle 2"/>
          <p:cNvSpPr>
            <a:spLocks noGrp="1" noChangeArrowheads="1"/>
          </p:cNvSpPr>
          <p:nvPr>
            <p:ph type="title"/>
          </p:nvPr>
        </p:nvSpPr>
        <p:spPr bwMode="auto">
          <a:xfrm>
            <a:off x="693738" y="941390"/>
            <a:ext cx="6870700" cy="92075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title style</a:t>
            </a:r>
            <a:endParaRPr lang="en-US" dirty="0"/>
          </a:p>
        </p:txBody>
      </p:sp>
      <p:sp>
        <p:nvSpPr>
          <p:cNvPr id="1027" name="Rectangle 3"/>
          <p:cNvSpPr>
            <a:spLocks noGrp="1" noChangeArrowheads="1"/>
          </p:cNvSpPr>
          <p:nvPr>
            <p:ph type="body" idx="1"/>
          </p:nvPr>
        </p:nvSpPr>
        <p:spPr bwMode="auto">
          <a:xfrm>
            <a:off x="719138" y="2057402"/>
            <a:ext cx="6870700" cy="35782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0" name="Picture 9" descr="SLC_Barcode_CMYK [STANDARD].jpg"/>
          <p:cNvPicPr>
            <a:picLocks noChangeAspect="1"/>
          </p:cNvPicPr>
          <p:nvPr/>
        </p:nvPicPr>
        <p:blipFill>
          <a:blip r:embed="rId27" cstate="print"/>
          <a:stretch>
            <a:fillRect/>
          </a:stretch>
        </p:blipFill>
        <p:spPr>
          <a:xfrm>
            <a:off x="8305800" y="0"/>
            <a:ext cx="838200" cy="6858000"/>
          </a:xfrm>
          <a:prstGeom prst="rect">
            <a:avLst/>
          </a:prstGeom>
        </p:spPr>
      </p:pic>
      <p:pic>
        <p:nvPicPr>
          <p:cNvPr id="12" name="Picture 11"/>
          <p:cNvPicPr>
            <a:picLocks noChangeAspect="1"/>
          </p:cNvPicPr>
          <p:nvPr userDrawn="1"/>
        </p:nvPicPr>
        <p:blipFill>
          <a:blip r:embed="rId28" cstate="email">
            <a:extLst>
              <a:ext uri="{28A0092B-C50C-407E-A947-70E740481C1C}">
                <a14:useLocalDpi xmlns:a14="http://schemas.microsoft.com/office/drawing/2010/main" xmlns=""/>
              </a:ext>
            </a:extLst>
          </a:blip>
          <a:stretch>
            <a:fillRect/>
          </a:stretch>
        </p:blipFill>
        <p:spPr>
          <a:xfrm>
            <a:off x="5886360" y="82950"/>
            <a:ext cx="858441" cy="858441"/>
          </a:xfrm>
          <a:prstGeom prst="rect">
            <a:avLst/>
          </a:prstGeom>
        </p:spPr>
      </p:pic>
      <p:sp>
        <p:nvSpPr>
          <p:cNvPr id="2" name="Date Placeholder 1"/>
          <p:cNvSpPr>
            <a:spLocks noGrp="1"/>
          </p:cNvSpPr>
          <p:nvPr>
            <p:ph type="dt" sz="half" idx="2"/>
          </p:nvPr>
        </p:nvSpPr>
        <p:spPr>
          <a:xfrm>
            <a:off x="719138" y="235944"/>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E47268-58AF-EA41-9C47-4A15F656427F}" type="datetime1">
              <a:rPr lang="en-GB" smtClean="0"/>
              <a:pPr/>
              <a:t>08/06/2015</a:t>
            </a:fld>
            <a:endParaRPr lang="en-GB" dirty="0"/>
          </a:p>
        </p:txBody>
      </p:sp>
      <p:sp>
        <p:nvSpPr>
          <p:cNvPr id="3" name="Footer Placeholder 2"/>
          <p:cNvSpPr>
            <a:spLocks noGrp="1"/>
          </p:cNvSpPr>
          <p:nvPr>
            <p:ph type="ftr" sz="quarter" idx="3"/>
          </p:nvPr>
        </p:nvSpPr>
        <p:spPr>
          <a:xfrm>
            <a:off x="693738" y="40680"/>
            <a:ext cx="30861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smtClean="0"/>
              <a:t>Designing better radiopharmaceuticals</a:t>
            </a:r>
            <a:endParaRPr lang="en-GB" dirty="0"/>
          </a:p>
        </p:txBody>
      </p:sp>
    </p:spTree>
    <p:extLst>
      <p:ext uri="{BB962C8B-B14F-4D97-AF65-F5344CB8AC3E}">
        <p14:creationId xmlns:p14="http://schemas.microsoft.com/office/powerpoint/2010/main" xmlns="" val="2088385384"/>
      </p:ext>
    </p:extLst>
  </p:cSld>
  <p:clrMap bg1="lt1" tx1="dk1" bg2="lt2" tx2="dk2" accent1="accent1" accent2="accent2" accent3="accent3" accent4="accent4" accent5="accent5" accent6="accent6" hlink="hlink" folHlink="folHlink"/>
  <p:sldLayoutIdLst>
    <p:sldLayoutId id="2147483769" r:id="rId1"/>
    <p:sldLayoutId id="2147483758" r:id="rId2"/>
    <p:sldLayoutId id="2147483780" r:id="rId3"/>
    <p:sldLayoutId id="2147483759" r:id="rId4"/>
    <p:sldLayoutId id="2147483776" r:id="rId5"/>
    <p:sldLayoutId id="2147483778" r:id="rId6"/>
    <p:sldLayoutId id="2147483777" r:id="rId7"/>
    <p:sldLayoutId id="2147483761" r:id="rId8"/>
    <p:sldLayoutId id="2147483779" r:id="rId9"/>
    <p:sldLayoutId id="2147483781" r:id="rId10"/>
    <p:sldLayoutId id="2147483782" r:id="rId11"/>
    <p:sldLayoutId id="2147483783" r:id="rId12"/>
    <p:sldLayoutId id="2147483785" r:id="rId13"/>
    <p:sldLayoutId id="2147483784" r:id="rId14"/>
    <p:sldLayoutId id="2147483762" r:id="rId15"/>
    <p:sldLayoutId id="2147483763" r:id="rId16"/>
    <p:sldLayoutId id="2147483764" r:id="rId17"/>
    <p:sldLayoutId id="2147483765" r:id="rId18"/>
    <p:sldLayoutId id="2147483766" r:id="rId19"/>
    <p:sldLayoutId id="2147483770" r:id="rId20"/>
    <p:sldLayoutId id="2147483771" r:id="rId21"/>
    <p:sldLayoutId id="2147483772" r:id="rId22"/>
    <p:sldLayoutId id="2147483774" r:id="rId23"/>
    <p:sldLayoutId id="2147483775" r:id="rId24"/>
  </p:sldLayoutIdLst>
  <p:timing>
    <p:tnLst>
      <p:par>
        <p:cTn id="1" dur="indefinite" restart="never" nodeType="tmRoot"/>
      </p:par>
    </p:tnLst>
  </p:timing>
  <p:hf sldNum="0" hdr="0"/>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4743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Quantum Key Distribution</a:t>
            </a:r>
            <a:endParaRPr lang="en-GB" dirty="0"/>
          </a:p>
        </p:txBody>
      </p:sp>
      <p:sp>
        <p:nvSpPr>
          <p:cNvPr id="2" name="Subtitle 1"/>
          <p:cNvSpPr>
            <a:spLocks noGrp="1"/>
          </p:cNvSpPr>
          <p:nvPr>
            <p:ph type="subTitle" idx="1"/>
          </p:nvPr>
        </p:nvSpPr>
        <p:spPr/>
        <p:txBody>
          <a:bodyPr/>
          <a:lstStyle/>
          <a:p>
            <a:r>
              <a:rPr lang="en-GB" dirty="0" smtClean="0"/>
              <a:t>The uses - bidding for further research</a:t>
            </a:r>
            <a:endParaRPr lang="en-GB" dirty="0"/>
          </a:p>
          <a:p>
            <a:endParaRPr lang="en-GB" dirty="0"/>
          </a:p>
        </p:txBody>
      </p:sp>
    </p:spTree>
    <p:extLst>
      <p:ext uri="{BB962C8B-B14F-4D97-AF65-F5344CB8AC3E}">
        <p14:creationId xmlns:p14="http://schemas.microsoft.com/office/powerpoint/2010/main" xmlns="" val="2522149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719138" y="1323976"/>
            <a:ext cx="3359150" cy="4633921"/>
          </a:xfrm>
        </p:spPr>
        <p:txBody>
          <a:bodyPr/>
          <a:lstStyle/>
          <a:p>
            <a:pPr marL="342900" indent="-342900">
              <a:buFont typeface="Arial"/>
              <a:buChar char="•"/>
            </a:pPr>
            <a:r>
              <a:rPr lang="en-GB" b="0" dirty="0"/>
              <a:t>b</a:t>
            </a:r>
            <a:r>
              <a:rPr lang="en-GB" b="0" dirty="0" smtClean="0"/>
              <a:t>ank</a:t>
            </a:r>
            <a:r>
              <a:rPr lang="en-GB" b="0" dirty="0"/>
              <a:t>-to-bank </a:t>
            </a:r>
            <a:r>
              <a:rPr lang="en-GB" b="0" dirty="0" smtClean="0"/>
              <a:t>transfers</a:t>
            </a:r>
          </a:p>
          <a:p>
            <a:pPr marL="342900" indent="-342900">
              <a:buFont typeface="Arial"/>
              <a:buChar char="•"/>
            </a:pPr>
            <a:endParaRPr lang="en-GB" b="0" dirty="0"/>
          </a:p>
          <a:p>
            <a:pPr marL="342900" indent="-342900">
              <a:buFont typeface="Arial"/>
              <a:buChar char="•"/>
            </a:pPr>
            <a:r>
              <a:rPr lang="en-GB" b="0" dirty="0" smtClean="0"/>
              <a:t>retail transactions</a:t>
            </a:r>
          </a:p>
          <a:p>
            <a:pPr marL="342900" indent="-342900">
              <a:buFont typeface="Arial"/>
              <a:buChar char="•"/>
            </a:pPr>
            <a:endParaRPr lang="en-GB" b="0" dirty="0"/>
          </a:p>
          <a:p>
            <a:pPr marL="342900" indent="-342900">
              <a:buFont typeface="Arial"/>
              <a:buChar char="•"/>
            </a:pPr>
            <a:r>
              <a:rPr lang="en-GB" b="0" dirty="0" smtClean="0"/>
              <a:t>election </a:t>
            </a:r>
            <a:r>
              <a:rPr lang="en-GB" b="0" dirty="0"/>
              <a:t>voting </a:t>
            </a:r>
            <a:r>
              <a:rPr lang="en-GB" b="0" dirty="0" smtClean="0"/>
              <a:t>systems</a:t>
            </a:r>
          </a:p>
          <a:p>
            <a:pPr marL="342900" indent="-342900">
              <a:buFont typeface="Arial"/>
              <a:buChar char="•"/>
            </a:pPr>
            <a:endParaRPr lang="en-GB" b="0" dirty="0"/>
          </a:p>
          <a:p>
            <a:pPr marL="342900" indent="-342900">
              <a:buFont typeface="Arial"/>
              <a:buChar char="•"/>
            </a:pPr>
            <a:r>
              <a:rPr lang="en-GB" b="0" dirty="0" smtClean="0"/>
              <a:t>satellites (</a:t>
            </a:r>
            <a:r>
              <a:rPr lang="en-GB" b="0" dirty="0"/>
              <a:t>communications, </a:t>
            </a:r>
            <a:r>
              <a:rPr lang="en-GB" b="0" dirty="0" smtClean="0"/>
              <a:t>GPS </a:t>
            </a:r>
            <a:r>
              <a:rPr lang="en-GB" b="0" dirty="0"/>
              <a:t>etc</a:t>
            </a:r>
            <a:r>
              <a:rPr lang="en-GB" b="0" dirty="0" smtClean="0"/>
              <a:t>)</a:t>
            </a:r>
          </a:p>
          <a:p>
            <a:pPr marL="342900" indent="-342900">
              <a:buFont typeface="Arial"/>
              <a:buChar char="•"/>
            </a:pPr>
            <a:endParaRPr lang="en-GB" b="0" dirty="0"/>
          </a:p>
          <a:p>
            <a:pPr marL="342900" indent="-342900">
              <a:buFont typeface="Arial"/>
              <a:buChar char="•"/>
            </a:pPr>
            <a:r>
              <a:rPr lang="en-GB" b="0" dirty="0" smtClean="0"/>
              <a:t>military uses</a:t>
            </a:r>
          </a:p>
          <a:p>
            <a:pPr marL="342900" indent="-342900">
              <a:buFont typeface="Arial"/>
              <a:buChar char="•"/>
            </a:pPr>
            <a:endParaRPr lang="en-GB" b="0" dirty="0"/>
          </a:p>
          <a:p>
            <a:pPr marL="342900" indent="-342900">
              <a:buFont typeface="Arial"/>
              <a:buChar char="•"/>
            </a:pPr>
            <a:r>
              <a:rPr lang="en-GB" b="0" dirty="0" smtClean="0"/>
              <a:t>home </a:t>
            </a:r>
            <a:r>
              <a:rPr lang="en-GB" b="0" dirty="0"/>
              <a:t>computers</a:t>
            </a:r>
          </a:p>
          <a:p>
            <a:endParaRPr lang="en-GB" b="0" dirty="0"/>
          </a:p>
        </p:txBody>
      </p:sp>
      <p:sp>
        <p:nvSpPr>
          <p:cNvPr id="4" name="Title 3"/>
          <p:cNvSpPr>
            <a:spLocks noGrp="1"/>
          </p:cNvSpPr>
          <p:nvPr>
            <p:ph type="title"/>
          </p:nvPr>
        </p:nvSpPr>
        <p:spPr/>
        <p:txBody>
          <a:bodyPr/>
          <a:lstStyle/>
          <a:p>
            <a:r>
              <a:rPr lang="en-GB" dirty="0" smtClean="0"/>
              <a:t>there are 6 research teams bidding for money</a:t>
            </a:r>
            <a:endParaRPr lang="en-GB" dirty="0"/>
          </a:p>
        </p:txBody>
      </p:sp>
    </p:spTree>
    <p:extLst>
      <p:ext uri="{BB962C8B-B14F-4D97-AF65-F5344CB8AC3E}">
        <p14:creationId xmlns:p14="http://schemas.microsoft.com/office/powerpoint/2010/main" xmlns="" val="2853564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GB" dirty="0" smtClean="0"/>
              <a:t>Research</a:t>
            </a:r>
          </a:p>
          <a:p>
            <a:endParaRPr lang="en-GB" dirty="0"/>
          </a:p>
          <a:p>
            <a:r>
              <a:rPr lang="en-GB" b="0" dirty="0" smtClean="0"/>
              <a:t>One hour, with stimulus material.</a:t>
            </a:r>
          </a:p>
          <a:p>
            <a:endParaRPr lang="en-GB" b="0" dirty="0"/>
          </a:p>
          <a:p>
            <a:endParaRPr lang="en-GB" b="0" dirty="0" smtClean="0"/>
          </a:p>
          <a:p>
            <a:r>
              <a:rPr lang="en-GB" dirty="0" smtClean="0"/>
              <a:t>Delivery</a:t>
            </a:r>
          </a:p>
          <a:p>
            <a:endParaRPr lang="en-GB" b="0" dirty="0"/>
          </a:p>
          <a:p>
            <a:r>
              <a:rPr lang="en-GB" b="0" dirty="0" smtClean="0"/>
              <a:t>Four minutes, presentation</a:t>
            </a:r>
          </a:p>
          <a:p>
            <a:r>
              <a:rPr lang="en-GB" b="0" dirty="0" smtClean="0"/>
              <a:t>Two minutes, Q and A</a:t>
            </a:r>
          </a:p>
          <a:p>
            <a:endParaRPr lang="en-GB" b="0" dirty="0"/>
          </a:p>
          <a:p>
            <a:r>
              <a:rPr lang="en-GB" b="0" dirty="0" smtClean="0"/>
              <a:t>(You may use a PowerPoint </a:t>
            </a:r>
            <a:r>
              <a:rPr lang="en-GB" b="0" dirty="0"/>
              <a:t>of up to 4 slides, with a </a:t>
            </a:r>
            <a:r>
              <a:rPr lang="en-GB" b="0" dirty="0" smtClean="0"/>
              <a:t>total of </a:t>
            </a:r>
            <a:r>
              <a:rPr lang="en-GB" b="0" dirty="0"/>
              <a:t>60 words </a:t>
            </a:r>
            <a:r>
              <a:rPr lang="en-GB" b="0" dirty="0" smtClean="0"/>
              <a:t>maximum.</a:t>
            </a:r>
            <a:r>
              <a:rPr lang="en-GB" dirty="0"/>
              <a:t>)</a:t>
            </a:r>
            <a:endParaRPr lang="en-GB" b="0" dirty="0"/>
          </a:p>
        </p:txBody>
      </p:sp>
      <p:sp>
        <p:nvSpPr>
          <p:cNvPr id="3" name="Title 2"/>
          <p:cNvSpPr>
            <a:spLocks noGrp="1"/>
          </p:cNvSpPr>
          <p:nvPr>
            <p:ph type="title"/>
          </p:nvPr>
        </p:nvSpPr>
        <p:spPr/>
        <p:txBody>
          <a:bodyPr/>
          <a:lstStyle/>
          <a:p>
            <a:r>
              <a:rPr lang="en-GB" dirty="0" smtClean="0"/>
              <a:t>your task</a:t>
            </a:r>
            <a:endParaRPr lang="en-GB" dirty="0"/>
          </a:p>
        </p:txBody>
      </p:sp>
      <p:sp>
        <p:nvSpPr>
          <p:cNvPr id="4" name="Content Placeholder 3"/>
          <p:cNvSpPr>
            <a:spLocks noGrp="1"/>
          </p:cNvSpPr>
          <p:nvPr>
            <p:ph sz="half" idx="10"/>
          </p:nvPr>
        </p:nvSpPr>
        <p:spPr>
          <a:xfrm>
            <a:off x="160338" y="2829604"/>
            <a:ext cx="3948112" cy="1943100"/>
          </a:xfrm>
        </p:spPr>
        <p:txBody>
          <a:bodyPr/>
          <a:lstStyle/>
          <a:p>
            <a:r>
              <a:rPr lang="en-GB" dirty="0" smtClean="0"/>
              <a:t>to create a presentation to bid for funding to research this way of using QKD.</a:t>
            </a:r>
            <a:endParaRPr lang="en-GB" dirty="0"/>
          </a:p>
        </p:txBody>
      </p:sp>
    </p:spTree>
    <p:extLst>
      <p:ext uri="{BB962C8B-B14F-4D97-AF65-F5344CB8AC3E}">
        <p14:creationId xmlns:p14="http://schemas.microsoft.com/office/powerpoint/2010/main" xmlns="" val="3541668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GB" b="0" dirty="0"/>
              <a:t>Will this project be easy to implement?  (i.e</a:t>
            </a:r>
            <a:r>
              <a:rPr lang="en-GB" b="0" dirty="0" smtClean="0"/>
              <a:t>. </a:t>
            </a:r>
            <a:r>
              <a:rPr lang="en-GB" b="0" dirty="0"/>
              <a:t>connecting two computers together is much easier than connecting </a:t>
            </a:r>
            <a:r>
              <a:rPr lang="en-GB" b="0" dirty="0" smtClean="0"/>
              <a:t>millions)</a:t>
            </a:r>
            <a:endParaRPr lang="en-GB" b="0" dirty="0"/>
          </a:p>
          <a:p>
            <a:endParaRPr lang="en-GB" b="0" dirty="0"/>
          </a:p>
          <a:p>
            <a:r>
              <a:rPr lang="en-GB" b="0" dirty="0" smtClean="0"/>
              <a:t>What </a:t>
            </a:r>
            <a:r>
              <a:rPr lang="en-GB" b="0" dirty="0"/>
              <a:t>is the value of fraud and risks that can occur from poor security in this market?</a:t>
            </a:r>
          </a:p>
          <a:p>
            <a:endParaRPr lang="en-GB" b="0" dirty="0" smtClean="0"/>
          </a:p>
          <a:p>
            <a:r>
              <a:rPr lang="en-GB" b="0" dirty="0" smtClean="0"/>
              <a:t>Are </a:t>
            </a:r>
            <a:r>
              <a:rPr lang="en-GB" b="0" dirty="0"/>
              <a:t>there currently problems with security </a:t>
            </a:r>
            <a:r>
              <a:rPr lang="en-GB" b="0" dirty="0" smtClean="0"/>
              <a:t>for </a:t>
            </a:r>
            <a:r>
              <a:rPr lang="en-GB" b="0" dirty="0"/>
              <a:t>this market?  </a:t>
            </a:r>
            <a:endParaRPr lang="en-GB" b="0" dirty="0" smtClean="0"/>
          </a:p>
          <a:p>
            <a:endParaRPr lang="en-GB" b="0" dirty="0"/>
          </a:p>
          <a:p>
            <a:r>
              <a:rPr lang="en-GB" b="0" dirty="0" smtClean="0"/>
              <a:t>Does this require an optical fibre, or is it through free-space?  What are the ranges involved?</a:t>
            </a:r>
          </a:p>
          <a:p>
            <a:endParaRPr lang="en-GB" b="0" dirty="0"/>
          </a:p>
          <a:p>
            <a:endParaRPr lang="en-GB" b="0" dirty="0"/>
          </a:p>
          <a:p>
            <a:endParaRPr lang="en-GB" dirty="0"/>
          </a:p>
        </p:txBody>
      </p:sp>
      <p:sp>
        <p:nvSpPr>
          <p:cNvPr id="3" name="Title 2"/>
          <p:cNvSpPr>
            <a:spLocks noGrp="1"/>
          </p:cNvSpPr>
          <p:nvPr>
            <p:ph type="title"/>
          </p:nvPr>
        </p:nvSpPr>
        <p:spPr>
          <a:xfrm>
            <a:off x="5170488" y="2570357"/>
            <a:ext cx="3973512" cy="2211387"/>
          </a:xfrm>
        </p:spPr>
        <p:txBody>
          <a:bodyPr/>
          <a:lstStyle/>
          <a:p>
            <a:r>
              <a:rPr lang="en-GB" dirty="0" smtClean="0"/>
              <a:t>teams should consider</a:t>
            </a:r>
            <a:endParaRPr lang="en-GB" dirty="0"/>
          </a:p>
        </p:txBody>
      </p:sp>
    </p:spTree>
    <p:extLst>
      <p:ext uri="{BB962C8B-B14F-4D97-AF65-F5344CB8AC3E}">
        <p14:creationId xmlns:p14="http://schemas.microsoft.com/office/powerpoint/2010/main" xmlns="" val="2386041481"/>
      </p:ext>
    </p:extLst>
  </p:cSld>
  <p:clrMapOvr>
    <a:masterClrMapping/>
  </p:clrMapOvr>
</p:sld>
</file>

<file path=ppt/theme/theme1.xml><?xml version="1.0" encoding="utf-8"?>
<a:theme xmlns:a="http://schemas.openxmlformats.org/drawingml/2006/main" name="SLC Theme 4">
  <a:themeElements>
    <a:clrScheme name="Custom 1">
      <a:dk1>
        <a:srgbClr val="000000"/>
      </a:dk1>
      <a:lt1>
        <a:srgbClr val="FFFFFF"/>
      </a:lt1>
      <a:dk2>
        <a:srgbClr val="000000"/>
      </a:dk2>
      <a:lt2>
        <a:srgbClr val="C0C0C0"/>
      </a:lt2>
      <a:accent1>
        <a:srgbClr val="058387"/>
      </a:accent1>
      <a:accent2>
        <a:srgbClr val="F08C2E"/>
      </a:accent2>
      <a:accent3>
        <a:srgbClr val="76A8A8"/>
      </a:accent3>
      <a:accent4>
        <a:srgbClr val="EDAC32"/>
      </a:accent4>
      <a:accent5>
        <a:srgbClr val="D64067"/>
      </a:accent5>
      <a:accent6>
        <a:srgbClr val="769A31"/>
      </a:accent6>
      <a:hlink>
        <a:srgbClr val="44345F"/>
      </a:hlink>
      <a:folHlink>
        <a:srgbClr val="9A478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SLC Theme 4</Template>
  <TotalTime>16411</TotalTime>
  <Words>342</Words>
  <Application>Microsoft Office PowerPoint</Application>
  <PresentationFormat>On-screen Show (4:3)</PresentationFormat>
  <Paragraphs>48</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SLC Theme 4</vt:lpstr>
      <vt:lpstr>Slide 1</vt:lpstr>
      <vt:lpstr>Quantum Key Distribution</vt:lpstr>
      <vt:lpstr>there are 6 research teams bidding for money</vt:lpstr>
      <vt:lpstr>your task</vt:lpstr>
      <vt:lpstr>teams should consider</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Better Radiopharamaceuticals</dc:title>
  <dc:subject/>
  <dc:creator>Alan  Denton</dc:creator>
  <cp:keywords/>
  <dc:description/>
  <cp:lastModifiedBy>Kay</cp:lastModifiedBy>
  <cp:revision>228</cp:revision>
  <dcterms:created xsi:type="dcterms:W3CDTF">2014-01-05T09:48:21Z</dcterms:created>
  <dcterms:modified xsi:type="dcterms:W3CDTF">2015-06-08T16:46:59Z</dcterms:modified>
  <cp:category/>
</cp:coreProperties>
</file>