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2.xml" ContentType="application/vnd.openxmlformats-officedocument.presentationml.slideLayout+xml"/>
  <Override PartName="/ppt/notesSlides/notesSlide16.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20.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Override PartName="/ppt/slideLayouts/slideLayout16.xml" ContentType="application/vnd.openxmlformats-officedocument.presentationml.slideLayout+xml"/>
  <Default Extension="jpeg" ContentType="image/jpeg"/>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slideLayouts/slideLayout23.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slideLayouts/slideLayout21.xml" ContentType="application/vnd.openxmlformats-officedocument.presentationml.slideLayout+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slideLayouts/slideLayout10.xml" ContentType="application/vnd.openxmlformats-officedocument.presentationml.slideLayout+xml"/>
  <Default Extension="gif" ContentType="image/gif"/>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57" r:id="rId1"/>
  </p:sldMasterIdLst>
  <p:notesMasterIdLst>
    <p:notesMasterId r:id="rId29"/>
  </p:notesMasterIdLst>
  <p:handoutMasterIdLst>
    <p:handoutMasterId r:id="rId30"/>
  </p:handoutMasterIdLst>
  <p:sldIdLst>
    <p:sldId id="305" r:id="rId2"/>
    <p:sldId id="306" r:id="rId3"/>
    <p:sldId id="307" r:id="rId4"/>
    <p:sldId id="326" r:id="rId5"/>
    <p:sldId id="328" r:id="rId6"/>
    <p:sldId id="341" r:id="rId7"/>
    <p:sldId id="308" r:id="rId8"/>
    <p:sldId id="309" r:id="rId9"/>
    <p:sldId id="310" r:id="rId10"/>
    <p:sldId id="311" r:id="rId11"/>
    <p:sldId id="325" r:id="rId12"/>
    <p:sldId id="350" r:id="rId13"/>
    <p:sldId id="322" r:id="rId14"/>
    <p:sldId id="315" r:id="rId15"/>
    <p:sldId id="329" r:id="rId16"/>
    <p:sldId id="330" r:id="rId17"/>
    <p:sldId id="331" r:id="rId18"/>
    <p:sldId id="333" r:id="rId19"/>
    <p:sldId id="334" r:id="rId20"/>
    <p:sldId id="332" r:id="rId21"/>
    <p:sldId id="347" r:id="rId22"/>
    <p:sldId id="348" r:id="rId23"/>
    <p:sldId id="346" r:id="rId24"/>
    <p:sldId id="345" r:id="rId25"/>
    <p:sldId id="339" r:id="rId26"/>
    <p:sldId id="338" r:id="rId27"/>
    <p:sldId id="340" r:id="rId2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 uri="{2D200454-40CA-4A62-9FC3-DE9A4176ACB9}">
      <p15:notesGuideLst xmlns=""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A1449"/>
    <a:srgbClr val="058387"/>
    <a:srgbClr val="769A31"/>
    <a:srgbClr val="9A478D"/>
    <a:srgbClr val="F08C2E"/>
    <a:srgbClr val="691E67"/>
    <a:srgbClr val="8B8B8B"/>
    <a:srgbClr val="44335C"/>
    <a:srgbClr val="76A8A8"/>
    <a:srgbClr val="44345F"/>
  </p:clrMru>
  <p:extLst>
    <p:ext uri="{E76CE94A-603C-4142-B9EB-6D1370010A27}">
      <p14:discardImageEditData xmlns:p14="http://schemas.microsoft.com/office/powerpoint/2010/main" xmlns="" val="0"/>
    </p:ext>
    <p:ext uri="{D31A062A-798A-4329-ABDD-BBA856620510}">
      <p14:defaultImageDpi xmlns:p14="http://schemas.microsoft.com/office/powerpoint/2010/main" xmlns="" val="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E8B1032C-EA38-4F05-BA0D-38AFFFC7BED3}" styleName="Light Style 3 - Accent 6">
    <a:wholeTbl>
      <a:tcTxStyle>
        <a:fontRef idx="minor">
          <a:scrgbClr r="0" g="0" b="0"/>
        </a:fontRef>
        <a:schemeClr val="tx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noFill/>
        </a:fill>
      </a:tcStyle>
    </a:wholeTbl>
    <a:band1H>
      <a:tcStyle>
        <a:tcBdr/>
        <a:fill>
          <a:solidFill>
            <a:schemeClr val="accent6">
              <a:alpha val="20000"/>
            </a:schemeClr>
          </a:solidFill>
        </a:fill>
      </a:tcStyle>
    </a:band1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noFill/>
        </a:fill>
      </a:tcStyle>
    </a:lastRow>
    <a:firstRow>
      <a:tcTxStyle b="on"/>
      <a:tcStyle>
        <a:tcBdr>
          <a:bottom>
            <a:ln w="25400" cmpd="sng">
              <a:solidFill>
                <a:schemeClr val="accent6"/>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20810" autoAdjust="0"/>
    <p:restoredTop sz="72630" autoAdjust="0"/>
  </p:normalViewPr>
  <p:slideViewPr>
    <p:cSldViewPr snapToGrid="0" snapToObjects="1">
      <p:cViewPr>
        <p:scale>
          <a:sx n="99" d="100"/>
          <a:sy n="99" d="100"/>
        </p:scale>
        <p:origin x="-2808" y="-402"/>
      </p:cViewPr>
      <p:guideLst>
        <p:guide orient="horz" pos="2160"/>
        <p:guide pos="2880"/>
      </p:guideLst>
    </p:cSldViewPr>
  </p:slideViewPr>
  <p:outlineViewPr>
    <p:cViewPr>
      <p:scale>
        <a:sx n="33" d="100"/>
        <a:sy n="33" d="100"/>
      </p:scale>
      <p:origin x="0" y="208"/>
    </p:cViewPr>
  </p:outlineViewPr>
  <p:notesTextViewPr>
    <p:cViewPr>
      <p:scale>
        <a:sx n="100" d="100"/>
        <a:sy n="100" d="100"/>
      </p:scale>
      <p:origin x="0" y="0"/>
    </p:cViewPr>
  </p:notesTextViewPr>
  <p:sorterViewPr>
    <p:cViewPr>
      <p:scale>
        <a:sx n="171" d="100"/>
        <a:sy n="171" d="100"/>
      </p:scale>
      <p:origin x="0" y="0"/>
    </p:cViewPr>
  </p:sorterViewPr>
  <p:notesViewPr>
    <p:cSldViewPr snapToGrid="0" snapToObjects="1">
      <p:cViewPr varScale="1">
        <p:scale>
          <a:sx n="157" d="100"/>
          <a:sy n="157" d="100"/>
        </p:scale>
        <p:origin x="-2936" y="-112"/>
      </p:cViewPr>
      <p:guideLst>
        <p:guide orient="horz" pos="2880"/>
        <p:guide pos="2160"/>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7A68EA39-179C-DC4C-947E-E9AB6E17BA27}" type="datetimeFigureOut">
              <a:rPr lang="en-US" smtClean="0"/>
              <a:pPr/>
              <a:t>6/8/2015</a:t>
            </a:fld>
            <a:endParaRPr lang="en-GB"/>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87BD339E-976A-D04D-A407-FC769B9301CF}" type="slidenum">
              <a:rPr lang="en-GB" smtClean="0"/>
              <a:pPr/>
              <a:t>‹#›</a:t>
            </a:fld>
            <a:endParaRPr lang="en-GB"/>
          </a:p>
        </p:txBody>
      </p:sp>
    </p:spTree>
    <p:extLst>
      <p:ext uri="{BB962C8B-B14F-4D97-AF65-F5344CB8AC3E}">
        <p14:creationId xmlns:p14="http://schemas.microsoft.com/office/powerpoint/2010/main" xmlns="" val="254771140"/>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4DBE9B7-353C-5F42-923D-160C797E289F}" type="datetimeFigureOut">
              <a:rPr lang="en-US" smtClean="0"/>
              <a:pPr/>
              <a:t>6/8/2015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288422B-EBB9-A74A-A6C9-1DBA4F33C77E}" type="slidenum">
              <a:rPr lang="en-US" smtClean="0"/>
              <a:pPr/>
              <a:t>‹#›</a:t>
            </a:fld>
            <a:endParaRPr lang="en-US"/>
          </a:p>
        </p:txBody>
      </p:sp>
    </p:spTree>
    <p:extLst>
      <p:ext uri="{BB962C8B-B14F-4D97-AF65-F5344CB8AC3E}">
        <p14:creationId xmlns:p14="http://schemas.microsoft.com/office/powerpoint/2010/main" xmlns="" val="47526785"/>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3" Type="http://schemas.openxmlformats.org/officeDocument/2006/relationships/hyperlink" Target="http://qcvictoria.com/QCV-Technology/QKD" TargetMode="External"/><Relationship Id="rId2" Type="http://schemas.openxmlformats.org/officeDocument/2006/relationships/slide" Target="../slides/slide15.xml"/><Relationship Id="rId1" Type="http://schemas.openxmlformats.org/officeDocument/2006/relationships/notesMaster" Target="../notesMasters/notesMaster1.xml"/><Relationship Id="rId4" Type="http://schemas.openxmlformats.org/officeDocument/2006/relationships/hyperlink" Target="http://www.cse.wustl.edu/~jain/cse571-07/ftp/quantum/" TargetMode="Externa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GB" dirty="0" smtClean="0"/>
              <a:t>See the file</a:t>
            </a:r>
            <a:r>
              <a:rPr lang="en-GB" baseline="0" dirty="0" smtClean="0"/>
              <a:t> </a:t>
            </a:r>
            <a:r>
              <a:rPr lang="en-GB" b="1" baseline="0" dirty="0" smtClean="0"/>
              <a:t>Resources </a:t>
            </a:r>
            <a:r>
              <a:rPr lang="en-GB" b="1" baseline="0" dirty="0" err="1" smtClean="0"/>
              <a:t>Overview.docx</a:t>
            </a:r>
            <a:r>
              <a:rPr lang="en-GB" baseline="0" dirty="0" smtClean="0"/>
              <a:t> to find out about how you could use these resources in a lesson.</a:t>
            </a:r>
            <a:endParaRPr lang="en-GB" dirty="0" smtClean="0"/>
          </a:p>
          <a:p>
            <a:endParaRPr lang="en-GB" dirty="0"/>
          </a:p>
        </p:txBody>
      </p:sp>
      <p:sp>
        <p:nvSpPr>
          <p:cNvPr id="4" name="Slide Number Placeholder 3"/>
          <p:cNvSpPr>
            <a:spLocks noGrp="1"/>
          </p:cNvSpPr>
          <p:nvPr>
            <p:ph type="sldNum" sz="quarter" idx="10"/>
          </p:nvPr>
        </p:nvSpPr>
        <p:spPr/>
        <p:txBody>
          <a:bodyPr/>
          <a:lstStyle/>
          <a:p>
            <a:fld id="{C288422B-EBB9-A74A-A6C9-1DBA4F33C77E}" type="slidenum">
              <a:rPr lang="en-US" smtClean="0"/>
              <a:pPr/>
              <a:t>1</a:t>
            </a:fld>
            <a:endParaRPr lang="en-US"/>
          </a:p>
        </p:txBody>
      </p:sp>
    </p:spTree>
    <p:extLst>
      <p:ext uri="{BB962C8B-B14F-4D97-AF65-F5344CB8AC3E}">
        <p14:creationId xmlns:p14="http://schemas.microsoft.com/office/powerpoint/2010/main" xmlns="" val="39215251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C288422B-EBB9-A74A-A6C9-1DBA4F33C77E}" type="slidenum">
              <a:rPr lang="en-US" smtClean="0"/>
              <a:pPr/>
              <a:t>10</a:t>
            </a:fld>
            <a:endParaRPr lang="en-US"/>
          </a:p>
        </p:txBody>
      </p:sp>
    </p:spTree>
    <p:extLst>
      <p:ext uri="{BB962C8B-B14F-4D97-AF65-F5344CB8AC3E}">
        <p14:creationId xmlns:p14="http://schemas.microsoft.com/office/powerpoint/2010/main" xmlns="" val="407420711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smtClean="0">
                <a:effectLst/>
              </a:rPr>
              <a:t>Animated</a:t>
            </a:r>
          </a:p>
          <a:p>
            <a:endParaRPr lang="en-GB" b="1" dirty="0" smtClean="0">
              <a:effectLst/>
            </a:endParaRPr>
          </a:p>
          <a:p>
            <a:r>
              <a:rPr lang="en-GB" b="1" dirty="0" smtClean="0"/>
              <a:t>Additional information</a:t>
            </a:r>
          </a:p>
          <a:p>
            <a:r>
              <a:rPr lang="en-GB" b="0" dirty="0" smtClean="0"/>
              <a:t>Claude</a:t>
            </a:r>
            <a:r>
              <a:rPr lang="en-GB" b="0" baseline="0" dirty="0" smtClean="0"/>
              <a:t> Shannon showed that the only </a:t>
            </a:r>
            <a:r>
              <a:rPr lang="en-GB" b="0" baseline="0" dirty="0" err="1" smtClean="0"/>
              <a:t>provenly</a:t>
            </a:r>
            <a:r>
              <a:rPr lang="en-GB" b="0" baseline="0" dirty="0" smtClean="0"/>
              <a:t> </a:t>
            </a:r>
            <a:r>
              <a:rPr lang="en-GB" b="0" baseline="0" dirty="0" err="1" smtClean="0"/>
              <a:t>uncrackable</a:t>
            </a:r>
            <a:r>
              <a:rPr lang="en-GB" b="0" baseline="0" dirty="0" smtClean="0"/>
              <a:t> code was one based upon a one-time pad in 1945 (released to the public in 1949).</a:t>
            </a:r>
          </a:p>
          <a:p>
            <a:endParaRPr lang="en-GB" b="0" baseline="0" dirty="0" smtClean="0"/>
          </a:p>
          <a:p>
            <a:r>
              <a:rPr lang="en-GB" b="0" baseline="0" dirty="0" smtClean="0"/>
              <a:t>For more information see</a:t>
            </a:r>
          </a:p>
          <a:p>
            <a:r>
              <a:rPr lang="en-GB" b="0" dirty="0" smtClean="0"/>
              <a:t>https://</a:t>
            </a:r>
            <a:r>
              <a:rPr lang="en-GB" b="0" dirty="0" err="1" smtClean="0"/>
              <a:t>www.khanacademy.org</a:t>
            </a:r>
            <a:r>
              <a:rPr lang="en-GB" b="0" dirty="0" smtClean="0"/>
              <a:t>/computing/computer-science/cryptography/crypt/v/one-time-pad</a:t>
            </a:r>
            <a:endParaRPr lang="en-GB" b="0" dirty="0"/>
          </a:p>
        </p:txBody>
      </p:sp>
      <p:sp>
        <p:nvSpPr>
          <p:cNvPr id="4" name="Slide Number Placeholder 3"/>
          <p:cNvSpPr>
            <a:spLocks noGrp="1"/>
          </p:cNvSpPr>
          <p:nvPr>
            <p:ph type="sldNum" sz="quarter" idx="10"/>
          </p:nvPr>
        </p:nvSpPr>
        <p:spPr/>
        <p:txBody>
          <a:bodyPr/>
          <a:lstStyle/>
          <a:p>
            <a:fld id="{C288422B-EBB9-A74A-A6C9-1DBA4F33C77E}" type="slidenum">
              <a:rPr lang="en-US" smtClean="0"/>
              <a:pPr/>
              <a:t>11</a:t>
            </a:fld>
            <a:endParaRPr lang="en-US"/>
          </a:p>
        </p:txBody>
      </p:sp>
    </p:spTree>
    <p:extLst>
      <p:ext uri="{BB962C8B-B14F-4D97-AF65-F5344CB8AC3E}">
        <p14:creationId xmlns:p14="http://schemas.microsoft.com/office/powerpoint/2010/main" xmlns="" val="250795392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smtClean="0"/>
          </a:p>
          <a:p>
            <a:endParaRPr lang="en-GB" dirty="0" smtClean="0"/>
          </a:p>
        </p:txBody>
      </p:sp>
      <p:sp>
        <p:nvSpPr>
          <p:cNvPr id="4" name="Slide Number Placeholder 3"/>
          <p:cNvSpPr>
            <a:spLocks noGrp="1"/>
          </p:cNvSpPr>
          <p:nvPr>
            <p:ph type="sldNum" sz="quarter" idx="10"/>
          </p:nvPr>
        </p:nvSpPr>
        <p:spPr/>
        <p:txBody>
          <a:bodyPr/>
          <a:lstStyle/>
          <a:p>
            <a:fld id="{C288422B-EBB9-A74A-A6C9-1DBA4F33C77E}" type="slidenum">
              <a:rPr lang="en-US" smtClean="0"/>
              <a:pPr/>
              <a:t>12</a:t>
            </a:fld>
            <a:endParaRPr lang="en-US"/>
          </a:p>
        </p:txBody>
      </p:sp>
    </p:spTree>
    <p:extLst>
      <p:ext uri="{BB962C8B-B14F-4D97-AF65-F5344CB8AC3E}">
        <p14:creationId xmlns:p14="http://schemas.microsoft.com/office/powerpoint/2010/main" xmlns="" val="269324712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smtClean="0">
                <a:effectLst/>
              </a:rPr>
              <a:t>Animated</a:t>
            </a:r>
          </a:p>
          <a:p>
            <a:endParaRPr lang="en-GB" b="1" dirty="0" smtClean="0">
              <a:effectLst/>
            </a:endParaRPr>
          </a:p>
        </p:txBody>
      </p:sp>
      <p:sp>
        <p:nvSpPr>
          <p:cNvPr id="4" name="Slide Number Placeholder 3"/>
          <p:cNvSpPr>
            <a:spLocks noGrp="1"/>
          </p:cNvSpPr>
          <p:nvPr>
            <p:ph type="sldNum" sz="quarter" idx="10"/>
          </p:nvPr>
        </p:nvSpPr>
        <p:spPr/>
        <p:txBody>
          <a:bodyPr/>
          <a:lstStyle/>
          <a:p>
            <a:fld id="{C288422B-EBB9-A74A-A6C9-1DBA4F33C77E}" type="slidenum">
              <a:rPr lang="en-US" smtClean="0"/>
              <a:pPr/>
              <a:t>13</a:t>
            </a:fld>
            <a:endParaRPr lang="en-US"/>
          </a:p>
        </p:txBody>
      </p:sp>
    </p:spTree>
    <p:extLst>
      <p:ext uri="{BB962C8B-B14F-4D97-AF65-F5344CB8AC3E}">
        <p14:creationId xmlns:p14="http://schemas.microsoft.com/office/powerpoint/2010/main" xmlns="" val="247901637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C288422B-EBB9-A74A-A6C9-1DBA4F33C77E}" type="slidenum">
              <a:rPr lang="en-US" smtClean="0"/>
              <a:pPr/>
              <a:t>14</a:t>
            </a:fld>
            <a:endParaRPr lang="en-US"/>
          </a:p>
        </p:txBody>
      </p:sp>
    </p:spTree>
    <p:extLst>
      <p:ext uri="{BB962C8B-B14F-4D97-AF65-F5344CB8AC3E}">
        <p14:creationId xmlns:p14="http://schemas.microsoft.com/office/powerpoint/2010/main" xmlns="" val="295543207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kern="1200" dirty="0" smtClean="0">
                <a:solidFill>
                  <a:schemeClr val="tx1"/>
                </a:solidFill>
                <a:effectLst/>
                <a:latin typeface="+mn-lt"/>
                <a:ea typeface="+mn-ea"/>
                <a:cs typeface="+mn-cs"/>
              </a:rPr>
              <a:t>These slides are intended for teachers that understand QKD, to support them in lessons.  Teachers that are not sure about QKD are recommended to read about it before teaching it.</a:t>
            </a:r>
            <a:r>
              <a:rPr lang="en-GB" dirty="0" smtClean="0">
                <a:effectLst/>
              </a:rPr>
              <a:t> </a:t>
            </a:r>
          </a:p>
          <a:p>
            <a:endParaRPr lang="en-GB" sz="1200" kern="1200" dirty="0" smtClean="0">
              <a:solidFill>
                <a:schemeClr val="tx1"/>
              </a:solidFill>
              <a:effectLst/>
              <a:latin typeface="+mn-lt"/>
              <a:ea typeface="+mn-ea"/>
              <a:cs typeface="+mn-cs"/>
            </a:endParaRPr>
          </a:p>
          <a:p>
            <a:r>
              <a:rPr lang="en-GB" sz="1200" kern="1200" dirty="0" smtClean="0">
                <a:solidFill>
                  <a:schemeClr val="tx1"/>
                </a:solidFill>
                <a:effectLst/>
                <a:latin typeface="+mn-lt"/>
                <a:ea typeface="+mn-ea"/>
                <a:cs typeface="+mn-cs"/>
              </a:rPr>
              <a:t>There are a lot of descriptions online about how QKD works, and they generally explain it using Heisenberg’s Uncertainty Principle and the linear polarisation of light.</a:t>
            </a:r>
          </a:p>
          <a:p>
            <a:r>
              <a:rPr lang="en-GB" sz="1200" u="sng" kern="1200" dirty="0" smtClean="0">
                <a:solidFill>
                  <a:schemeClr val="tx1"/>
                </a:solidFill>
                <a:effectLst/>
                <a:latin typeface="+mn-lt"/>
                <a:ea typeface="+mn-ea"/>
                <a:cs typeface="+mn-cs"/>
                <a:hlinkClick r:id="rId3"/>
              </a:rPr>
              <a:t>http://qcvictoria.com/QCV-Technology/QKD</a:t>
            </a:r>
            <a:endParaRPr lang="en-GB" sz="1200" kern="1200" dirty="0" smtClean="0">
              <a:solidFill>
                <a:schemeClr val="tx1"/>
              </a:solidFill>
              <a:effectLst/>
              <a:latin typeface="+mn-lt"/>
              <a:ea typeface="+mn-ea"/>
              <a:cs typeface="+mn-cs"/>
            </a:endParaRPr>
          </a:p>
          <a:p>
            <a:r>
              <a:rPr lang="en-GB" sz="1200" kern="1200" dirty="0" smtClean="0">
                <a:solidFill>
                  <a:schemeClr val="tx1"/>
                </a:solidFill>
                <a:effectLst/>
                <a:latin typeface="+mn-lt"/>
                <a:ea typeface="+mn-ea"/>
                <a:cs typeface="+mn-cs"/>
              </a:rPr>
              <a:t> </a:t>
            </a:r>
          </a:p>
          <a:p>
            <a:r>
              <a:rPr lang="en-GB" b="1" dirty="0" smtClean="0"/>
              <a:t>Additional</a:t>
            </a:r>
            <a:r>
              <a:rPr lang="en-GB" b="1" baseline="0" dirty="0" smtClean="0"/>
              <a:t> information</a:t>
            </a:r>
          </a:p>
          <a:p>
            <a:endParaRPr lang="en-GB" sz="1200" kern="1200" dirty="0" smtClean="0">
              <a:solidFill>
                <a:schemeClr val="tx1"/>
              </a:solidFill>
              <a:effectLst/>
              <a:latin typeface="+mn-lt"/>
              <a:ea typeface="+mn-ea"/>
              <a:cs typeface="+mn-cs"/>
            </a:endParaRPr>
          </a:p>
          <a:p>
            <a:r>
              <a:rPr lang="en-GB" sz="1200" kern="1200" dirty="0" smtClean="0">
                <a:solidFill>
                  <a:schemeClr val="tx1"/>
                </a:solidFill>
                <a:effectLst/>
                <a:latin typeface="+mn-lt"/>
                <a:ea typeface="+mn-ea"/>
                <a:cs typeface="+mn-cs"/>
              </a:rPr>
              <a:t>However, in reality there are other ways that quantum key distribution can be used in practice. You can use other properties of light (such as the circular polarisation of light or phase difference) in an analogous fashion to the linear polarisation.  It is also possible to use entanglement.  A nice description of how entanglement could be used is here.</a:t>
            </a:r>
          </a:p>
          <a:p>
            <a:r>
              <a:rPr lang="en-GB" sz="1200" u="sng" kern="1200" dirty="0" smtClean="0">
                <a:solidFill>
                  <a:schemeClr val="tx1"/>
                </a:solidFill>
                <a:effectLst/>
                <a:latin typeface="+mn-lt"/>
                <a:ea typeface="+mn-ea"/>
                <a:cs typeface="+mn-cs"/>
                <a:hlinkClick r:id="rId4"/>
              </a:rPr>
              <a:t>http://www.cse.wustl.edu/~jain/cse571-07/ftp/quantum/ - hup</a:t>
            </a:r>
            <a:endParaRPr lang="en-GB" sz="1200" kern="1200" dirty="0" smtClean="0">
              <a:solidFill>
                <a:schemeClr val="tx1"/>
              </a:solidFill>
              <a:effectLst/>
              <a:latin typeface="+mn-lt"/>
              <a:ea typeface="+mn-ea"/>
              <a:cs typeface="+mn-cs"/>
            </a:endParaRPr>
          </a:p>
          <a:p>
            <a:endParaRPr lang="en-GB" b="0" baseline="0" dirty="0" smtClean="0"/>
          </a:p>
          <a:p>
            <a:r>
              <a:rPr lang="en-GB" sz="1200" kern="1200" dirty="0" smtClean="0">
                <a:solidFill>
                  <a:schemeClr val="tx1"/>
                </a:solidFill>
                <a:effectLst/>
                <a:latin typeface="+mn-lt"/>
                <a:ea typeface="+mn-ea"/>
                <a:cs typeface="+mn-cs"/>
              </a:rPr>
              <a:t>To fully understand entanglement requires some detailed understanding, so many teachers will not mention it unless students ask about it.</a:t>
            </a:r>
            <a:r>
              <a:rPr lang="en-GB" dirty="0" smtClean="0">
                <a:effectLst/>
              </a:rPr>
              <a:t> </a:t>
            </a:r>
            <a:endParaRPr lang="en-GB" b="0" baseline="0" dirty="0" smtClean="0"/>
          </a:p>
        </p:txBody>
      </p:sp>
      <p:sp>
        <p:nvSpPr>
          <p:cNvPr id="4" name="Slide Number Placeholder 3"/>
          <p:cNvSpPr>
            <a:spLocks noGrp="1"/>
          </p:cNvSpPr>
          <p:nvPr>
            <p:ph type="sldNum" sz="quarter" idx="10"/>
          </p:nvPr>
        </p:nvSpPr>
        <p:spPr/>
        <p:txBody>
          <a:bodyPr/>
          <a:lstStyle/>
          <a:p>
            <a:fld id="{C288422B-EBB9-A74A-A6C9-1DBA4F33C77E}" type="slidenum">
              <a:rPr lang="en-US" smtClean="0"/>
              <a:pPr/>
              <a:t>15</a:t>
            </a:fld>
            <a:endParaRPr lang="en-US"/>
          </a:p>
        </p:txBody>
      </p:sp>
    </p:spTree>
    <p:extLst>
      <p:ext uri="{BB962C8B-B14F-4D97-AF65-F5344CB8AC3E}">
        <p14:creationId xmlns:p14="http://schemas.microsoft.com/office/powerpoint/2010/main" xmlns="" val="17439266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0" dirty="0" smtClean="0"/>
              <a:t>The final point is crucial to all of the later understanding – photons</a:t>
            </a:r>
            <a:r>
              <a:rPr lang="en-GB" b="0" baseline="0" dirty="0" smtClean="0"/>
              <a:t> that are polarised at a 45</a:t>
            </a:r>
            <a:r>
              <a:rPr lang="en-GB" b="0" dirty="0" smtClean="0"/>
              <a:t>° angle to the filter they are passing through will act in a random</a:t>
            </a:r>
            <a:r>
              <a:rPr lang="en-GB" b="0" baseline="0" dirty="0" smtClean="0"/>
              <a:t> fashion.</a:t>
            </a:r>
            <a:endParaRPr lang="en-GB" b="0" dirty="0" smtClean="0"/>
          </a:p>
          <a:p>
            <a:endParaRPr lang="en-GB" b="1" dirty="0" smtClean="0"/>
          </a:p>
          <a:p>
            <a:r>
              <a:rPr lang="en-GB" b="1" dirty="0" smtClean="0"/>
              <a:t>Extension</a:t>
            </a:r>
          </a:p>
          <a:p>
            <a:r>
              <a:rPr lang="en-GB" b="0" dirty="0" smtClean="0"/>
              <a:t>If you need to teach </a:t>
            </a:r>
            <a:r>
              <a:rPr lang="en-GB" b="0" dirty="0" err="1" smtClean="0"/>
              <a:t>Malus’s</a:t>
            </a:r>
            <a:r>
              <a:rPr lang="en-GB" b="0" dirty="0" smtClean="0"/>
              <a:t> law, this is a perfect</a:t>
            </a:r>
            <a:r>
              <a:rPr lang="en-GB" b="0" baseline="0" dirty="0" smtClean="0"/>
              <a:t> point to discuss it in detail.</a:t>
            </a:r>
          </a:p>
          <a:p>
            <a:endParaRPr lang="en-GB" b="0" baseline="0" dirty="0" smtClean="0"/>
          </a:p>
          <a:p>
            <a:r>
              <a:rPr lang="en-GB" b="0" baseline="0" dirty="0" smtClean="0"/>
              <a:t>I = I</a:t>
            </a:r>
            <a:r>
              <a:rPr lang="en-GB" b="0" baseline="-25000" dirty="0" smtClean="0"/>
              <a:t>0</a:t>
            </a:r>
            <a:r>
              <a:rPr lang="en-GB" b="0" baseline="0" dirty="0" smtClean="0"/>
              <a:t>cos</a:t>
            </a:r>
            <a:r>
              <a:rPr lang="en-GB" b="0" baseline="30000" dirty="0" smtClean="0"/>
              <a:t>2</a:t>
            </a:r>
            <a:r>
              <a:rPr lang="en-GB" b="0" baseline="0" dirty="0" smtClean="0"/>
              <a:t>(</a:t>
            </a:r>
            <a:r>
              <a:rPr lang="en-GB" b="0" baseline="0" dirty="0" err="1" smtClean="0"/>
              <a:t>θ</a:t>
            </a:r>
            <a:r>
              <a:rPr lang="en-GB" b="0" baseline="0" dirty="0" smtClean="0"/>
              <a:t>)</a:t>
            </a:r>
          </a:p>
          <a:p>
            <a:endParaRPr lang="en-GB" b="0" baseline="0" dirty="0" smtClean="0"/>
          </a:p>
          <a:p>
            <a:r>
              <a:rPr lang="en-GB" b="0" baseline="0" dirty="0" smtClean="0"/>
              <a:t>A sensible question is to ask students how much light will get through if you have three filters – each at 45° compared to one another – what percentage that goes through the first will make it out the end?  This is also a nice (and surprising) demo – contrary to expectation, adding an extra filter results in more light.</a:t>
            </a:r>
          </a:p>
          <a:p>
            <a:endParaRPr lang="en-GB" b="0" baseline="0" dirty="0" smtClean="0"/>
          </a:p>
          <a:p>
            <a:r>
              <a:rPr lang="en-GB" b="0" baseline="0" dirty="0" smtClean="0"/>
              <a:t>What if you have 91 filters, each with a 1° angle between them – what percentage then?</a:t>
            </a:r>
          </a:p>
          <a:p>
            <a:endParaRPr lang="en-GB" b="0" baseline="0" dirty="0" smtClean="0"/>
          </a:p>
          <a:p>
            <a:r>
              <a:rPr lang="en-GB" b="0" baseline="0" dirty="0" smtClean="0"/>
              <a:t>You can simulate this effect using around 5m of thick climbing rope between two people and twisting it around from one end.  Ask two students to hold two parallel vertical rulers at the start to constrict the movement – which polarises the wave.  Two students holding horizontal rulers at the end will result in no wave passing through.  However, if you ask another two students to hold rulers at 45° in the middle, a small percentage will get through.</a:t>
            </a:r>
          </a:p>
        </p:txBody>
      </p:sp>
      <p:sp>
        <p:nvSpPr>
          <p:cNvPr id="4" name="Slide Number Placeholder 3"/>
          <p:cNvSpPr>
            <a:spLocks noGrp="1"/>
          </p:cNvSpPr>
          <p:nvPr>
            <p:ph type="sldNum" sz="quarter" idx="10"/>
          </p:nvPr>
        </p:nvSpPr>
        <p:spPr/>
        <p:txBody>
          <a:bodyPr/>
          <a:lstStyle/>
          <a:p>
            <a:fld id="{C288422B-EBB9-A74A-A6C9-1DBA4F33C77E}" type="slidenum">
              <a:rPr lang="en-US" smtClean="0"/>
              <a:pPr/>
              <a:t>18</a:t>
            </a:fld>
            <a:endParaRPr lang="en-US"/>
          </a:p>
        </p:txBody>
      </p:sp>
    </p:spTree>
    <p:extLst>
      <p:ext uri="{BB962C8B-B14F-4D97-AF65-F5344CB8AC3E}">
        <p14:creationId xmlns:p14="http://schemas.microsoft.com/office/powerpoint/2010/main" xmlns="" val="77853269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The two filters, up-down,</a:t>
            </a:r>
            <a:r>
              <a:rPr lang="en-GB" baseline="0" dirty="0" smtClean="0"/>
              <a:t> left-right are called the </a:t>
            </a:r>
            <a:r>
              <a:rPr lang="en-GB" b="1" baseline="0" dirty="0" smtClean="0"/>
              <a:t>rectilinear basis</a:t>
            </a:r>
            <a:r>
              <a:rPr lang="en-GB" baseline="0" dirty="0" smtClean="0"/>
              <a:t>.</a:t>
            </a:r>
          </a:p>
          <a:p>
            <a:r>
              <a:rPr lang="en-GB" baseline="0" dirty="0" smtClean="0"/>
              <a:t>The two diagonals are called the </a:t>
            </a:r>
            <a:r>
              <a:rPr lang="en-GB" b="1" baseline="0" dirty="0" smtClean="0"/>
              <a:t>diagonal basis.</a:t>
            </a:r>
            <a:endParaRPr lang="en-GB" b="1" dirty="0"/>
          </a:p>
        </p:txBody>
      </p:sp>
      <p:sp>
        <p:nvSpPr>
          <p:cNvPr id="4" name="Slide Number Placeholder 3"/>
          <p:cNvSpPr>
            <a:spLocks noGrp="1"/>
          </p:cNvSpPr>
          <p:nvPr>
            <p:ph type="sldNum" sz="quarter" idx="10"/>
          </p:nvPr>
        </p:nvSpPr>
        <p:spPr/>
        <p:txBody>
          <a:bodyPr/>
          <a:lstStyle/>
          <a:p>
            <a:fld id="{C288422B-EBB9-A74A-A6C9-1DBA4F33C77E}" type="slidenum">
              <a:rPr lang="en-US" smtClean="0"/>
              <a:pPr/>
              <a:t>19</a:t>
            </a:fld>
            <a:endParaRPr lang="en-US"/>
          </a:p>
        </p:txBody>
      </p:sp>
    </p:spTree>
    <p:extLst>
      <p:ext uri="{BB962C8B-B14F-4D97-AF65-F5344CB8AC3E}">
        <p14:creationId xmlns:p14="http://schemas.microsoft.com/office/powerpoint/2010/main" xmlns="" val="174463796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C288422B-EBB9-A74A-A6C9-1DBA4F33C77E}" type="slidenum">
              <a:rPr lang="en-US" smtClean="0"/>
              <a:pPr/>
              <a:t>20</a:t>
            </a:fld>
            <a:endParaRPr lang="en-US"/>
          </a:p>
        </p:txBody>
      </p:sp>
    </p:spTree>
    <p:extLst>
      <p:ext uri="{BB962C8B-B14F-4D97-AF65-F5344CB8AC3E}">
        <p14:creationId xmlns:p14="http://schemas.microsoft.com/office/powerpoint/2010/main" xmlns="" val="4682493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b="1" dirty="0"/>
          </a:p>
        </p:txBody>
      </p:sp>
      <p:sp>
        <p:nvSpPr>
          <p:cNvPr id="4" name="Slide Number Placeholder 3"/>
          <p:cNvSpPr>
            <a:spLocks noGrp="1"/>
          </p:cNvSpPr>
          <p:nvPr>
            <p:ph type="sldNum" sz="quarter" idx="10"/>
          </p:nvPr>
        </p:nvSpPr>
        <p:spPr/>
        <p:txBody>
          <a:bodyPr/>
          <a:lstStyle/>
          <a:p>
            <a:fld id="{C288422B-EBB9-A74A-A6C9-1DBA4F33C77E}" type="slidenum">
              <a:rPr lang="en-US" smtClean="0"/>
              <a:pPr/>
              <a:t>21</a:t>
            </a:fld>
            <a:endParaRPr lang="en-US"/>
          </a:p>
        </p:txBody>
      </p:sp>
    </p:spTree>
    <p:extLst>
      <p:ext uri="{BB962C8B-B14F-4D97-AF65-F5344CB8AC3E}">
        <p14:creationId xmlns:p14="http://schemas.microsoft.com/office/powerpoint/2010/main" xmlns="" val="296562958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This</a:t>
            </a:r>
            <a:r>
              <a:rPr lang="en-US" sz="1200" kern="1200" baseline="0" dirty="0" smtClean="0">
                <a:solidFill>
                  <a:schemeClr val="tx1"/>
                </a:solidFill>
                <a:effectLst/>
                <a:latin typeface="+mn-lt"/>
                <a:ea typeface="+mn-ea"/>
                <a:cs typeface="+mn-cs"/>
              </a:rPr>
              <a:t> </a:t>
            </a:r>
            <a:r>
              <a:rPr lang="en-US" sz="1200" b="1" kern="1200" dirty="0" smtClean="0">
                <a:solidFill>
                  <a:schemeClr val="tx1"/>
                </a:solidFill>
                <a:effectLst/>
                <a:latin typeface="+mn-lt"/>
                <a:ea typeface="+mn-ea"/>
                <a:cs typeface="+mn-cs"/>
              </a:rPr>
              <a:t>introduction PowerPoint</a:t>
            </a:r>
            <a:r>
              <a:rPr lang="en-US" sz="1200" kern="1200" dirty="0" smtClean="0">
                <a:solidFill>
                  <a:schemeClr val="tx1"/>
                </a:solidFill>
                <a:effectLst/>
                <a:latin typeface="+mn-lt"/>
                <a:ea typeface="+mn-ea"/>
                <a:cs typeface="+mn-cs"/>
              </a:rPr>
              <a:t> describes what Quantum Key Distribution is, and how it can fundamentally improve upon standard cryptography. </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US" sz="1200" kern="1200" dirty="0" smtClean="0">
              <a:solidFill>
                <a:schemeClr val="tx1"/>
              </a:solidFill>
              <a:effectLst/>
              <a:latin typeface="+mn-lt"/>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To understand this student</a:t>
            </a:r>
            <a:r>
              <a:rPr lang="en-US" sz="1200" kern="1200" baseline="0" dirty="0" smtClean="0">
                <a:solidFill>
                  <a:schemeClr val="tx1"/>
                </a:solidFill>
                <a:effectLst/>
                <a:latin typeface="+mn-lt"/>
                <a:ea typeface="+mn-ea"/>
                <a:cs typeface="+mn-cs"/>
              </a:rPr>
              <a:t>s must first understand </a:t>
            </a:r>
          </a:p>
          <a:p>
            <a:pPr marL="171450" marR="0" lvl="0" indent="-171450" algn="l" defTabSz="457200" rtl="0" eaLnBrk="1" fontAlgn="auto" latinLnBrk="0" hangingPunct="1">
              <a:lnSpc>
                <a:spcPct val="100000"/>
              </a:lnSpc>
              <a:spcBef>
                <a:spcPts val="0"/>
              </a:spcBef>
              <a:spcAft>
                <a:spcPts val="0"/>
              </a:spcAft>
              <a:buClrTx/>
              <a:buSzTx/>
              <a:buFont typeface="Arial"/>
              <a:buChar char="•"/>
              <a:tabLst/>
              <a:defRPr/>
            </a:pPr>
            <a:r>
              <a:rPr lang="en-US" sz="1200" kern="1200" baseline="0" dirty="0" smtClean="0">
                <a:solidFill>
                  <a:schemeClr val="tx1"/>
                </a:solidFill>
                <a:effectLst/>
                <a:latin typeface="+mn-lt"/>
                <a:ea typeface="+mn-ea"/>
                <a:cs typeface="+mn-cs"/>
              </a:rPr>
              <a:t>what cryptography is</a:t>
            </a:r>
          </a:p>
          <a:p>
            <a:pPr marL="171450" marR="0" lvl="0" indent="-171450" algn="l" defTabSz="457200" rtl="0" eaLnBrk="1" fontAlgn="auto" latinLnBrk="0" hangingPunct="1">
              <a:lnSpc>
                <a:spcPct val="100000"/>
              </a:lnSpc>
              <a:spcBef>
                <a:spcPts val="0"/>
              </a:spcBef>
              <a:spcAft>
                <a:spcPts val="0"/>
              </a:spcAft>
              <a:buClrTx/>
              <a:buSzTx/>
              <a:buFont typeface="Arial"/>
              <a:buChar char="•"/>
              <a:tabLst/>
              <a:defRPr/>
            </a:pPr>
            <a:r>
              <a:rPr lang="en-US" sz="1200" kern="1200" baseline="0" dirty="0" smtClean="0">
                <a:solidFill>
                  <a:schemeClr val="tx1"/>
                </a:solidFill>
                <a:effectLst/>
                <a:latin typeface="+mn-lt"/>
                <a:ea typeface="+mn-ea"/>
                <a:cs typeface="+mn-cs"/>
              </a:rPr>
              <a:t>the importance of a key</a:t>
            </a:r>
          </a:p>
          <a:p>
            <a:pPr marL="171450" marR="0" lvl="0" indent="-171450" algn="l" defTabSz="457200" rtl="0" eaLnBrk="1" fontAlgn="auto" latinLnBrk="0" hangingPunct="1">
              <a:lnSpc>
                <a:spcPct val="100000"/>
              </a:lnSpc>
              <a:spcBef>
                <a:spcPts val="0"/>
              </a:spcBef>
              <a:spcAft>
                <a:spcPts val="0"/>
              </a:spcAft>
              <a:buClrTx/>
              <a:buSzTx/>
              <a:buFont typeface="Arial"/>
              <a:buChar char="•"/>
              <a:tabLst/>
              <a:defRPr/>
            </a:pPr>
            <a:r>
              <a:rPr lang="en-US" sz="1200" kern="1200" baseline="0" dirty="0" smtClean="0">
                <a:solidFill>
                  <a:schemeClr val="tx1"/>
                </a:solidFill>
                <a:effectLst/>
                <a:latin typeface="+mn-lt"/>
                <a:ea typeface="+mn-ea"/>
                <a:cs typeface="+mn-cs"/>
              </a:rPr>
              <a:t>the </a:t>
            </a:r>
            <a:r>
              <a:rPr lang="en-US" sz="1200" kern="1200" baseline="0" dirty="0" err="1" smtClean="0">
                <a:solidFill>
                  <a:schemeClr val="tx1"/>
                </a:solidFill>
                <a:effectLst/>
                <a:latin typeface="+mn-lt"/>
                <a:ea typeface="+mn-ea"/>
                <a:cs typeface="+mn-cs"/>
              </a:rPr>
              <a:t>uncrackable</a:t>
            </a:r>
            <a:r>
              <a:rPr lang="en-US" sz="1200" kern="1200" baseline="0" dirty="0" smtClean="0">
                <a:solidFill>
                  <a:schemeClr val="tx1"/>
                </a:solidFill>
                <a:effectLst/>
                <a:latin typeface="+mn-lt"/>
                <a:ea typeface="+mn-ea"/>
                <a:cs typeface="+mn-cs"/>
              </a:rPr>
              <a:t> nature of a one-time pad</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US" sz="1200" kern="1200" dirty="0" smtClean="0">
              <a:solidFill>
                <a:schemeClr val="tx1"/>
              </a:solidFill>
              <a:effectLst/>
              <a:latin typeface="+mn-lt"/>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 It then discusses the science behind QKD, without really describing the uses.  The notes section contains detailed descriptions to support the PowerPoint for the teachers, and links to other places with more </a:t>
            </a:r>
            <a:r>
              <a:rPr lang="en-US" sz="1200" kern="1200" dirty="0" smtClean="0">
                <a:solidFill>
                  <a:schemeClr val="tx1"/>
                </a:solidFill>
                <a:effectLst/>
                <a:latin typeface="+mn-lt"/>
                <a:ea typeface="+mn-ea"/>
                <a:cs typeface="+mn-cs"/>
              </a:rPr>
              <a:t>information.</a:t>
            </a:r>
            <a:endParaRPr lang="en-GB" sz="1200" kern="1200" dirty="0" smtClean="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C288422B-EBB9-A74A-A6C9-1DBA4F33C77E}" type="slidenum">
              <a:rPr lang="en-US" smtClean="0"/>
              <a:pPr/>
              <a:t>2</a:t>
            </a:fld>
            <a:endParaRPr lang="en-US"/>
          </a:p>
        </p:txBody>
      </p:sp>
    </p:spTree>
    <p:extLst>
      <p:ext uri="{BB962C8B-B14F-4D97-AF65-F5344CB8AC3E}">
        <p14:creationId xmlns:p14="http://schemas.microsoft.com/office/powerpoint/2010/main" xmlns="" val="170715197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b="1" dirty="0"/>
          </a:p>
        </p:txBody>
      </p:sp>
      <p:sp>
        <p:nvSpPr>
          <p:cNvPr id="4" name="Slide Number Placeholder 3"/>
          <p:cNvSpPr>
            <a:spLocks noGrp="1"/>
          </p:cNvSpPr>
          <p:nvPr>
            <p:ph type="sldNum" sz="quarter" idx="10"/>
          </p:nvPr>
        </p:nvSpPr>
        <p:spPr/>
        <p:txBody>
          <a:bodyPr/>
          <a:lstStyle/>
          <a:p>
            <a:fld id="{C288422B-EBB9-A74A-A6C9-1DBA4F33C77E}" type="slidenum">
              <a:rPr lang="en-US" smtClean="0"/>
              <a:pPr/>
              <a:t>22</a:t>
            </a:fld>
            <a:endParaRPr lang="en-US"/>
          </a:p>
        </p:txBody>
      </p:sp>
    </p:spTree>
    <p:extLst>
      <p:ext uri="{BB962C8B-B14F-4D97-AF65-F5344CB8AC3E}">
        <p14:creationId xmlns:p14="http://schemas.microsoft.com/office/powerpoint/2010/main" xmlns="" val="296562958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b="1" dirty="0"/>
          </a:p>
        </p:txBody>
      </p:sp>
      <p:sp>
        <p:nvSpPr>
          <p:cNvPr id="4" name="Slide Number Placeholder 3"/>
          <p:cNvSpPr>
            <a:spLocks noGrp="1"/>
          </p:cNvSpPr>
          <p:nvPr>
            <p:ph type="sldNum" sz="quarter" idx="10"/>
          </p:nvPr>
        </p:nvSpPr>
        <p:spPr/>
        <p:txBody>
          <a:bodyPr/>
          <a:lstStyle/>
          <a:p>
            <a:fld id="{C288422B-EBB9-A74A-A6C9-1DBA4F33C77E}" type="slidenum">
              <a:rPr lang="en-US" smtClean="0"/>
              <a:pPr/>
              <a:t>23</a:t>
            </a:fld>
            <a:endParaRPr lang="en-US"/>
          </a:p>
        </p:txBody>
      </p:sp>
    </p:spTree>
    <p:extLst>
      <p:ext uri="{BB962C8B-B14F-4D97-AF65-F5344CB8AC3E}">
        <p14:creationId xmlns:p14="http://schemas.microsoft.com/office/powerpoint/2010/main" xmlns="" val="296562958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b="1" dirty="0"/>
          </a:p>
        </p:txBody>
      </p:sp>
      <p:sp>
        <p:nvSpPr>
          <p:cNvPr id="4" name="Slide Number Placeholder 3"/>
          <p:cNvSpPr>
            <a:spLocks noGrp="1"/>
          </p:cNvSpPr>
          <p:nvPr>
            <p:ph type="sldNum" sz="quarter" idx="10"/>
          </p:nvPr>
        </p:nvSpPr>
        <p:spPr/>
        <p:txBody>
          <a:bodyPr/>
          <a:lstStyle/>
          <a:p>
            <a:fld id="{C288422B-EBB9-A74A-A6C9-1DBA4F33C77E}" type="slidenum">
              <a:rPr lang="en-US" smtClean="0"/>
              <a:pPr/>
              <a:t>24</a:t>
            </a:fld>
            <a:endParaRPr lang="en-US"/>
          </a:p>
        </p:txBody>
      </p:sp>
    </p:spTree>
    <p:extLst>
      <p:ext uri="{BB962C8B-B14F-4D97-AF65-F5344CB8AC3E}">
        <p14:creationId xmlns:p14="http://schemas.microsoft.com/office/powerpoint/2010/main" xmlns="" val="296562958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kern="1200" dirty="0" smtClean="0">
                <a:solidFill>
                  <a:schemeClr val="tx1"/>
                </a:solidFill>
                <a:latin typeface="+mn-lt"/>
                <a:ea typeface="+mn-ea"/>
                <a:cs typeface="+mn-cs"/>
              </a:rPr>
              <a:t>Bright students might ask why Eve cannot make multiple copies of the photons as they fly past and still let Bob receive his photon. Eve could</a:t>
            </a:r>
            <a:r>
              <a:rPr lang="en-GB" sz="1200" kern="1200" baseline="0" dirty="0" smtClean="0">
                <a:solidFill>
                  <a:schemeClr val="tx1"/>
                </a:solidFill>
                <a:latin typeface="+mn-lt"/>
                <a:ea typeface="+mn-ea"/>
                <a:cs typeface="+mn-cs"/>
              </a:rPr>
              <a:t> then </a:t>
            </a:r>
            <a:r>
              <a:rPr lang="en-GB" sz="1200" kern="1200" dirty="0" smtClean="0">
                <a:solidFill>
                  <a:schemeClr val="tx1"/>
                </a:solidFill>
                <a:latin typeface="+mn-lt"/>
                <a:ea typeface="+mn-ea"/>
                <a:cs typeface="+mn-cs"/>
              </a:rPr>
              <a:t>measure both options and work out what is going on.  This copying or cloning is forbidden by the laws of quantum physics:</a:t>
            </a:r>
            <a:r>
              <a:rPr lang="en-GB" sz="1200" kern="1200" baseline="0" dirty="0" smtClean="0">
                <a:solidFill>
                  <a:schemeClr val="tx1"/>
                </a:solidFill>
                <a:latin typeface="+mn-lt"/>
                <a:ea typeface="+mn-ea"/>
                <a:cs typeface="+mn-cs"/>
              </a:rPr>
              <a:t> </a:t>
            </a:r>
            <a:r>
              <a:rPr lang="en-GB" sz="1200" kern="1200" dirty="0" smtClean="0">
                <a:solidFill>
                  <a:schemeClr val="tx1"/>
                </a:solidFill>
                <a:latin typeface="+mn-lt"/>
                <a:ea typeface="+mn-ea"/>
                <a:cs typeface="+mn-cs"/>
              </a:rPr>
              <a:t>it introduces noise, just as </a:t>
            </a:r>
            <a:r>
              <a:rPr lang="en-GB" sz="1200" kern="1200" dirty="0" smtClean="0">
                <a:solidFill>
                  <a:schemeClr val="tx1"/>
                </a:solidFill>
                <a:latin typeface="+mn-lt"/>
                <a:ea typeface="+mn-ea"/>
                <a:cs typeface="+mn-cs"/>
              </a:rPr>
              <a:t>measurement</a:t>
            </a:r>
            <a:r>
              <a:rPr lang="en-GB" sz="1200" kern="1200" baseline="0" dirty="0" smtClean="0">
                <a:solidFill>
                  <a:schemeClr val="tx1"/>
                </a:solidFill>
                <a:latin typeface="+mn-lt"/>
                <a:ea typeface="+mn-ea"/>
                <a:cs typeface="+mn-cs"/>
              </a:rPr>
              <a:t> </a:t>
            </a:r>
            <a:r>
              <a:rPr lang="en-GB" sz="1200" kern="1200" dirty="0" smtClean="0">
                <a:solidFill>
                  <a:schemeClr val="tx1"/>
                </a:solidFill>
                <a:latin typeface="+mn-lt"/>
                <a:ea typeface="+mn-ea"/>
                <a:cs typeface="+mn-cs"/>
              </a:rPr>
              <a:t>of </a:t>
            </a:r>
            <a:r>
              <a:rPr lang="en-GB" sz="1200" kern="1200" dirty="0" smtClean="0">
                <a:solidFill>
                  <a:schemeClr val="tx1"/>
                </a:solidFill>
                <a:latin typeface="+mn-lt"/>
                <a:ea typeface="+mn-ea"/>
                <a:cs typeface="+mn-cs"/>
              </a:rPr>
              <a:t>the photon does.</a:t>
            </a:r>
            <a:endParaRPr lang="en-GB" dirty="0"/>
          </a:p>
        </p:txBody>
      </p:sp>
      <p:sp>
        <p:nvSpPr>
          <p:cNvPr id="4" name="Slide Number Placeholder 3"/>
          <p:cNvSpPr>
            <a:spLocks noGrp="1"/>
          </p:cNvSpPr>
          <p:nvPr>
            <p:ph type="sldNum" sz="quarter" idx="10"/>
          </p:nvPr>
        </p:nvSpPr>
        <p:spPr/>
        <p:txBody>
          <a:bodyPr/>
          <a:lstStyle/>
          <a:p>
            <a:fld id="{C288422B-EBB9-A74A-A6C9-1DBA4F33C77E}" type="slidenum">
              <a:rPr lang="en-US" smtClean="0"/>
              <a:pPr/>
              <a:t>25</a:t>
            </a:fld>
            <a:endParaRPr lang="en-US"/>
          </a:p>
        </p:txBody>
      </p:sp>
    </p:spTree>
    <p:extLst>
      <p:ext uri="{BB962C8B-B14F-4D97-AF65-F5344CB8AC3E}">
        <p14:creationId xmlns:p14="http://schemas.microsoft.com/office/powerpoint/2010/main" xmlns="" val="140672486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C288422B-EBB9-A74A-A6C9-1DBA4F33C77E}" type="slidenum">
              <a:rPr lang="en-US" smtClean="0"/>
              <a:pPr/>
              <a:t>26</a:t>
            </a:fld>
            <a:endParaRPr lang="en-US"/>
          </a:p>
        </p:txBody>
      </p:sp>
    </p:spTree>
    <p:extLst>
      <p:ext uri="{BB962C8B-B14F-4D97-AF65-F5344CB8AC3E}">
        <p14:creationId xmlns:p14="http://schemas.microsoft.com/office/powerpoint/2010/main" xmlns="" val="13732807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GB" sz="1200" b="1" kern="1200" dirty="0" smtClean="0">
                <a:solidFill>
                  <a:schemeClr val="tx1"/>
                </a:solidFill>
                <a:effectLst/>
                <a:latin typeface="+mn-lt"/>
                <a:ea typeface="+mn-ea"/>
                <a:cs typeface="+mn-cs"/>
              </a:rPr>
              <a:t>History of Cryptography.mp4</a:t>
            </a:r>
          </a:p>
          <a:p>
            <a:pPr lvl="0"/>
            <a:endParaRPr lang="en-GB" sz="1200" kern="1200" dirty="0" smtClean="0">
              <a:solidFill>
                <a:schemeClr val="tx1"/>
              </a:solidFill>
              <a:effectLst/>
              <a:latin typeface="+mn-lt"/>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r>
              <a:rPr lang="en-GB" sz="1200" kern="1200" dirty="0" smtClean="0">
                <a:solidFill>
                  <a:schemeClr val="tx1"/>
                </a:solidFill>
                <a:effectLst/>
                <a:latin typeface="+mn-lt"/>
                <a:ea typeface="+mn-ea"/>
                <a:cs typeface="+mn-cs"/>
              </a:rPr>
              <a:t>The video can be used by itself.  However, if preferred, teachers may use the transcript over the top, or with the source </a:t>
            </a:r>
            <a:r>
              <a:rPr lang="en-GB" sz="1200" kern="1200" dirty="0" err="1" smtClean="0">
                <a:solidFill>
                  <a:schemeClr val="tx1"/>
                </a:solidFill>
                <a:effectLst/>
                <a:latin typeface="+mn-lt"/>
                <a:ea typeface="+mn-ea"/>
                <a:cs typeface="+mn-cs"/>
              </a:rPr>
              <a:t>Prezi</a:t>
            </a:r>
            <a:r>
              <a:rPr lang="en-GB" sz="1200" kern="1200" dirty="0" smtClean="0">
                <a:solidFill>
                  <a:schemeClr val="tx1"/>
                </a:solidFill>
                <a:effectLst/>
                <a:latin typeface="+mn-lt"/>
                <a:ea typeface="+mn-ea"/>
                <a:cs typeface="+mn-cs"/>
              </a:rPr>
              <a:t>.  These alternatives will enable more discussion with the students, depending on time.</a:t>
            </a:r>
          </a:p>
          <a:p>
            <a:r>
              <a:rPr lang="en-GB" sz="1200" i="1" kern="1200" dirty="0" err="1" smtClean="0">
                <a:solidFill>
                  <a:schemeClr val="tx1"/>
                </a:solidFill>
                <a:effectLst/>
                <a:latin typeface="+mn-lt"/>
                <a:ea typeface="+mn-ea"/>
                <a:cs typeface="+mn-cs"/>
              </a:rPr>
              <a:t>Prezi</a:t>
            </a:r>
            <a:r>
              <a:rPr lang="en-GB" sz="1200" i="1" kern="1200" dirty="0" smtClean="0">
                <a:solidFill>
                  <a:schemeClr val="tx1"/>
                </a:solidFill>
                <a:effectLst/>
                <a:latin typeface="+mn-lt"/>
                <a:ea typeface="+mn-ea"/>
                <a:cs typeface="+mn-cs"/>
              </a:rPr>
              <a:t> URL</a:t>
            </a:r>
            <a:endParaRPr lang="en-GB" sz="1200" kern="1200" dirty="0" smtClean="0">
              <a:solidFill>
                <a:schemeClr val="tx1"/>
              </a:solidFill>
              <a:effectLst/>
              <a:latin typeface="+mn-lt"/>
              <a:ea typeface="+mn-ea"/>
              <a:cs typeface="+mn-cs"/>
            </a:endParaRPr>
          </a:p>
          <a:p>
            <a:r>
              <a:rPr lang="en-GB" sz="1200" kern="1200" dirty="0" smtClean="0">
                <a:solidFill>
                  <a:schemeClr val="tx1"/>
                </a:solidFill>
                <a:effectLst/>
                <a:latin typeface="+mn-lt"/>
                <a:ea typeface="+mn-ea"/>
                <a:cs typeface="+mn-cs"/>
              </a:rPr>
              <a:t>http://</a:t>
            </a:r>
            <a:r>
              <a:rPr lang="en-GB" sz="1200" kern="1200" dirty="0" err="1" smtClean="0">
                <a:solidFill>
                  <a:schemeClr val="tx1"/>
                </a:solidFill>
                <a:effectLst/>
                <a:latin typeface="+mn-lt"/>
                <a:ea typeface="+mn-ea"/>
                <a:cs typeface="+mn-cs"/>
              </a:rPr>
              <a:t>prezi.com</a:t>
            </a:r>
            <a:r>
              <a:rPr lang="en-GB" sz="1200" kern="1200" dirty="0" smtClean="0">
                <a:solidFill>
                  <a:schemeClr val="tx1"/>
                </a:solidFill>
                <a:effectLst/>
                <a:latin typeface="+mn-lt"/>
                <a:ea typeface="+mn-ea"/>
                <a:cs typeface="+mn-cs"/>
              </a:rPr>
              <a:t>/sbm7faf9nz2n/?</a:t>
            </a:r>
            <a:r>
              <a:rPr lang="en-GB" sz="1200" kern="1200" dirty="0" err="1" smtClean="0">
                <a:solidFill>
                  <a:schemeClr val="tx1"/>
                </a:solidFill>
                <a:effectLst/>
                <a:latin typeface="+mn-lt"/>
                <a:ea typeface="+mn-ea"/>
                <a:cs typeface="+mn-cs"/>
              </a:rPr>
              <a:t>utm_campaign</a:t>
            </a:r>
            <a:r>
              <a:rPr lang="en-GB" sz="1200" kern="1200" dirty="0" smtClean="0">
                <a:solidFill>
                  <a:schemeClr val="tx1"/>
                </a:solidFill>
                <a:effectLst/>
                <a:latin typeface="+mn-lt"/>
                <a:ea typeface="+mn-ea"/>
                <a:cs typeface="+mn-cs"/>
              </a:rPr>
              <a:t>=</a:t>
            </a:r>
            <a:r>
              <a:rPr lang="en-GB" sz="1200" kern="1200" dirty="0" err="1" smtClean="0">
                <a:solidFill>
                  <a:schemeClr val="tx1"/>
                </a:solidFill>
                <a:effectLst/>
                <a:latin typeface="+mn-lt"/>
                <a:ea typeface="+mn-ea"/>
                <a:cs typeface="+mn-cs"/>
              </a:rPr>
              <a:t>share&amp;utm_medium</a:t>
            </a:r>
            <a:r>
              <a:rPr lang="en-GB" sz="1200" kern="1200" dirty="0" smtClean="0">
                <a:solidFill>
                  <a:schemeClr val="tx1"/>
                </a:solidFill>
                <a:effectLst/>
                <a:latin typeface="+mn-lt"/>
                <a:ea typeface="+mn-ea"/>
                <a:cs typeface="+mn-cs"/>
              </a:rPr>
              <a:t>=</a:t>
            </a:r>
            <a:r>
              <a:rPr lang="en-GB" sz="1200" kern="1200" dirty="0" err="1" smtClean="0">
                <a:solidFill>
                  <a:schemeClr val="tx1"/>
                </a:solidFill>
                <a:effectLst/>
                <a:latin typeface="+mn-lt"/>
                <a:ea typeface="+mn-ea"/>
                <a:cs typeface="+mn-cs"/>
              </a:rPr>
              <a:t>copy&amp;rc</a:t>
            </a:r>
            <a:r>
              <a:rPr lang="en-GB" sz="1200" kern="1200" dirty="0" smtClean="0">
                <a:solidFill>
                  <a:schemeClr val="tx1"/>
                </a:solidFill>
                <a:effectLst/>
                <a:latin typeface="+mn-lt"/>
                <a:ea typeface="+mn-ea"/>
                <a:cs typeface="+mn-cs"/>
              </a:rPr>
              <a:t>=ex0share</a:t>
            </a:r>
          </a:p>
          <a:p>
            <a:pPr lvl="0"/>
            <a:endParaRPr lang="en-GB"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C288422B-EBB9-A74A-A6C9-1DBA4F33C77E}" type="slidenum">
              <a:rPr lang="en-US" smtClean="0"/>
              <a:pPr/>
              <a:t>3</a:t>
            </a:fld>
            <a:endParaRPr lang="en-US"/>
          </a:p>
        </p:txBody>
      </p:sp>
    </p:spTree>
    <p:extLst>
      <p:ext uri="{BB962C8B-B14F-4D97-AF65-F5344CB8AC3E}">
        <p14:creationId xmlns:p14="http://schemas.microsoft.com/office/powerpoint/2010/main" xmlns="" val="144898429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smtClean="0"/>
              <a:t>Animated</a:t>
            </a:r>
            <a:endParaRPr lang="en-GB" b="0" dirty="0" smtClean="0"/>
          </a:p>
          <a:p>
            <a:endParaRPr lang="en-GB" b="1" dirty="0" smtClean="0"/>
          </a:p>
          <a:p>
            <a:r>
              <a:rPr lang="en-GB" b="1" dirty="0" smtClean="0"/>
              <a:t>Slide aims</a:t>
            </a:r>
          </a:p>
          <a:p>
            <a:r>
              <a:rPr lang="en-GB" dirty="0" smtClean="0"/>
              <a:t>The point of this slide is</a:t>
            </a:r>
            <a:r>
              <a:rPr lang="en-GB" baseline="0" dirty="0" smtClean="0"/>
              <a:t> to make students familiar with what cryptography is and to be comfortable with the following terms:</a:t>
            </a:r>
          </a:p>
          <a:p>
            <a:pPr marL="171450" indent="-171450">
              <a:buFont typeface="Arial"/>
              <a:buChar char="•"/>
            </a:pPr>
            <a:r>
              <a:rPr lang="en-GB" dirty="0" smtClean="0"/>
              <a:t>Alice</a:t>
            </a:r>
          </a:p>
          <a:p>
            <a:pPr marL="171450" indent="-171450">
              <a:buFont typeface="Arial"/>
              <a:buChar char="•"/>
            </a:pPr>
            <a:r>
              <a:rPr lang="en-GB" dirty="0" smtClean="0"/>
              <a:t>Bob</a:t>
            </a:r>
          </a:p>
          <a:p>
            <a:pPr marL="171450" indent="-171450">
              <a:buFont typeface="Arial"/>
              <a:buChar char="•"/>
            </a:pPr>
            <a:r>
              <a:rPr lang="en-GB" dirty="0" smtClean="0"/>
              <a:t>Eve</a:t>
            </a:r>
          </a:p>
          <a:p>
            <a:endParaRPr lang="en-GB" dirty="0" smtClean="0"/>
          </a:p>
          <a:p>
            <a:endParaRPr lang="en-GB" dirty="0" smtClean="0"/>
          </a:p>
        </p:txBody>
      </p:sp>
      <p:sp>
        <p:nvSpPr>
          <p:cNvPr id="4" name="Slide Number Placeholder 3"/>
          <p:cNvSpPr>
            <a:spLocks noGrp="1"/>
          </p:cNvSpPr>
          <p:nvPr>
            <p:ph type="sldNum" sz="quarter" idx="10"/>
          </p:nvPr>
        </p:nvSpPr>
        <p:spPr/>
        <p:txBody>
          <a:bodyPr/>
          <a:lstStyle/>
          <a:p>
            <a:fld id="{C288422B-EBB9-A74A-A6C9-1DBA4F33C77E}" type="slidenum">
              <a:rPr lang="en-US" smtClean="0"/>
              <a:pPr/>
              <a:t>4</a:t>
            </a:fld>
            <a:endParaRPr lang="en-US"/>
          </a:p>
        </p:txBody>
      </p:sp>
    </p:spTree>
    <p:extLst>
      <p:ext uri="{BB962C8B-B14F-4D97-AF65-F5344CB8AC3E}">
        <p14:creationId xmlns:p14="http://schemas.microsoft.com/office/powerpoint/2010/main" xmlns="" val="269324712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smtClean="0"/>
              <a:t>Animated</a:t>
            </a:r>
            <a:endParaRPr lang="en-GB" b="0" dirty="0" smtClean="0"/>
          </a:p>
          <a:p>
            <a:endParaRPr lang="en-GB" b="1" dirty="0" smtClean="0"/>
          </a:p>
          <a:p>
            <a:r>
              <a:rPr lang="en-GB" b="1" dirty="0" smtClean="0"/>
              <a:t>Slide aims</a:t>
            </a:r>
          </a:p>
          <a:p>
            <a:r>
              <a:rPr lang="en-GB" dirty="0" smtClean="0"/>
              <a:t>Emphasise</a:t>
            </a:r>
            <a:r>
              <a:rPr lang="en-GB" baseline="0" dirty="0" smtClean="0"/>
              <a:t> these terms:</a:t>
            </a:r>
          </a:p>
          <a:p>
            <a:pPr marL="171450" indent="-171450">
              <a:buFont typeface="Arial"/>
              <a:buChar char="•"/>
            </a:pPr>
            <a:r>
              <a:rPr lang="en-GB" baseline="0" dirty="0" smtClean="0"/>
              <a:t>Plaintext</a:t>
            </a:r>
          </a:p>
          <a:p>
            <a:pPr marL="171450" indent="-171450">
              <a:buFont typeface="Arial"/>
              <a:buChar char="•"/>
            </a:pPr>
            <a:r>
              <a:rPr lang="en-GB" baseline="0" dirty="0" err="1" smtClean="0"/>
              <a:t>Ciphertext</a:t>
            </a:r>
            <a:endParaRPr lang="en-GB" baseline="0" dirty="0" smtClean="0"/>
          </a:p>
          <a:p>
            <a:endParaRPr lang="en-GB" dirty="0" smtClean="0"/>
          </a:p>
          <a:p>
            <a:endParaRPr lang="en-GB" dirty="0" smtClean="0"/>
          </a:p>
        </p:txBody>
      </p:sp>
      <p:sp>
        <p:nvSpPr>
          <p:cNvPr id="4" name="Slide Number Placeholder 3"/>
          <p:cNvSpPr>
            <a:spLocks noGrp="1"/>
          </p:cNvSpPr>
          <p:nvPr>
            <p:ph type="sldNum" sz="quarter" idx="10"/>
          </p:nvPr>
        </p:nvSpPr>
        <p:spPr/>
        <p:txBody>
          <a:bodyPr/>
          <a:lstStyle/>
          <a:p>
            <a:fld id="{C288422B-EBB9-A74A-A6C9-1DBA4F33C77E}" type="slidenum">
              <a:rPr lang="en-US" smtClean="0"/>
              <a:pPr/>
              <a:t>5</a:t>
            </a:fld>
            <a:endParaRPr lang="en-US"/>
          </a:p>
        </p:txBody>
      </p:sp>
    </p:spTree>
    <p:extLst>
      <p:ext uri="{BB962C8B-B14F-4D97-AF65-F5344CB8AC3E}">
        <p14:creationId xmlns:p14="http://schemas.microsoft.com/office/powerpoint/2010/main" xmlns="" val="269324712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0" dirty="0" smtClean="0"/>
              <a:t>The uses of</a:t>
            </a:r>
            <a:r>
              <a:rPr lang="en-GB" b="0" baseline="0" dirty="0" smtClean="0"/>
              <a:t> </a:t>
            </a:r>
            <a:r>
              <a:rPr lang="en-GB" b="0" dirty="0" smtClean="0"/>
              <a:t>cryptography</a:t>
            </a:r>
            <a:r>
              <a:rPr lang="en-GB" b="0" baseline="0" dirty="0" smtClean="0"/>
              <a:t> and the deployment models of QKD </a:t>
            </a:r>
            <a:r>
              <a:rPr lang="en-GB" b="0" dirty="0" smtClean="0"/>
              <a:t>are examined in</a:t>
            </a:r>
            <a:r>
              <a:rPr lang="en-GB" b="0" baseline="0" dirty="0" smtClean="0"/>
              <a:t> much more detail in the research competition, but this starts students thinking beyond the narrow scope of messaging.</a:t>
            </a:r>
            <a:endParaRPr lang="en-GB" b="0" dirty="0" smtClean="0"/>
          </a:p>
          <a:p>
            <a:endParaRPr lang="en-GB" b="1" dirty="0" smtClean="0"/>
          </a:p>
          <a:p>
            <a:r>
              <a:rPr lang="en-GB" b="1" dirty="0" smtClean="0"/>
              <a:t>Additional information</a:t>
            </a:r>
          </a:p>
          <a:p>
            <a:r>
              <a:rPr lang="en-GB" dirty="0" smtClean="0"/>
              <a:t>http://</a:t>
            </a:r>
            <a:r>
              <a:rPr lang="en-GB" dirty="0" err="1" smtClean="0"/>
              <a:t>www.laits.utexas.edu</a:t>
            </a:r>
            <a:r>
              <a:rPr lang="en-GB" dirty="0" smtClean="0"/>
              <a:t>/~</a:t>
            </a:r>
            <a:r>
              <a:rPr lang="en-GB" dirty="0" err="1" smtClean="0"/>
              <a:t>anorman</a:t>
            </a:r>
            <a:r>
              <a:rPr lang="en-GB" dirty="0" smtClean="0"/>
              <a:t>/BUS.FOR/</a:t>
            </a:r>
            <a:r>
              <a:rPr lang="en-GB" dirty="0" err="1" smtClean="0"/>
              <a:t>course.mat</a:t>
            </a:r>
            <a:r>
              <a:rPr lang="en-GB" dirty="0" smtClean="0"/>
              <a:t>/</a:t>
            </a:r>
            <a:r>
              <a:rPr lang="en-GB" dirty="0" err="1" smtClean="0"/>
              <a:t>SSim</a:t>
            </a:r>
            <a:r>
              <a:rPr lang="en-GB" dirty="0" smtClean="0"/>
              <a:t>/</a:t>
            </a:r>
            <a:r>
              <a:rPr lang="en-GB" dirty="0" err="1" smtClean="0"/>
              <a:t>life.html</a:t>
            </a:r>
            <a:endParaRPr lang="en-GB" dirty="0"/>
          </a:p>
        </p:txBody>
      </p:sp>
      <p:sp>
        <p:nvSpPr>
          <p:cNvPr id="4" name="Slide Number Placeholder 3"/>
          <p:cNvSpPr>
            <a:spLocks noGrp="1"/>
          </p:cNvSpPr>
          <p:nvPr>
            <p:ph type="sldNum" sz="quarter" idx="10"/>
          </p:nvPr>
        </p:nvSpPr>
        <p:spPr/>
        <p:txBody>
          <a:bodyPr/>
          <a:lstStyle/>
          <a:p>
            <a:fld id="{C288422B-EBB9-A74A-A6C9-1DBA4F33C77E}" type="slidenum">
              <a:rPr lang="en-US" smtClean="0"/>
              <a:pPr/>
              <a:t>6</a:t>
            </a:fld>
            <a:endParaRPr lang="en-US"/>
          </a:p>
        </p:txBody>
      </p:sp>
    </p:spTree>
    <p:extLst>
      <p:ext uri="{BB962C8B-B14F-4D97-AF65-F5344CB8AC3E}">
        <p14:creationId xmlns:p14="http://schemas.microsoft.com/office/powerpoint/2010/main" xmlns="" val="402862099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smtClean="0"/>
              <a:t>Cipher </a:t>
            </a:r>
            <a:r>
              <a:rPr lang="en-GB" b="1" dirty="0" err="1" smtClean="0"/>
              <a:t>examples.docx</a:t>
            </a:r>
            <a:endParaRPr lang="en-GB" b="1" dirty="0" smtClean="0"/>
          </a:p>
          <a:p>
            <a:r>
              <a:rPr lang="en-GB" b="0" dirty="0" smtClean="0"/>
              <a:t>There</a:t>
            </a:r>
            <a:r>
              <a:rPr lang="en-GB" b="0" baseline="0" dirty="0" smtClean="0"/>
              <a:t> are four worksheets of increasing levels of difficulty, with answers.</a:t>
            </a:r>
          </a:p>
          <a:p>
            <a:endParaRPr lang="en-GB" b="0" baseline="0" dirty="0" smtClean="0"/>
          </a:p>
          <a:p>
            <a:endParaRPr lang="en-GB" b="0" dirty="0" smtClean="0"/>
          </a:p>
        </p:txBody>
      </p:sp>
      <p:sp>
        <p:nvSpPr>
          <p:cNvPr id="4" name="Slide Number Placeholder 3"/>
          <p:cNvSpPr>
            <a:spLocks noGrp="1"/>
          </p:cNvSpPr>
          <p:nvPr>
            <p:ph type="sldNum" sz="quarter" idx="10"/>
          </p:nvPr>
        </p:nvSpPr>
        <p:spPr/>
        <p:txBody>
          <a:bodyPr/>
          <a:lstStyle/>
          <a:p>
            <a:fld id="{C288422B-EBB9-A74A-A6C9-1DBA4F33C77E}" type="slidenum">
              <a:rPr lang="en-US" smtClean="0"/>
              <a:pPr/>
              <a:t>7</a:t>
            </a:fld>
            <a:endParaRPr lang="en-US"/>
          </a:p>
        </p:txBody>
      </p:sp>
    </p:spTree>
    <p:extLst>
      <p:ext uri="{BB962C8B-B14F-4D97-AF65-F5344CB8AC3E}">
        <p14:creationId xmlns:p14="http://schemas.microsoft.com/office/powerpoint/2010/main" xmlns="" val="206884493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smtClean="0"/>
              <a:t>Animated</a:t>
            </a:r>
            <a:endParaRPr lang="en-GB" b="1" dirty="0"/>
          </a:p>
        </p:txBody>
      </p:sp>
      <p:sp>
        <p:nvSpPr>
          <p:cNvPr id="4" name="Slide Number Placeholder 3"/>
          <p:cNvSpPr>
            <a:spLocks noGrp="1"/>
          </p:cNvSpPr>
          <p:nvPr>
            <p:ph type="sldNum" sz="quarter" idx="10"/>
          </p:nvPr>
        </p:nvSpPr>
        <p:spPr/>
        <p:txBody>
          <a:bodyPr/>
          <a:lstStyle/>
          <a:p>
            <a:fld id="{C288422B-EBB9-A74A-A6C9-1DBA4F33C77E}" type="slidenum">
              <a:rPr lang="en-US" smtClean="0"/>
              <a:pPr/>
              <a:t>8</a:t>
            </a:fld>
            <a:endParaRPr lang="en-US"/>
          </a:p>
        </p:txBody>
      </p:sp>
    </p:spTree>
    <p:extLst>
      <p:ext uri="{BB962C8B-B14F-4D97-AF65-F5344CB8AC3E}">
        <p14:creationId xmlns:p14="http://schemas.microsoft.com/office/powerpoint/2010/main" xmlns="" val="402320720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smtClean="0">
                <a:effectLst/>
              </a:rPr>
              <a:t>Animated</a:t>
            </a:r>
          </a:p>
          <a:p>
            <a:endParaRPr lang="en-GB" b="1" dirty="0" smtClean="0">
              <a:effectLst/>
            </a:endParaRPr>
          </a:p>
          <a:p>
            <a:endParaRPr lang="en-GB" b="1" dirty="0" smtClean="0">
              <a:effectLst/>
            </a:endParaRPr>
          </a:p>
          <a:p>
            <a:r>
              <a:rPr lang="en-GB" b="1" dirty="0" smtClean="0">
                <a:effectLst/>
              </a:rPr>
              <a:t>A good summary</a:t>
            </a:r>
            <a:r>
              <a:rPr lang="en-GB" b="1" baseline="0" dirty="0" smtClean="0">
                <a:effectLst/>
              </a:rPr>
              <a:t> of the dramatic account </a:t>
            </a:r>
          </a:p>
          <a:p>
            <a:r>
              <a:rPr lang="en-GB" dirty="0" smtClean="0"/>
              <a:t>http://en.wikipedia.org/wiki/German_submarine_U-559</a:t>
            </a:r>
          </a:p>
          <a:p>
            <a:pPr marL="0" marR="0" indent="0" algn="l" defTabSz="457200" rtl="0" eaLnBrk="1" fontAlgn="auto" latinLnBrk="0" hangingPunct="1">
              <a:lnSpc>
                <a:spcPct val="100000"/>
              </a:lnSpc>
              <a:spcBef>
                <a:spcPts val="0"/>
              </a:spcBef>
              <a:spcAft>
                <a:spcPts val="0"/>
              </a:spcAft>
              <a:buClrTx/>
              <a:buSzTx/>
              <a:buFontTx/>
              <a:buNone/>
              <a:tabLst/>
              <a:defRPr/>
            </a:pPr>
            <a:r>
              <a:rPr lang="en-GB" b="0" dirty="0" smtClean="0"/>
              <a:t>The film U571 is a fictionalised</a:t>
            </a:r>
            <a:r>
              <a:rPr lang="en-GB" b="0" baseline="0" dirty="0" smtClean="0"/>
              <a:t> account of this (and other several similar encounters).</a:t>
            </a:r>
            <a:endParaRPr lang="en-GB" b="0" dirty="0" smtClean="0"/>
          </a:p>
          <a:p>
            <a:pPr rtl="0"/>
            <a:endParaRPr lang="en-GB" dirty="0" smtClean="0">
              <a:effectLst/>
            </a:endParaRPr>
          </a:p>
          <a:p>
            <a:pPr rtl="0"/>
            <a:r>
              <a:rPr lang="en-GB" b="1" dirty="0" smtClean="0">
                <a:effectLst/>
              </a:rPr>
              <a:t>Enigma machine photo</a:t>
            </a:r>
          </a:p>
          <a:p>
            <a:r>
              <a:rPr lang="en-GB" b="0" dirty="0" smtClean="0">
                <a:effectLst/>
              </a:rPr>
              <a:t>This file is licensed under the Creative Commons Attribution-Share Alike 2.0 </a:t>
            </a:r>
            <a:r>
              <a:rPr lang="en-GB" b="0" smtClean="0">
                <a:effectLst/>
              </a:rPr>
              <a:t>France </a:t>
            </a:r>
            <a:r>
              <a:rPr lang="en-GB" b="0" smtClean="0">
                <a:effectLst/>
              </a:rPr>
              <a:t>licencse</a:t>
            </a:r>
            <a:r>
              <a:rPr lang="en-GB" b="0" dirty="0" smtClean="0">
                <a:effectLst/>
              </a:rPr>
              <a:t>.</a:t>
            </a:r>
          </a:p>
          <a:p>
            <a:r>
              <a:rPr lang="en-GB" b="0" dirty="0" smtClean="0">
                <a:effectLst/>
              </a:rPr>
              <a:t>Attribution: Photograph by Rama, Wikimedia Commons, Cc-by-sa-2.0-fr</a:t>
            </a:r>
          </a:p>
          <a:p>
            <a:endParaRPr lang="en-GB" b="1" dirty="0" smtClean="0">
              <a:effectLst/>
            </a:endParaRPr>
          </a:p>
          <a:p>
            <a:r>
              <a:rPr lang="en-GB" b="1" dirty="0" smtClean="0">
                <a:effectLst/>
              </a:rPr>
              <a:t>U-boat</a:t>
            </a:r>
            <a:r>
              <a:rPr lang="en-GB" b="1" baseline="0" dirty="0" smtClean="0">
                <a:effectLst/>
              </a:rPr>
              <a:t> photo</a:t>
            </a:r>
          </a:p>
          <a:p>
            <a:r>
              <a:rPr lang="en-GB" b="0" baseline="0" dirty="0" smtClean="0">
                <a:effectLst/>
              </a:rPr>
              <a:t>Public domain</a:t>
            </a:r>
            <a:endParaRPr lang="en-GB" b="0" dirty="0" smtClean="0">
              <a:effectLst/>
            </a:endParaRPr>
          </a:p>
          <a:p>
            <a:endParaRPr lang="en-GB" b="1" dirty="0" smtClean="0">
              <a:effectLst/>
            </a:endParaRPr>
          </a:p>
        </p:txBody>
      </p:sp>
      <p:sp>
        <p:nvSpPr>
          <p:cNvPr id="4" name="Slide Number Placeholder 3"/>
          <p:cNvSpPr>
            <a:spLocks noGrp="1"/>
          </p:cNvSpPr>
          <p:nvPr>
            <p:ph type="sldNum" sz="quarter" idx="10"/>
          </p:nvPr>
        </p:nvSpPr>
        <p:spPr/>
        <p:txBody>
          <a:bodyPr/>
          <a:lstStyle/>
          <a:p>
            <a:fld id="{C288422B-EBB9-A74A-A6C9-1DBA4F33C77E}" type="slidenum">
              <a:rPr lang="en-US" smtClean="0"/>
              <a:pPr/>
              <a:t>9</a:t>
            </a:fld>
            <a:endParaRPr lang="en-US"/>
          </a:p>
        </p:txBody>
      </p:sp>
    </p:spTree>
    <p:extLst>
      <p:ext uri="{BB962C8B-B14F-4D97-AF65-F5344CB8AC3E}">
        <p14:creationId xmlns:p14="http://schemas.microsoft.com/office/powerpoint/2010/main" xmlns="" val="127628334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Master" Target="../slideMasters/slideMaster1.xml"/><Relationship Id="rId4" Type="http://schemas.openxmlformats.org/officeDocument/2006/relationships/image" Target="../media/image3.gif"/></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4.jpeg"/><Relationship Id="rId1" Type="http://schemas.openxmlformats.org/officeDocument/2006/relationships/slideMaster" Target="../slideMasters/slideMaster1.xml"/><Relationship Id="rId4" Type="http://schemas.openxmlformats.org/officeDocument/2006/relationships/image" Target="../media/image3.gif"/></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4.jpeg"/><Relationship Id="rId1" Type="http://schemas.openxmlformats.org/officeDocument/2006/relationships/slideMaster" Target="../slideMasters/slideMaster1.xml"/><Relationship Id="rId4" Type="http://schemas.openxmlformats.org/officeDocument/2006/relationships/image" Target="../media/image3.gif"/></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Front page">
    <p:spTree>
      <p:nvGrpSpPr>
        <p:cNvPr id="1" name=""/>
        <p:cNvGrpSpPr/>
        <p:nvPr/>
      </p:nvGrpSpPr>
      <p:grpSpPr>
        <a:xfrm>
          <a:off x="0" y="0"/>
          <a:ext cx="0" cy="0"/>
          <a:chOff x="0" y="0"/>
          <a:chExt cx="0" cy="0"/>
        </a:xfrm>
      </p:grpSpPr>
      <p:pic>
        <p:nvPicPr>
          <p:cNvPr id="7" name="Picture 6" descr="SLC_Barcode_CMYK [WIDE].jpg"/>
          <p:cNvPicPr>
            <a:picLocks noChangeAspect="1"/>
          </p:cNvPicPr>
          <p:nvPr/>
        </p:nvPicPr>
        <p:blipFill>
          <a:blip r:embed="rId2" cstate="print"/>
          <a:stretch>
            <a:fillRect/>
          </a:stretch>
        </p:blipFill>
        <p:spPr>
          <a:xfrm>
            <a:off x="7001897" y="0"/>
            <a:ext cx="2142107" cy="6858000"/>
          </a:xfrm>
          <a:prstGeom prst="rect">
            <a:avLst/>
          </a:prstGeom>
        </p:spPr>
      </p:pic>
      <p:pic>
        <p:nvPicPr>
          <p:cNvPr id="2" name="Picture 1"/>
          <p:cNvPicPr>
            <a:picLocks noChangeAspect="1"/>
          </p:cNvPicPr>
          <p:nvPr userDrawn="1"/>
        </p:nvPicPr>
        <p:blipFill>
          <a:blip r:embed="rId3" cstate="email">
            <a:extLst>
              <a:ext uri="{28A0092B-C50C-407E-A947-70E740481C1C}">
                <a14:useLocalDpi xmlns:a14="http://schemas.microsoft.com/office/drawing/2010/main" xmlns=""/>
              </a:ext>
            </a:extLst>
          </a:blip>
          <a:stretch>
            <a:fillRect/>
          </a:stretch>
        </p:blipFill>
        <p:spPr>
          <a:xfrm>
            <a:off x="456525" y="2"/>
            <a:ext cx="6545368" cy="4629151"/>
          </a:xfrm>
          <a:prstGeom prst="rect">
            <a:avLst/>
          </a:prstGeom>
        </p:spPr>
      </p:pic>
      <p:pic>
        <p:nvPicPr>
          <p:cNvPr id="3" name="Picture 2"/>
          <p:cNvPicPr>
            <a:picLocks noChangeAspect="1"/>
          </p:cNvPicPr>
          <p:nvPr userDrawn="1"/>
        </p:nvPicPr>
        <p:blipFill>
          <a:blip r:embed="rId4" cstate="email">
            <a:extLst>
              <a:ext uri="{28A0092B-C50C-407E-A947-70E740481C1C}">
                <a14:useLocalDpi xmlns:a14="http://schemas.microsoft.com/office/drawing/2010/main" xmlns=""/>
              </a:ext>
            </a:extLst>
          </a:blip>
          <a:stretch>
            <a:fillRect/>
          </a:stretch>
        </p:blipFill>
        <p:spPr>
          <a:xfrm>
            <a:off x="4241676" y="4231326"/>
            <a:ext cx="1978302" cy="1978303"/>
          </a:xfrm>
          <a:prstGeom prst="rect">
            <a:avLst/>
          </a:prstGeom>
        </p:spPr>
      </p:pic>
    </p:spTree>
    <p:extLst>
      <p:ext uri="{BB962C8B-B14F-4D97-AF65-F5344CB8AC3E}">
        <p14:creationId xmlns:p14="http://schemas.microsoft.com/office/powerpoint/2010/main" xmlns="" val="1524677697"/>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2_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719138" y="476251"/>
            <a:ext cx="3359150" cy="5924551"/>
          </a:xfrm>
        </p:spPr>
        <p:txBody>
          <a:bodyPr/>
          <a:lstStyle>
            <a:lvl1pPr>
              <a:defRPr sz="2000"/>
            </a:lvl1pPr>
            <a:lvl2pPr>
              <a:defRPr sz="2000"/>
            </a:lvl2pPr>
            <a:lvl3pPr>
              <a:defRPr sz="2000"/>
            </a:lvl3pPr>
            <a:lvl4pPr>
              <a:defRPr sz="2000"/>
            </a:lvl4pPr>
            <a:lvl5pPr>
              <a:defRPr sz="20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0" name="Rectangle 9"/>
          <p:cNvSpPr/>
          <p:nvPr userDrawn="1"/>
        </p:nvSpPr>
        <p:spPr>
          <a:xfrm>
            <a:off x="4686300" y="0"/>
            <a:ext cx="4457700" cy="6858000"/>
          </a:xfrm>
          <a:prstGeom prst="rect">
            <a:avLst/>
          </a:prstGeom>
          <a:solidFill>
            <a:srgbClr val="769A3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5" name="Title 4"/>
          <p:cNvSpPr>
            <a:spLocks noGrp="1"/>
          </p:cNvSpPr>
          <p:nvPr>
            <p:ph type="title"/>
          </p:nvPr>
        </p:nvSpPr>
        <p:spPr>
          <a:xfrm>
            <a:off x="4846638" y="2036764"/>
            <a:ext cx="3973512" cy="2211387"/>
          </a:xfrm>
        </p:spPr>
        <p:txBody>
          <a:bodyPr/>
          <a:lstStyle>
            <a:lvl1pPr>
              <a:defRPr>
                <a:solidFill>
                  <a:schemeClr val="bg1"/>
                </a:solidFill>
              </a:defRPr>
            </a:lvl1pPr>
          </a:lstStyle>
          <a:p>
            <a:r>
              <a:rPr lang="en-US" dirty="0" smtClean="0"/>
              <a:t>Click to edit Master title style</a:t>
            </a:r>
            <a:endParaRPr lang="en-GB" dirty="0"/>
          </a:p>
        </p:txBody>
      </p:sp>
      <p:sp>
        <p:nvSpPr>
          <p:cNvPr id="12" name="Content Placeholder 2"/>
          <p:cNvSpPr>
            <a:spLocks noGrp="1"/>
          </p:cNvSpPr>
          <p:nvPr>
            <p:ph sz="half" idx="10"/>
          </p:nvPr>
        </p:nvSpPr>
        <p:spPr>
          <a:xfrm>
            <a:off x="4872038" y="4248151"/>
            <a:ext cx="3948112" cy="1943100"/>
          </a:xfrm>
        </p:spPr>
        <p:txBody>
          <a:bodyPr/>
          <a:lstStyle>
            <a:lvl1pPr>
              <a:defRPr sz="2000">
                <a:solidFill>
                  <a:schemeClr val="bg1"/>
                </a:solidFill>
              </a:defRPr>
            </a:lvl1pPr>
            <a:lvl2pPr>
              <a:defRPr sz="2000">
                <a:solidFill>
                  <a:schemeClr val="bg1"/>
                </a:solidFill>
              </a:defRPr>
            </a:lvl2pPr>
            <a:lvl3pPr>
              <a:defRPr sz="2000">
                <a:solidFill>
                  <a:schemeClr val="bg1"/>
                </a:solidFill>
              </a:defRPr>
            </a:lvl3pPr>
            <a:lvl4pPr>
              <a:defRPr sz="2000">
                <a:solidFill>
                  <a:schemeClr val="bg1"/>
                </a:solidFill>
              </a:defRPr>
            </a:lvl4pPr>
            <a:lvl5pPr>
              <a:defRPr sz="2000">
                <a:solidFill>
                  <a:schemeClr val="bg1"/>
                </a:solidFill>
              </a:defRPr>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xmlns="" val="4007405331"/>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userDrawn="1">
  <p:cSld name="3_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719138" y="476251"/>
            <a:ext cx="3359150" cy="5924551"/>
          </a:xfrm>
        </p:spPr>
        <p:txBody>
          <a:bodyPr/>
          <a:lstStyle>
            <a:lvl1pPr>
              <a:defRPr sz="2000"/>
            </a:lvl1pPr>
            <a:lvl2pPr>
              <a:defRPr sz="2000"/>
            </a:lvl2pPr>
            <a:lvl3pPr>
              <a:defRPr sz="2000"/>
            </a:lvl3pPr>
            <a:lvl4pPr>
              <a:defRPr sz="2000"/>
            </a:lvl4pPr>
            <a:lvl5pPr>
              <a:defRPr sz="20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0" name="Rectangle 9"/>
          <p:cNvSpPr/>
          <p:nvPr userDrawn="1"/>
        </p:nvSpPr>
        <p:spPr>
          <a:xfrm>
            <a:off x="4686300" y="0"/>
            <a:ext cx="4457700" cy="6858000"/>
          </a:xfrm>
          <a:prstGeom prst="rect">
            <a:avLst/>
          </a:prstGeom>
          <a:solidFill>
            <a:srgbClr val="058387"/>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5" name="Title 4"/>
          <p:cNvSpPr>
            <a:spLocks noGrp="1"/>
          </p:cNvSpPr>
          <p:nvPr>
            <p:ph type="title"/>
          </p:nvPr>
        </p:nvSpPr>
        <p:spPr>
          <a:xfrm>
            <a:off x="4846638" y="2036764"/>
            <a:ext cx="3973512" cy="2211387"/>
          </a:xfrm>
        </p:spPr>
        <p:txBody>
          <a:bodyPr/>
          <a:lstStyle>
            <a:lvl1pPr>
              <a:defRPr>
                <a:solidFill>
                  <a:schemeClr val="bg1"/>
                </a:solidFill>
              </a:defRPr>
            </a:lvl1pPr>
          </a:lstStyle>
          <a:p>
            <a:r>
              <a:rPr lang="en-US" dirty="0" smtClean="0"/>
              <a:t>Click to edit Master title style</a:t>
            </a:r>
            <a:endParaRPr lang="en-GB" dirty="0"/>
          </a:p>
        </p:txBody>
      </p:sp>
      <p:sp>
        <p:nvSpPr>
          <p:cNvPr id="12" name="Content Placeholder 2"/>
          <p:cNvSpPr>
            <a:spLocks noGrp="1"/>
          </p:cNvSpPr>
          <p:nvPr>
            <p:ph sz="half" idx="10"/>
          </p:nvPr>
        </p:nvSpPr>
        <p:spPr>
          <a:xfrm>
            <a:off x="4872038" y="4248151"/>
            <a:ext cx="3948112" cy="1943100"/>
          </a:xfrm>
        </p:spPr>
        <p:txBody>
          <a:bodyPr/>
          <a:lstStyle>
            <a:lvl1pPr>
              <a:defRPr sz="2000">
                <a:solidFill>
                  <a:schemeClr val="bg1"/>
                </a:solidFill>
              </a:defRPr>
            </a:lvl1pPr>
            <a:lvl2pPr>
              <a:defRPr sz="2000">
                <a:solidFill>
                  <a:schemeClr val="bg1"/>
                </a:solidFill>
              </a:defRPr>
            </a:lvl2pPr>
            <a:lvl3pPr>
              <a:defRPr sz="2000">
                <a:solidFill>
                  <a:schemeClr val="bg1"/>
                </a:solidFill>
              </a:defRPr>
            </a:lvl3pPr>
            <a:lvl4pPr>
              <a:defRPr sz="2000">
                <a:solidFill>
                  <a:schemeClr val="bg1"/>
                </a:solidFill>
              </a:defRPr>
            </a:lvl4pPr>
            <a:lvl5pPr>
              <a:defRPr sz="2000">
                <a:solidFill>
                  <a:schemeClr val="bg1"/>
                </a:solidFill>
              </a:defRPr>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xmlns="" val="4035245855"/>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4_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5043488" y="628651"/>
            <a:ext cx="3359150" cy="5924551"/>
          </a:xfrm>
        </p:spPr>
        <p:txBody>
          <a:bodyPr/>
          <a:lstStyle>
            <a:lvl1pPr>
              <a:defRPr sz="2000"/>
            </a:lvl1pPr>
            <a:lvl2pPr>
              <a:defRPr sz="2000"/>
            </a:lvl2pPr>
            <a:lvl3pPr>
              <a:defRPr sz="2000"/>
            </a:lvl3pPr>
            <a:lvl4pPr>
              <a:defRPr sz="2000"/>
            </a:lvl4pPr>
            <a:lvl5pPr>
              <a:defRPr sz="20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0" name="Rectangle 9"/>
          <p:cNvSpPr/>
          <p:nvPr userDrawn="1"/>
        </p:nvSpPr>
        <p:spPr>
          <a:xfrm>
            <a:off x="0" y="0"/>
            <a:ext cx="4457700" cy="6858000"/>
          </a:xfrm>
          <a:prstGeom prst="rect">
            <a:avLst/>
          </a:prstGeom>
          <a:solidFill>
            <a:srgbClr val="F08C2E"/>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5" name="Title 4"/>
          <p:cNvSpPr>
            <a:spLocks noGrp="1"/>
          </p:cNvSpPr>
          <p:nvPr>
            <p:ph type="title"/>
          </p:nvPr>
        </p:nvSpPr>
        <p:spPr>
          <a:xfrm>
            <a:off x="160338" y="2036764"/>
            <a:ext cx="3973512" cy="2211387"/>
          </a:xfrm>
        </p:spPr>
        <p:txBody>
          <a:bodyPr/>
          <a:lstStyle>
            <a:lvl1pPr>
              <a:defRPr>
                <a:solidFill>
                  <a:schemeClr val="bg1"/>
                </a:solidFill>
              </a:defRPr>
            </a:lvl1pPr>
          </a:lstStyle>
          <a:p>
            <a:r>
              <a:rPr lang="en-US" dirty="0" smtClean="0"/>
              <a:t>Click to edit Master title style</a:t>
            </a:r>
            <a:endParaRPr lang="en-GB" dirty="0"/>
          </a:p>
        </p:txBody>
      </p:sp>
      <p:sp>
        <p:nvSpPr>
          <p:cNvPr id="12" name="Content Placeholder 2"/>
          <p:cNvSpPr>
            <a:spLocks noGrp="1"/>
          </p:cNvSpPr>
          <p:nvPr>
            <p:ph sz="half" idx="10"/>
          </p:nvPr>
        </p:nvSpPr>
        <p:spPr>
          <a:xfrm>
            <a:off x="185738" y="4248151"/>
            <a:ext cx="3948112" cy="1943100"/>
          </a:xfrm>
        </p:spPr>
        <p:txBody>
          <a:bodyPr/>
          <a:lstStyle>
            <a:lvl1pPr>
              <a:defRPr sz="2000">
                <a:solidFill>
                  <a:schemeClr val="bg1"/>
                </a:solidFill>
              </a:defRPr>
            </a:lvl1pPr>
            <a:lvl2pPr>
              <a:defRPr sz="2000">
                <a:solidFill>
                  <a:schemeClr val="bg1"/>
                </a:solidFill>
              </a:defRPr>
            </a:lvl2pPr>
            <a:lvl3pPr>
              <a:defRPr sz="2000">
                <a:solidFill>
                  <a:schemeClr val="bg1"/>
                </a:solidFill>
              </a:defRPr>
            </a:lvl3pPr>
            <a:lvl4pPr>
              <a:defRPr sz="2000">
                <a:solidFill>
                  <a:schemeClr val="bg1"/>
                </a:solidFill>
              </a:defRPr>
            </a:lvl4pPr>
            <a:lvl5pPr>
              <a:defRPr sz="2000">
                <a:solidFill>
                  <a:schemeClr val="bg1"/>
                </a:solidFill>
              </a:defRPr>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xmlns="" val="3791476601"/>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5_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5043488" y="628651"/>
            <a:ext cx="3359150" cy="5924551"/>
          </a:xfrm>
        </p:spPr>
        <p:txBody>
          <a:bodyPr/>
          <a:lstStyle>
            <a:lvl1pPr>
              <a:defRPr sz="2000"/>
            </a:lvl1pPr>
            <a:lvl2pPr>
              <a:defRPr sz="2000"/>
            </a:lvl2pPr>
            <a:lvl3pPr>
              <a:defRPr sz="2000"/>
            </a:lvl3pPr>
            <a:lvl4pPr>
              <a:defRPr sz="2000"/>
            </a:lvl4pPr>
            <a:lvl5pPr>
              <a:defRPr sz="20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0" name="Rectangle 9"/>
          <p:cNvSpPr/>
          <p:nvPr userDrawn="1"/>
        </p:nvSpPr>
        <p:spPr>
          <a:xfrm>
            <a:off x="0" y="0"/>
            <a:ext cx="4457700" cy="6858000"/>
          </a:xfrm>
          <a:prstGeom prst="rect">
            <a:avLst/>
          </a:prstGeom>
          <a:solidFill>
            <a:srgbClr val="9A478D"/>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5" name="Title 4"/>
          <p:cNvSpPr>
            <a:spLocks noGrp="1"/>
          </p:cNvSpPr>
          <p:nvPr>
            <p:ph type="title"/>
          </p:nvPr>
        </p:nvSpPr>
        <p:spPr>
          <a:xfrm>
            <a:off x="160338" y="2036764"/>
            <a:ext cx="3973512" cy="2211387"/>
          </a:xfrm>
        </p:spPr>
        <p:txBody>
          <a:bodyPr/>
          <a:lstStyle>
            <a:lvl1pPr>
              <a:defRPr>
                <a:solidFill>
                  <a:schemeClr val="bg1"/>
                </a:solidFill>
              </a:defRPr>
            </a:lvl1pPr>
          </a:lstStyle>
          <a:p>
            <a:r>
              <a:rPr lang="en-US" dirty="0" smtClean="0"/>
              <a:t>Click to edit Master title style</a:t>
            </a:r>
            <a:endParaRPr lang="en-GB" dirty="0"/>
          </a:p>
        </p:txBody>
      </p:sp>
      <p:sp>
        <p:nvSpPr>
          <p:cNvPr id="12" name="Content Placeholder 2"/>
          <p:cNvSpPr>
            <a:spLocks noGrp="1"/>
          </p:cNvSpPr>
          <p:nvPr>
            <p:ph sz="half" idx="10"/>
          </p:nvPr>
        </p:nvSpPr>
        <p:spPr>
          <a:xfrm>
            <a:off x="185738" y="4248151"/>
            <a:ext cx="3948112" cy="1943100"/>
          </a:xfrm>
        </p:spPr>
        <p:txBody>
          <a:bodyPr/>
          <a:lstStyle>
            <a:lvl1pPr>
              <a:defRPr sz="2000">
                <a:solidFill>
                  <a:schemeClr val="bg1"/>
                </a:solidFill>
              </a:defRPr>
            </a:lvl1pPr>
            <a:lvl2pPr>
              <a:defRPr sz="2000">
                <a:solidFill>
                  <a:schemeClr val="bg1"/>
                </a:solidFill>
              </a:defRPr>
            </a:lvl2pPr>
            <a:lvl3pPr>
              <a:defRPr sz="2000">
                <a:solidFill>
                  <a:schemeClr val="bg1"/>
                </a:solidFill>
              </a:defRPr>
            </a:lvl3pPr>
            <a:lvl4pPr>
              <a:defRPr sz="2000">
                <a:solidFill>
                  <a:schemeClr val="bg1"/>
                </a:solidFill>
              </a:defRPr>
            </a:lvl4pPr>
            <a:lvl5pPr>
              <a:defRPr sz="2000">
                <a:solidFill>
                  <a:schemeClr val="bg1"/>
                </a:solidFill>
              </a:defRPr>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xmlns="" val="964939982"/>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93738" y="1093788"/>
            <a:ext cx="7575658"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93738" y="2354264"/>
            <a:ext cx="3765658" cy="639763"/>
          </a:xfrm>
        </p:spPr>
        <p:txBody>
          <a:bodyPr anchor="b"/>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693738" y="2994027"/>
            <a:ext cx="3765658" cy="3101975"/>
          </a:xfrm>
        </p:spPr>
        <p:txBody>
          <a:bodyPr/>
          <a:lstStyle>
            <a:lvl1pPr>
              <a:defRPr sz="2000"/>
            </a:lvl1pPr>
            <a:lvl2pPr>
              <a:defRPr sz="2000"/>
            </a:lvl2pPr>
            <a:lvl3pPr>
              <a:defRPr sz="2000"/>
            </a:lvl3pPr>
            <a:lvl4pPr>
              <a:defRPr sz="2000"/>
            </a:lvl4pPr>
            <a:lvl5pPr>
              <a:defRPr sz="20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4"/>
          <p:cNvSpPr>
            <a:spLocks noGrp="1"/>
          </p:cNvSpPr>
          <p:nvPr>
            <p:ph type="body" sz="quarter" idx="3"/>
          </p:nvPr>
        </p:nvSpPr>
        <p:spPr>
          <a:xfrm>
            <a:off x="4502263" y="2354264"/>
            <a:ext cx="3767137" cy="639763"/>
          </a:xfrm>
        </p:spPr>
        <p:txBody>
          <a:bodyPr anchor="b"/>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6" name="Content Placeholder 5"/>
          <p:cNvSpPr>
            <a:spLocks noGrp="1"/>
          </p:cNvSpPr>
          <p:nvPr>
            <p:ph sz="quarter" idx="4"/>
          </p:nvPr>
        </p:nvSpPr>
        <p:spPr>
          <a:xfrm>
            <a:off x="4502263" y="2994027"/>
            <a:ext cx="3767137" cy="3101975"/>
          </a:xfrm>
        </p:spPr>
        <p:txBody>
          <a:bodyPr/>
          <a:lstStyle>
            <a:lvl1pPr>
              <a:defRPr sz="2000"/>
            </a:lvl1pPr>
            <a:lvl2pPr>
              <a:defRPr sz="2000"/>
            </a:lvl2pPr>
            <a:lvl3pPr>
              <a:defRPr sz="2000"/>
            </a:lvl3pPr>
            <a:lvl4pPr>
              <a:defRPr sz="2000"/>
            </a:lvl4pPr>
            <a:lvl5pPr>
              <a:defRPr sz="20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9" name="Date Placeholder 8"/>
          <p:cNvSpPr>
            <a:spLocks noGrp="1"/>
          </p:cNvSpPr>
          <p:nvPr>
            <p:ph type="dt" sz="half" idx="10"/>
          </p:nvPr>
        </p:nvSpPr>
        <p:spPr/>
        <p:txBody>
          <a:bodyPr/>
          <a:lstStyle/>
          <a:p>
            <a:fld id="{600BEDA5-A60A-4C44-BED1-D3C2F5688BFC}" type="datetime1">
              <a:rPr lang="en-GB" smtClean="0"/>
              <a:pPr/>
              <a:t>08/06/2015</a:t>
            </a:fld>
            <a:endParaRPr lang="en-GB"/>
          </a:p>
        </p:txBody>
      </p:sp>
      <p:sp>
        <p:nvSpPr>
          <p:cNvPr id="10" name="Footer Placeholder 9"/>
          <p:cNvSpPr>
            <a:spLocks noGrp="1"/>
          </p:cNvSpPr>
          <p:nvPr>
            <p:ph type="ftr" sz="quarter" idx="11"/>
          </p:nvPr>
        </p:nvSpPr>
        <p:spPr/>
        <p:txBody>
          <a:bodyPr/>
          <a:lstStyle/>
          <a:p>
            <a:r>
              <a:rPr lang="en-GB" smtClean="0"/>
              <a:t>Quantum Key Distribution</a:t>
            </a:r>
            <a:endParaRPr lang="en-GB" dirty="0"/>
          </a:p>
        </p:txBody>
      </p:sp>
    </p:spTree>
    <p:extLst>
      <p:ext uri="{BB962C8B-B14F-4D97-AF65-F5344CB8AC3E}">
        <p14:creationId xmlns:p14="http://schemas.microsoft.com/office/powerpoint/2010/main" xmlns="" val="15362747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5" name="Date Placeholder 4"/>
          <p:cNvSpPr>
            <a:spLocks noGrp="1"/>
          </p:cNvSpPr>
          <p:nvPr>
            <p:ph type="dt" sz="half" idx="10"/>
          </p:nvPr>
        </p:nvSpPr>
        <p:spPr/>
        <p:txBody>
          <a:bodyPr/>
          <a:lstStyle/>
          <a:p>
            <a:fld id="{A6BE8DCD-F55B-6E4A-9345-1BBB345CC48E}" type="datetime1">
              <a:rPr lang="en-GB" smtClean="0"/>
              <a:pPr/>
              <a:t>08/06/2015</a:t>
            </a:fld>
            <a:endParaRPr lang="en-GB"/>
          </a:p>
        </p:txBody>
      </p:sp>
      <p:sp>
        <p:nvSpPr>
          <p:cNvPr id="6" name="Footer Placeholder 5"/>
          <p:cNvSpPr>
            <a:spLocks noGrp="1"/>
          </p:cNvSpPr>
          <p:nvPr>
            <p:ph type="ftr" sz="quarter" idx="11"/>
          </p:nvPr>
        </p:nvSpPr>
        <p:spPr/>
        <p:txBody>
          <a:bodyPr/>
          <a:lstStyle/>
          <a:p>
            <a:r>
              <a:rPr lang="en-GB" smtClean="0"/>
              <a:t>Quantum Key Distribution</a:t>
            </a:r>
            <a:endParaRPr lang="en-GB" dirty="0"/>
          </a:p>
        </p:txBody>
      </p:sp>
    </p:spTree>
    <p:extLst>
      <p:ext uri="{BB962C8B-B14F-4D97-AF65-F5344CB8AC3E}">
        <p14:creationId xmlns:p14="http://schemas.microsoft.com/office/powerpoint/2010/main" xmlns="" val="1815410993"/>
      </p:ext>
    </p:extLst>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752B391F-E07F-0842-8A6A-BA54F99453DF}" type="datetime1">
              <a:rPr lang="en-GB" smtClean="0"/>
              <a:pPr/>
              <a:t>08/06/2015</a:t>
            </a:fld>
            <a:endParaRPr lang="en-GB"/>
          </a:p>
        </p:txBody>
      </p:sp>
      <p:sp>
        <p:nvSpPr>
          <p:cNvPr id="5" name="Footer Placeholder 4"/>
          <p:cNvSpPr>
            <a:spLocks noGrp="1"/>
          </p:cNvSpPr>
          <p:nvPr>
            <p:ph type="ftr" sz="quarter" idx="11"/>
          </p:nvPr>
        </p:nvSpPr>
        <p:spPr/>
        <p:txBody>
          <a:bodyPr/>
          <a:lstStyle/>
          <a:p>
            <a:r>
              <a:rPr lang="en-GB" smtClean="0"/>
              <a:t>Quantum Key Distribution</a:t>
            </a:r>
            <a:endParaRPr lang="en-GB" dirty="0"/>
          </a:p>
        </p:txBody>
      </p:sp>
    </p:spTree>
    <p:extLst>
      <p:ext uri="{BB962C8B-B14F-4D97-AF65-F5344CB8AC3E}">
        <p14:creationId xmlns:p14="http://schemas.microsoft.com/office/powerpoint/2010/main" xmlns="" val="3710779106"/>
      </p:ext>
    </p:extLst>
  </p:cSld>
  <p:clrMapOvr>
    <a:masterClrMapping/>
  </p:clrMapOvr>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93738" y="1263649"/>
            <a:ext cx="2771774" cy="1162051"/>
          </a:xfrm>
        </p:spPr>
        <p:txBody>
          <a:bodyPr anchor="b"/>
          <a:lstStyle>
            <a:lvl1pPr algn="l">
              <a:defRPr sz="2000" b="1"/>
            </a:lvl1pPr>
          </a:lstStyle>
          <a:p>
            <a:r>
              <a:rPr lang="en-US" dirty="0" smtClean="0"/>
              <a:t>Click to edit Master title style</a:t>
            </a:r>
            <a:endParaRPr lang="en-US" dirty="0"/>
          </a:p>
        </p:txBody>
      </p:sp>
      <p:sp>
        <p:nvSpPr>
          <p:cNvPr id="3" name="Content Placeholder 2"/>
          <p:cNvSpPr>
            <a:spLocks noGrp="1"/>
          </p:cNvSpPr>
          <p:nvPr>
            <p:ph idx="1"/>
          </p:nvPr>
        </p:nvSpPr>
        <p:spPr>
          <a:xfrm>
            <a:off x="3575050" y="1263653"/>
            <a:ext cx="5111750" cy="48625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3"/>
          <p:cNvSpPr>
            <a:spLocks noGrp="1"/>
          </p:cNvSpPr>
          <p:nvPr>
            <p:ph type="body" sz="half" idx="2"/>
          </p:nvPr>
        </p:nvSpPr>
        <p:spPr>
          <a:xfrm>
            <a:off x="693742" y="2438401"/>
            <a:ext cx="2771775" cy="36877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smtClean="0"/>
              <a:t>Click to edit Master text styles</a:t>
            </a:r>
          </a:p>
        </p:txBody>
      </p:sp>
      <p:sp>
        <p:nvSpPr>
          <p:cNvPr id="7" name="Date Placeholder 6"/>
          <p:cNvSpPr>
            <a:spLocks noGrp="1"/>
          </p:cNvSpPr>
          <p:nvPr>
            <p:ph type="dt" sz="half" idx="10"/>
          </p:nvPr>
        </p:nvSpPr>
        <p:spPr/>
        <p:txBody>
          <a:bodyPr/>
          <a:lstStyle/>
          <a:p>
            <a:fld id="{EAE8E34E-4A4F-D94A-83AB-BD63302AE811}" type="datetime1">
              <a:rPr lang="en-GB" smtClean="0"/>
              <a:pPr/>
              <a:t>08/06/2015</a:t>
            </a:fld>
            <a:endParaRPr lang="en-GB"/>
          </a:p>
        </p:txBody>
      </p:sp>
      <p:sp>
        <p:nvSpPr>
          <p:cNvPr id="8" name="Footer Placeholder 7"/>
          <p:cNvSpPr>
            <a:spLocks noGrp="1"/>
          </p:cNvSpPr>
          <p:nvPr>
            <p:ph type="ftr" sz="quarter" idx="11"/>
          </p:nvPr>
        </p:nvSpPr>
        <p:spPr/>
        <p:txBody>
          <a:bodyPr/>
          <a:lstStyle/>
          <a:p>
            <a:r>
              <a:rPr lang="en-GB" smtClean="0"/>
              <a:t>Quantum Key Distribution</a:t>
            </a:r>
            <a:endParaRPr lang="en-GB" dirty="0"/>
          </a:p>
        </p:txBody>
      </p:sp>
    </p:spTree>
    <p:extLst>
      <p:ext uri="{BB962C8B-B14F-4D97-AF65-F5344CB8AC3E}">
        <p14:creationId xmlns:p14="http://schemas.microsoft.com/office/powerpoint/2010/main" xmlns="" val="333599874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076702"/>
            <a:ext cx="5486400" cy="1290639"/>
          </a:xfrm>
        </p:spPr>
        <p:txBody>
          <a:bodyPr anchor="b"/>
          <a:lstStyle>
            <a:lvl1pPr algn="l">
              <a:defRPr sz="4000" b="1"/>
            </a:lvl1pPr>
          </a:lstStyle>
          <a:p>
            <a:r>
              <a:rPr lang="en-US" dirty="0" smtClean="0"/>
              <a:t>Click to edit Master title style</a:t>
            </a:r>
            <a:endParaRPr lang="en-US" dirty="0"/>
          </a:p>
        </p:txBody>
      </p:sp>
      <p:sp>
        <p:nvSpPr>
          <p:cNvPr id="3" name="Picture Placeholder 2"/>
          <p:cNvSpPr>
            <a:spLocks noGrp="1"/>
          </p:cNvSpPr>
          <p:nvPr>
            <p:ph type="pic" idx="1"/>
          </p:nvPr>
        </p:nvSpPr>
        <p:spPr>
          <a:xfrm>
            <a:off x="1792288" y="612776"/>
            <a:ext cx="5486400" cy="34639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Click icon to add picture</a:t>
            </a:r>
            <a:endParaRPr lang="en-US" dirty="0"/>
          </a:p>
        </p:txBody>
      </p:sp>
      <p:sp>
        <p:nvSpPr>
          <p:cNvPr id="4" name="Text Placeholder 3"/>
          <p:cNvSpPr>
            <a:spLocks noGrp="1"/>
          </p:cNvSpPr>
          <p:nvPr>
            <p:ph type="body" sz="half" idx="2"/>
          </p:nvPr>
        </p:nvSpPr>
        <p:spPr>
          <a:xfrm>
            <a:off x="1792288" y="5638800"/>
            <a:ext cx="5486400" cy="533400"/>
          </a:xfrm>
        </p:spPr>
        <p:txBody>
          <a:bodyPr/>
          <a:lstStyle>
            <a:lvl1pPr marL="0" indent="0">
              <a:buNone/>
              <a:defRPr sz="20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xmlns="" val="10673122"/>
      </p:ext>
    </p:extLst>
  </p:cSld>
  <p:clrMapOvr>
    <a:masterClrMapping/>
  </p:clrMapOvr>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userDrawn="1">
  <p:cSld name="1_Picture with Caption">
    <p:bg>
      <p:bgRef idx="1001">
        <a:schemeClr val="bg1"/>
      </p:bgRef>
    </p:bg>
    <p:spTree>
      <p:nvGrpSpPr>
        <p:cNvPr id="1" name=""/>
        <p:cNvGrpSpPr/>
        <p:nvPr/>
      </p:nvGrpSpPr>
      <p:grpSpPr>
        <a:xfrm>
          <a:off x="0" y="0"/>
          <a:ext cx="0" cy="0"/>
          <a:chOff x="0" y="0"/>
          <a:chExt cx="0" cy="0"/>
        </a:xfrm>
      </p:grpSpPr>
      <p:sp>
        <p:nvSpPr>
          <p:cNvPr id="5" name="Rectangle 4"/>
          <p:cNvSpPr/>
          <p:nvPr userDrawn="1"/>
        </p:nvSpPr>
        <p:spPr>
          <a:xfrm>
            <a:off x="0" y="0"/>
            <a:ext cx="9144000" cy="6858000"/>
          </a:xfrm>
          <a:prstGeom prst="rect">
            <a:avLst/>
          </a:prstGeom>
          <a:solidFill>
            <a:srgbClr val="058387"/>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7" name="Content Placeholder 16"/>
          <p:cNvSpPr>
            <a:spLocks noGrp="1"/>
          </p:cNvSpPr>
          <p:nvPr>
            <p:ph sz="quarter" idx="10"/>
          </p:nvPr>
        </p:nvSpPr>
        <p:spPr>
          <a:xfrm>
            <a:off x="895350" y="2076449"/>
            <a:ext cx="7353300" cy="3219451"/>
          </a:xfrm>
        </p:spPr>
        <p:txBody>
          <a:bodyPr/>
          <a:lstStyle>
            <a:lvl1pPr>
              <a:defRPr sz="2000">
                <a:solidFill>
                  <a:schemeClr val="bg1"/>
                </a:solidFill>
              </a:defRPr>
            </a:lvl1pPr>
            <a:lvl2pPr>
              <a:defRPr sz="2000">
                <a:solidFill>
                  <a:schemeClr val="bg1"/>
                </a:solidFill>
              </a:defRPr>
            </a:lvl2pPr>
            <a:lvl3pPr>
              <a:defRPr sz="2000">
                <a:solidFill>
                  <a:schemeClr val="bg1"/>
                </a:solidFill>
              </a:defRPr>
            </a:lvl3pPr>
            <a:lvl4pPr>
              <a:defRPr sz="2000">
                <a:solidFill>
                  <a:schemeClr val="bg1"/>
                </a:solidFill>
              </a:defRPr>
            </a:lvl4pPr>
            <a:lvl5pPr>
              <a:defRPr sz="2000">
                <a:solidFill>
                  <a:schemeClr val="bg1"/>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18" name="Title 17"/>
          <p:cNvSpPr>
            <a:spLocks noGrp="1"/>
          </p:cNvSpPr>
          <p:nvPr>
            <p:ph type="title"/>
          </p:nvPr>
        </p:nvSpPr>
        <p:spPr>
          <a:xfrm>
            <a:off x="895350" y="941390"/>
            <a:ext cx="7353300" cy="920751"/>
          </a:xfrm>
        </p:spPr>
        <p:txBody>
          <a:bodyPr/>
          <a:lstStyle>
            <a:lvl1pPr>
              <a:defRPr>
                <a:solidFill>
                  <a:schemeClr val="bg1"/>
                </a:solidFill>
              </a:defRPr>
            </a:lvl1pPr>
          </a:lstStyle>
          <a:p>
            <a:r>
              <a:rPr lang="en-US" dirty="0" smtClean="0"/>
              <a:t>Click to edit Master title style</a:t>
            </a:r>
            <a:endParaRPr lang="en-GB" dirty="0"/>
          </a:p>
        </p:txBody>
      </p:sp>
    </p:spTree>
    <p:extLst>
      <p:ext uri="{BB962C8B-B14F-4D97-AF65-F5344CB8AC3E}">
        <p14:creationId xmlns:p14="http://schemas.microsoft.com/office/powerpoint/2010/main" xmlns="" val="3111187067"/>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sp>
        <p:nvSpPr>
          <p:cNvPr id="6146" name="Rectangle 2"/>
          <p:cNvSpPr>
            <a:spLocks noGrp="1" noChangeArrowheads="1"/>
          </p:cNvSpPr>
          <p:nvPr>
            <p:ph type="ctrTitle"/>
          </p:nvPr>
        </p:nvSpPr>
        <p:spPr>
          <a:xfrm>
            <a:off x="719138" y="2074865"/>
            <a:ext cx="6043612" cy="1260475"/>
          </a:xfrm>
        </p:spPr>
        <p:txBody>
          <a:bodyPr/>
          <a:lstStyle>
            <a:lvl1pPr>
              <a:defRPr/>
            </a:lvl1pPr>
          </a:lstStyle>
          <a:p>
            <a:r>
              <a:rPr lang="en-US" smtClean="0"/>
              <a:t>Click to edit Master title style</a:t>
            </a:r>
            <a:endParaRPr lang="en-US" dirty="0"/>
          </a:p>
        </p:txBody>
      </p:sp>
      <p:sp>
        <p:nvSpPr>
          <p:cNvPr id="6147" name="Rectangle 3"/>
          <p:cNvSpPr>
            <a:spLocks noGrp="1" noChangeArrowheads="1"/>
          </p:cNvSpPr>
          <p:nvPr>
            <p:ph type="subTitle" idx="1"/>
          </p:nvPr>
        </p:nvSpPr>
        <p:spPr>
          <a:xfrm>
            <a:off x="719138" y="3713162"/>
            <a:ext cx="6043612" cy="908051"/>
          </a:xfrm>
        </p:spPr>
        <p:txBody>
          <a:bodyPr/>
          <a:lstStyle>
            <a:lvl1pPr>
              <a:defRPr b="1">
                <a:solidFill>
                  <a:schemeClr val="tx2"/>
                </a:solidFill>
              </a:defRPr>
            </a:lvl1pPr>
          </a:lstStyle>
          <a:p>
            <a:r>
              <a:rPr lang="en-US" smtClean="0"/>
              <a:t>Click to edit Master subtitle style</a:t>
            </a:r>
            <a:endParaRPr lang="en-US" dirty="0"/>
          </a:p>
        </p:txBody>
      </p:sp>
      <p:pic>
        <p:nvPicPr>
          <p:cNvPr id="18" name="Picture 17" descr="SLC_Barcode_CMYK [WIDE].jpg"/>
          <p:cNvPicPr>
            <a:picLocks noChangeAspect="1"/>
          </p:cNvPicPr>
          <p:nvPr userDrawn="1"/>
        </p:nvPicPr>
        <p:blipFill>
          <a:blip r:embed="rId2" cstate="print"/>
          <a:stretch>
            <a:fillRect/>
          </a:stretch>
        </p:blipFill>
        <p:spPr>
          <a:xfrm>
            <a:off x="7001897" y="0"/>
            <a:ext cx="2142107" cy="6858000"/>
          </a:xfrm>
          <a:prstGeom prst="rect">
            <a:avLst/>
          </a:prstGeom>
        </p:spPr>
      </p:pic>
      <p:pic>
        <p:nvPicPr>
          <p:cNvPr id="7" name="Picture 6"/>
          <p:cNvPicPr>
            <a:picLocks noChangeAspect="1"/>
          </p:cNvPicPr>
          <p:nvPr userDrawn="1"/>
        </p:nvPicPr>
        <p:blipFill>
          <a:blip r:embed="rId3" cstate="print">
            <a:extLst>
              <a:ext uri="{28A0092B-C50C-407E-A947-70E740481C1C}">
                <a14:useLocalDpi xmlns:a14="http://schemas.microsoft.com/office/drawing/2010/main" xmlns=""/>
              </a:ext>
            </a:extLst>
          </a:blip>
          <a:stretch>
            <a:fillRect/>
          </a:stretch>
        </p:blipFill>
        <p:spPr>
          <a:xfrm>
            <a:off x="5431677" y="2"/>
            <a:ext cx="1331073" cy="941389"/>
          </a:xfrm>
          <a:prstGeom prst="rect">
            <a:avLst/>
          </a:prstGeom>
        </p:spPr>
      </p:pic>
      <p:pic>
        <p:nvPicPr>
          <p:cNvPr id="8" name="Picture 7"/>
          <p:cNvPicPr>
            <a:picLocks noChangeAspect="1"/>
          </p:cNvPicPr>
          <p:nvPr userDrawn="1"/>
        </p:nvPicPr>
        <p:blipFill>
          <a:blip r:embed="rId4" cstate="email">
            <a:extLst>
              <a:ext uri="{28A0092B-C50C-407E-A947-70E740481C1C}">
                <a14:useLocalDpi xmlns:a14="http://schemas.microsoft.com/office/drawing/2010/main" xmlns=""/>
              </a:ext>
            </a:extLst>
          </a:blip>
          <a:stretch>
            <a:fillRect/>
          </a:stretch>
        </p:blipFill>
        <p:spPr>
          <a:xfrm>
            <a:off x="4477991" y="82950"/>
            <a:ext cx="858441" cy="858441"/>
          </a:xfrm>
          <a:prstGeom prst="rect">
            <a:avLst/>
          </a:prstGeom>
        </p:spPr>
      </p:pic>
    </p:spTree>
    <p:extLst>
      <p:ext uri="{BB962C8B-B14F-4D97-AF65-F5344CB8AC3E}">
        <p14:creationId xmlns:p14="http://schemas.microsoft.com/office/powerpoint/2010/main" xmlns="" val="4133339980"/>
      </p:ext>
    </p:extLst>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userDrawn="1">
  <p:cSld name="2_Picture with Caption">
    <p:spTree>
      <p:nvGrpSpPr>
        <p:cNvPr id="1" name=""/>
        <p:cNvGrpSpPr/>
        <p:nvPr/>
      </p:nvGrpSpPr>
      <p:grpSpPr>
        <a:xfrm>
          <a:off x="0" y="0"/>
          <a:ext cx="0" cy="0"/>
          <a:chOff x="0" y="0"/>
          <a:chExt cx="0" cy="0"/>
        </a:xfrm>
      </p:grpSpPr>
      <p:sp>
        <p:nvSpPr>
          <p:cNvPr id="5" name="Rectangle 4"/>
          <p:cNvSpPr/>
          <p:nvPr userDrawn="1"/>
        </p:nvSpPr>
        <p:spPr>
          <a:xfrm>
            <a:off x="0" y="0"/>
            <a:ext cx="9144000" cy="6858000"/>
          </a:xfrm>
          <a:prstGeom prst="rect">
            <a:avLst/>
          </a:prstGeom>
          <a:solidFill>
            <a:srgbClr val="F08C2E"/>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4" name="Content Placeholder 16"/>
          <p:cNvSpPr>
            <a:spLocks noGrp="1"/>
          </p:cNvSpPr>
          <p:nvPr>
            <p:ph sz="quarter" idx="10"/>
          </p:nvPr>
        </p:nvSpPr>
        <p:spPr>
          <a:xfrm>
            <a:off x="895350" y="2076449"/>
            <a:ext cx="7353300" cy="3219451"/>
          </a:xfrm>
        </p:spPr>
        <p:txBody>
          <a:bodyPr/>
          <a:lstStyle>
            <a:lvl1pPr>
              <a:defRPr sz="2000">
                <a:solidFill>
                  <a:schemeClr val="bg1"/>
                </a:solidFill>
              </a:defRPr>
            </a:lvl1pPr>
            <a:lvl2pPr>
              <a:defRPr sz="2000">
                <a:solidFill>
                  <a:schemeClr val="bg1"/>
                </a:solidFill>
              </a:defRPr>
            </a:lvl2pPr>
            <a:lvl3pPr>
              <a:defRPr sz="2000">
                <a:solidFill>
                  <a:schemeClr val="bg1"/>
                </a:solidFill>
              </a:defRPr>
            </a:lvl3pPr>
            <a:lvl4pPr>
              <a:defRPr sz="2000">
                <a:solidFill>
                  <a:schemeClr val="bg1"/>
                </a:solidFill>
              </a:defRPr>
            </a:lvl4pPr>
            <a:lvl5pPr>
              <a:defRPr sz="2000">
                <a:solidFill>
                  <a:schemeClr val="bg1"/>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6" name="Title 17"/>
          <p:cNvSpPr>
            <a:spLocks noGrp="1"/>
          </p:cNvSpPr>
          <p:nvPr>
            <p:ph type="title"/>
          </p:nvPr>
        </p:nvSpPr>
        <p:spPr>
          <a:xfrm>
            <a:off x="895350" y="941390"/>
            <a:ext cx="7353300" cy="920751"/>
          </a:xfrm>
        </p:spPr>
        <p:txBody>
          <a:bodyPr/>
          <a:lstStyle>
            <a:lvl1pPr>
              <a:defRPr>
                <a:solidFill>
                  <a:schemeClr val="bg1"/>
                </a:solidFill>
              </a:defRPr>
            </a:lvl1pPr>
          </a:lstStyle>
          <a:p>
            <a:r>
              <a:rPr lang="en-US" dirty="0" smtClean="0"/>
              <a:t>Click to edit Master title style</a:t>
            </a:r>
            <a:endParaRPr lang="en-GB" dirty="0"/>
          </a:p>
        </p:txBody>
      </p:sp>
    </p:spTree>
    <p:extLst>
      <p:ext uri="{BB962C8B-B14F-4D97-AF65-F5344CB8AC3E}">
        <p14:creationId xmlns:p14="http://schemas.microsoft.com/office/powerpoint/2010/main" xmlns="" val="741368514"/>
      </p:ext>
    </p:extLst>
  </p:cSld>
  <p:clrMapOvr>
    <a:masterClrMapping/>
  </p:clrMapOvr>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preserve="1" userDrawn="1">
  <p:cSld name="3_Picture with Caption">
    <p:spTree>
      <p:nvGrpSpPr>
        <p:cNvPr id="1" name=""/>
        <p:cNvGrpSpPr/>
        <p:nvPr/>
      </p:nvGrpSpPr>
      <p:grpSpPr>
        <a:xfrm>
          <a:off x="0" y="0"/>
          <a:ext cx="0" cy="0"/>
          <a:chOff x="0" y="0"/>
          <a:chExt cx="0" cy="0"/>
        </a:xfrm>
      </p:grpSpPr>
      <p:sp>
        <p:nvSpPr>
          <p:cNvPr id="5" name="Rectangle 4"/>
          <p:cNvSpPr/>
          <p:nvPr userDrawn="1"/>
        </p:nvSpPr>
        <p:spPr>
          <a:xfrm>
            <a:off x="0" y="0"/>
            <a:ext cx="9144000" cy="6858000"/>
          </a:xfrm>
          <a:prstGeom prst="rect">
            <a:avLst/>
          </a:prstGeom>
          <a:solidFill>
            <a:srgbClr val="44345F"/>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4" name="Content Placeholder 16"/>
          <p:cNvSpPr>
            <a:spLocks noGrp="1"/>
          </p:cNvSpPr>
          <p:nvPr>
            <p:ph sz="quarter" idx="10"/>
          </p:nvPr>
        </p:nvSpPr>
        <p:spPr>
          <a:xfrm>
            <a:off x="895350" y="2076449"/>
            <a:ext cx="7353300" cy="3219451"/>
          </a:xfrm>
        </p:spPr>
        <p:txBody>
          <a:bodyPr/>
          <a:lstStyle>
            <a:lvl1pPr>
              <a:defRPr sz="2000">
                <a:solidFill>
                  <a:schemeClr val="bg1"/>
                </a:solidFill>
              </a:defRPr>
            </a:lvl1pPr>
            <a:lvl2pPr>
              <a:defRPr sz="2000">
                <a:solidFill>
                  <a:schemeClr val="bg1"/>
                </a:solidFill>
              </a:defRPr>
            </a:lvl2pPr>
            <a:lvl3pPr>
              <a:defRPr sz="2000">
                <a:solidFill>
                  <a:schemeClr val="bg1"/>
                </a:solidFill>
              </a:defRPr>
            </a:lvl3pPr>
            <a:lvl4pPr>
              <a:defRPr sz="2000">
                <a:solidFill>
                  <a:schemeClr val="bg1"/>
                </a:solidFill>
              </a:defRPr>
            </a:lvl4pPr>
            <a:lvl5pPr>
              <a:defRPr sz="2000">
                <a:solidFill>
                  <a:schemeClr val="bg1"/>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6" name="Title 17"/>
          <p:cNvSpPr>
            <a:spLocks noGrp="1"/>
          </p:cNvSpPr>
          <p:nvPr>
            <p:ph type="title"/>
          </p:nvPr>
        </p:nvSpPr>
        <p:spPr>
          <a:xfrm>
            <a:off x="895350" y="941390"/>
            <a:ext cx="7353300" cy="920751"/>
          </a:xfrm>
        </p:spPr>
        <p:txBody>
          <a:bodyPr/>
          <a:lstStyle>
            <a:lvl1pPr>
              <a:defRPr>
                <a:solidFill>
                  <a:schemeClr val="bg1"/>
                </a:solidFill>
              </a:defRPr>
            </a:lvl1pPr>
          </a:lstStyle>
          <a:p>
            <a:r>
              <a:rPr lang="en-US" dirty="0" smtClean="0"/>
              <a:t>Click to edit Master title style</a:t>
            </a:r>
            <a:endParaRPr lang="en-GB" dirty="0"/>
          </a:p>
        </p:txBody>
      </p:sp>
    </p:spTree>
    <p:extLst>
      <p:ext uri="{BB962C8B-B14F-4D97-AF65-F5344CB8AC3E}">
        <p14:creationId xmlns:p14="http://schemas.microsoft.com/office/powerpoint/2010/main" xmlns="" val="3351005975"/>
      </p:ext>
    </p:extLst>
  </p:cSld>
  <p:clrMapOvr>
    <a:masterClrMapping/>
  </p:clrMapOvr>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preserve="1" userDrawn="1">
  <p:cSld name="5_Picture with Caption">
    <p:spTree>
      <p:nvGrpSpPr>
        <p:cNvPr id="1" name=""/>
        <p:cNvGrpSpPr/>
        <p:nvPr/>
      </p:nvGrpSpPr>
      <p:grpSpPr>
        <a:xfrm>
          <a:off x="0" y="0"/>
          <a:ext cx="0" cy="0"/>
          <a:chOff x="0" y="0"/>
          <a:chExt cx="0" cy="0"/>
        </a:xfrm>
      </p:grpSpPr>
      <p:sp>
        <p:nvSpPr>
          <p:cNvPr id="5" name="Rectangle 4"/>
          <p:cNvSpPr/>
          <p:nvPr userDrawn="1"/>
        </p:nvSpPr>
        <p:spPr>
          <a:xfrm>
            <a:off x="0" y="0"/>
            <a:ext cx="9144000" cy="6858000"/>
          </a:xfrm>
          <a:prstGeom prst="rect">
            <a:avLst/>
          </a:prstGeom>
          <a:solidFill>
            <a:srgbClr val="769A3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4" name="Content Placeholder 16"/>
          <p:cNvSpPr>
            <a:spLocks noGrp="1"/>
          </p:cNvSpPr>
          <p:nvPr>
            <p:ph sz="quarter" idx="10"/>
          </p:nvPr>
        </p:nvSpPr>
        <p:spPr>
          <a:xfrm>
            <a:off x="895350" y="2076449"/>
            <a:ext cx="7353300" cy="3219451"/>
          </a:xfrm>
        </p:spPr>
        <p:txBody>
          <a:bodyPr/>
          <a:lstStyle>
            <a:lvl1pPr>
              <a:defRPr sz="2000">
                <a:solidFill>
                  <a:schemeClr val="bg1"/>
                </a:solidFill>
              </a:defRPr>
            </a:lvl1pPr>
            <a:lvl2pPr>
              <a:defRPr sz="2000">
                <a:solidFill>
                  <a:schemeClr val="bg1"/>
                </a:solidFill>
              </a:defRPr>
            </a:lvl2pPr>
            <a:lvl3pPr>
              <a:defRPr sz="2000">
                <a:solidFill>
                  <a:schemeClr val="bg1"/>
                </a:solidFill>
              </a:defRPr>
            </a:lvl3pPr>
            <a:lvl4pPr>
              <a:defRPr sz="2000">
                <a:solidFill>
                  <a:schemeClr val="bg1"/>
                </a:solidFill>
              </a:defRPr>
            </a:lvl4pPr>
            <a:lvl5pPr>
              <a:defRPr sz="2000">
                <a:solidFill>
                  <a:schemeClr val="bg1"/>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6" name="Title 17"/>
          <p:cNvSpPr>
            <a:spLocks noGrp="1"/>
          </p:cNvSpPr>
          <p:nvPr>
            <p:ph type="title"/>
          </p:nvPr>
        </p:nvSpPr>
        <p:spPr>
          <a:xfrm>
            <a:off x="895350" y="941390"/>
            <a:ext cx="7353300" cy="920751"/>
          </a:xfrm>
        </p:spPr>
        <p:txBody>
          <a:bodyPr/>
          <a:lstStyle>
            <a:lvl1pPr>
              <a:defRPr>
                <a:solidFill>
                  <a:schemeClr val="bg1"/>
                </a:solidFill>
              </a:defRPr>
            </a:lvl1pPr>
          </a:lstStyle>
          <a:p>
            <a:r>
              <a:rPr lang="en-US" dirty="0" smtClean="0"/>
              <a:t>Click to edit Master title style</a:t>
            </a:r>
            <a:endParaRPr lang="en-GB" dirty="0"/>
          </a:p>
        </p:txBody>
      </p:sp>
    </p:spTree>
    <p:extLst>
      <p:ext uri="{BB962C8B-B14F-4D97-AF65-F5344CB8AC3E}">
        <p14:creationId xmlns:p14="http://schemas.microsoft.com/office/powerpoint/2010/main" xmlns="" val="3082802819"/>
      </p:ext>
    </p:extLst>
  </p:cSld>
  <p:clrMapOvr>
    <a:masterClrMapping/>
  </p:clrMapOvr>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preserve="1" userDrawn="1">
  <p:cSld name="6_Picture with Caption">
    <p:spTree>
      <p:nvGrpSpPr>
        <p:cNvPr id="1" name=""/>
        <p:cNvGrpSpPr/>
        <p:nvPr/>
      </p:nvGrpSpPr>
      <p:grpSpPr>
        <a:xfrm>
          <a:off x="0" y="0"/>
          <a:ext cx="0" cy="0"/>
          <a:chOff x="0" y="0"/>
          <a:chExt cx="0" cy="0"/>
        </a:xfrm>
      </p:grpSpPr>
      <p:sp>
        <p:nvSpPr>
          <p:cNvPr id="5" name="Rectangle 4"/>
          <p:cNvSpPr/>
          <p:nvPr userDrawn="1"/>
        </p:nvSpPr>
        <p:spPr>
          <a:xfrm>
            <a:off x="0" y="0"/>
            <a:ext cx="9144000" cy="6858000"/>
          </a:xfrm>
          <a:prstGeom prst="rect">
            <a:avLst/>
          </a:prstGeom>
          <a:solidFill>
            <a:srgbClr val="9A478D"/>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4" name="Content Placeholder 16"/>
          <p:cNvSpPr>
            <a:spLocks noGrp="1"/>
          </p:cNvSpPr>
          <p:nvPr>
            <p:ph sz="quarter" idx="10"/>
          </p:nvPr>
        </p:nvSpPr>
        <p:spPr>
          <a:xfrm>
            <a:off x="895350" y="2076449"/>
            <a:ext cx="7353300" cy="3219451"/>
          </a:xfrm>
        </p:spPr>
        <p:txBody>
          <a:bodyPr/>
          <a:lstStyle>
            <a:lvl1pPr>
              <a:defRPr sz="2000">
                <a:solidFill>
                  <a:schemeClr val="bg1"/>
                </a:solidFill>
              </a:defRPr>
            </a:lvl1pPr>
            <a:lvl2pPr>
              <a:defRPr sz="2000">
                <a:solidFill>
                  <a:schemeClr val="bg1"/>
                </a:solidFill>
              </a:defRPr>
            </a:lvl2pPr>
            <a:lvl3pPr>
              <a:defRPr sz="2000">
                <a:solidFill>
                  <a:schemeClr val="bg1"/>
                </a:solidFill>
              </a:defRPr>
            </a:lvl3pPr>
            <a:lvl4pPr>
              <a:defRPr sz="2000">
                <a:solidFill>
                  <a:schemeClr val="bg1"/>
                </a:solidFill>
              </a:defRPr>
            </a:lvl4pPr>
            <a:lvl5pPr>
              <a:defRPr sz="2000">
                <a:solidFill>
                  <a:schemeClr val="bg1"/>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6" name="Title 17"/>
          <p:cNvSpPr>
            <a:spLocks noGrp="1"/>
          </p:cNvSpPr>
          <p:nvPr>
            <p:ph type="title"/>
          </p:nvPr>
        </p:nvSpPr>
        <p:spPr>
          <a:xfrm>
            <a:off x="895350" y="941390"/>
            <a:ext cx="7353300" cy="920751"/>
          </a:xfrm>
        </p:spPr>
        <p:txBody>
          <a:bodyPr/>
          <a:lstStyle>
            <a:lvl1pPr>
              <a:defRPr>
                <a:solidFill>
                  <a:schemeClr val="bg1"/>
                </a:solidFill>
              </a:defRPr>
            </a:lvl1pPr>
          </a:lstStyle>
          <a:p>
            <a:r>
              <a:rPr lang="en-US" dirty="0" smtClean="0"/>
              <a:t>Click to edit Master title style</a:t>
            </a:r>
            <a:endParaRPr lang="en-GB" dirty="0"/>
          </a:p>
        </p:txBody>
      </p:sp>
    </p:spTree>
    <p:extLst>
      <p:ext uri="{BB962C8B-B14F-4D97-AF65-F5344CB8AC3E}">
        <p14:creationId xmlns:p14="http://schemas.microsoft.com/office/powerpoint/2010/main" xmlns="" val="3681679969"/>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1_Title Slide">
    <p:spTree>
      <p:nvGrpSpPr>
        <p:cNvPr id="1" name=""/>
        <p:cNvGrpSpPr/>
        <p:nvPr/>
      </p:nvGrpSpPr>
      <p:grpSpPr>
        <a:xfrm>
          <a:off x="0" y="0"/>
          <a:ext cx="0" cy="0"/>
          <a:chOff x="0" y="0"/>
          <a:chExt cx="0" cy="0"/>
        </a:xfrm>
      </p:grpSpPr>
      <p:sp>
        <p:nvSpPr>
          <p:cNvPr id="6146" name="Rectangle 2"/>
          <p:cNvSpPr>
            <a:spLocks noGrp="1" noChangeArrowheads="1"/>
          </p:cNvSpPr>
          <p:nvPr>
            <p:ph type="ctrTitle"/>
          </p:nvPr>
        </p:nvSpPr>
        <p:spPr>
          <a:xfrm>
            <a:off x="719138" y="2074866"/>
            <a:ext cx="6043612" cy="4097337"/>
          </a:xfrm>
        </p:spPr>
        <p:txBody>
          <a:bodyPr/>
          <a:lstStyle>
            <a:lvl1pPr>
              <a:defRPr sz="8000"/>
            </a:lvl1pPr>
          </a:lstStyle>
          <a:p>
            <a:r>
              <a:rPr lang="en-US" dirty="0" smtClean="0"/>
              <a:t>Click to edit Master title style</a:t>
            </a:r>
            <a:endParaRPr lang="en-US" dirty="0"/>
          </a:p>
        </p:txBody>
      </p:sp>
      <p:pic>
        <p:nvPicPr>
          <p:cNvPr id="18" name="Picture 17" descr="SLC_Barcode_CMYK [WIDE].jpg"/>
          <p:cNvPicPr>
            <a:picLocks noChangeAspect="1"/>
          </p:cNvPicPr>
          <p:nvPr userDrawn="1"/>
        </p:nvPicPr>
        <p:blipFill>
          <a:blip r:embed="rId2" cstate="print"/>
          <a:stretch>
            <a:fillRect/>
          </a:stretch>
        </p:blipFill>
        <p:spPr>
          <a:xfrm>
            <a:off x="7001897" y="0"/>
            <a:ext cx="2142107" cy="6858000"/>
          </a:xfrm>
          <a:prstGeom prst="rect">
            <a:avLst/>
          </a:prstGeom>
        </p:spPr>
      </p:pic>
      <p:pic>
        <p:nvPicPr>
          <p:cNvPr id="6" name="Picture 5"/>
          <p:cNvPicPr>
            <a:picLocks noChangeAspect="1"/>
          </p:cNvPicPr>
          <p:nvPr userDrawn="1"/>
        </p:nvPicPr>
        <p:blipFill>
          <a:blip r:embed="rId3" cstate="print">
            <a:extLst>
              <a:ext uri="{28A0092B-C50C-407E-A947-70E740481C1C}">
                <a14:useLocalDpi xmlns:a14="http://schemas.microsoft.com/office/drawing/2010/main" xmlns=""/>
              </a:ext>
            </a:extLst>
          </a:blip>
          <a:stretch>
            <a:fillRect/>
          </a:stretch>
        </p:blipFill>
        <p:spPr>
          <a:xfrm>
            <a:off x="5431677" y="2"/>
            <a:ext cx="1331073" cy="941389"/>
          </a:xfrm>
          <a:prstGeom prst="rect">
            <a:avLst/>
          </a:prstGeom>
        </p:spPr>
      </p:pic>
      <p:pic>
        <p:nvPicPr>
          <p:cNvPr id="7" name="Picture 6"/>
          <p:cNvPicPr>
            <a:picLocks noChangeAspect="1"/>
          </p:cNvPicPr>
          <p:nvPr userDrawn="1"/>
        </p:nvPicPr>
        <p:blipFill>
          <a:blip r:embed="rId4" cstate="email">
            <a:extLst>
              <a:ext uri="{28A0092B-C50C-407E-A947-70E740481C1C}">
                <a14:useLocalDpi xmlns:a14="http://schemas.microsoft.com/office/drawing/2010/main" xmlns=""/>
              </a:ext>
            </a:extLst>
          </a:blip>
          <a:stretch>
            <a:fillRect/>
          </a:stretch>
        </p:blipFill>
        <p:spPr>
          <a:xfrm>
            <a:off x="4477991" y="82950"/>
            <a:ext cx="858441" cy="858441"/>
          </a:xfrm>
          <a:prstGeom prst="rect">
            <a:avLst/>
          </a:prstGeom>
        </p:spPr>
      </p:pic>
    </p:spTree>
    <p:extLst>
      <p:ext uri="{BB962C8B-B14F-4D97-AF65-F5344CB8AC3E}">
        <p14:creationId xmlns:p14="http://schemas.microsoft.com/office/powerpoint/2010/main" xmlns="" val="3695451851"/>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Date Placeholder 5"/>
          <p:cNvSpPr>
            <a:spLocks noGrp="1"/>
          </p:cNvSpPr>
          <p:nvPr>
            <p:ph type="dt" sz="half" idx="10"/>
          </p:nvPr>
        </p:nvSpPr>
        <p:spPr/>
        <p:txBody>
          <a:bodyPr/>
          <a:lstStyle/>
          <a:p>
            <a:fld id="{F2177704-D5B0-CB47-8E18-5E6C8B963901}" type="datetime1">
              <a:rPr lang="en-GB" smtClean="0"/>
              <a:pPr/>
              <a:t>08/06/2015</a:t>
            </a:fld>
            <a:endParaRPr lang="en-GB"/>
          </a:p>
        </p:txBody>
      </p:sp>
      <p:sp>
        <p:nvSpPr>
          <p:cNvPr id="7" name="Footer Placeholder 6"/>
          <p:cNvSpPr>
            <a:spLocks noGrp="1"/>
          </p:cNvSpPr>
          <p:nvPr>
            <p:ph type="ftr" sz="quarter" idx="11"/>
          </p:nvPr>
        </p:nvSpPr>
        <p:spPr/>
        <p:txBody>
          <a:bodyPr/>
          <a:lstStyle/>
          <a:p>
            <a:r>
              <a:rPr lang="en-GB" smtClean="0"/>
              <a:t>Quantum Key Distribution</a:t>
            </a:r>
            <a:endParaRPr lang="en-GB" dirty="0"/>
          </a:p>
        </p:txBody>
      </p:sp>
    </p:spTree>
    <p:extLst>
      <p:ext uri="{BB962C8B-B14F-4D97-AF65-F5344CB8AC3E}">
        <p14:creationId xmlns:p14="http://schemas.microsoft.com/office/powerpoint/2010/main" xmlns="" val="3437651566"/>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a:xfrm>
            <a:off x="3041650" y="2057402"/>
            <a:ext cx="4673600" cy="43100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Date Placeholder 5"/>
          <p:cNvSpPr>
            <a:spLocks noGrp="1"/>
          </p:cNvSpPr>
          <p:nvPr>
            <p:ph type="dt" sz="half" idx="10"/>
          </p:nvPr>
        </p:nvSpPr>
        <p:spPr/>
        <p:txBody>
          <a:bodyPr/>
          <a:lstStyle/>
          <a:p>
            <a:fld id="{12CED8BB-A09D-FE46-9263-20F93DC6388A}" type="datetime1">
              <a:rPr lang="en-GB" smtClean="0"/>
              <a:pPr/>
              <a:t>08/06/2015</a:t>
            </a:fld>
            <a:endParaRPr lang="en-GB"/>
          </a:p>
        </p:txBody>
      </p:sp>
      <p:sp>
        <p:nvSpPr>
          <p:cNvPr id="7" name="Footer Placeholder 6"/>
          <p:cNvSpPr>
            <a:spLocks noGrp="1"/>
          </p:cNvSpPr>
          <p:nvPr>
            <p:ph type="ftr" sz="quarter" idx="11"/>
          </p:nvPr>
        </p:nvSpPr>
        <p:spPr/>
        <p:txBody>
          <a:bodyPr/>
          <a:lstStyle/>
          <a:p>
            <a:r>
              <a:rPr lang="en-GB" smtClean="0"/>
              <a:t>Quantum Key Distribution</a:t>
            </a:r>
            <a:endParaRPr lang="en-GB" dirty="0"/>
          </a:p>
        </p:txBody>
      </p:sp>
      <p:sp>
        <p:nvSpPr>
          <p:cNvPr id="5" name="Picture Placeholder 4"/>
          <p:cNvSpPr>
            <a:spLocks noGrp="1"/>
          </p:cNvSpPr>
          <p:nvPr>
            <p:ph type="pic" sz="quarter" idx="12"/>
          </p:nvPr>
        </p:nvSpPr>
        <p:spPr>
          <a:xfrm>
            <a:off x="693738" y="2057400"/>
            <a:ext cx="2057400" cy="2057400"/>
          </a:xfrm>
        </p:spPr>
        <p:txBody>
          <a:bodyPr/>
          <a:lstStyle/>
          <a:p>
            <a:endParaRPr lang="en-GB"/>
          </a:p>
        </p:txBody>
      </p:sp>
      <p:sp>
        <p:nvSpPr>
          <p:cNvPr id="8" name="Picture Placeholder 4"/>
          <p:cNvSpPr>
            <a:spLocks noGrp="1"/>
          </p:cNvSpPr>
          <p:nvPr>
            <p:ph type="pic" sz="quarter" idx="13"/>
          </p:nvPr>
        </p:nvSpPr>
        <p:spPr>
          <a:xfrm>
            <a:off x="693738" y="4310063"/>
            <a:ext cx="2057400" cy="2057400"/>
          </a:xfrm>
        </p:spPr>
        <p:txBody>
          <a:bodyPr/>
          <a:lstStyle/>
          <a:p>
            <a:endParaRPr lang="en-GB"/>
          </a:p>
        </p:txBody>
      </p:sp>
    </p:spTree>
    <p:extLst>
      <p:ext uri="{BB962C8B-B14F-4D97-AF65-F5344CB8AC3E}">
        <p14:creationId xmlns:p14="http://schemas.microsoft.com/office/powerpoint/2010/main" xmlns="" val="1706566911"/>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3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6" name="Date Placeholder 5"/>
          <p:cNvSpPr>
            <a:spLocks noGrp="1"/>
          </p:cNvSpPr>
          <p:nvPr>
            <p:ph type="dt" sz="half" idx="10"/>
          </p:nvPr>
        </p:nvSpPr>
        <p:spPr/>
        <p:txBody>
          <a:bodyPr/>
          <a:lstStyle/>
          <a:p>
            <a:fld id="{A1502770-0061-7140-A536-1B5BF43C1BBF}" type="datetime1">
              <a:rPr lang="en-GB" smtClean="0"/>
              <a:pPr/>
              <a:t>08/06/2015</a:t>
            </a:fld>
            <a:endParaRPr lang="en-GB"/>
          </a:p>
        </p:txBody>
      </p:sp>
      <p:sp>
        <p:nvSpPr>
          <p:cNvPr id="7" name="Footer Placeholder 6"/>
          <p:cNvSpPr>
            <a:spLocks noGrp="1"/>
          </p:cNvSpPr>
          <p:nvPr>
            <p:ph type="ftr" sz="quarter" idx="11"/>
          </p:nvPr>
        </p:nvSpPr>
        <p:spPr/>
        <p:txBody>
          <a:bodyPr/>
          <a:lstStyle/>
          <a:p>
            <a:r>
              <a:rPr lang="en-GB" smtClean="0"/>
              <a:t>Quantum Key Distribution</a:t>
            </a:r>
            <a:endParaRPr lang="en-GB" dirty="0"/>
          </a:p>
        </p:txBody>
      </p:sp>
      <p:sp>
        <p:nvSpPr>
          <p:cNvPr id="5" name="Picture Placeholder 4"/>
          <p:cNvSpPr>
            <a:spLocks noGrp="1"/>
          </p:cNvSpPr>
          <p:nvPr>
            <p:ph type="pic" sz="quarter" idx="12"/>
          </p:nvPr>
        </p:nvSpPr>
        <p:spPr>
          <a:xfrm>
            <a:off x="693738" y="2057400"/>
            <a:ext cx="2057400" cy="2057400"/>
          </a:xfrm>
        </p:spPr>
        <p:txBody>
          <a:bodyPr/>
          <a:lstStyle/>
          <a:p>
            <a:endParaRPr lang="en-GB"/>
          </a:p>
        </p:txBody>
      </p:sp>
      <p:sp>
        <p:nvSpPr>
          <p:cNvPr id="8" name="Picture Placeholder 4"/>
          <p:cNvSpPr>
            <a:spLocks noGrp="1"/>
          </p:cNvSpPr>
          <p:nvPr>
            <p:ph type="pic" sz="quarter" idx="13"/>
          </p:nvPr>
        </p:nvSpPr>
        <p:spPr>
          <a:xfrm>
            <a:off x="693738" y="4310063"/>
            <a:ext cx="2057400" cy="2057400"/>
          </a:xfrm>
        </p:spPr>
        <p:txBody>
          <a:bodyPr/>
          <a:lstStyle/>
          <a:p>
            <a:endParaRPr lang="en-GB"/>
          </a:p>
        </p:txBody>
      </p:sp>
      <p:sp>
        <p:nvSpPr>
          <p:cNvPr id="9" name="Picture Placeholder 4"/>
          <p:cNvSpPr>
            <a:spLocks noGrp="1"/>
          </p:cNvSpPr>
          <p:nvPr>
            <p:ph type="pic" sz="quarter" idx="14"/>
          </p:nvPr>
        </p:nvSpPr>
        <p:spPr>
          <a:xfrm>
            <a:off x="3100388" y="4310063"/>
            <a:ext cx="2057400" cy="2057400"/>
          </a:xfrm>
        </p:spPr>
        <p:txBody>
          <a:bodyPr/>
          <a:lstStyle/>
          <a:p>
            <a:endParaRPr lang="en-GB"/>
          </a:p>
        </p:txBody>
      </p:sp>
    </p:spTree>
    <p:extLst>
      <p:ext uri="{BB962C8B-B14F-4D97-AF65-F5344CB8AC3E}">
        <p14:creationId xmlns:p14="http://schemas.microsoft.com/office/powerpoint/2010/main" xmlns="" val="1047717311"/>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2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693738" y="1085852"/>
            <a:ext cx="7021512" cy="2846387"/>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Date Placeholder 5"/>
          <p:cNvSpPr>
            <a:spLocks noGrp="1"/>
          </p:cNvSpPr>
          <p:nvPr>
            <p:ph type="dt" sz="half" idx="10"/>
          </p:nvPr>
        </p:nvSpPr>
        <p:spPr/>
        <p:txBody>
          <a:bodyPr/>
          <a:lstStyle/>
          <a:p>
            <a:fld id="{057B2DFC-45BB-C145-AF00-FCA7F46C380D}" type="datetime1">
              <a:rPr lang="en-GB" smtClean="0"/>
              <a:pPr/>
              <a:t>08/06/2015</a:t>
            </a:fld>
            <a:endParaRPr lang="en-GB"/>
          </a:p>
        </p:txBody>
      </p:sp>
      <p:sp>
        <p:nvSpPr>
          <p:cNvPr id="7" name="Footer Placeholder 6"/>
          <p:cNvSpPr>
            <a:spLocks noGrp="1"/>
          </p:cNvSpPr>
          <p:nvPr>
            <p:ph type="ftr" sz="quarter" idx="11"/>
          </p:nvPr>
        </p:nvSpPr>
        <p:spPr/>
        <p:txBody>
          <a:bodyPr/>
          <a:lstStyle/>
          <a:p>
            <a:r>
              <a:rPr lang="en-GB" smtClean="0"/>
              <a:t>Quantum Key Distribution</a:t>
            </a:r>
            <a:endParaRPr lang="en-GB" dirty="0"/>
          </a:p>
        </p:txBody>
      </p:sp>
      <p:sp>
        <p:nvSpPr>
          <p:cNvPr id="5" name="Picture Placeholder 4"/>
          <p:cNvSpPr>
            <a:spLocks noGrp="1"/>
          </p:cNvSpPr>
          <p:nvPr>
            <p:ph type="pic" sz="quarter" idx="12"/>
          </p:nvPr>
        </p:nvSpPr>
        <p:spPr>
          <a:xfrm>
            <a:off x="3175794" y="4310063"/>
            <a:ext cx="2057400" cy="2057400"/>
          </a:xfrm>
        </p:spPr>
        <p:txBody>
          <a:bodyPr/>
          <a:lstStyle/>
          <a:p>
            <a:endParaRPr lang="en-GB" dirty="0"/>
          </a:p>
        </p:txBody>
      </p:sp>
      <p:sp>
        <p:nvSpPr>
          <p:cNvPr id="8" name="Picture Placeholder 4"/>
          <p:cNvSpPr>
            <a:spLocks noGrp="1"/>
          </p:cNvSpPr>
          <p:nvPr>
            <p:ph type="pic" sz="quarter" idx="13"/>
          </p:nvPr>
        </p:nvSpPr>
        <p:spPr>
          <a:xfrm>
            <a:off x="693738" y="4310063"/>
            <a:ext cx="2057400" cy="2057400"/>
          </a:xfrm>
        </p:spPr>
        <p:txBody>
          <a:bodyPr/>
          <a:lstStyle/>
          <a:p>
            <a:endParaRPr lang="en-GB"/>
          </a:p>
        </p:txBody>
      </p:sp>
      <p:sp>
        <p:nvSpPr>
          <p:cNvPr id="9" name="Picture Placeholder 4"/>
          <p:cNvSpPr>
            <a:spLocks noGrp="1"/>
          </p:cNvSpPr>
          <p:nvPr>
            <p:ph type="pic" sz="quarter" idx="14"/>
          </p:nvPr>
        </p:nvSpPr>
        <p:spPr>
          <a:xfrm>
            <a:off x="5657850" y="4295772"/>
            <a:ext cx="2057400" cy="2057400"/>
          </a:xfrm>
        </p:spPr>
        <p:txBody>
          <a:bodyPr/>
          <a:lstStyle/>
          <a:p>
            <a:endParaRPr lang="en-GB" dirty="0"/>
          </a:p>
        </p:txBody>
      </p:sp>
    </p:spTree>
    <p:extLst>
      <p:ext uri="{BB962C8B-B14F-4D97-AF65-F5344CB8AC3E}">
        <p14:creationId xmlns:p14="http://schemas.microsoft.com/office/powerpoint/2010/main" xmlns="" val="3642825489"/>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Content Placeholder 2"/>
          <p:cNvSpPr>
            <a:spLocks noGrp="1"/>
          </p:cNvSpPr>
          <p:nvPr>
            <p:ph sz="half" idx="1"/>
          </p:nvPr>
        </p:nvSpPr>
        <p:spPr>
          <a:xfrm>
            <a:off x="719138" y="2057402"/>
            <a:ext cx="3359150" cy="3578225"/>
          </a:xfrm>
        </p:spPr>
        <p:txBody>
          <a:bodyPr/>
          <a:lstStyle>
            <a:lvl1pPr>
              <a:defRPr sz="2000"/>
            </a:lvl1pPr>
            <a:lvl2pPr>
              <a:defRPr sz="2000"/>
            </a:lvl2pPr>
            <a:lvl3pPr>
              <a:defRPr sz="2000"/>
            </a:lvl3pPr>
            <a:lvl4pPr>
              <a:defRPr sz="2000"/>
            </a:lvl4pPr>
            <a:lvl5pPr>
              <a:defRPr sz="20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4230688" y="2057402"/>
            <a:ext cx="3359150" cy="3578225"/>
          </a:xfrm>
        </p:spPr>
        <p:txBody>
          <a:bodyPr/>
          <a:lstStyle>
            <a:lvl1pPr>
              <a:defRPr sz="2000"/>
            </a:lvl1pPr>
            <a:lvl2pPr>
              <a:defRPr sz="2000"/>
            </a:lvl2pPr>
            <a:lvl3pPr>
              <a:defRPr sz="2000"/>
            </a:lvl3pPr>
            <a:lvl4pPr>
              <a:defRPr sz="2000"/>
            </a:lvl4pPr>
            <a:lvl5pPr>
              <a:defRPr sz="20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Date Placeholder 6"/>
          <p:cNvSpPr>
            <a:spLocks noGrp="1"/>
          </p:cNvSpPr>
          <p:nvPr>
            <p:ph type="dt" sz="half" idx="10"/>
          </p:nvPr>
        </p:nvSpPr>
        <p:spPr/>
        <p:txBody>
          <a:bodyPr/>
          <a:lstStyle/>
          <a:p>
            <a:fld id="{931A3418-C0B8-5446-8F0C-984B21C91A30}" type="datetime1">
              <a:rPr lang="en-GB" smtClean="0"/>
              <a:pPr/>
              <a:t>08/06/2015</a:t>
            </a:fld>
            <a:endParaRPr lang="en-GB"/>
          </a:p>
        </p:txBody>
      </p:sp>
      <p:sp>
        <p:nvSpPr>
          <p:cNvPr id="8" name="Footer Placeholder 7"/>
          <p:cNvSpPr>
            <a:spLocks noGrp="1"/>
          </p:cNvSpPr>
          <p:nvPr>
            <p:ph type="ftr" sz="quarter" idx="11"/>
          </p:nvPr>
        </p:nvSpPr>
        <p:spPr/>
        <p:txBody>
          <a:bodyPr/>
          <a:lstStyle/>
          <a:p>
            <a:r>
              <a:rPr lang="en-GB" smtClean="0"/>
              <a:t>Quantum Key Distribution</a:t>
            </a:r>
            <a:endParaRPr lang="en-GB" dirty="0"/>
          </a:p>
        </p:txBody>
      </p:sp>
    </p:spTree>
    <p:extLst>
      <p:ext uri="{BB962C8B-B14F-4D97-AF65-F5344CB8AC3E}">
        <p14:creationId xmlns:p14="http://schemas.microsoft.com/office/powerpoint/2010/main" xmlns="" val="1843128789"/>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1_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719138" y="476251"/>
            <a:ext cx="3359150" cy="5924551"/>
          </a:xfrm>
        </p:spPr>
        <p:txBody>
          <a:bodyPr/>
          <a:lstStyle>
            <a:lvl1pPr>
              <a:defRPr sz="2000"/>
            </a:lvl1pPr>
            <a:lvl2pPr>
              <a:defRPr sz="2000"/>
            </a:lvl2pPr>
            <a:lvl3pPr>
              <a:defRPr sz="2000"/>
            </a:lvl3pPr>
            <a:lvl4pPr>
              <a:defRPr sz="2000"/>
            </a:lvl4pPr>
            <a:lvl5pPr>
              <a:defRPr sz="20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0" name="Rectangle 9"/>
          <p:cNvSpPr/>
          <p:nvPr userDrawn="1"/>
        </p:nvSpPr>
        <p:spPr>
          <a:xfrm>
            <a:off x="4686300" y="0"/>
            <a:ext cx="4457700" cy="6858000"/>
          </a:xfrm>
          <a:prstGeom prst="rect">
            <a:avLst/>
          </a:prstGeom>
          <a:solidFill>
            <a:srgbClr val="44335C"/>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5" name="Title 4"/>
          <p:cNvSpPr>
            <a:spLocks noGrp="1"/>
          </p:cNvSpPr>
          <p:nvPr>
            <p:ph type="title"/>
          </p:nvPr>
        </p:nvSpPr>
        <p:spPr>
          <a:xfrm>
            <a:off x="4846638" y="2036764"/>
            <a:ext cx="3973512" cy="2211387"/>
          </a:xfrm>
        </p:spPr>
        <p:txBody>
          <a:bodyPr/>
          <a:lstStyle>
            <a:lvl1pPr>
              <a:defRPr>
                <a:solidFill>
                  <a:schemeClr val="bg1"/>
                </a:solidFill>
              </a:defRPr>
            </a:lvl1pPr>
          </a:lstStyle>
          <a:p>
            <a:r>
              <a:rPr lang="en-US" dirty="0" smtClean="0"/>
              <a:t>Click to edit Master title style</a:t>
            </a:r>
            <a:endParaRPr lang="en-GB" dirty="0"/>
          </a:p>
        </p:txBody>
      </p:sp>
      <p:sp>
        <p:nvSpPr>
          <p:cNvPr id="12" name="Content Placeholder 2"/>
          <p:cNvSpPr>
            <a:spLocks noGrp="1"/>
          </p:cNvSpPr>
          <p:nvPr>
            <p:ph sz="half" idx="10"/>
          </p:nvPr>
        </p:nvSpPr>
        <p:spPr>
          <a:xfrm>
            <a:off x="4872038" y="4248151"/>
            <a:ext cx="3948112" cy="1943100"/>
          </a:xfrm>
        </p:spPr>
        <p:txBody>
          <a:bodyPr/>
          <a:lstStyle>
            <a:lvl1pPr>
              <a:defRPr sz="2000">
                <a:solidFill>
                  <a:schemeClr val="bg1"/>
                </a:solidFill>
              </a:defRPr>
            </a:lvl1pPr>
            <a:lvl2pPr>
              <a:defRPr sz="2000">
                <a:solidFill>
                  <a:schemeClr val="bg1"/>
                </a:solidFill>
              </a:defRPr>
            </a:lvl2pPr>
            <a:lvl3pPr>
              <a:defRPr sz="2000">
                <a:solidFill>
                  <a:schemeClr val="bg1"/>
                </a:solidFill>
              </a:defRPr>
            </a:lvl3pPr>
            <a:lvl4pPr>
              <a:defRPr sz="2000">
                <a:solidFill>
                  <a:schemeClr val="bg1"/>
                </a:solidFill>
              </a:defRPr>
            </a:lvl4pPr>
            <a:lvl5pPr>
              <a:defRPr sz="2000">
                <a:solidFill>
                  <a:schemeClr val="bg1"/>
                </a:solidFill>
              </a:defRPr>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xmlns="" val="3166579053"/>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image" Target="../media/image2.jpeg"/><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image" Target="../media/image1.jpeg"/><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theme" Target="../theme/theme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image" Target="../media/image3.gif"/></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9" name="Picture 8"/>
          <p:cNvPicPr>
            <a:picLocks noChangeAspect="1"/>
          </p:cNvPicPr>
          <p:nvPr userDrawn="1"/>
        </p:nvPicPr>
        <p:blipFill>
          <a:blip r:embed="rId25" cstate="print">
            <a:extLst>
              <a:ext uri="{28A0092B-C50C-407E-A947-70E740481C1C}">
                <a14:useLocalDpi xmlns:a14="http://schemas.microsoft.com/office/drawing/2010/main" xmlns=""/>
              </a:ext>
            </a:extLst>
          </a:blip>
          <a:stretch>
            <a:fillRect/>
          </a:stretch>
        </p:blipFill>
        <p:spPr>
          <a:xfrm>
            <a:off x="6840046" y="2"/>
            <a:ext cx="1331073" cy="941389"/>
          </a:xfrm>
          <a:prstGeom prst="rect">
            <a:avLst/>
          </a:prstGeom>
        </p:spPr>
      </p:pic>
      <p:sp>
        <p:nvSpPr>
          <p:cNvPr id="1026" name="Rectangle 2"/>
          <p:cNvSpPr>
            <a:spLocks noGrp="1" noChangeArrowheads="1"/>
          </p:cNvSpPr>
          <p:nvPr>
            <p:ph type="title"/>
          </p:nvPr>
        </p:nvSpPr>
        <p:spPr bwMode="auto">
          <a:xfrm>
            <a:off x="693738" y="941390"/>
            <a:ext cx="6870700" cy="920751"/>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p>
            <a:pPr lvl="0"/>
            <a:r>
              <a:rPr lang="en-US" dirty="0" smtClean="0"/>
              <a:t>Click to edit Master title style</a:t>
            </a:r>
            <a:endParaRPr lang="en-US" dirty="0"/>
          </a:p>
        </p:txBody>
      </p:sp>
      <p:sp>
        <p:nvSpPr>
          <p:cNvPr id="1027" name="Rectangle 3"/>
          <p:cNvSpPr>
            <a:spLocks noGrp="1" noChangeArrowheads="1"/>
          </p:cNvSpPr>
          <p:nvPr>
            <p:ph type="body" idx="1"/>
          </p:nvPr>
        </p:nvSpPr>
        <p:spPr bwMode="auto">
          <a:xfrm>
            <a:off x="719138" y="2057402"/>
            <a:ext cx="6870700" cy="3578225"/>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pic>
        <p:nvPicPr>
          <p:cNvPr id="10" name="Picture 9" descr="SLC_Barcode_CMYK [STANDARD].jpg"/>
          <p:cNvPicPr>
            <a:picLocks noChangeAspect="1"/>
          </p:cNvPicPr>
          <p:nvPr/>
        </p:nvPicPr>
        <p:blipFill>
          <a:blip r:embed="rId26" cstate="print"/>
          <a:stretch>
            <a:fillRect/>
          </a:stretch>
        </p:blipFill>
        <p:spPr>
          <a:xfrm>
            <a:off x="8305800" y="0"/>
            <a:ext cx="838200" cy="6858000"/>
          </a:xfrm>
          <a:prstGeom prst="rect">
            <a:avLst/>
          </a:prstGeom>
        </p:spPr>
      </p:pic>
      <p:pic>
        <p:nvPicPr>
          <p:cNvPr id="12" name="Picture 11"/>
          <p:cNvPicPr>
            <a:picLocks noChangeAspect="1"/>
          </p:cNvPicPr>
          <p:nvPr userDrawn="1"/>
        </p:nvPicPr>
        <p:blipFill>
          <a:blip r:embed="rId27" cstate="email">
            <a:extLst>
              <a:ext uri="{28A0092B-C50C-407E-A947-70E740481C1C}">
                <a14:useLocalDpi xmlns:a14="http://schemas.microsoft.com/office/drawing/2010/main" xmlns=""/>
              </a:ext>
            </a:extLst>
          </a:blip>
          <a:stretch>
            <a:fillRect/>
          </a:stretch>
        </p:blipFill>
        <p:spPr>
          <a:xfrm>
            <a:off x="5886360" y="82950"/>
            <a:ext cx="858441" cy="858441"/>
          </a:xfrm>
          <a:prstGeom prst="rect">
            <a:avLst/>
          </a:prstGeom>
        </p:spPr>
      </p:pic>
      <p:sp>
        <p:nvSpPr>
          <p:cNvPr id="2" name="Date Placeholder 1"/>
          <p:cNvSpPr>
            <a:spLocks noGrp="1"/>
          </p:cNvSpPr>
          <p:nvPr>
            <p:ph type="dt" sz="half" idx="2"/>
          </p:nvPr>
        </p:nvSpPr>
        <p:spPr>
          <a:xfrm>
            <a:off x="719138" y="235944"/>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BC84585-840D-E14C-BABE-78CC90CACBA7}" type="datetime1">
              <a:rPr lang="en-GB" smtClean="0"/>
              <a:pPr/>
              <a:t>08/06/2015</a:t>
            </a:fld>
            <a:endParaRPr lang="en-GB" dirty="0"/>
          </a:p>
        </p:txBody>
      </p:sp>
      <p:sp>
        <p:nvSpPr>
          <p:cNvPr id="3" name="Footer Placeholder 2"/>
          <p:cNvSpPr>
            <a:spLocks noGrp="1"/>
          </p:cNvSpPr>
          <p:nvPr>
            <p:ph type="ftr" sz="quarter" idx="3"/>
          </p:nvPr>
        </p:nvSpPr>
        <p:spPr>
          <a:xfrm>
            <a:off x="693738" y="40680"/>
            <a:ext cx="30861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GB" smtClean="0"/>
              <a:t>Quantum Key Distribution</a:t>
            </a:r>
            <a:endParaRPr lang="en-GB" dirty="0"/>
          </a:p>
        </p:txBody>
      </p:sp>
    </p:spTree>
    <p:extLst>
      <p:ext uri="{BB962C8B-B14F-4D97-AF65-F5344CB8AC3E}">
        <p14:creationId xmlns:p14="http://schemas.microsoft.com/office/powerpoint/2010/main" xmlns="" val="2088385384"/>
      </p:ext>
    </p:extLst>
  </p:cSld>
  <p:clrMap bg1="lt1" tx1="dk1" bg2="lt2" tx2="dk2" accent1="accent1" accent2="accent2" accent3="accent3" accent4="accent4" accent5="accent5" accent6="accent6" hlink="hlink" folHlink="folHlink"/>
  <p:sldLayoutIdLst>
    <p:sldLayoutId id="2147483769" r:id="rId1"/>
    <p:sldLayoutId id="2147483758" r:id="rId2"/>
    <p:sldLayoutId id="2147483780" r:id="rId3"/>
    <p:sldLayoutId id="2147483759" r:id="rId4"/>
    <p:sldLayoutId id="2147483776" r:id="rId5"/>
    <p:sldLayoutId id="2147483778" r:id="rId6"/>
    <p:sldLayoutId id="2147483777" r:id="rId7"/>
    <p:sldLayoutId id="2147483761" r:id="rId8"/>
    <p:sldLayoutId id="2147483779" r:id="rId9"/>
    <p:sldLayoutId id="2147483781" r:id="rId10"/>
    <p:sldLayoutId id="2147483782" r:id="rId11"/>
    <p:sldLayoutId id="2147483783" r:id="rId12"/>
    <p:sldLayoutId id="2147483784" r:id="rId13"/>
    <p:sldLayoutId id="2147483762" r:id="rId14"/>
    <p:sldLayoutId id="2147483763" r:id="rId15"/>
    <p:sldLayoutId id="2147483764" r:id="rId16"/>
    <p:sldLayoutId id="2147483765" r:id="rId17"/>
    <p:sldLayoutId id="2147483766" r:id="rId18"/>
    <p:sldLayoutId id="2147483770" r:id="rId19"/>
    <p:sldLayoutId id="2147483771" r:id="rId20"/>
    <p:sldLayoutId id="2147483772" r:id="rId21"/>
    <p:sldLayoutId id="2147483774" r:id="rId22"/>
    <p:sldLayoutId id="2147483775" r:id="rId23"/>
  </p:sldLayoutIdLst>
  <p:timing>
    <p:tnLst>
      <p:par>
        <p:cTn id="1" dur="indefinite" restart="never" nodeType="tmRoot"/>
      </p:par>
    </p:tnLst>
  </p:timing>
  <p:hf sldNum="0" hdr="0"/>
  <p:txStyles>
    <p:titleStyle>
      <a:lvl1pPr algn="l" rtl="0" eaLnBrk="1" fontAlgn="base" hangingPunct="1">
        <a:spcBef>
          <a:spcPct val="0"/>
        </a:spcBef>
        <a:spcAft>
          <a:spcPct val="0"/>
        </a:spcAft>
        <a:defRPr sz="4000">
          <a:solidFill>
            <a:schemeClr val="tx2"/>
          </a:solidFill>
          <a:latin typeface="+mj-lt"/>
          <a:ea typeface="+mj-ea"/>
          <a:cs typeface="+mj-cs"/>
        </a:defRPr>
      </a:lvl1pPr>
      <a:lvl2pPr algn="l" rtl="0" eaLnBrk="1" fontAlgn="base" hangingPunct="1">
        <a:spcBef>
          <a:spcPct val="0"/>
        </a:spcBef>
        <a:spcAft>
          <a:spcPct val="0"/>
        </a:spcAft>
        <a:defRPr sz="4000">
          <a:solidFill>
            <a:schemeClr val="tx2"/>
          </a:solidFill>
          <a:latin typeface="Arial" charset="0"/>
        </a:defRPr>
      </a:lvl2pPr>
      <a:lvl3pPr algn="l" rtl="0" eaLnBrk="1" fontAlgn="base" hangingPunct="1">
        <a:spcBef>
          <a:spcPct val="0"/>
        </a:spcBef>
        <a:spcAft>
          <a:spcPct val="0"/>
        </a:spcAft>
        <a:defRPr sz="4000">
          <a:solidFill>
            <a:schemeClr val="tx2"/>
          </a:solidFill>
          <a:latin typeface="Arial" charset="0"/>
        </a:defRPr>
      </a:lvl3pPr>
      <a:lvl4pPr algn="l" rtl="0" eaLnBrk="1" fontAlgn="base" hangingPunct="1">
        <a:spcBef>
          <a:spcPct val="0"/>
        </a:spcBef>
        <a:spcAft>
          <a:spcPct val="0"/>
        </a:spcAft>
        <a:defRPr sz="4000">
          <a:solidFill>
            <a:schemeClr val="tx2"/>
          </a:solidFill>
          <a:latin typeface="Arial" charset="0"/>
        </a:defRPr>
      </a:lvl4pPr>
      <a:lvl5pPr algn="l" rtl="0" eaLnBrk="1" fontAlgn="base" hangingPunct="1">
        <a:spcBef>
          <a:spcPct val="0"/>
        </a:spcBef>
        <a:spcAft>
          <a:spcPct val="0"/>
        </a:spcAft>
        <a:defRPr sz="4000">
          <a:solidFill>
            <a:schemeClr val="tx2"/>
          </a:solidFill>
          <a:latin typeface="Arial" charset="0"/>
        </a:defRPr>
      </a:lvl5pPr>
      <a:lvl6pPr marL="457200" algn="l" rtl="0" eaLnBrk="1" fontAlgn="base" hangingPunct="1">
        <a:spcBef>
          <a:spcPct val="0"/>
        </a:spcBef>
        <a:spcAft>
          <a:spcPct val="0"/>
        </a:spcAft>
        <a:defRPr sz="4000">
          <a:solidFill>
            <a:schemeClr val="tx2"/>
          </a:solidFill>
          <a:latin typeface="Arial" charset="0"/>
        </a:defRPr>
      </a:lvl6pPr>
      <a:lvl7pPr marL="914400" algn="l" rtl="0" eaLnBrk="1" fontAlgn="base" hangingPunct="1">
        <a:spcBef>
          <a:spcPct val="0"/>
        </a:spcBef>
        <a:spcAft>
          <a:spcPct val="0"/>
        </a:spcAft>
        <a:defRPr sz="4000">
          <a:solidFill>
            <a:schemeClr val="tx2"/>
          </a:solidFill>
          <a:latin typeface="Arial" charset="0"/>
        </a:defRPr>
      </a:lvl7pPr>
      <a:lvl8pPr marL="1371600" algn="l" rtl="0" eaLnBrk="1" fontAlgn="base" hangingPunct="1">
        <a:spcBef>
          <a:spcPct val="0"/>
        </a:spcBef>
        <a:spcAft>
          <a:spcPct val="0"/>
        </a:spcAft>
        <a:defRPr sz="4000">
          <a:solidFill>
            <a:schemeClr val="tx2"/>
          </a:solidFill>
          <a:latin typeface="Arial" charset="0"/>
        </a:defRPr>
      </a:lvl8pPr>
      <a:lvl9pPr marL="1828800" algn="l" rtl="0" eaLnBrk="1" fontAlgn="base" hangingPunct="1">
        <a:spcBef>
          <a:spcPct val="0"/>
        </a:spcBef>
        <a:spcAft>
          <a:spcPct val="0"/>
        </a:spcAft>
        <a:defRPr sz="4000">
          <a:solidFill>
            <a:schemeClr val="tx2"/>
          </a:solidFill>
          <a:latin typeface="Arial" charset="0"/>
        </a:defRPr>
      </a:lvl9pPr>
    </p:titleStyle>
    <p:bodyStyle>
      <a:lvl1pPr algn="l" rtl="0" eaLnBrk="1" fontAlgn="base" hangingPunct="1">
        <a:lnSpc>
          <a:spcPts val="2600"/>
        </a:lnSpc>
        <a:spcBef>
          <a:spcPct val="0"/>
        </a:spcBef>
        <a:spcAft>
          <a:spcPct val="0"/>
        </a:spcAft>
        <a:defRPr sz="2000" b="1">
          <a:solidFill>
            <a:schemeClr val="tx1"/>
          </a:solidFill>
          <a:latin typeface="+mn-lt"/>
          <a:ea typeface="+mn-ea"/>
          <a:cs typeface="+mn-cs"/>
        </a:defRPr>
      </a:lvl1pPr>
      <a:lvl2pPr marL="1588" algn="l" rtl="0" eaLnBrk="1" fontAlgn="base" hangingPunct="1">
        <a:lnSpc>
          <a:spcPts val="2600"/>
        </a:lnSpc>
        <a:spcBef>
          <a:spcPct val="0"/>
        </a:spcBef>
        <a:spcAft>
          <a:spcPct val="0"/>
        </a:spcAft>
        <a:defRPr sz="2000">
          <a:solidFill>
            <a:schemeClr val="tx1"/>
          </a:solidFill>
          <a:latin typeface="+mn-lt"/>
          <a:ea typeface="ＭＳ Ｐゴシック" charset="-128"/>
        </a:defRPr>
      </a:lvl2pPr>
      <a:lvl3pPr marL="384175" indent="-381000" algn="l" rtl="0" eaLnBrk="1" fontAlgn="base" hangingPunct="1">
        <a:spcBef>
          <a:spcPct val="20000"/>
        </a:spcBef>
        <a:spcAft>
          <a:spcPct val="0"/>
        </a:spcAft>
        <a:buChar char="•"/>
        <a:defRPr sz="2000">
          <a:solidFill>
            <a:schemeClr val="tx1"/>
          </a:solidFill>
          <a:latin typeface="+mn-lt"/>
          <a:ea typeface="ＭＳ Ｐゴシック" charset="-128"/>
        </a:defRPr>
      </a:lvl3pPr>
      <a:lvl4pPr marL="763588" indent="-377825" algn="l" rtl="0" eaLnBrk="1" fontAlgn="base" hangingPunct="1">
        <a:spcBef>
          <a:spcPct val="20000"/>
        </a:spcBef>
        <a:spcAft>
          <a:spcPct val="0"/>
        </a:spcAft>
        <a:buChar char="–"/>
        <a:defRPr sz="2000">
          <a:solidFill>
            <a:schemeClr val="tx1"/>
          </a:solidFill>
          <a:latin typeface="+mn-lt"/>
          <a:ea typeface="ＭＳ Ｐゴシック" charset="-128"/>
        </a:defRPr>
      </a:lvl4pPr>
      <a:lvl5pPr marL="1141413" indent="-376238" algn="l" rtl="0" eaLnBrk="1" fontAlgn="base" hangingPunct="1">
        <a:spcBef>
          <a:spcPct val="20000"/>
        </a:spcBef>
        <a:spcAft>
          <a:spcPct val="0"/>
        </a:spcAft>
        <a:buChar char="•"/>
        <a:defRPr sz="2000">
          <a:solidFill>
            <a:schemeClr val="tx1"/>
          </a:solidFill>
          <a:latin typeface="+mn-lt"/>
          <a:ea typeface="ＭＳ Ｐゴシック" charset="-128"/>
        </a:defRPr>
      </a:lvl5pPr>
      <a:lvl6pPr marL="1598613" indent="-376238" algn="l" rtl="0" eaLnBrk="1" fontAlgn="base" hangingPunct="1">
        <a:spcBef>
          <a:spcPct val="20000"/>
        </a:spcBef>
        <a:spcAft>
          <a:spcPct val="0"/>
        </a:spcAft>
        <a:buChar char="•"/>
        <a:defRPr sz="2000">
          <a:solidFill>
            <a:schemeClr val="tx1"/>
          </a:solidFill>
          <a:latin typeface="+mn-lt"/>
          <a:ea typeface="ＭＳ Ｐゴシック" charset="-128"/>
        </a:defRPr>
      </a:lvl6pPr>
      <a:lvl7pPr marL="2055813" indent="-376238" algn="l" rtl="0" eaLnBrk="1" fontAlgn="base" hangingPunct="1">
        <a:spcBef>
          <a:spcPct val="20000"/>
        </a:spcBef>
        <a:spcAft>
          <a:spcPct val="0"/>
        </a:spcAft>
        <a:buChar char="•"/>
        <a:defRPr sz="2000">
          <a:solidFill>
            <a:schemeClr val="tx1"/>
          </a:solidFill>
          <a:latin typeface="+mn-lt"/>
          <a:ea typeface="ＭＳ Ｐゴシック" charset="-128"/>
        </a:defRPr>
      </a:lvl7pPr>
      <a:lvl8pPr marL="2513013" indent="-376238" algn="l" rtl="0" eaLnBrk="1" fontAlgn="base" hangingPunct="1">
        <a:spcBef>
          <a:spcPct val="20000"/>
        </a:spcBef>
        <a:spcAft>
          <a:spcPct val="0"/>
        </a:spcAft>
        <a:buChar char="•"/>
        <a:defRPr sz="2000">
          <a:solidFill>
            <a:schemeClr val="tx1"/>
          </a:solidFill>
          <a:latin typeface="+mn-lt"/>
          <a:ea typeface="ＭＳ Ｐゴシック" charset="-128"/>
        </a:defRPr>
      </a:lvl8pPr>
      <a:lvl9pPr marL="2970213" indent="-376238" algn="l" rtl="0" eaLnBrk="1" fontAlgn="base" hangingPunct="1">
        <a:spcBef>
          <a:spcPct val="20000"/>
        </a:spcBef>
        <a:spcAft>
          <a:spcPct val="0"/>
        </a:spcAft>
        <a:buChar char="•"/>
        <a:defRPr sz="2000">
          <a:solidFill>
            <a:schemeClr val="tx1"/>
          </a:solidFill>
          <a:latin typeface="+mn-lt"/>
          <a:ea typeface="ＭＳ Ｐゴシック"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5.xml"/><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6.xml"/><Relationship Id="rId1" Type="http://schemas.openxmlformats.org/officeDocument/2006/relationships/slideLayout" Target="../slideLayouts/slideLayout8.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8.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8.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8.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8.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3.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8.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xml"/><Relationship Id="rId1" Type="http://schemas.openxmlformats.org/officeDocument/2006/relationships/slideLayout" Target="../slideLayouts/slideLayout4.xml"/><Relationship Id="rId4" Type="http://schemas.openxmlformats.org/officeDocument/2006/relationships/hyperlink" Target="file:///\\localhost\Users\ali\Dropbox\Alan%20Work%20Misc\RCUK%20writing\QKD\History%20of%20Cryptography.mp4" TargetMode="Externa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9.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9.xml"/><Relationship Id="rId1" Type="http://schemas.openxmlformats.org/officeDocument/2006/relationships/slideLayout" Target="../slideLayouts/slideLayout5.xml"/><Relationship Id="rId4" Type="http://schemas.openxmlformats.org/officeDocument/2006/relationships/image" Target="../media/image9.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xmlns="" val="17474370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Classical cryptography limitations</a:t>
            </a:r>
            <a:endParaRPr lang="en-GB" dirty="0"/>
          </a:p>
        </p:txBody>
      </p:sp>
      <p:sp>
        <p:nvSpPr>
          <p:cNvPr id="3" name="Content Placeholder 2"/>
          <p:cNvSpPr>
            <a:spLocks noGrp="1"/>
          </p:cNvSpPr>
          <p:nvPr>
            <p:ph idx="1"/>
          </p:nvPr>
        </p:nvSpPr>
        <p:spPr>
          <a:xfrm>
            <a:off x="719138" y="2388897"/>
            <a:ext cx="6870700" cy="3246730"/>
          </a:xfrm>
        </p:spPr>
        <p:txBody>
          <a:bodyPr/>
          <a:lstStyle/>
          <a:p>
            <a:r>
              <a:rPr lang="en-GB" b="0" dirty="0" smtClean="0"/>
              <a:t>Modern computers can try out every permutation of systems using simple keys.</a:t>
            </a:r>
          </a:p>
          <a:p>
            <a:endParaRPr lang="en-GB" b="0" dirty="0" smtClean="0"/>
          </a:p>
          <a:p>
            <a:r>
              <a:rPr lang="en-GB" b="0" dirty="0"/>
              <a:t>More complicated keys and algorithms have been developed, however there is always a theoretical chance that they can be cracked.</a:t>
            </a:r>
          </a:p>
          <a:p>
            <a:endParaRPr lang="en-GB" dirty="0"/>
          </a:p>
        </p:txBody>
      </p:sp>
      <p:sp>
        <p:nvSpPr>
          <p:cNvPr id="4" name="Date Placeholder 3"/>
          <p:cNvSpPr>
            <a:spLocks noGrp="1"/>
          </p:cNvSpPr>
          <p:nvPr>
            <p:ph type="dt" sz="half" idx="10"/>
          </p:nvPr>
        </p:nvSpPr>
        <p:spPr/>
        <p:txBody>
          <a:bodyPr/>
          <a:lstStyle/>
          <a:p>
            <a:fld id="{06E80428-CA0E-584E-82CE-D4EBCA5926CC}" type="datetime1">
              <a:rPr lang="en-GB" smtClean="0"/>
              <a:pPr/>
              <a:t>08/06/2015</a:t>
            </a:fld>
            <a:endParaRPr lang="en-US" dirty="0"/>
          </a:p>
        </p:txBody>
      </p:sp>
      <p:sp>
        <p:nvSpPr>
          <p:cNvPr id="5" name="Footer Placeholder 4"/>
          <p:cNvSpPr>
            <a:spLocks noGrp="1"/>
          </p:cNvSpPr>
          <p:nvPr>
            <p:ph type="ftr" sz="quarter" idx="11"/>
          </p:nvPr>
        </p:nvSpPr>
        <p:spPr/>
        <p:txBody>
          <a:bodyPr/>
          <a:lstStyle/>
          <a:p>
            <a:r>
              <a:rPr lang="en-US" smtClean="0"/>
              <a:t>Quantum Key Distribution</a:t>
            </a:r>
            <a:endParaRPr lang="en-US" dirty="0"/>
          </a:p>
        </p:txBody>
      </p:sp>
    </p:spTree>
    <p:extLst>
      <p:ext uri="{BB962C8B-B14F-4D97-AF65-F5344CB8AC3E}">
        <p14:creationId xmlns:p14="http://schemas.microsoft.com/office/powerpoint/2010/main" xmlns="" val="351727628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0699" y="239100"/>
            <a:ext cx="8528337" cy="920751"/>
          </a:xfrm>
        </p:spPr>
        <p:txBody>
          <a:bodyPr/>
          <a:lstStyle/>
          <a:p>
            <a:r>
              <a:rPr lang="en-GB" sz="2800" dirty="0" smtClean="0"/>
              <a:t>Most cryptography systems are ‘</a:t>
            </a:r>
            <a:r>
              <a:rPr lang="en-GB" sz="2800" dirty="0" err="1" smtClean="0"/>
              <a:t>crackable</a:t>
            </a:r>
            <a:r>
              <a:rPr lang="en-GB" sz="2800" dirty="0" smtClean="0"/>
              <a:t>’</a:t>
            </a:r>
            <a:endParaRPr lang="en-GB" sz="2800" dirty="0"/>
          </a:p>
        </p:txBody>
      </p:sp>
      <p:sp>
        <p:nvSpPr>
          <p:cNvPr id="4" name="Title 1"/>
          <p:cNvSpPr txBox="1">
            <a:spLocks/>
          </p:cNvSpPr>
          <p:nvPr/>
        </p:nvSpPr>
        <p:spPr bwMode="auto">
          <a:xfrm>
            <a:off x="1259404" y="1159851"/>
            <a:ext cx="7458765" cy="2521543"/>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lvl1pPr algn="l" rtl="0" eaLnBrk="1" fontAlgn="base" hangingPunct="1">
              <a:spcBef>
                <a:spcPct val="0"/>
              </a:spcBef>
              <a:spcAft>
                <a:spcPct val="0"/>
              </a:spcAft>
              <a:defRPr sz="4000">
                <a:solidFill>
                  <a:schemeClr val="bg1"/>
                </a:solidFill>
                <a:latin typeface="+mj-lt"/>
                <a:ea typeface="+mj-ea"/>
                <a:cs typeface="+mj-cs"/>
              </a:defRPr>
            </a:lvl1pPr>
            <a:lvl2pPr algn="l" rtl="0" eaLnBrk="1" fontAlgn="base" hangingPunct="1">
              <a:spcBef>
                <a:spcPct val="0"/>
              </a:spcBef>
              <a:spcAft>
                <a:spcPct val="0"/>
              </a:spcAft>
              <a:defRPr sz="4000">
                <a:solidFill>
                  <a:schemeClr val="tx2"/>
                </a:solidFill>
                <a:latin typeface="Arial" charset="0"/>
              </a:defRPr>
            </a:lvl2pPr>
            <a:lvl3pPr algn="l" rtl="0" eaLnBrk="1" fontAlgn="base" hangingPunct="1">
              <a:spcBef>
                <a:spcPct val="0"/>
              </a:spcBef>
              <a:spcAft>
                <a:spcPct val="0"/>
              </a:spcAft>
              <a:defRPr sz="4000">
                <a:solidFill>
                  <a:schemeClr val="tx2"/>
                </a:solidFill>
                <a:latin typeface="Arial" charset="0"/>
              </a:defRPr>
            </a:lvl3pPr>
            <a:lvl4pPr algn="l" rtl="0" eaLnBrk="1" fontAlgn="base" hangingPunct="1">
              <a:spcBef>
                <a:spcPct val="0"/>
              </a:spcBef>
              <a:spcAft>
                <a:spcPct val="0"/>
              </a:spcAft>
              <a:defRPr sz="4000">
                <a:solidFill>
                  <a:schemeClr val="tx2"/>
                </a:solidFill>
                <a:latin typeface="Arial" charset="0"/>
              </a:defRPr>
            </a:lvl4pPr>
            <a:lvl5pPr algn="l" rtl="0" eaLnBrk="1" fontAlgn="base" hangingPunct="1">
              <a:spcBef>
                <a:spcPct val="0"/>
              </a:spcBef>
              <a:spcAft>
                <a:spcPct val="0"/>
              </a:spcAft>
              <a:defRPr sz="4000">
                <a:solidFill>
                  <a:schemeClr val="tx2"/>
                </a:solidFill>
                <a:latin typeface="Arial" charset="0"/>
              </a:defRPr>
            </a:lvl5pPr>
            <a:lvl6pPr marL="457200" algn="l" rtl="0" eaLnBrk="1" fontAlgn="base" hangingPunct="1">
              <a:spcBef>
                <a:spcPct val="0"/>
              </a:spcBef>
              <a:spcAft>
                <a:spcPct val="0"/>
              </a:spcAft>
              <a:defRPr sz="4000">
                <a:solidFill>
                  <a:schemeClr val="tx2"/>
                </a:solidFill>
                <a:latin typeface="Arial" charset="0"/>
              </a:defRPr>
            </a:lvl6pPr>
            <a:lvl7pPr marL="914400" algn="l" rtl="0" eaLnBrk="1" fontAlgn="base" hangingPunct="1">
              <a:spcBef>
                <a:spcPct val="0"/>
              </a:spcBef>
              <a:spcAft>
                <a:spcPct val="0"/>
              </a:spcAft>
              <a:defRPr sz="4000">
                <a:solidFill>
                  <a:schemeClr val="tx2"/>
                </a:solidFill>
                <a:latin typeface="Arial" charset="0"/>
              </a:defRPr>
            </a:lvl7pPr>
            <a:lvl8pPr marL="1371600" algn="l" rtl="0" eaLnBrk="1" fontAlgn="base" hangingPunct="1">
              <a:spcBef>
                <a:spcPct val="0"/>
              </a:spcBef>
              <a:spcAft>
                <a:spcPct val="0"/>
              </a:spcAft>
              <a:defRPr sz="4000">
                <a:solidFill>
                  <a:schemeClr val="tx2"/>
                </a:solidFill>
                <a:latin typeface="Arial" charset="0"/>
              </a:defRPr>
            </a:lvl8pPr>
            <a:lvl9pPr marL="1828800" algn="l" rtl="0" eaLnBrk="1" fontAlgn="base" hangingPunct="1">
              <a:spcBef>
                <a:spcPct val="0"/>
              </a:spcBef>
              <a:spcAft>
                <a:spcPct val="0"/>
              </a:spcAft>
              <a:defRPr sz="4000">
                <a:solidFill>
                  <a:schemeClr val="tx2"/>
                </a:solidFill>
                <a:latin typeface="Arial" charset="0"/>
              </a:defRPr>
            </a:lvl9pPr>
          </a:lstStyle>
          <a:p>
            <a:pPr algn="r"/>
            <a:r>
              <a:rPr lang="en-GB" dirty="0" smtClean="0"/>
              <a:t>The only guaranteed way that it cannot be cracked is to use a </a:t>
            </a:r>
            <a:r>
              <a:rPr lang="en-GB" sz="6600" b="1" dirty="0" smtClean="0"/>
              <a:t>one-time pad</a:t>
            </a:r>
            <a:endParaRPr lang="en-GB" dirty="0"/>
          </a:p>
        </p:txBody>
      </p:sp>
      <p:sp>
        <p:nvSpPr>
          <p:cNvPr id="5" name="Title 1"/>
          <p:cNvSpPr txBox="1">
            <a:spLocks/>
          </p:cNvSpPr>
          <p:nvPr/>
        </p:nvSpPr>
        <p:spPr bwMode="auto">
          <a:xfrm>
            <a:off x="192438" y="3220735"/>
            <a:ext cx="9346847" cy="2803777"/>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lvl1pPr algn="l" rtl="0" eaLnBrk="1" fontAlgn="base" hangingPunct="1">
              <a:spcBef>
                <a:spcPct val="0"/>
              </a:spcBef>
              <a:spcAft>
                <a:spcPct val="0"/>
              </a:spcAft>
              <a:defRPr sz="4000">
                <a:solidFill>
                  <a:schemeClr val="bg1"/>
                </a:solidFill>
                <a:latin typeface="+mj-lt"/>
                <a:ea typeface="+mj-ea"/>
                <a:cs typeface="+mj-cs"/>
              </a:defRPr>
            </a:lvl1pPr>
            <a:lvl2pPr algn="l" rtl="0" eaLnBrk="1" fontAlgn="base" hangingPunct="1">
              <a:spcBef>
                <a:spcPct val="0"/>
              </a:spcBef>
              <a:spcAft>
                <a:spcPct val="0"/>
              </a:spcAft>
              <a:defRPr sz="4000">
                <a:solidFill>
                  <a:schemeClr val="tx2"/>
                </a:solidFill>
                <a:latin typeface="Arial" charset="0"/>
              </a:defRPr>
            </a:lvl2pPr>
            <a:lvl3pPr algn="l" rtl="0" eaLnBrk="1" fontAlgn="base" hangingPunct="1">
              <a:spcBef>
                <a:spcPct val="0"/>
              </a:spcBef>
              <a:spcAft>
                <a:spcPct val="0"/>
              </a:spcAft>
              <a:defRPr sz="4000">
                <a:solidFill>
                  <a:schemeClr val="tx2"/>
                </a:solidFill>
                <a:latin typeface="Arial" charset="0"/>
              </a:defRPr>
            </a:lvl3pPr>
            <a:lvl4pPr algn="l" rtl="0" eaLnBrk="1" fontAlgn="base" hangingPunct="1">
              <a:spcBef>
                <a:spcPct val="0"/>
              </a:spcBef>
              <a:spcAft>
                <a:spcPct val="0"/>
              </a:spcAft>
              <a:defRPr sz="4000">
                <a:solidFill>
                  <a:schemeClr val="tx2"/>
                </a:solidFill>
                <a:latin typeface="Arial" charset="0"/>
              </a:defRPr>
            </a:lvl4pPr>
            <a:lvl5pPr algn="l" rtl="0" eaLnBrk="1" fontAlgn="base" hangingPunct="1">
              <a:spcBef>
                <a:spcPct val="0"/>
              </a:spcBef>
              <a:spcAft>
                <a:spcPct val="0"/>
              </a:spcAft>
              <a:defRPr sz="4000">
                <a:solidFill>
                  <a:schemeClr val="tx2"/>
                </a:solidFill>
                <a:latin typeface="Arial" charset="0"/>
              </a:defRPr>
            </a:lvl5pPr>
            <a:lvl6pPr marL="457200" algn="l" rtl="0" eaLnBrk="1" fontAlgn="base" hangingPunct="1">
              <a:spcBef>
                <a:spcPct val="0"/>
              </a:spcBef>
              <a:spcAft>
                <a:spcPct val="0"/>
              </a:spcAft>
              <a:defRPr sz="4000">
                <a:solidFill>
                  <a:schemeClr val="tx2"/>
                </a:solidFill>
                <a:latin typeface="Arial" charset="0"/>
              </a:defRPr>
            </a:lvl6pPr>
            <a:lvl7pPr marL="914400" algn="l" rtl="0" eaLnBrk="1" fontAlgn="base" hangingPunct="1">
              <a:spcBef>
                <a:spcPct val="0"/>
              </a:spcBef>
              <a:spcAft>
                <a:spcPct val="0"/>
              </a:spcAft>
              <a:defRPr sz="4000">
                <a:solidFill>
                  <a:schemeClr val="tx2"/>
                </a:solidFill>
                <a:latin typeface="Arial" charset="0"/>
              </a:defRPr>
            </a:lvl7pPr>
            <a:lvl8pPr marL="1371600" algn="l" rtl="0" eaLnBrk="1" fontAlgn="base" hangingPunct="1">
              <a:spcBef>
                <a:spcPct val="0"/>
              </a:spcBef>
              <a:spcAft>
                <a:spcPct val="0"/>
              </a:spcAft>
              <a:defRPr sz="4000">
                <a:solidFill>
                  <a:schemeClr val="tx2"/>
                </a:solidFill>
                <a:latin typeface="Arial" charset="0"/>
              </a:defRPr>
            </a:lvl8pPr>
            <a:lvl9pPr marL="1828800" algn="l" rtl="0" eaLnBrk="1" fontAlgn="base" hangingPunct="1">
              <a:spcBef>
                <a:spcPct val="0"/>
              </a:spcBef>
              <a:spcAft>
                <a:spcPct val="0"/>
              </a:spcAft>
              <a:defRPr sz="4000">
                <a:solidFill>
                  <a:schemeClr val="tx2"/>
                </a:solidFill>
                <a:latin typeface="Arial" charset="0"/>
              </a:defRPr>
            </a:lvl9pPr>
          </a:lstStyle>
          <a:p>
            <a:r>
              <a:rPr lang="en-GB" sz="3200" dirty="0" smtClean="0"/>
              <a:t>This is a </a:t>
            </a:r>
          </a:p>
          <a:p>
            <a:r>
              <a:rPr lang="en-GB" sz="4800" dirty="0" smtClean="0"/>
              <a:t>completely random set of shifts</a:t>
            </a:r>
          </a:p>
          <a:p>
            <a:r>
              <a:rPr lang="en-GB" sz="3200" dirty="0" smtClean="0"/>
              <a:t>only known by A and B, the same length as the original message</a:t>
            </a:r>
          </a:p>
        </p:txBody>
      </p:sp>
      <p:sp>
        <p:nvSpPr>
          <p:cNvPr id="7" name="Title 1"/>
          <p:cNvSpPr txBox="1">
            <a:spLocks/>
          </p:cNvSpPr>
          <p:nvPr/>
        </p:nvSpPr>
        <p:spPr bwMode="auto">
          <a:xfrm>
            <a:off x="2469308" y="5908609"/>
            <a:ext cx="6502049" cy="999778"/>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lvl1pPr algn="l" rtl="0" eaLnBrk="1" fontAlgn="base" hangingPunct="1">
              <a:spcBef>
                <a:spcPct val="0"/>
              </a:spcBef>
              <a:spcAft>
                <a:spcPct val="0"/>
              </a:spcAft>
              <a:defRPr sz="4000">
                <a:solidFill>
                  <a:schemeClr val="bg1"/>
                </a:solidFill>
                <a:latin typeface="+mj-lt"/>
                <a:ea typeface="+mj-ea"/>
                <a:cs typeface="+mj-cs"/>
              </a:defRPr>
            </a:lvl1pPr>
            <a:lvl2pPr algn="l" rtl="0" eaLnBrk="1" fontAlgn="base" hangingPunct="1">
              <a:spcBef>
                <a:spcPct val="0"/>
              </a:spcBef>
              <a:spcAft>
                <a:spcPct val="0"/>
              </a:spcAft>
              <a:defRPr sz="4000">
                <a:solidFill>
                  <a:schemeClr val="tx2"/>
                </a:solidFill>
                <a:latin typeface="Arial" charset="0"/>
              </a:defRPr>
            </a:lvl2pPr>
            <a:lvl3pPr algn="l" rtl="0" eaLnBrk="1" fontAlgn="base" hangingPunct="1">
              <a:spcBef>
                <a:spcPct val="0"/>
              </a:spcBef>
              <a:spcAft>
                <a:spcPct val="0"/>
              </a:spcAft>
              <a:defRPr sz="4000">
                <a:solidFill>
                  <a:schemeClr val="tx2"/>
                </a:solidFill>
                <a:latin typeface="Arial" charset="0"/>
              </a:defRPr>
            </a:lvl3pPr>
            <a:lvl4pPr algn="l" rtl="0" eaLnBrk="1" fontAlgn="base" hangingPunct="1">
              <a:spcBef>
                <a:spcPct val="0"/>
              </a:spcBef>
              <a:spcAft>
                <a:spcPct val="0"/>
              </a:spcAft>
              <a:defRPr sz="4000">
                <a:solidFill>
                  <a:schemeClr val="tx2"/>
                </a:solidFill>
                <a:latin typeface="Arial" charset="0"/>
              </a:defRPr>
            </a:lvl4pPr>
            <a:lvl5pPr algn="l" rtl="0" eaLnBrk="1" fontAlgn="base" hangingPunct="1">
              <a:spcBef>
                <a:spcPct val="0"/>
              </a:spcBef>
              <a:spcAft>
                <a:spcPct val="0"/>
              </a:spcAft>
              <a:defRPr sz="4000">
                <a:solidFill>
                  <a:schemeClr val="tx2"/>
                </a:solidFill>
                <a:latin typeface="Arial" charset="0"/>
              </a:defRPr>
            </a:lvl5pPr>
            <a:lvl6pPr marL="457200" algn="l" rtl="0" eaLnBrk="1" fontAlgn="base" hangingPunct="1">
              <a:spcBef>
                <a:spcPct val="0"/>
              </a:spcBef>
              <a:spcAft>
                <a:spcPct val="0"/>
              </a:spcAft>
              <a:defRPr sz="4000">
                <a:solidFill>
                  <a:schemeClr val="tx2"/>
                </a:solidFill>
                <a:latin typeface="Arial" charset="0"/>
              </a:defRPr>
            </a:lvl6pPr>
            <a:lvl7pPr marL="914400" algn="l" rtl="0" eaLnBrk="1" fontAlgn="base" hangingPunct="1">
              <a:spcBef>
                <a:spcPct val="0"/>
              </a:spcBef>
              <a:spcAft>
                <a:spcPct val="0"/>
              </a:spcAft>
              <a:defRPr sz="4000">
                <a:solidFill>
                  <a:schemeClr val="tx2"/>
                </a:solidFill>
                <a:latin typeface="Arial" charset="0"/>
              </a:defRPr>
            </a:lvl7pPr>
            <a:lvl8pPr marL="1371600" algn="l" rtl="0" eaLnBrk="1" fontAlgn="base" hangingPunct="1">
              <a:spcBef>
                <a:spcPct val="0"/>
              </a:spcBef>
              <a:spcAft>
                <a:spcPct val="0"/>
              </a:spcAft>
              <a:defRPr sz="4000">
                <a:solidFill>
                  <a:schemeClr val="tx2"/>
                </a:solidFill>
                <a:latin typeface="Arial" charset="0"/>
              </a:defRPr>
            </a:lvl8pPr>
            <a:lvl9pPr marL="1828800" algn="l" rtl="0" eaLnBrk="1" fontAlgn="base" hangingPunct="1">
              <a:spcBef>
                <a:spcPct val="0"/>
              </a:spcBef>
              <a:spcAft>
                <a:spcPct val="0"/>
              </a:spcAft>
              <a:defRPr sz="4000">
                <a:solidFill>
                  <a:schemeClr val="tx2"/>
                </a:solidFill>
                <a:latin typeface="Arial" charset="0"/>
              </a:defRPr>
            </a:lvl9pPr>
          </a:lstStyle>
          <a:p>
            <a:pPr algn="r"/>
            <a:r>
              <a:rPr lang="en-GB" dirty="0" smtClean="0"/>
              <a:t>used once, then destroyed</a:t>
            </a:r>
            <a:endParaRPr lang="en-GB" dirty="0"/>
          </a:p>
        </p:txBody>
      </p:sp>
    </p:spTree>
    <p:extLst>
      <p:ext uri="{BB962C8B-B14F-4D97-AF65-F5344CB8AC3E}">
        <p14:creationId xmlns:p14="http://schemas.microsoft.com/office/powerpoint/2010/main" xmlns="" val="9733162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ssolv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dissolve">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dissolve">
                                      <p:cBhvr>
                                        <p:cTn id="1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7" grpId="0"/>
    </p:bldLst>
  </p:timing>
</p:sld>
</file>

<file path=ppt/slides/slide12.xml><?xml version="1.0" encoding="utf-8"?>
<p:sld xmlns:a="http://schemas.openxmlformats.org/drawingml/2006/main" xmlns:r="http://schemas.openxmlformats.org/officeDocument/2006/relationships" xmlns:p="http://schemas.openxmlformats.org/presentationml/2006/main" showMasterSp="0">
  <p:cSld>
    <p:bg>
      <p:bgPr>
        <a:solidFill>
          <a:schemeClr val="tx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6113" y="773106"/>
            <a:ext cx="6870700" cy="920751"/>
          </a:xfrm>
        </p:spPr>
        <p:txBody>
          <a:bodyPr/>
          <a:lstStyle/>
          <a:p>
            <a:r>
              <a:rPr lang="en-GB" dirty="0">
                <a:solidFill>
                  <a:schemeClr val="bg1"/>
                </a:solidFill>
              </a:rPr>
              <a:t>One-time pad</a:t>
            </a:r>
          </a:p>
        </p:txBody>
      </p:sp>
      <p:sp>
        <p:nvSpPr>
          <p:cNvPr id="6" name="TextBox 5"/>
          <p:cNvSpPr txBox="1"/>
          <p:nvPr/>
        </p:nvSpPr>
        <p:spPr>
          <a:xfrm>
            <a:off x="806665" y="5108858"/>
            <a:ext cx="1355937" cy="523220"/>
          </a:xfrm>
          <a:prstGeom prst="rect">
            <a:avLst/>
          </a:prstGeom>
          <a:noFill/>
        </p:spPr>
        <p:txBody>
          <a:bodyPr wrap="square" rtlCol="0">
            <a:spAutoFit/>
          </a:bodyPr>
          <a:lstStyle/>
          <a:p>
            <a:r>
              <a:rPr lang="en-GB" sz="2800" dirty="0" smtClean="0">
                <a:solidFill>
                  <a:schemeClr val="bg1"/>
                </a:solidFill>
                <a:latin typeface="Courier New"/>
                <a:cs typeface="Courier New"/>
              </a:rPr>
              <a:t>Alice</a:t>
            </a:r>
            <a:endParaRPr lang="en-GB" sz="2800" dirty="0">
              <a:solidFill>
                <a:schemeClr val="bg1"/>
              </a:solidFill>
              <a:latin typeface="Courier New"/>
              <a:cs typeface="Courier New"/>
            </a:endParaRPr>
          </a:p>
        </p:txBody>
      </p:sp>
      <p:sp>
        <p:nvSpPr>
          <p:cNvPr id="7" name="TextBox 6"/>
          <p:cNvSpPr txBox="1"/>
          <p:nvPr/>
        </p:nvSpPr>
        <p:spPr>
          <a:xfrm>
            <a:off x="7545905" y="5120377"/>
            <a:ext cx="927732" cy="523220"/>
          </a:xfrm>
          <a:prstGeom prst="rect">
            <a:avLst/>
          </a:prstGeom>
          <a:noFill/>
        </p:spPr>
        <p:txBody>
          <a:bodyPr wrap="square" rtlCol="0">
            <a:spAutoFit/>
          </a:bodyPr>
          <a:lstStyle/>
          <a:p>
            <a:r>
              <a:rPr lang="en-GB" sz="2800" dirty="0" smtClean="0">
                <a:solidFill>
                  <a:schemeClr val="bg1"/>
                </a:solidFill>
                <a:latin typeface="Courier New"/>
                <a:cs typeface="Courier New"/>
              </a:rPr>
              <a:t>Bob</a:t>
            </a:r>
            <a:endParaRPr lang="en-GB" sz="2800" dirty="0">
              <a:solidFill>
                <a:schemeClr val="bg1"/>
              </a:solidFill>
              <a:latin typeface="Courier New"/>
              <a:cs typeface="Courier New"/>
            </a:endParaRPr>
          </a:p>
        </p:txBody>
      </p:sp>
      <p:sp>
        <p:nvSpPr>
          <p:cNvPr id="8" name="TextBox 7"/>
          <p:cNvSpPr txBox="1"/>
          <p:nvPr/>
        </p:nvSpPr>
        <p:spPr>
          <a:xfrm>
            <a:off x="2162602" y="5108858"/>
            <a:ext cx="5209786" cy="523220"/>
          </a:xfrm>
          <a:prstGeom prst="rect">
            <a:avLst/>
          </a:prstGeom>
          <a:noFill/>
        </p:spPr>
        <p:txBody>
          <a:bodyPr wrap="square" rtlCol="0">
            <a:spAutoFit/>
          </a:bodyPr>
          <a:lstStyle/>
          <a:p>
            <a:r>
              <a:rPr lang="en-GB" sz="2800" dirty="0" smtClean="0">
                <a:solidFill>
                  <a:schemeClr val="bg1"/>
                </a:solidFill>
                <a:latin typeface="Courier New"/>
                <a:cs typeface="Courier New"/>
              </a:rPr>
              <a:t>- - - - - - - - - - - -</a:t>
            </a:r>
            <a:endParaRPr lang="en-GB" sz="2800" dirty="0">
              <a:solidFill>
                <a:schemeClr val="bg1"/>
              </a:solidFill>
              <a:latin typeface="Courier New"/>
              <a:cs typeface="Courier New"/>
            </a:endParaRPr>
          </a:p>
        </p:txBody>
      </p:sp>
      <p:sp>
        <p:nvSpPr>
          <p:cNvPr id="9" name="Title 1"/>
          <p:cNvSpPr txBox="1">
            <a:spLocks/>
          </p:cNvSpPr>
          <p:nvPr/>
        </p:nvSpPr>
        <p:spPr bwMode="auto">
          <a:xfrm>
            <a:off x="451770" y="1858463"/>
            <a:ext cx="8336219" cy="2336189"/>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lvl1pPr algn="l" rtl="0" eaLnBrk="1" fontAlgn="base" hangingPunct="1">
              <a:spcBef>
                <a:spcPct val="0"/>
              </a:spcBef>
              <a:spcAft>
                <a:spcPct val="0"/>
              </a:spcAft>
              <a:defRPr sz="4000">
                <a:solidFill>
                  <a:schemeClr val="tx2"/>
                </a:solidFill>
                <a:latin typeface="+mj-lt"/>
                <a:ea typeface="+mj-ea"/>
                <a:cs typeface="+mj-cs"/>
              </a:defRPr>
            </a:lvl1pPr>
            <a:lvl2pPr algn="l" rtl="0" eaLnBrk="1" fontAlgn="base" hangingPunct="1">
              <a:spcBef>
                <a:spcPct val="0"/>
              </a:spcBef>
              <a:spcAft>
                <a:spcPct val="0"/>
              </a:spcAft>
              <a:defRPr sz="4000">
                <a:solidFill>
                  <a:schemeClr val="tx2"/>
                </a:solidFill>
                <a:latin typeface="Arial" charset="0"/>
              </a:defRPr>
            </a:lvl2pPr>
            <a:lvl3pPr algn="l" rtl="0" eaLnBrk="1" fontAlgn="base" hangingPunct="1">
              <a:spcBef>
                <a:spcPct val="0"/>
              </a:spcBef>
              <a:spcAft>
                <a:spcPct val="0"/>
              </a:spcAft>
              <a:defRPr sz="4000">
                <a:solidFill>
                  <a:schemeClr val="tx2"/>
                </a:solidFill>
                <a:latin typeface="Arial" charset="0"/>
              </a:defRPr>
            </a:lvl3pPr>
            <a:lvl4pPr algn="l" rtl="0" eaLnBrk="1" fontAlgn="base" hangingPunct="1">
              <a:spcBef>
                <a:spcPct val="0"/>
              </a:spcBef>
              <a:spcAft>
                <a:spcPct val="0"/>
              </a:spcAft>
              <a:defRPr sz="4000">
                <a:solidFill>
                  <a:schemeClr val="tx2"/>
                </a:solidFill>
                <a:latin typeface="Arial" charset="0"/>
              </a:defRPr>
            </a:lvl4pPr>
            <a:lvl5pPr algn="l" rtl="0" eaLnBrk="1" fontAlgn="base" hangingPunct="1">
              <a:spcBef>
                <a:spcPct val="0"/>
              </a:spcBef>
              <a:spcAft>
                <a:spcPct val="0"/>
              </a:spcAft>
              <a:defRPr sz="4000">
                <a:solidFill>
                  <a:schemeClr val="tx2"/>
                </a:solidFill>
                <a:latin typeface="Arial" charset="0"/>
              </a:defRPr>
            </a:lvl5pPr>
            <a:lvl6pPr marL="457200" algn="l" rtl="0" eaLnBrk="1" fontAlgn="base" hangingPunct="1">
              <a:spcBef>
                <a:spcPct val="0"/>
              </a:spcBef>
              <a:spcAft>
                <a:spcPct val="0"/>
              </a:spcAft>
              <a:defRPr sz="4000">
                <a:solidFill>
                  <a:schemeClr val="tx2"/>
                </a:solidFill>
                <a:latin typeface="Arial" charset="0"/>
              </a:defRPr>
            </a:lvl6pPr>
            <a:lvl7pPr marL="914400" algn="l" rtl="0" eaLnBrk="1" fontAlgn="base" hangingPunct="1">
              <a:spcBef>
                <a:spcPct val="0"/>
              </a:spcBef>
              <a:spcAft>
                <a:spcPct val="0"/>
              </a:spcAft>
              <a:defRPr sz="4000">
                <a:solidFill>
                  <a:schemeClr val="tx2"/>
                </a:solidFill>
                <a:latin typeface="Arial" charset="0"/>
              </a:defRPr>
            </a:lvl7pPr>
            <a:lvl8pPr marL="1371600" algn="l" rtl="0" eaLnBrk="1" fontAlgn="base" hangingPunct="1">
              <a:spcBef>
                <a:spcPct val="0"/>
              </a:spcBef>
              <a:spcAft>
                <a:spcPct val="0"/>
              </a:spcAft>
              <a:defRPr sz="4000">
                <a:solidFill>
                  <a:schemeClr val="tx2"/>
                </a:solidFill>
                <a:latin typeface="Arial" charset="0"/>
              </a:defRPr>
            </a:lvl8pPr>
            <a:lvl9pPr marL="1828800" algn="l" rtl="0" eaLnBrk="1" fontAlgn="base" hangingPunct="1">
              <a:spcBef>
                <a:spcPct val="0"/>
              </a:spcBef>
              <a:spcAft>
                <a:spcPct val="0"/>
              </a:spcAft>
              <a:defRPr sz="4000">
                <a:solidFill>
                  <a:schemeClr val="tx2"/>
                </a:solidFill>
                <a:latin typeface="Arial" charset="0"/>
              </a:defRPr>
            </a:lvl9pPr>
          </a:lstStyle>
          <a:p>
            <a:r>
              <a:rPr lang="en-GB" sz="2000" dirty="0">
                <a:solidFill>
                  <a:srgbClr val="FFFFFF"/>
                </a:solidFill>
              </a:rPr>
              <a:t>The only known guaranteed secure communication system is one-time pad.  Alice and Bob need to share a </a:t>
            </a:r>
            <a:r>
              <a:rPr lang="en-GB" sz="2000" b="1" dirty="0">
                <a:solidFill>
                  <a:srgbClr val="FFFFFF"/>
                </a:solidFill>
              </a:rPr>
              <a:t>secret key</a:t>
            </a:r>
            <a:r>
              <a:rPr lang="en-GB" sz="2000" dirty="0">
                <a:solidFill>
                  <a:srgbClr val="FFFFFF"/>
                </a:solidFill>
              </a:rPr>
              <a:t> – a string of random bits as long as the plain-text message.  </a:t>
            </a:r>
            <a:r>
              <a:rPr lang="en-GB" sz="2000" dirty="0" smtClean="0">
                <a:solidFill>
                  <a:srgbClr val="FFFFFF"/>
                </a:solidFill>
              </a:rPr>
              <a:t>This is called a one-time pad.</a:t>
            </a:r>
            <a:endParaRPr lang="en-GB" sz="2000" dirty="0">
              <a:solidFill>
                <a:srgbClr val="FFFFFF"/>
              </a:solidFill>
            </a:endParaRPr>
          </a:p>
          <a:p>
            <a:endParaRPr lang="en-GB" sz="2000" dirty="0">
              <a:solidFill>
                <a:srgbClr val="FFFFFF"/>
              </a:solidFill>
            </a:endParaRPr>
          </a:p>
          <a:p>
            <a:r>
              <a:rPr lang="en-GB" sz="2000" dirty="0">
                <a:solidFill>
                  <a:srgbClr val="FFFFFF"/>
                </a:solidFill>
              </a:rPr>
              <a:t>Once the </a:t>
            </a:r>
            <a:r>
              <a:rPr lang="en-GB" sz="2000" dirty="0" smtClean="0">
                <a:solidFill>
                  <a:srgbClr val="FFFFFF"/>
                </a:solidFill>
              </a:rPr>
              <a:t>secret key </a:t>
            </a:r>
            <a:r>
              <a:rPr lang="en-GB" sz="2000" dirty="0">
                <a:solidFill>
                  <a:srgbClr val="FFFFFF"/>
                </a:solidFill>
              </a:rPr>
              <a:t>and plain-text message are combined, </a:t>
            </a:r>
            <a:r>
              <a:rPr lang="en-GB" sz="2000" dirty="0" smtClean="0">
                <a:solidFill>
                  <a:srgbClr val="FFFFFF"/>
                </a:solidFill>
              </a:rPr>
              <a:t>then even </a:t>
            </a:r>
            <a:r>
              <a:rPr lang="en-GB" sz="2000" dirty="0">
                <a:solidFill>
                  <a:srgbClr val="FFFFFF"/>
                </a:solidFill>
              </a:rPr>
              <a:t>if Eve intercepts </a:t>
            </a:r>
            <a:r>
              <a:rPr lang="en-GB" sz="2000" dirty="0" smtClean="0">
                <a:solidFill>
                  <a:srgbClr val="FFFFFF"/>
                </a:solidFill>
              </a:rPr>
              <a:t>the cipher-text, </a:t>
            </a:r>
            <a:r>
              <a:rPr lang="en-GB" sz="2000" dirty="0">
                <a:solidFill>
                  <a:srgbClr val="FFFFFF"/>
                </a:solidFill>
              </a:rPr>
              <a:t>it will just appear to be random, and </a:t>
            </a:r>
            <a:r>
              <a:rPr lang="en-GB" sz="2000" dirty="0" smtClean="0">
                <a:solidFill>
                  <a:srgbClr val="FFFFFF"/>
                </a:solidFill>
              </a:rPr>
              <a:t>so the original message will remain secret.  </a:t>
            </a:r>
            <a:endParaRPr lang="en-GB" sz="2000" dirty="0">
              <a:solidFill>
                <a:srgbClr val="FFFFFF"/>
              </a:solidFill>
            </a:endParaRPr>
          </a:p>
        </p:txBody>
      </p:sp>
      <p:sp>
        <p:nvSpPr>
          <p:cNvPr id="10" name="TextBox 9"/>
          <p:cNvSpPr txBox="1"/>
          <p:nvPr/>
        </p:nvSpPr>
        <p:spPr>
          <a:xfrm>
            <a:off x="2948750" y="5525945"/>
            <a:ext cx="3390822" cy="954107"/>
          </a:xfrm>
          <a:prstGeom prst="rect">
            <a:avLst/>
          </a:prstGeom>
          <a:noFill/>
        </p:spPr>
        <p:txBody>
          <a:bodyPr wrap="square" rtlCol="0">
            <a:spAutoFit/>
          </a:bodyPr>
          <a:lstStyle/>
          <a:p>
            <a:pPr algn="ctr"/>
            <a:r>
              <a:rPr lang="en-GB" sz="2800" dirty="0" smtClean="0">
                <a:solidFill>
                  <a:schemeClr val="bg1"/>
                </a:solidFill>
                <a:latin typeface="Courier New"/>
                <a:cs typeface="Courier New"/>
              </a:rPr>
              <a:t>Eve</a:t>
            </a:r>
          </a:p>
          <a:p>
            <a:pPr algn="ctr"/>
            <a:r>
              <a:rPr lang="en-GB" sz="2800" dirty="0" smtClean="0">
                <a:solidFill>
                  <a:schemeClr val="bg1"/>
                </a:solidFill>
                <a:latin typeface="Courier New"/>
                <a:cs typeface="Courier New"/>
              </a:rPr>
              <a:t>(eavesdropper)</a:t>
            </a:r>
            <a:endParaRPr lang="en-GB" sz="2800" dirty="0">
              <a:solidFill>
                <a:schemeClr val="bg1"/>
              </a:solidFill>
              <a:latin typeface="Courier New"/>
              <a:cs typeface="Courier New"/>
            </a:endParaRPr>
          </a:p>
        </p:txBody>
      </p:sp>
      <p:sp>
        <p:nvSpPr>
          <p:cNvPr id="12" name="TextBox 11"/>
          <p:cNvSpPr txBox="1"/>
          <p:nvPr/>
        </p:nvSpPr>
        <p:spPr>
          <a:xfrm>
            <a:off x="832559" y="4597157"/>
            <a:ext cx="1975087" cy="338554"/>
          </a:xfrm>
          <a:prstGeom prst="rect">
            <a:avLst/>
          </a:prstGeom>
          <a:noFill/>
        </p:spPr>
        <p:txBody>
          <a:bodyPr wrap="square" rtlCol="0">
            <a:spAutoFit/>
          </a:bodyPr>
          <a:lstStyle/>
          <a:p>
            <a:r>
              <a:rPr lang="en-GB" sz="1600" dirty="0" err="1" smtClean="0">
                <a:solidFill>
                  <a:schemeClr val="bg1"/>
                </a:solidFill>
                <a:latin typeface="Courier New"/>
                <a:cs typeface="Courier New"/>
              </a:rPr>
              <a:t>Ciphertext</a:t>
            </a:r>
            <a:r>
              <a:rPr lang="en-GB" sz="1600" dirty="0" smtClean="0">
                <a:solidFill>
                  <a:schemeClr val="bg1"/>
                </a:solidFill>
                <a:latin typeface="Courier New"/>
                <a:cs typeface="Courier New"/>
              </a:rPr>
              <a:t>:</a:t>
            </a:r>
            <a:endParaRPr lang="en-GB" sz="1600" dirty="0">
              <a:solidFill>
                <a:schemeClr val="bg1"/>
              </a:solidFill>
              <a:latin typeface="Courier New"/>
              <a:cs typeface="Courier New"/>
            </a:endParaRPr>
          </a:p>
        </p:txBody>
      </p:sp>
      <p:sp>
        <p:nvSpPr>
          <p:cNvPr id="15" name="TextBox 14"/>
          <p:cNvSpPr txBox="1"/>
          <p:nvPr/>
        </p:nvSpPr>
        <p:spPr>
          <a:xfrm>
            <a:off x="1231596" y="4824161"/>
            <a:ext cx="2559659" cy="338554"/>
          </a:xfrm>
          <a:prstGeom prst="rect">
            <a:avLst/>
          </a:prstGeom>
          <a:noFill/>
        </p:spPr>
        <p:txBody>
          <a:bodyPr wrap="square" rtlCol="0">
            <a:spAutoFit/>
          </a:bodyPr>
          <a:lstStyle/>
          <a:p>
            <a:r>
              <a:rPr lang="en-GB" sz="1600" dirty="0" smtClean="0">
                <a:solidFill>
                  <a:schemeClr val="bg1"/>
                </a:solidFill>
                <a:latin typeface="Courier New"/>
                <a:cs typeface="Courier New"/>
              </a:rPr>
              <a:t>01011101001</a:t>
            </a:r>
            <a:endParaRPr lang="en-GB" sz="1600" dirty="0">
              <a:solidFill>
                <a:schemeClr val="bg1"/>
              </a:solidFill>
              <a:latin typeface="Courier New"/>
              <a:cs typeface="Courier New"/>
            </a:endParaRPr>
          </a:p>
        </p:txBody>
      </p:sp>
      <p:sp>
        <p:nvSpPr>
          <p:cNvPr id="23" name="TextBox 22"/>
          <p:cNvSpPr txBox="1"/>
          <p:nvPr/>
        </p:nvSpPr>
        <p:spPr>
          <a:xfrm>
            <a:off x="2679006" y="4167985"/>
            <a:ext cx="4383156" cy="1200329"/>
          </a:xfrm>
          <a:prstGeom prst="rect">
            <a:avLst/>
          </a:prstGeom>
          <a:noFill/>
        </p:spPr>
        <p:txBody>
          <a:bodyPr wrap="none" rtlCol="0">
            <a:spAutoFit/>
          </a:bodyPr>
          <a:lstStyle/>
          <a:p>
            <a:pPr algn="ctr"/>
            <a:r>
              <a:rPr lang="en-GB" sz="3600" b="1" dirty="0" smtClean="0">
                <a:solidFill>
                  <a:srgbClr val="FF0000"/>
                </a:solidFill>
              </a:rPr>
              <a:t>READ BY EVE BUT </a:t>
            </a:r>
          </a:p>
          <a:p>
            <a:pPr algn="ctr"/>
            <a:r>
              <a:rPr lang="en-GB" sz="3600" b="1" dirty="0" smtClean="0">
                <a:solidFill>
                  <a:schemeClr val="accent6">
                    <a:lumMod val="60000"/>
                    <a:lumOff val="40000"/>
                  </a:schemeClr>
                </a:solidFill>
              </a:rPr>
              <a:t>STILL SECRET</a:t>
            </a:r>
            <a:endParaRPr lang="en-GB" sz="3600" b="1" dirty="0">
              <a:solidFill>
                <a:schemeClr val="accent6">
                  <a:lumMod val="60000"/>
                  <a:lumOff val="40000"/>
                </a:schemeClr>
              </a:solidFill>
            </a:endParaRPr>
          </a:p>
        </p:txBody>
      </p:sp>
    </p:spTree>
    <p:extLst>
      <p:ext uri="{BB962C8B-B14F-4D97-AF65-F5344CB8AC3E}">
        <p14:creationId xmlns:p14="http://schemas.microsoft.com/office/powerpoint/2010/main" xmlns="" val="401479219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bwMode="auto">
          <a:xfrm>
            <a:off x="2691042" y="587673"/>
            <a:ext cx="5815473" cy="2143935"/>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lvl1pPr algn="l" rtl="0" eaLnBrk="1" fontAlgn="base" hangingPunct="1">
              <a:spcBef>
                <a:spcPct val="0"/>
              </a:spcBef>
              <a:spcAft>
                <a:spcPct val="0"/>
              </a:spcAft>
              <a:defRPr sz="4000">
                <a:solidFill>
                  <a:schemeClr val="bg1"/>
                </a:solidFill>
                <a:latin typeface="+mj-lt"/>
                <a:ea typeface="+mj-ea"/>
                <a:cs typeface="+mj-cs"/>
              </a:defRPr>
            </a:lvl1pPr>
            <a:lvl2pPr algn="l" rtl="0" eaLnBrk="1" fontAlgn="base" hangingPunct="1">
              <a:spcBef>
                <a:spcPct val="0"/>
              </a:spcBef>
              <a:spcAft>
                <a:spcPct val="0"/>
              </a:spcAft>
              <a:defRPr sz="4000">
                <a:solidFill>
                  <a:schemeClr val="tx2"/>
                </a:solidFill>
                <a:latin typeface="Arial" charset="0"/>
              </a:defRPr>
            </a:lvl2pPr>
            <a:lvl3pPr algn="l" rtl="0" eaLnBrk="1" fontAlgn="base" hangingPunct="1">
              <a:spcBef>
                <a:spcPct val="0"/>
              </a:spcBef>
              <a:spcAft>
                <a:spcPct val="0"/>
              </a:spcAft>
              <a:defRPr sz="4000">
                <a:solidFill>
                  <a:schemeClr val="tx2"/>
                </a:solidFill>
                <a:latin typeface="Arial" charset="0"/>
              </a:defRPr>
            </a:lvl3pPr>
            <a:lvl4pPr algn="l" rtl="0" eaLnBrk="1" fontAlgn="base" hangingPunct="1">
              <a:spcBef>
                <a:spcPct val="0"/>
              </a:spcBef>
              <a:spcAft>
                <a:spcPct val="0"/>
              </a:spcAft>
              <a:defRPr sz="4000">
                <a:solidFill>
                  <a:schemeClr val="tx2"/>
                </a:solidFill>
                <a:latin typeface="Arial" charset="0"/>
              </a:defRPr>
            </a:lvl4pPr>
            <a:lvl5pPr algn="l" rtl="0" eaLnBrk="1" fontAlgn="base" hangingPunct="1">
              <a:spcBef>
                <a:spcPct val="0"/>
              </a:spcBef>
              <a:spcAft>
                <a:spcPct val="0"/>
              </a:spcAft>
              <a:defRPr sz="4000">
                <a:solidFill>
                  <a:schemeClr val="tx2"/>
                </a:solidFill>
                <a:latin typeface="Arial" charset="0"/>
              </a:defRPr>
            </a:lvl5pPr>
            <a:lvl6pPr marL="457200" algn="l" rtl="0" eaLnBrk="1" fontAlgn="base" hangingPunct="1">
              <a:spcBef>
                <a:spcPct val="0"/>
              </a:spcBef>
              <a:spcAft>
                <a:spcPct val="0"/>
              </a:spcAft>
              <a:defRPr sz="4000">
                <a:solidFill>
                  <a:schemeClr val="tx2"/>
                </a:solidFill>
                <a:latin typeface="Arial" charset="0"/>
              </a:defRPr>
            </a:lvl6pPr>
            <a:lvl7pPr marL="914400" algn="l" rtl="0" eaLnBrk="1" fontAlgn="base" hangingPunct="1">
              <a:spcBef>
                <a:spcPct val="0"/>
              </a:spcBef>
              <a:spcAft>
                <a:spcPct val="0"/>
              </a:spcAft>
              <a:defRPr sz="4000">
                <a:solidFill>
                  <a:schemeClr val="tx2"/>
                </a:solidFill>
                <a:latin typeface="Arial" charset="0"/>
              </a:defRPr>
            </a:lvl7pPr>
            <a:lvl8pPr marL="1371600" algn="l" rtl="0" eaLnBrk="1" fontAlgn="base" hangingPunct="1">
              <a:spcBef>
                <a:spcPct val="0"/>
              </a:spcBef>
              <a:spcAft>
                <a:spcPct val="0"/>
              </a:spcAft>
              <a:defRPr sz="4000">
                <a:solidFill>
                  <a:schemeClr val="tx2"/>
                </a:solidFill>
                <a:latin typeface="Arial" charset="0"/>
              </a:defRPr>
            </a:lvl8pPr>
            <a:lvl9pPr marL="1828800" algn="l" rtl="0" eaLnBrk="1" fontAlgn="base" hangingPunct="1">
              <a:spcBef>
                <a:spcPct val="0"/>
              </a:spcBef>
              <a:spcAft>
                <a:spcPct val="0"/>
              </a:spcAft>
              <a:defRPr sz="4000">
                <a:solidFill>
                  <a:schemeClr val="tx2"/>
                </a:solidFill>
                <a:latin typeface="Arial" charset="0"/>
              </a:defRPr>
            </a:lvl9pPr>
          </a:lstStyle>
          <a:p>
            <a:r>
              <a:rPr lang="en-GB" dirty="0" smtClean="0"/>
              <a:t>no cryptography can protect you if someone steals your key.</a:t>
            </a:r>
            <a:endParaRPr lang="en-GB" dirty="0"/>
          </a:p>
        </p:txBody>
      </p:sp>
      <p:sp>
        <p:nvSpPr>
          <p:cNvPr id="2" name="Title 1"/>
          <p:cNvSpPr>
            <a:spLocks noGrp="1"/>
          </p:cNvSpPr>
          <p:nvPr>
            <p:ph type="title"/>
          </p:nvPr>
        </p:nvSpPr>
        <p:spPr>
          <a:xfrm>
            <a:off x="603063" y="329575"/>
            <a:ext cx="2410501" cy="2022052"/>
          </a:xfrm>
        </p:spPr>
        <p:txBody>
          <a:bodyPr/>
          <a:lstStyle/>
          <a:p>
            <a:r>
              <a:rPr lang="en-GB" sz="6000" dirty="0" smtClean="0"/>
              <a:t>But…</a:t>
            </a:r>
            <a:endParaRPr lang="en-GB" sz="6000" dirty="0"/>
          </a:p>
        </p:txBody>
      </p:sp>
      <p:sp>
        <p:nvSpPr>
          <p:cNvPr id="5" name="Title 1"/>
          <p:cNvSpPr txBox="1">
            <a:spLocks/>
          </p:cNvSpPr>
          <p:nvPr/>
        </p:nvSpPr>
        <p:spPr bwMode="auto">
          <a:xfrm>
            <a:off x="603063" y="3124579"/>
            <a:ext cx="8649284" cy="2278297"/>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lvl1pPr algn="l" rtl="0" eaLnBrk="1" fontAlgn="base" hangingPunct="1">
              <a:spcBef>
                <a:spcPct val="0"/>
              </a:spcBef>
              <a:spcAft>
                <a:spcPct val="0"/>
              </a:spcAft>
              <a:defRPr sz="4000">
                <a:solidFill>
                  <a:schemeClr val="bg1"/>
                </a:solidFill>
                <a:latin typeface="+mj-lt"/>
                <a:ea typeface="+mj-ea"/>
                <a:cs typeface="+mj-cs"/>
              </a:defRPr>
            </a:lvl1pPr>
            <a:lvl2pPr algn="l" rtl="0" eaLnBrk="1" fontAlgn="base" hangingPunct="1">
              <a:spcBef>
                <a:spcPct val="0"/>
              </a:spcBef>
              <a:spcAft>
                <a:spcPct val="0"/>
              </a:spcAft>
              <a:defRPr sz="4000">
                <a:solidFill>
                  <a:schemeClr val="tx2"/>
                </a:solidFill>
                <a:latin typeface="Arial" charset="0"/>
              </a:defRPr>
            </a:lvl2pPr>
            <a:lvl3pPr algn="l" rtl="0" eaLnBrk="1" fontAlgn="base" hangingPunct="1">
              <a:spcBef>
                <a:spcPct val="0"/>
              </a:spcBef>
              <a:spcAft>
                <a:spcPct val="0"/>
              </a:spcAft>
              <a:defRPr sz="4000">
                <a:solidFill>
                  <a:schemeClr val="tx2"/>
                </a:solidFill>
                <a:latin typeface="Arial" charset="0"/>
              </a:defRPr>
            </a:lvl3pPr>
            <a:lvl4pPr algn="l" rtl="0" eaLnBrk="1" fontAlgn="base" hangingPunct="1">
              <a:spcBef>
                <a:spcPct val="0"/>
              </a:spcBef>
              <a:spcAft>
                <a:spcPct val="0"/>
              </a:spcAft>
              <a:defRPr sz="4000">
                <a:solidFill>
                  <a:schemeClr val="tx2"/>
                </a:solidFill>
                <a:latin typeface="Arial" charset="0"/>
              </a:defRPr>
            </a:lvl4pPr>
            <a:lvl5pPr algn="l" rtl="0" eaLnBrk="1" fontAlgn="base" hangingPunct="1">
              <a:spcBef>
                <a:spcPct val="0"/>
              </a:spcBef>
              <a:spcAft>
                <a:spcPct val="0"/>
              </a:spcAft>
              <a:defRPr sz="4000">
                <a:solidFill>
                  <a:schemeClr val="tx2"/>
                </a:solidFill>
                <a:latin typeface="Arial" charset="0"/>
              </a:defRPr>
            </a:lvl5pPr>
            <a:lvl6pPr marL="457200" algn="l" rtl="0" eaLnBrk="1" fontAlgn="base" hangingPunct="1">
              <a:spcBef>
                <a:spcPct val="0"/>
              </a:spcBef>
              <a:spcAft>
                <a:spcPct val="0"/>
              </a:spcAft>
              <a:defRPr sz="4000">
                <a:solidFill>
                  <a:schemeClr val="tx2"/>
                </a:solidFill>
                <a:latin typeface="Arial" charset="0"/>
              </a:defRPr>
            </a:lvl6pPr>
            <a:lvl7pPr marL="914400" algn="l" rtl="0" eaLnBrk="1" fontAlgn="base" hangingPunct="1">
              <a:spcBef>
                <a:spcPct val="0"/>
              </a:spcBef>
              <a:spcAft>
                <a:spcPct val="0"/>
              </a:spcAft>
              <a:defRPr sz="4000">
                <a:solidFill>
                  <a:schemeClr val="tx2"/>
                </a:solidFill>
                <a:latin typeface="Arial" charset="0"/>
              </a:defRPr>
            </a:lvl7pPr>
            <a:lvl8pPr marL="1371600" algn="l" rtl="0" eaLnBrk="1" fontAlgn="base" hangingPunct="1">
              <a:spcBef>
                <a:spcPct val="0"/>
              </a:spcBef>
              <a:spcAft>
                <a:spcPct val="0"/>
              </a:spcAft>
              <a:defRPr sz="4000">
                <a:solidFill>
                  <a:schemeClr val="tx2"/>
                </a:solidFill>
                <a:latin typeface="Arial" charset="0"/>
              </a:defRPr>
            </a:lvl8pPr>
            <a:lvl9pPr marL="1828800" algn="l" rtl="0" eaLnBrk="1" fontAlgn="base" hangingPunct="1">
              <a:spcBef>
                <a:spcPct val="0"/>
              </a:spcBef>
              <a:spcAft>
                <a:spcPct val="0"/>
              </a:spcAft>
              <a:defRPr sz="4000">
                <a:solidFill>
                  <a:schemeClr val="tx2"/>
                </a:solidFill>
                <a:latin typeface="Arial" charset="0"/>
              </a:defRPr>
            </a:lvl9pPr>
          </a:lstStyle>
          <a:p>
            <a:r>
              <a:rPr lang="en-GB" sz="6000" dirty="0" smtClean="0"/>
              <a:t>How can Quantum Mechanics ensure the key is kept secret?</a:t>
            </a:r>
            <a:endParaRPr lang="en-GB" sz="6000" dirty="0"/>
          </a:p>
        </p:txBody>
      </p:sp>
    </p:spTree>
    <p:extLst>
      <p:ext uri="{BB962C8B-B14F-4D97-AF65-F5344CB8AC3E}">
        <p14:creationId xmlns:p14="http://schemas.microsoft.com/office/powerpoint/2010/main" xmlns="" val="6555703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ssolv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dissolve">
                                      <p:cBhvr>
                                        <p:cTn id="12"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GB" dirty="0"/>
              <a:t>Quantum Key Distribution</a:t>
            </a:r>
          </a:p>
        </p:txBody>
      </p:sp>
      <p:sp>
        <p:nvSpPr>
          <p:cNvPr id="10" name="Content Placeholder 9"/>
          <p:cNvSpPr>
            <a:spLocks noGrp="1"/>
          </p:cNvSpPr>
          <p:nvPr>
            <p:ph idx="1"/>
          </p:nvPr>
        </p:nvSpPr>
        <p:spPr/>
        <p:txBody>
          <a:bodyPr/>
          <a:lstStyle/>
          <a:p>
            <a:pPr marL="342900" indent="-342900">
              <a:buFont typeface="Arial"/>
              <a:buChar char="•"/>
            </a:pPr>
            <a:r>
              <a:rPr lang="en-GB" b="0" dirty="0" smtClean="0"/>
              <a:t>A method for Alice to pass a key to Bob that uses the quantum behaviour of light.</a:t>
            </a:r>
          </a:p>
          <a:p>
            <a:pPr marL="342900" indent="-342900">
              <a:buFont typeface="Arial"/>
              <a:buChar char="•"/>
            </a:pPr>
            <a:r>
              <a:rPr lang="en-GB" b="0" dirty="0" smtClean="0"/>
              <a:t>Rather than using mathematics to make the code difficult to crack, a one-time pad is transferred.</a:t>
            </a:r>
          </a:p>
          <a:p>
            <a:pPr marL="342900" indent="-342900">
              <a:buFont typeface="Arial"/>
              <a:buChar char="•"/>
            </a:pPr>
            <a:r>
              <a:rPr lang="en-GB" b="0" dirty="0" smtClean="0"/>
              <a:t>Eve </a:t>
            </a:r>
            <a:r>
              <a:rPr lang="en-GB" dirty="0" smtClean="0"/>
              <a:t>cannot </a:t>
            </a:r>
            <a:r>
              <a:rPr lang="en-GB" b="0" dirty="0" smtClean="0"/>
              <a:t>observe the </a:t>
            </a:r>
            <a:r>
              <a:rPr lang="en-GB" b="0" dirty="0"/>
              <a:t>message without being </a:t>
            </a:r>
            <a:r>
              <a:rPr lang="en-GB" b="0" dirty="0" smtClean="0"/>
              <a:t>detected.</a:t>
            </a:r>
          </a:p>
          <a:p>
            <a:pPr marL="342900" indent="-342900">
              <a:buFont typeface="Arial"/>
              <a:buChar char="•"/>
            </a:pPr>
            <a:r>
              <a:rPr lang="en-GB" b="0" dirty="0" smtClean="0"/>
              <a:t>Used to send computer bits – 0s and 1s.</a:t>
            </a:r>
            <a:endParaRPr lang="en-GB" b="0" dirty="0"/>
          </a:p>
        </p:txBody>
      </p:sp>
      <p:sp>
        <p:nvSpPr>
          <p:cNvPr id="5" name="Date Placeholder 4"/>
          <p:cNvSpPr>
            <a:spLocks noGrp="1"/>
          </p:cNvSpPr>
          <p:nvPr>
            <p:ph type="dt" sz="half" idx="10"/>
          </p:nvPr>
        </p:nvSpPr>
        <p:spPr/>
        <p:txBody>
          <a:bodyPr/>
          <a:lstStyle/>
          <a:p>
            <a:fld id="{8185F159-9FB3-B648-AF31-12E1B626D8A6}" type="datetime1">
              <a:rPr lang="en-GB" smtClean="0"/>
              <a:pPr/>
              <a:t>08/06/2015</a:t>
            </a:fld>
            <a:endParaRPr lang="en-US"/>
          </a:p>
        </p:txBody>
      </p:sp>
      <p:sp>
        <p:nvSpPr>
          <p:cNvPr id="6" name="Footer Placeholder 5"/>
          <p:cNvSpPr>
            <a:spLocks noGrp="1"/>
          </p:cNvSpPr>
          <p:nvPr>
            <p:ph type="ftr" sz="quarter" idx="11"/>
          </p:nvPr>
        </p:nvSpPr>
        <p:spPr/>
        <p:txBody>
          <a:bodyPr/>
          <a:lstStyle/>
          <a:p>
            <a:r>
              <a:rPr lang="en-US" smtClean="0"/>
              <a:t>Quantum Key Distribution</a:t>
            </a:r>
            <a:endParaRPr lang="en-US"/>
          </a:p>
        </p:txBody>
      </p:sp>
      <p:sp>
        <p:nvSpPr>
          <p:cNvPr id="8" name="TextBox 7"/>
          <p:cNvSpPr txBox="1"/>
          <p:nvPr/>
        </p:nvSpPr>
        <p:spPr>
          <a:xfrm>
            <a:off x="693738" y="5006784"/>
            <a:ext cx="1355937" cy="523220"/>
          </a:xfrm>
          <a:prstGeom prst="rect">
            <a:avLst/>
          </a:prstGeom>
          <a:noFill/>
        </p:spPr>
        <p:txBody>
          <a:bodyPr wrap="square" rtlCol="0">
            <a:spAutoFit/>
          </a:bodyPr>
          <a:lstStyle/>
          <a:p>
            <a:r>
              <a:rPr lang="en-GB" sz="2800" dirty="0" smtClean="0">
                <a:latin typeface="Courier New"/>
                <a:cs typeface="Courier New"/>
              </a:rPr>
              <a:t>Alice</a:t>
            </a:r>
            <a:endParaRPr lang="en-GB" sz="2800" dirty="0">
              <a:latin typeface="Courier New"/>
              <a:cs typeface="Courier New"/>
            </a:endParaRPr>
          </a:p>
        </p:txBody>
      </p:sp>
      <p:sp>
        <p:nvSpPr>
          <p:cNvPr id="9" name="TextBox 8"/>
          <p:cNvSpPr txBox="1"/>
          <p:nvPr/>
        </p:nvSpPr>
        <p:spPr>
          <a:xfrm>
            <a:off x="7432978" y="5018303"/>
            <a:ext cx="927732" cy="523220"/>
          </a:xfrm>
          <a:prstGeom prst="rect">
            <a:avLst/>
          </a:prstGeom>
          <a:noFill/>
        </p:spPr>
        <p:txBody>
          <a:bodyPr wrap="square" rtlCol="0">
            <a:spAutoFit/>
          </a:bodyPr>
          <a:lstStyle/>
          <a:p>
            <a:r>
              <a:rPr lang="en-GB" sz="2800" dirty="0" smtClean="0">
                <a:latin typeface="Courier New"/>
                <a:cs typeface="Courier New"/>
              </a:rPr>
              <a:t>Bob</a:t>
            </a:r>
            <a:endParaRPr lang="en-GB" sz="2800" dirty="0">
              <a:latin typeface="Courier New"/>
              <a:cs typeface="Courier New"/>
            </a:endParaRPr>
          </a:p>
        </p:txBody>
      </p:sp>
      <p:sp>
        <p:nvSpPr>
          <p:cNvPr id="11" name="TextBox 10"/>
          <p:cNvSpPr txBox="1"/>
          <p:nvPr/>
        </p:nvSpPr>
        <p:spPr>
          <a:xfrm>
            <a:off x="2049675" y="5006784"/>
            <a:ext cx="5209786" cy="523220"/>
          </a:xfrm>
          <a:prstGeom prst="rect">
            <a:avLst/>
          </a:prstGeom>
          <a:noFill/>
        </p:spPr>
        <p:txBody>
          <a:bodyPr wrap="square" rtlCol="0">
            <a:spAutoFit/>
          </a:bodyPr>
          <a:lstStyle/>
          <a:p>
            <a:r>
              <a:rPr lang="en-GB" sz="2800" dirty="0" smtClean="0">
                <a:latin typeface="Courier New"/>
                <a:cs typeface="Courier New"/>
              </a:rPr>
              <a:t>- - - - - - - - - - - -</a:t>
            </a:r>
            <a:endParaRPr lang="en-GB" sz="2800" dirty="0">
              <a:latin typeface="Courier New"/>
              <a:cs typeface="Courier New"/>
            </a:endParaRPr>
          </a:p>
        </p:txBody>
      </p:sp>
      <p:sp>
        <p:nvSpPr>
          <p:cNvPr id="12" name="TextBox 11"/>
          <p:cNvSpPr txBox="1"/>
          <p:nvPr/>
        </p:nvSpPr>
        <p:spPr>
          <a:xfrm>
            <a:off x="2835823" y="5541523"/>
            <a:ext cx="3390822" cy="954107"/>
          </a:xfrm>
          <a:prstGeom prst="rect">
            <a:avLst/>
          </a:prstGeom>
          <a:noFill/>
        </p:spPr>
        <p:txBody>
          <a:bodyPr wrap="square" rtlCol="0">
            <a:spAutoFit/>
          </a:bodyPr>
          <a:lstStyle/>
          <a:p>
            <a:pPr algn="ctr"/>
            <a:r>
              <a:rPr lang="en-GB" sz="2800" dirty="0" smtClean="0">
                <a:latin typeface="Courier New"/>
                <a:cs typeface="Courier New"/>
              </a:rPr>
              <a:t>Eve</a:t>
            </a:r>
          </a:p>
          <a:p>
            <a:pPr algn="ctr"/>
            <a:r>
              <a:rPr lang="en-GB" sz="2800" dirty="0" smtClean="0">
                <a:latin typeface="Courier New"/>
                <a:cs typeface="Courier New"/>
              </a:rPr>
              <a:t>(eavesdropper)</a:t>
            </a:r>
            <a:endParaRPr lang="en-GB" sz="2800" dirty="0">
              <a:latin typeface="Courier New"/>
              <a:cs typeface="Courier New"/>
            </a:endParaRPr>
          </a:p>
        </p:txBody>
      </p:sp>
    </p:spTree>
    <p:extLst>
      <p:ext uri="{BB962C8B-B14F-4D97-AF65-F5344CB8AC3E}">
        <p14:creationId xmlns:p14="http://schemas.microsoft.com/office/powerpoint/2010/main" xmlns="" val="14855737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dissolve">
                                      <p:cBhvr>
                                        <p:cTn id="7" dur="2000"/>
                                        <p:tgtEl>
                                          <p:spTgt spid="8"/>
                                        </p:tgtEl>
                                      </p:cBhvr>
                                    </p:animEffect>
                                  </p:childTnLst>
                                </p:cTn>
                              </p:par>
                            </p:childTnLst>
                          </p:cTn>
                        </p:par>
                        <p:par>
                          <p:cTn id="8" fill="hold">
                            <p:stCondLst>
                              <p:cond delay="2000"/>
                            </p:stCondLst>
                            <p:childTnLst>
                              <p:par>
                                <p:cTn id="9" presetID="9" presetClass="entr" presetSubtype="0" fill="hold" grpId="0"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dissolve">
                                      <p:cBhvr>
                                        <p:cTn id="11" dur="2000"/>
                                        <p:tgtEl>
                                          <p:spTgt spid="9"/>
                                        </p:tgtEl>
                                      </p:cBhvr>
                                    </p:animEffect>
                                  </p:childTnLst>
                                </p:cTn>
                              </p:par>
                            </p:childTnLst>
                          </p:cTn>
                        </p:par>
                        <p:par>
                          <p:cTn id="12" fill="hold">
                            <p:stCondLst>
                              <p:cond delay="4000"/>
                            </p:stCondLst>
                            <p:childTnLst>
                              <p:par>
                                <p:cTn id="13" presetID="22" presetClass="entr" presetSubtype="8" fill="hold" grpId="0" nodeType="afterEffect">
                                  <p:stCondLst>
                                    <p:cond delay="0"/>
                                  </p:stCondLst>
                                  <p:childTnLst>
                                    <p:set>
                                      <p:cBhvr>
                                        <p:cTn id="14" dur="1" fill="hold">
                                          <p:stCondLst>
                                            <p:cond delay="0"/>
                                          </p:stCondLst>
                                        </p:cTn>
                                        <p:tgtEl>
                                          <p:spTgt spid="11"/>
                                        </p:tgtEl>
                                        <p:attrNameLst>
                                          <p:attrName>style.visibility</p:attrName>
                                        </p:attrNameLst>
                                      </p:cBhvr>
                                      <p:to>
                                        <p:strVal val="visible"/>
                                      </p:to>
                                    </p:set>
                                    <p:animEffect transition="in" filter="wipe(left)">
                                      <p:cBhvr>
                                        <p:cTn id="15" dur="3000"/>
                                        <p:tgtEl>
                                          <p:spTgt spid="11"/>
                                        </p:tgtEl>
                                      </p:cBhvr>
                                    </p:animEffect>
                                  </p:childTnLst>
                                </p:cTn>
                              </p:par>
                            </p:childTnLst>
                          </p:cTn>
                        </p:par>
                        <p:par>
                          <p:cTn id="16" fill="hold">
                            <p:stCondLst>
                              <p:cond delay="7000"/>
                            </p:stCondLst>
                            <p:childTnLst>
                              <p:par>
                                <p:cTn id="17" presetID="9" presetClass="entr" presetSubtype="0" fill="hold" grpId="0" nodeType="after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dissolve">
                                      <p:cBhvr>
                                        <p:cTn id="19" dur="20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1" grpId="0"/>
      <p:bldP spid="12"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718413" y="1300536"/>
            <a:ext cx="7152412" cy="986678"/>
          </a:xfrm>
        </p:spPr>
        <p:txBody>
          <a:bodyPr/>
          <a:lstStyle/>
          <a:p>
            <a:r>
              <a:rPr lang="en-GB" b="0" dirty="0" smtClean="0"/>
              <a:t>Normally light is </a:t>
            </a:r>
            <a:r>
              <a:rPr lang="en-GB" dirty="0" smtClean="0"/>
              <a:t>polarised</a:t>
            </a:r>
            <a:r>
              <a:rPr lang="en-GB" b="0" dirty="0" smtClean="0"/>
              <a:t> in many directions (two are shown here)</a:t>
            </a:r>
          </a:p>
        </p:txBody>
      </p:sp>
      <p:pic>
        <p:nvPicPr>
          <p:cNvPr id="12" name="Content Placeholder 11"/>
          <p:cNvPicPr>
            <a:picLocks noGrp="1" noChangeAspect="1"/>
          </p:cNvPicPr>
          <p:nvPr>
            <p:ph sz="half" idx="2"/>
          </p:nvPr>
        </p:nvPicPr>
        <p:blipFill>
          <a:blip r:embed="rId3" cstate="print"/>
          <a:srcRect t="-47408" b="-47408"/>
          <a:stretch>
            <a:fillRect/>
          </a:stretch>
        </p:blipFill>
        <p:spPr>
          <a:xfrm>
            <a:off x="727075" y="1793875"/>
            <a:ext cx="7143750" cy="4314825"/>
          </a:xfrm>
        </p:spPr>
      </p:pic>
      <p:sp>
        <p:nvSpPr>
          <p:cNvPr id="4" name="Date Placeholder 3"/>
          <p:cNvSpPr>
            <a:spLocks noGrp="1"/>
          </p:cNvSpPr>
          <p:nvPr>
            <p:ph type="dt" sz="half" idx="10"/>
          </p:nvPr>
        </p:nvSpPr>
        <p:spPr/>
        <p:txBody>
          <a:bodyPr/>
          <a:lstStyle/>
          <a:p>
            <a:fld id="{FD002961-304E-0141-A732-A247AA27548A}" type="datetime1">
              <a:rPr lang="en-GB" smtClean="0"/>
              <a:pPr/>
              <a:t>08/06/2015</a:t>
            </a:fld>
            <a:endParaRPr lang="en-US"/>
          </a:p>
        </p:txBody>
      </p:sp>
      <p:sp>
        <p:nvSpPr>
          <p:cNvPr id="5" name="Footer Placeholder 4"/>
          <p:cNvSpPr>
            <a:spLocks noGrp="1"/>
          </p:cNvSpPr>
          <p:nvPr>
            <p:ph type="ftr" sz="quarter" idx="11"/>
          </p:nvPr>
        </p:nvSpPr>
        <p:spPr/>
        <p:txBody>
          <a:bodyPr/>
          <a:lstStyle/>
          <a:p>
            <a:r>
              <a:rPr lang="en-US" smtClean="0"/>
              <a:t>Quantum Key Distribution</a:t>
            </a:r>
            <a:endParaRPr lang="en-US" dirty="0"/>
          </a:p>
        </p:txBody>
      </p:sp>
      <p:sp>
        <p:nvSpPr>
          <p:cNvPr id="13" name="Title 6"/>
          <p:cNvSpPr>
            <a:spLocks noGrp="1"/>
          </p:cNvSpPr>
          <p:nvPr>
            <p:ph type="title"/>
          </p:nvPr>
        </p:nvSpPr>
        <p:spPr>
          <a:xfrm>
            <a:off x="727075" y="5648324"/>
            <a:ext cx="6870700" cy="920751"/>
          </a:xfrm>
        </p:spPr>
        <p:txBody>
          <a:bodyPr/>
          <a:lstStyle/>
          <a:p>
            <a:r>
              <a:rPr lang="en-GB" dirty="0" smtClean="0"/>
              <a:t>The Physics bit…</a:t>
            </a:r>
            <a:endParaRPr lang="en-GB" dirty="0"/>
          </a:p>
        </p:txBody>
      </p:sp>
    </p:spTree>
    <p:extLst>
      <p:ext uri="{BB962C8B-B14F-4D97-AF65-F5344CB8AC3E}">
        <p14:creationId xmlns:p14="http://schemas.microsoft.com/office/powerpoint/2010/main" xmlns="" val="40555286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left)">
                                      <p:cBhvr>
                                        <p:cTn id="7" dur="20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718413" y="1300536"/>
            <a:ext cx="7152412" cy="986678"/>
          </a:xfrm>
        </p:spPr>
        <p:txBody>
          <a:bodyPr/>
          <a:lstStyle/>
          <a:p>
            <a:r>
              <a:rPr lang="en-GB" b="0" dirty="0" smtClean="0"/>
              <a:t>Light can be </a:t>
            </a:r>
            <a:r>
              <a:rPr lang="en-GB" dirty="0" smtClean="0"/>
              <a:t>polarised </a:t>
            </a:r>
            <a:r>
              <a:rPr lang="en-GB" b="0" dirty="0" smtClean="0"/>
              <a:t>in a single direction by passing it through a filter.</a:t>
            </a:r>
          </a:p>
        </p:txBody>
      </p:sp>
      <p:sp>
        <p:nvSpPr>
          <p:cNvPr id="4" name="Date Placeholder 3"/>
          <p:cNvSpPr>
            <a:spLocks noGrp="1"/>
          </p:cNvSpPr>
          <p:nvPr>
            <p:ph type="dt" sz="half" idx="10"/>
          </p:nvPr>
        </p:nvSpPr>
        <p:spPr/>
        <p:txBody>
          <a:bodyPr/>
          <a:lstStyle/>
          <a:p>
            <a:fld id="{C685E8F2-0E33-E843-8171-5D3B22C89B02}" type="datetime1">
              <a:rPr lang="en-GB" smtClean="0"/>
              <a:pPr/>
              <a:t>08/06/2015</a:t>
            </a:fld>
            <a:endParaRPr lang="en-US"/>
          </a:p>
        </p:txBody>
      </p:sp>
      <p:sp>
        <p:nvSpPr>
          <p:cNvPr id="5" name="Footer Placeholder 4"/>
          <p:cNvSpPr>
            <a:spLocks noGrp="1"/>
          </p:cNvSpPr>
          <p:nvPr>
            <p:ph type="ftr" sz="quarter" idx="11"/>
          </p:nvPr>
        </p:nvSpPr>
        <p:spPr/>
        <p:txBody>
          <a:bodyPr/>
          <a:lstStyle/>
          <a:p>
            <a:r>
              <a:rPr lang="en-US" smtClean="0"/>
              <a:t>Quantum Key Distribution</a:t>
            </a:r>
            <a:endParaRPr lang="en-US" dirty="0"/>
          </a:p>
        </p:txBody>
      </p:sp>
      <p:pic>
        <p:nvPicPr>
          <p:cNvPr id="7" name="Picture 6"/>
          <p:cNvPicPr>
            <a:picLocks noChangeAspect="1"/>
          </p:cNvPicPr>
          <p:nvPr/>
        </p:nvPicPr>
        <p:blipFill>
          <a:blip r:embed="rId2" cstate="print"/>
          <a:stretch>
            <a:fillRect/>
          </a:stretch>
        </p:blipFill>
        <p:spPr>
          <a:xfrm>
            <a:off x="727075" y="2207145"/>
            <a:ext cx="7199473" cy="2883122"/>
          </a:xfrm>
          <a:prstGeom prst="rect">
            <a:avLst/>
          </a:prstGeom>
        </p:spPr>
      </p:pic>
    </p:spTree>
    <p:extLst>
      <p:ext uri="{BB962C8B-B14F-4D97-AF65-F5344CB8AC3E}">
        <p14:creationId xmlns:p14="http://schemas.microsoft.com/office/powerpoint/2010/main" xmlns="" val="21072383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left)">
                                      <p:cBhvr>
                                        <p:cTn id="7" dur="2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718412" y="1078532"/>
            <a:ext cx="4955957" cy="1208682"/>
          </a:xfrm>
        </p:spPr>
        <p:txBody>
          <a:bodyPr/>
          <a:lstStyle/>
          <a:p>
            <a:r>
              <a:rPr lang="en-GB" b="0" dirty="0" smtClean="0"/>
              <a:t>100% of the intensity of light gets through if the filter direction matches the polarisation of the light.</a:t>
            </a:r>
          </a:p>
        </p:txBody>
      </p:sp>
      <p:sp>
        <p:nvSpPr>
          <p:cNvPr id="4" name="Date Placeholder 3"/>
          <p:cNvSpPr>
            <a:spLocks noGrp="1"/>
          </p:cNvSpPr>
          <p:nvPr>
            <p:ph type="dt" sz="half" idx="10"/>
          </p:nvPr>
        </p:nvSpPr>
        <p:spPr/>
        <p:txBody>
          <a:bodyPr/>
          <a:lstStyle/>
          <a:p>
            <a:fld id="{B5A346F5-533F-C945-A37F-E0F8745E918B}" type="datetime1">
              <a:rPr lang="en-GB" smtClean="0"/>
              <a:pPr/>
              <a:t>08/06/2015</a:t>
            </a:fld>
            <a:endParaRPr lang="en-US"/>
          </a:p>
        </p:txBody>
      </p:sp>
      <p:sp>
        <p:nvSpPr>
          <p:cNvPr id="5" name="Footer Placeholder 4"/>
          <p:cNvSpPr>
            <a:spLocks noGrp="1"/>
          </p:cNvSpPr>
          <p:nvPr>
            <p:ph type="ftr" sz="quarter" idx="11"/>
          </p:nvPr>
        </p:nvSpPr>
        <p:spPr/>
        <p:txBody>
          <a:bodyPr/>
          <a:lstStyle/>
          <a:p>
            <a:r>
              <a:rPr lang="en-US" smtClean="0"/>
              <a:t>Quantum Key Distribution</a:t>
            </a:r>
            <a:endParaRPr lang="en-US" dirty="0"/>
          </a:p>
        </p:txBody>
      </p:sp>
      <p:pic>
        <p:nvPicPr>
          <p:cNvPr id="2" name="Picture 1"/>
          <p:cNvPicPr>
            <a:picLocks noChangeAspect="1"/>
          </p:cNvPicPr>
          <p:nvPr/>
        </p:nvPicPr>
        <p:blipFill>
          <a:blip r:embed="rId2" cstate="print"/>
          <a:stretch>
            <a:fillRect/>
          </a:stretch>
        </p:blipFill>
        <p:spPr>
          <a:xfrm>
            <a:off x="851018" y="2189665"/>
            <a:ext cx="3689777" cy="1489440"/>
          </a:xfrm>
          <a:prstGeom prst="rect">
            <a:avLst/>
          </a:prstGeom>
        </p:spPr>
      </p:pic>
      <p:pic>
        <p:nvPicPr>
          <p:cNvPr id="6" name="Picture 5"/>
          <p:cNvPicPr>
            <a:picLocks noChangeAspect="1"/>
          </p:cNvPicPr>
          <p:nvPr/>
        </p:nvPicPr>
        <p:blipFill>
          <a:blip r:embed="rId3" cstate="print">
            <a:clrChange>
              <a:clrFrom>
                <a:srgbClr val="FFFFFF"/>
              </a:clrFrom>
              <a:clrTo>
                <a:srgbClr val="FFFFFF">
                  <a:alpha val="0"/>
                </a:srgbClr>
              </a:clrTo>
            </a:clrChange>
          </a:blip>
          <a:stretch>
            <a:fillRect/>
          </a:stretch>
        </p:blipFill>
        <p:spPr>
          <a:xfrm>
            <a:off x="3395009" y="3326312"/>
            <a:ext cx="4368193" cy="2585521"/>
          </a:xfrm>
          <a:prstGeom prst="rect">
            <a:avLst/>
          </a:prstGeom>
        </p:spPr>
      </p:pic>
      <p:sp>
        <p:nvSpPr>
          <p:cNvPr id="8" name="Content Placeholder 2"/>
          <p:cNvSpPr>
            <a:spLocks noGrp="1"/>
          </p:cNvSpPr>
          <p:nvPr>
            <p:ph sz="half" idx="1"/>
          </p:nvPr>
        </p:nvSpPr>
        <p:spPr>
          <a:xfrm>
            <a:off x="2776538" y="5911833"/>
            <a:ext cx="5226892" cy="986678"/>
          </a:xfrm>
        </p:spPr>
        <p:txBody>
          <a:bodyPr/>
          <a:lstStyle/>
          <a:p>
            <a:r>
              <a:rPr lang="en-GB" b="0" dirty="0" smtClean="0"/>
              <a:t>0% gets through if the filter direction is perpendicular to the polarisation of the light.</a:t>
            </a:r>
          </a:p>
        </p:txBody>
      </p:sp>
    </p:spTree>
    <p:extLst>
      <p:ext uri="{BB962C8B-B14F-4D97-AF65-F5344CB8AC3E}">
        <p14:creationId xmlns:p14="http://schemas.microsoft.com/office/powerpoint/2010/main" xmlns="" val="28579738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7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wipe(left)">
                                      <p:cBhvr>
                                        <p:cTn id="12" dur="2000"/>
                                        <p:tgtEl>
                                          <p:spTgt spid="6"/>
                                        </p:tgtEl>
                                      </p:cBhvr>
                                    </p:animEffect>
                                  </p:childTnLst>
                                </p:cTn>
                              </p:par>
                              <p:par>
                                <p:cTn id="13" presetID="9" presetClass="entr" presetSubtype="0" fill="hold" grpId="0" nodeType="withEffect">
                                  <p:stCondLst>
                                    <p:cond delay="0"/>
                                  </p:stCondLst>
                                  <p:childTnLst>
                                    <p:set>
                                      <p:cBhvr>
                                        <p:cTn id="14" dur="1" fill="hold">
                                          <p:stCondLst>
                                            <p:cond delay="0"/>
                                          </p:stCondLst>
                                        </p:cTn>
                                        <p:tgtEl>
                                          <p:spTgt spid="8">
                                            <p:txEl>
                                              <p:pRg st="0" end="0"/>
                                            </p:txEl>
                                          </p:spTgt>
                                        </p:tgtEl>
                                        <p:attrNameLst>
                                          <p:attrName>style.visibility</p:attrName>
                                        </p:attrNameLst>
                                      </p:cBhvr>
                                      <p:to>
                                        <p:strVal val="visible"/>
                                      </p:to>
                                    </p:set>
                                    <p:animEffect transition="in" filter="dissolve">
                                      <p:cBhvr>
                                        <p:cTn id="15" dur="500"/>
                                        <p:tgtEl>
                                          <p:spTgt spid="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719138" y="1300536"/>
            <a:ext cx="7152412" cy="986678"/>
          </a:xfrm>
        </p:spPr>
        <p:txBody>
          <a:bodyPr/>
          <a:lstStyle/>
          <a:p>
            <a:r>
              <a:rPr lang="en-GB" b="0" dirty="0" smtClean="0"/>
              <a:t>If polarised light hits a filter at a 45° angle, 50% of the intensity of light gets through.</a:t>
            </a:r>
          </a:p>
        </p:txBody>
      </p:sp>
      <p:sp>
        <p:nvSpPr>
          <p:cNvPr id="4" name="Date Placeholder 3"/>
          <p:cNvSpPr>
            <a:spLocks noGrp="1"/>
          </p:cNvSpPr>
          <p:nvPr>
            <p:ph type="dt" sz="half" idx="10"/>
          </p:nvPr>
        </p:nvSpPr>
        <p:spPr/>
        <p:txBody>
          <a:bodyPr/>
          <a:lstStyle/>
          <a:p>
            <a:fld id="{691736E6-DB29-0246-BDBE-1B356FD65C92}" type="datetime1">
              <a:rPr lang="en-GB" smtClean="0"/>
              <a:pPr/>
              <a:t>08/06/2015</a:t>
            </a:fld>
            <a:endParaRPr lang="en-US"/>
          </a:p>
        </p:txBody>
      </p:sp>
      <p:sp>
        <p:nvSpPr>
          <p:cNvPr id="5" name="Footer Placeholder 4"/>
          <p:cNvSpPr>
            <a:spLocks noGrp="1"/>
          </p:cNvSpPr>
          <p:nvPr>
            <p:ph type="ftr" sz="quarter" idx="11"/>
          </p:nvPr>
        </p:nvSpPr>
        <p:spPr/>
        <p:txBody>
          <a:bodyPr/>
          <a:lstStyle/>
          <a:p>
            <a:r>
              <a:rPr lang="en-US" smtClean="0"/>
              <a:t>Quantum Key Distribution</a:t>
            </a:r>
            <a:endParaRPr lang="en-US" dirty="0"/>
          </a:p>
        </p:txBody>
      </p:sp>
      <p:pic>
        <p:nvPicPr>
          <p:cNvPr id="8" name="Picture 7"/>
          <p:cNvPicPr>
            <a:picLocks noChangeAspect="1"/>
          </p:cNvPicPr>
          <p:nvPr/>
        </p:nvPicPr>
        <p:blipFill>
          <a:blip r:embed="rId3" cstate="print"/>
          <a:stretch>
            <a:fillRect/>
          </a:stretch>
        </p:blipFill>
        <p:spPr>
          <a:xfrm>
            <a:off x="942653" y="2287214"/>
            <a:ext cx="5674370" cy="2604752"/>
          </a:xfrm>
          <a:prstGeom prst="rect">
            <a:avLst/>
          </a:prstGeom>
        </p:spPr>
      </p:pic>
      <p:sp>
        <p:nvSpPr>
          <p:cNvPr id="9" name="Content Placeholder 2"/>
          <p:cNvSpPr>
            <a:spLocks noGrp="1"/>
          </p:cNvSpPr>
          <p:nvPr>
            <p:ph sz="half" idx="1"/>
          </p:nvPr>
        </p:nvSpPr>
        <p:spPr>
          <a:xfrm>
            <a:off x="719138" y="5081641"/>
            <a:ext cx="7152412" cy="986678"/>
          </a:xfrm>
        </p:spPr>
        <p:txBody>
          <a:bodyPr/>
          <a:lstStyle/>
          <a:p>
            <a:r>
              <a:rPr lang="en-GB" b="0" dirty="0" smtClean="0"/>
              <a:t>Examined on a per-photon basis, each photon has a 50% chance of getting through, and a 50% chance of being blocked.</a:t>
            </a:r>
          </a:p>
        </p:txBody>
      </p:sp>
    </p:spTree>
    <p:extLst>
      <p:ext uri="{BB962C8B-B14F-4D97-AF65-F5344CB8AC3E}">
        <p14:creationId xmlns:p14="http://schemas.microsoft.com/office/powerpoint/2010/main" xmlns="" val="37265549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20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9">
                                            <p:txEl>
                                              <p:pRg st="0" end="0"/>
                                            </p:txEl>
                                          </p:spTgt>
                                        </p:tgtEl>
                                        <p:attrNameLst>
                                          <p:attrName>style.visibility</p:attrName>
                                        </p:attrNameLst>
                                      </p:cBhvr>
                                      <p:to>
                                        <p:strVal val="visible"/>
                                      </p:to>
                                    </p:set>
                                    <p:animEffect transition="in" filter="dissolve">
                                      <p:cBhvr>
                                        <p:cTn id="12" dur="500"/>
                                        <p:tgtEl>
                                          <p:spTgt spid="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How can Alice transmit a key to Bob?</a:t>
            </a:r>
            <a:endParaRPr lang="en-GB" dirty="0"/>
          </a:p>
        </p:txBody>
      </p:sp>
      <p:sp>
        <p:nvSpPr>
          <p:cNvPr id="5" name="Date Placeholder 4"/>
          <p:cNvSpPr>
            <a:spLocks noGrp="1"/>
          </p:cNvSpPr>
          <p:nvPr>
            <p:ph type="dt" sz="half" idx="10"/>
          </p:nvPr>
        </p:nvSpPr>
        <p:spPr/>
        <p:txBody>
          <a:bodyPr/>
          <a:lstStyle/>
          <a:p>
            <a:fld id="{A1C0C22A-61FF-5245-8534-207F19100809}" type="datetime1">
              <a:rPr lang="en-GB" smtClean="0"/>
              <a:pPr/>
              <a:t>08/06/2015</a:t>
            </a:fld>
            <a:endParaRPr lang="en-GB"/>
          </a:p>
        </p:txBody>
      </p:sp>
      <p:sp>
        <p:nvSpPr>
          <p:cNvPr id="6" name="Footer Placeholder 5"/>
          <p:cNvSpPr>
            <a:spLocks noGrp="1"/>
          </p:cNvSpPr>
          <p:nvPr>
            <p:ph type="ftr" sz="quarter" idx="11"/>
          </p:nvPr>
        </p:nvSpPr>
        <p:spPr/>
        <p:txBody>
          <a:bodyPr/>
          <a:lstStyle/>
          <a:p>
            <a:r>
              <a:rPr lang="en-GB" smtClean="0"/>
              <a:t>Quantum Key Distribution</a:t>
            </a:r>
            <a:endParaRPr lang="en-GB" dirty="0"/>
          </a:p>
        </p:txBody>
      </p:sp>
      <p:sp>
        <p:nvSpPr>
          <p:cNvPr id="7" name="TextBox 6"/>
          <p:cNvSpPr txBox="1"/>
          <p:nvPr/>
        </p:nvSpPr>
        <p:spPr>
          <a:xfrm>
            <a:off x="460277" y="4927923"/>
            <a:ext cx="1355937" cy="523220"/>
          </a:xfrm>
          <a:prstGeom prst="rect">
            <a:avLst/>
          </a:prstGeom>
          <a:noFill/>
        </p:spPr>
        <p:txBody>
          <a:bodyPr wrap="square" rtlCol="0">
            <a:spAutoFit/>
          </a:bodyPr>
          <a:lstStyle/>
          <a:p>
            <a:r>
              <a:rPr lang="en-GB" sz="2800" dirty="0" smtClean="0">
                <a:latin typeface="Courier New"/>
                <a:cs typeface="Courier New"/>
              </a:rPr>
              <a:t>Alice</a:t>
            </a:r>
            <a:endParaRPr lang="en-GB" sz="2800" dirty="0">
              <a:latin typeface="Courier New"/>
              <a:cs typeface="Courier New"/>
            </a:endParaRPr>
          </a:p>
        </p:txBody>
      </p:sp>
      <p:sp>
        <p:nvSpPr>
          <p:cNvPr id="8" name="TextBox 7"/>
          <p:cNvSpPr txBox="1"/>
          <p:nvPr/>
        </p:nvSpPr>
        <p:spPr>
          <a:xfrm>
            <a:off x="7199517" y="4939442"/>
            <a:ext cx="927732" cy="523220"/>
          </a:xfrm>
          <a:prstGeom prst="rect">
            <a:avLst/>
          </a:prstGeom>
          <a:noFill/>
        </p:spPr>
        <p:txBody>
          <a:bodyPr wrap="square" rtlCol="0">
            <a:spAutoFit/>
          </a:bodyPr>
          <a:lstStyle/>
          <a:p>
            <a:r>
              <a:rPr lang="en-GB" sz="2800" dirty="0" smtClean="0">
                <a:latin typeface="Courier New"/>
                <a:cs typeface="Courier New"/>
              </a:rPr>
              <a:t>Bob</a:t>
            </a:r>
            <a:endParaRPr lang="en-GB" sz="2800" dirty="0">
              <a:latin typeface="Courier New"/>
              <a:cs typeface="Courier New"/>
            </a:endParaRPr>
          </a:p>
        </p:txBody>
      </p:sp>
      <p:sp>
        <p:nvSpPr>
          <p:cNvPr id="9" name="TextBox 8"/>
          <p:cNvSpPr txBox="1"/>
          <p:nvPr/>
        </p:nvSpPr>
        <p:spPr>
          <a:xfrm>
            <a:off x="1816214" y="4927923"/>
            <a:ext cx="5209786" cy="523220"/>
          </a:xfrm>
          <a:prstGeom prst="rect">
            <a:avLst/>
          </a:prstGeom>
          <a:noFill/>
        </p:spPr>
        <p:txBody>
          <a:bodyPr wrap="square" rtlCol="0">
            <a:spAutoFit/>
          </a:bodyPr>
          <a:lstStyle/>
          <a:p>
            <a:r>
              <a:rPr lang="en-GB" sz="2800" dirty="0" smtClean="0">
                <a:latin typeface="Courier New"/>
                <a:cs typeface="Courier New"/>
              </a:rPr>
              <a:t>- - - - - - - - - - - -</a:t>
            </a:r>
            <a:endParaRPr lang="en-GB" sz="2800" dirty="0">
              <a:latin typeface="Courier New"/>
              <a:cs typeface="Courier New"/>
            </a:endParaRPr>
          </a:p>
        </p:txBody>
      </p:sp>
      <p:sp>
        <p:nvSpPr>
          <p:cNvPr id="16" name="Content Placeholder 2"/>
          <p:cNvSpPr>
            <a:spLocks noGrp="1"/>
          </p:cNvSpPr>
          <p:nvPr>
            <p:ph sz="half" idx="1"/>
          </p:nvPr>
        </p:nvSpPr>
        <p:spPr>
          <a:xfrm>
            <a:off x="693738" y="2353479"/>
            <a:ext cx="7152412" cy="1564218"/>
          </a:xfrm>
        </p:spPr>
        <p:txBody>
          <a:bodyPr/>
          <a:lstStyle/>
          <a:p>
            <a:r>
              <a:rPr lang="en-GB" b="0" dirty="0" smtClean="0"/>
              <a:t>At random Alice chooses a filter direction from up</a:t>
            </a:r>
            <a:r>
              <a:rPr lang="en-GB" b="0" dirty="0"/>
              <a:t>-</a:t>
            </a:r>
            <a:r>
              <a:rPr lang="en-GB" b="0" dirty="0" smtClean="0"/>
              <a:t>down, left-right, or the two diagonals.</a:t>
            </a:r>
          </a:p>
          <a:p>
            <a:endParaRPr lang="en-GB" b="0" dirty="0"/>
          </a:p>
          <a:p>
            <a:r>
              <a:rPr lang="en-GB" b="0" dirty="0" smtClean="0"/>
              <a:t>Bob chooses one of two filters to read the output.</a:t>
            </a:r>
          </a:p>
        </p:txBody>
      </p:sp>
      <p:sp>
        <p:nvSpPr>
          <p:cNvPr id="3" name="Rectangle 2"/>
          <p:cNvSpPr/>
          <p:nvPr/>
        </p:nvSpPr>
        <p:spPr>
          <a:xfrm>
            <a:off x="2092925" y="4927923"/>
            <a:ext cx="582901" cy="587841"/>
          </a:xfrm>
          <a:custGeom>
            <a:avLst/>
            <a:gdLst/>
            <a:ahLst/>
            <a:cxnLst/>
            <a:rect l="l" t="t" r="r" b="b"/>
            <a:pathLst>
              <a:path w="3311574" h="3339636">
                <a:moveTo>
                  <a:pt x="1511301" y="452851"/>
                </a:moveTo>
                <a:lnTo>
                  <a:pt x="1511301" y="2740969"/>
                </a:lnTo>
                <a:lnTo>
                  <a:pt x="1823971" y="2740969"/>
                </a:lnTo>
                <a:lnTo>
                  <a:pt x="1823971" y="452851"/>
                </a:lnTo>
                <a:close/>
                <a:moveTo>
                  <a:pt x="0" y="0"/>
                </a:moveTo>
                <a:lnTo>
                  <a:pt x="3311574" y="0"/>
                </a:lnTo>
                <a:lnTo>
                  <a:pt x="3311574" y="3339636"/>
                </a:lnTo>
                <a:lnTo>
                  <a:pt x="0" y="3339636"/>
                </a:lnTo>
                <a:close/>
              </a:path>
            </a:pathLst>
          </a:custGeom>
          <a:solidFill>
            <a:srgbClr val="1A1449"/>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7" name="Rectangle 2"/>
          <p:cNvSpPr/>
          <p:nvPr/>
        </p:nvSpPr>
        <p:spPr>
          <a:xfrm rot="18900000">
            <a:off x="1656968" y="5978262"/>
            <a:ext cx="582901" cy="587841"/>
          </a:xfrm>
          <a:custGeom>
            <a:avLst/>
            <a:gdLst/>
            <a:ahLst/>
            <a:cxnLst/>
            <a:rect l="l" t="t" r="r" b="b"/>
            <a:pathLst>
              <a:path w="3311574" h="3339636">
                <a:moveTo>
                  <a:pt x="1511301" y="452851"/>
                </a:moveTo>
                <a:lnTo>
                  <a:pt x="1511301" y="2740969"/>
                </a:lnTo>
                <a:lnTo>
                  <a:pt x="1823971" y="2740969"/>
                </a:lnTo>
                <a:lnTo>
                  <a:pt x="1823971" y="452851"/>
                </a:lnTo>
                <a:close/>
                <a:moveTo>
                  <a:pt x="0" y="0"/>
                </a:moveTo>
                <a:lnTo>
                  <a:pt x="3311574" y="0"/>
                </a:lnTo>
                <a:lnTo>
                  <a:pt x="3311574" y="3339636"/>
                </a:lnTo>
                <a:lnTo>
                  <a:pt x="0" y="3339636"/>
                </a:lnTo>
                <a:close/>
              </a:path>
            </a:pathLst>
          </a:custGeom>
          <a:solidFill>
            <a:srgbClr val="1A1449"/>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8" name="Rectangle 2"/>
          <p:cNvSpPr/>
          <p:nvPr/>
        </p:nvSpPr>
        <p:spPr>
          <a:xfrm rot="2700000">
            <a:off x="2193637" y="5978260"/>
            <a:ext cx="582901" cy="587841"/>
          </a:xfrm>
          <a:custGeom>
            <a:avLst/>
            <a:gdLst/>
            <a:ahLst/>
            <a:cxnLst/>
            <a:rect l="l" t="t" r="r" b="b"/>
            <a:pathLst>
              <a:path w="3311574" h="3339636">
                <a:moveTo>
                  <a:pt x="1511301" y="452851"/>
                </a:moveTo>
                <a:lnTo>
                  <a:pt x="1511301" y="2740969"/>
                </a:lnTo>
                <a:lnTo>
                  <a:pt x="1823971" y="2740969"/>
                </a:lnTo>
                <a:lnTo>
                  <a:pt x="1823971" y="452851"/>
                </a:lnTo>
                <a:close/>
                <a:moveTo>
                  <a:pt x="0" y="0"/>
                </a:moveTo>
                <a:lnTo>
                  <a:pt x="3311574" y="0"/>
                </a:lnTo>
                <a:lnTo>
                  <a:pt x="3311574" y="3339636"/>
                </a:lnTo>
                <a:lnTo>
                  <a:pt x="0" y="3339636"/>
                </a:lnTo>
                <a:close/>
              </a:path>
            </a:pathLst>
          </a:custGeom>
          <a:solidFill>
            <a:srgbClr val="1A1449"/>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9" name="Rectangle 2"/>
          <p:cNvSpPr/>
          <p:nvPr/>
        </p:nvSpPr>
        <p:spPr>
          <a:xfrm rot="5400000">
            <a:off x="2843018" y="5978260"/>
            <a:ext cx="582901" cy="587841"/>
          </a:xfrm>
          <a:custGeom>
            <a:avLst/>
            <a:gdLst/>
            <a:ahLst/>
            <a:cxnLst/>
            <a:rect l="l" t="t" r="r" b="b"/>
            <a:pathLst>
              <a:path w="3311574" h="3339636">
                <a:moveTo>
                  <a:pt x="1511301" y="452851"/>
                </a:moveTo>
                <a:lnTo>
                  <a:pt x="1511301" y="2740969"/>
                </a:lnTo>
                <a:lnTo>
                  <a:pt x="1823971" y="2740969"/>
                </a:lnTo>
                <a:lnTo>
                  <a:pt x="1823971" y="452851"/>
                </a:lnTo>
                <a:close/>
                <a:moveTo>
                  <a:pt x="0" y="0"/>
                </a:moveTo>
                <a:lnTo>
                  <a:pt x="3311574" y="0"/>
                </a:lnTo>
                <a:lnTo>
                  <a:pt x="3311574" y="3339636"/>
                </a:lnTo>
                <a:lnTo>
                  <a:pt x="0" y="3339636"/>
                </a:lnTo>
                <a:close/>
              </a:path>
            </a:pathLst>
          </a:custGeom>
          <a:solidFill>
            <a:srgbClr val="1A1449"/>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0" name="Rectangle 2"/>
          <p:cNvSpPr/>
          <p:nvPr/>
        </p:nvSpPr>
        <p:spPr>
          <a:xfrm rot="2700000">
            <a:off x="6014429" y="5978259"/>
            <a:ext cx="582901" cy="587841"/>
          </a:xfrm>
          <a:custGeom>
            <a:avLst/>
            <a:gdLst/>
            <a:ahLst/>
            <a:cxnLst/>
            <a:rect l="l" t="t" r="r" b="b"/>
            <a:pathLst>
              <a:path w="3311574" h="3339636">
                <a:moveTo>
                  <a:pt x="1511301" y="452851"/>
                </a:moveTo>
                <a:lnTo>
                  <a:pt x="1511301" y="2740969"/>
                </a:lnTo>
                <a:lnTo>
                  <a:pt x="1823971" y="2740969"/>
                </a:lnTo>
                <a:lnTo>
                  <a:pt x="1823971" y="452851"/>
                </a:lnTo>
                <a:close/>
                <a:moveTo>
                  <a:pt x="0" y="0"/>
                </a:moveTo>
                <a:lnTo>
                  <a:pt x="3311574" y="0"/>
                </a:lnTo>
                <a:lnTo>
                  <a:pt x="3311574" y="3339636"/>
                </a:lnTo>
                <a:lnTo>
                  <a:pt x="0" y="3339636"/>
                </a:lnTo>
                <a:close/>
              </a:path>
            </a:pathLst>
          </a:custGeom>
          <a:solidFill>
            <a:srgbClr val="1A1449"/>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2" name="Rectangle 2"/>
          <p:cNvSpPr/>
          <p:nvPr/>
        </p:nvSpPr>
        <p:spPr>
          <a:xfrm>
            <a:off x="5954423" y="4939442"/>
            <a:ext cx="582901" cy="587841"/>
          </a:xfrm>
          <a:custGeom>
            <a:avLst/>
            <a:gdLst/>
            <a:ahLst/>
            <a:cxnLst/>
            <a:rect l="l" t="t" r="r" b="b"/>
            <a:pathLst>
              <a:path w="3311574" h="3339636">
                <a:moveTo>
                  <a:pt x="1511301" y="452851"/>
                </a:moveTo>
                <a:lnTo>
                  <a:pt x="1511301" y="2740969"/>
                </a:lnTo>
                <a:lnTo>
                  <a:pt x="1823971" y="2740969"/>
                </a:lnTo>
                <a:lnTo>
                  <a:pt x="1823971" y="452851"/>
                </a:lnTo>
                <a:close/>
                <a:moveTo>
                  <a:pt x="0" y="0"/>
                </a:moveTo>
                <a:lnTo>
                  <a:pt x="3311574" y="0"/>
                </a:lnTo>
                <a:lnTo>
                  <a:pt x="3311574" y="3339636"/>
                </a:lnTo>
                <a:lnTo>
                  <a:pt x="0" y="3339636"/>
                </a:lnTo>
                <a:close/>
              </a:path>
            </a:pathLst>
          </a:custGeom>
          <a:solidFill>
            <a:srgbClr val="1A1449"/>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3" name="TextBox 22"/>
          <p:cNvSpPr txBox="1"/>
          <p:nvPr/>
        </p:nvSpPr>
        <p:spPr>
          <a:xfrm>
            <a:off x="2195736" y="5512272"/>
            <a:ext cx="389913" cy="369332"/>
          </a:xfrm>
          <a:prstGeom prst="rect">
            <a:avLst/>
          </a:prstGeom>
          <a:noFill/>
        </p:spPr>
        <p:txBody>
          <a:bodyPr wrap="none" rtlCol="0">
            <a:spAutoFit/>
          </a:bodyPr>
          <a:lstStyle/>
          <a:p>
            <a:r>
              <a:rPr lang="en-GB" dirty="0" smtClean="0"/>
              <a:t>or</a:t>
            </a:r>
            <a:endParaRPr lang="en-GB" dirty="0"/>
          </a:p>
        </p:txBody>
      </p:sp>
      <p:sp>
        <p:nvSpPr>
          <p:cNvPr id="24" name="TextBox 23"/>
          <p:cNvSpPr txBox="1"/>
          <p:nvPr/>
        </p:nvSpPr>
        <p:spPr>
          <a:xfrm>
            <a:off x="6031397" y="5515302"/>
            <a:ext cx="389913" cy="369332"/>
          </a:xfrm>
          <a:prstGeom prst="rect">
            <a:avLst/>
          </a:prstGeom>
          <a:noFill/>
        </p:spPr>
        <p:txBody>
          <a:bodyPr wrap="none" rtlCol="0">
            <a:spAutoFit/>
          </a:bodyPr>
          <a:lstStyle/>
          <a:p>
            <a:r>
              <a:rPr lang="en-GB" dirty="0" smtClean="0"/>
              <a:t>or</a:t>
            </a:r>
            <a:endParaRPr lang="en-GB" dirty="0"/>
          </a:p>
        </p:txBody>
      </p:sp>
    </p:spTree>
    <p:extLst>
      <p:ext uri="{BB962C8B-B14F-4D97-AF65-F5344CB8AC3E}">
        <p14:creationId xmlns:p14="http://schemas.microsoft.com/office/powerpoint/2010/main" xmlns="" val="40654947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dissolve">
                                      <p:cBhvr>
                                        <p:cTn id="7" dur="2000"/>
                                        <p:tgtEl>
                                          <p:spTgt spid="7"/>
                                        </p:tgtEl>
                                      </p:cBhvr>
                                    </p:animEffect>
                                  </p:childTnLst>
                                </p:cTn>
                              </p:par>
                            </p:childTnLst>
                          </p:cTn>
                        </p:par>
                        <p:par>
                          <p:cTn id="8" fill="hold">
                            <p:stCondLst>
                              <p:cond delay="2000"/>
                            </p:stCondLst>
                            <p:childTnLst>
                              <p:par>
                                <p:cTn id="9" presetID="9" presetClass="entr" presetSubtype="0" fill="hold" grpId="0"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dissolve">
                                      <p:cBhvr>
                                        <p:cTn id="11" dur="2000"/>
                                        <p:tgtEl>
                                          <p:spTgt spid="8"/>
                                        </p:tgtEl>
                                      </p:cBhvr>
                                    </p:animEffect>
                                  </p:childTnLst>
                                </p:cTn>
                              </p:par>
                            </p:childTnLst>
                          </p:cTn>
                        </p:par>
                        <p:par>
                          <p:cTn id="12" fill="hold">
                            <p:stCondLst>
                              <p:cond delay="4000"/>
                            </p:stCondLst>
                            <p:childTnLst>
                              <p:par>
                                <p:cTn id="13" presetID="22" presetClass="entr" presetSubtype="8" fill="hold" grpId="0" nodeType="after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wipe(left)">
                                      <p:cBhvr>
                                        <p:cTn id="15" dur="1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9"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ctrTitle"/>
          </p:nvPr>
        </p:nvSpPr>
        <p:spPr>
          <a:xfrm>
            <a:off x="693737" y="1841500"/>
            <a:ext cx="7856663" cy="1260475"/>
          </a:xfrm>
        </p:spPr>
        <p:txBody>
          <a:bodyPr/>
          <a:lstStyle/>
          <a:p>
            <a:r>
              <a:rPr lang="en-GB" dirty="0" smtClean="0"/>
              <a:t>Why do we need</a:t>
            </a:r>
            <a:br>
              <a:rPr lang="en-GB" dirty="0" smtClean="0"/>
            </a:br>
            <a:r>
              <a:rPr lang="en-GB" dirty="0" smtClean="0"/>
              <a:t>Quantum Key Distribution?</a:t>
            </a:r>
            <a:endParaRPr lang="en-GB" dirty="0"/>
          </a:p>
        </p:txBody>
      </p:sp>
      <p:pic>
        <p:nvPicPr>
          <p:cNvPr id="4" name="Picture 3" descr="141.jpg"/>
          <p:cNvPicPr>
            <a:picLocks noChangeAspect="1"/>
          </p:cNvPicPr>
          <p:nvPr/>
        </p:nvPicPr>
        <p:blipFill>
          <a:blip r:embed="rId3" cstate="email">
            <a:extLst>
              <a:ext uri="{28A0092B-C50C-407E-A947-70E740481C1C}">
                <a14:useLocalDpi xmlns:a14="http://schemas.microsoft.com/office/drawing/2010/main" xmlns="" val="0"/>
              </a:ext>
            </a:extLst>
          </a:blip>
          <a:stretch>
            <a:fillRect/>
          </a:stretch>
        </p:blipFill>
        <p:spPr>
          <a:xfrm rot="5400000">
            <a:off x="912739" y="2320915"/>
            <a:ext cx="3624346" cy="5449824"/>
          </a:xfrm>
          <a:prstGeom prst="rect">
            <a:avLst/>
          </a:prstGeom>
        </p:spPr>
      </p:pic>
    </p:spTree>
    <p:extLst>
      <p:ext uri="{BB962C8B-B14F-4D97-AF65-F5344CB8AC3E}">
        <p14:creationId xmlns:p14="http://schemas.microsoft.com/office/powerpoint/2010/main" xmlns="" val="252214961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5" name="Table 14"/>
          <p:cNvGraphicFramePr>
            <a:graphicFrameLocks noGrp="1"/>
          </p:cNvGraphicFramePr>
          <p:nvPr>
            <p:extLst>
              <p:ext uri="{D42A27DB-BD31-4B8C-83A1-F6EECF244321}">
                <p14:modId xmlns:p14="http://schemas.microsoft.com/office/powerpoint/2010/main" xmlns="" val="1426455430"/>
              </p:ext>
            </p:extLst>
          </p:nvPr>
        </p:nvGraphicFramePr>
        <p:xfrm>
          <a:off x="-1" y="2"/>
          <a:ext cx="4682035" cy="6857997"/>
        </p:xfrm>
        <a:graphic>
          <a:graphicData uri="http://schemas.openxmlformats.org/drawingml/2006/table">
            <a:tbl>
              <a:tblPr firstRow="1" bandRow="1">
                <a:tableStyleId>{5C22544A-7EE6-4342-B048-85BDC9FD1C3A}</a:tableStyleId>
              </a:tblPr>
              <a:tblGrid>
                <a:gridCol w="1359894"/>
                <a:gridCol w="981123"/>
                <a:gridCol w="1170509"/>
                <a:gridCol w="1170509"/>
              </a:tblGrid>
              <a:tr h="930885">
                <a:tc>
                  <a:txBody>
                    <a:bodyPr/>
                    <a:lstStyle/>
                    <a:p>
                      <a:pPr algn="ctr"/>
                      <a:r>
                        <a:rPr lang="en-GB" b="0" dirty="0" smtClean="0"/>
                        <a:t>Alice</a:t>
                      </a:r>
                      <a:r>
                        <a:rPr lang="en-GB" b="0" baseline="0" dirty="0" smtClean="0"/>
                        <a:t> sends (randomly)</a:t>
                      </a:r>
                      <a:endParaRPr lang="en-GB" b="0" dirty="0"/>
                    </a:p>
                  </a:txBody>
                  <a:tcPr anchor="ctr"/>
                </a:tc>
                <a:tc>
                  <a:txBody>
                    <a:bodyPr/>
                    <a:lstStyle/>
                    <a:p>
                      <a:pPr algn="ctr"/>
                      <a:r>
                        <a:rPr lang="en-GB" b="0" dirty="0" smtClean="0"/>
                        <a:t>Alice means</a:t>
                      </a:r>
                      <a:endParaRPr lang="en-GB" b="0" dirty="0"/>
                    </a:p>
                  </a:txBody>
                  <a:tcPr anchor="ctr"/>
                </a:tc>
                <a:tc>
                  <a:txBody>
                    <a:bodyPr/>
                    <a:lstStyle/>
                    <a:p>
                      <a:pPr algn="ctr"/>
                      <a:r>
                        <a:rPr lang="en-GB" b="0" dirty="0" smtClean="0"/>
                        <a:t>Bob’s filter</a:t>
                      </a:r>
                      <a:endParaRPr lang="en-GB" b="0" dirty="0"/>
                    </a:p>
                  </a:txBody>
                  <a:tcPr anchor="ctr"/>
                </a:tc>
                <a:tc>
                  <a:txBody>
                    <a:bodyPr/>
                    <a:lstStyle/>
                    <a:p>
                      <a:pPr algn="ctr"/>
                      <a:r>
                        <a:rPr lang="en-GB" b="0" dirty="0" smtClean="0"/>
                        <a:t>Bob receives</a:t>
                      </a:r>
                      <a:endParaRPr lang="en-GB" b="0" dirty="0"/>
                    </a:p>
                  </a:txBody>
                  <a:tcPr anchor="ctr"/>
                </a:tc>
              </a:tr>
              <a:tr h="740889">
                <a:tc>
                  <a:txBody>
                    <a:bodyPr/>
                    <a:lstStyle/>
                    <a:p>
                      <a:endParaRPr lang="en-GB" dirty="0"/>
                    </a:p>
                  </a:txBody>
                  <a:tcPr/>
                </a:tc>
                <a:tc>
                  <a:txBody>
                    <a:bodyPr/>
                    <a:lstStyle/>
                    <a:p>
                      <a:pPr algn="ctr"/>
                      <a:r>
                        <a:rPr lang="en-GB" sz="2000" dirty="0" smtClean="0">
                          <a:latin typeface="Courier New"/>
                          <a:cs typeface="Courier New"/>
                        </a:rPr>
                        <a:t>1</a:t>
                      </a:r>
                      <a:endParaRPr lang="en-GB" sz="2000" dirty="0">
                        <a:latin typeface="Courier New"/>
                        <a:cs typeface="Courier New"/>
                      </a:endParaRPr>
                    </a:p>
                  </a:txBody>
                  <a:tcPr anchor="ctr"/>
                </a:tc>
                <a:tc>
                  <a:txBody>
                    <a:bodyPr/>
                    <a:lstStyle/>
                    <a:p>
                      <a:endParaRPr lang="en-GB" dirty="0"/>
                    </a:p>
                  </a:txBody>
                  <a:tcPr/>
                </a:tc>
                <a:tc>
                  <a:txBody>
                    <a:bodyPr/>
                    <a:lstStyle/>
                    <a:p>
                      <a:pPr algn="ctr"/>
                      <a:r>
                        <a:rPr lang="en-GB" sz="2000" dirty="0" smtClean="0">
                          <a:latin typeface="Courier New"/>
                          <a:cs typeface="Courier New"/>
                        </a:rPr>
                        <a:t>1</a:t>
                      </a:r>
                      <a:endParaRPr lang="en-GB" sz="2000" dirty="0">
                        <a:latin typeface="Courier New"/>
                        <a:cs typeface="Courier New"/>
                      </a:endParaRPr>
                    </a:p>
                  </a:txBody>
                  <a:tcPr anchor="ctr"/>
                </a:tc>
              </a:tr>
              <a:tr h="740889">
                <a:tc>
                  <a:txBody>
                    <a:bodyPr/>
                    <a:lstStyle/>
                    <a:p>
                      <a:endParaRPr lang="en-GB"/>
                    </a:p>
                  </a:txBody>
                  <a:tcPr/>
                </a:tc>
                <a:tc>
                  <a:txBody>
                    <a:bodyPr/>
                    <a:lstStyle/>
                    <a:p>
                      <a:pPr algn="ctr"/>
                      <a:r>
                        <a:rPr lang="en-GB" sz="2000" dirty="0" smtClean="0">
                          <a:latin typeface="Courier New"/>
                          <a:cs typeface="Courier New"/>
                        </a:rPr>
                        <a:t>1</a:t>
                      </a:r>
                      <a:endParaRPr lang="en-GB" sz="2000" dirty="0">
                        <a:latin typeface="Courier New"/>
                        <a:cs typeface="Courier New"/>
                      </a:endParaRPr>
                    </a:p>
                  </a:txBody>
                  <a:tcPr anchor="ctr"/>
                </a:tc>
                <a:tc>
                  <a:txBody>
                    <a:bodyPr/>
                    <a:lstStyle/>
                    <a:p>
                      <a:endParaRPr lang="en-GB" dirty="0"/>
                    </a:p>
                  </a:txBody>
                  <a:tcPr/>
                </a:tc>
                <a:tc>
                  <a:txBody>
                    <a:bodyPr/>
                    <a:lstStyle/>
                    <a:p>
                      <a:pPr algn="ctr"/>
                      <a:r>
                        <a:rPr lang="en-GB" sz="2000" dirty="0" smtClean="0">
                          <a:latin typeface="Courier New"/>
                          <a:cs typeface="Courier New"/>
                        </a:rPr>
                        <a:t>0 or 1</a:t>
                      </a:r>
                      <a:endParaRPr lang="en-GB" sz="2000" dirty="0">
                        <a:latin typeface="Courier New"/>
                        <a:cs typeface="Courier New"/>
                      </a:endParaRPr>
                    </a:p>
                  </a:txBody>
                  <a:tcPr anchor="ctr"/>
                </a:tc>
              </a:tr>
              <a:tr h="740889">
                <a:tc>
                  <a:txBody>
                    <a:bodyPr/>
                    <a:lstStyle/>
                    <a:p>
                      <a:endParaRPr lang="en-GB"/>
                    </a:p>
                  </a:txBody>
                  <a:tcPr/>
                </a:tc>
                <a:tc>
                  <a:txBody>
                    <a:bodyPr/>
                    <a:lstStyle/>
                    <a:p>
                      <a:pPr algn="ctr"/>
                      <a:r>
                        <a:rPr lang="en-GB" sz="2000" dirty="0" smtClean="0">
                          <a:latin typeface="Courier New"/>
                          <a:cs typeface="Courier New"/>
                        </a:rPr>
                        <a:t>0</a:t>
                      </a:r>
                      <a:endParaRPr lang="en-GB" sz="2000" dirty="0">
                        <a:latin typeface="Courier New"/>
                        <a:cs typeface="Courier New"/>
                      </a:endParaRPr>
                    </a:p>
                  </a:txBody>
                  <a:tcPr anchor="ctr"/>
                </a:tc>
                <a:tc>
                  <a:txBody>
                    <a:bodyPr/>
                    <a:lstStyle/>
                    <a:p>
                      <a:endParaRPr lang="en-GB" dirty="0"/>
                    </a:p>
                  </a:txBody>
                  <a:tcPr/>
                </a:tc>
                <a:tc>
                  <a:txBody>
                    <a:bodyPr/>
                    <a:lstStyle/>
                    <a:p>
                      <a:pPr algn="ctr"/>
                      <a:r>
                        <a:rPr lang="en-GB" sz="2000" dirty="0" smtClean="0">
                          <a:latin typeface="Courier New"/>
                          <a:cs typeface="Courier New"/>
                        </a:rPr>
                        <a:t>0</a:t>
                      </a:r>
                      <a:endParaRPr lang="en-GB" sz="2000" dirty="0">
                        <a:latin typeface="Courier New"/>
                        <a:cs typeface="Courier New"/>
                      </a:endParaRPr>
                    </a:p>
                  </a:txBody>
                  <a:tcPr anchor="ctr"/>
                </a:tc>
              </a:tr>
              <a:tr h="740889">
                <a:tc>
                  <a:txBody>
                    <a:bodyPr/>
                    <a:lstStyle/>
                    <a:p>
                      <a:endParaRPr lang="en-GB"/>
                    </a:p>
                  </a:txBody>
                  <a:tcPr/>
                </a:tc>
                <a:tc>
                  <a:txBody>
                    <a:bodyPr/>
                    <a:lstStyle/>
                    <a:p>
                      <a:pPr algn="ctr"/>
                      <a:r>
                        <a:rPr lang="en-GB" sz="2000" dirty="0" smtClean="0">
                          <a:latin typeface="Courier New"/>
                          <a:cs typeface="Courier New"/>
                        </a:rPr>
                        <a:t>0</a:t>
                      </a:r>
                      <a:endParaRPr lang="en-GB" sz="2000" dirty="0">
                        <a:latin typeface="Courier New"/>
                        <a:cs typeface="Courier New"/>
                      </a:endParaRPr>
                    </a:p>
                  </a:txBody>
                  <a:tcPr anchor="ctr"/>
                </a:tc>
                <a:tc>
                  <a:txBody>
                    <a:bodyPr/>
                    <a:lstStyle/>
                    <a:p>
                      <a:endParaRPr lang="en-GB" dirty="0"/>
                    </a:p>
                  </a:txBody>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GB" sz="2000" dirty="0" smtClean="0">
                          <a:latin typeface="Courier New"/>
                          <a:cs typeface="Courier New"/>
                        </a:rPr>
                        <a:t>0 or 1</a:t>
                      </a:r>
                      <a:endParaRPr lang="en-GB" sz="2000" dirty="0">
                        <a:latin typeface="Courier New"/>
                        <a:cs typeface="Courier New"/>
                      </a:endParaRPr>
                    </a:p>
                  </a:txBody>
                  <a:tcPr anchor="ctr"/>
                </a:tc>
              </a:tr>
              <a:tr h="740889">
                <a:tc>
                  <a:txBody>
                    <a:bodyPr/>
                    <a:lstStyle/>
                    <a:p>
                      <a:endParaRPr lang="en-GB"/>
                    </a:p>
                  </a:txBody>
                  <a:tcPr/>
                </a:tc>
                <a:tc>
                  <a:txBody>
                    <a:bodyPr/>
                    <a:lstStyle/>
                    <a:p>
                      <a:pPr algn="ctr"/>
                      <a:r>
                        <a:rPr lang="en-GB" sz="2000" dirty="0" smtClean="0">
                          <a:latin typeface="Courier New"/>
                          <a:cs typeface="Courier New"/>
                        </a:rPr>
                        <a:t>1</a:t>
                      </a:r>
                      <a:endParaRPr lang="en-GB" sz="2000" dirty="0">
                        <a:latin typeface="Courier New"/>
                        <a:cs typeface="Courier New"/>
                      </a:endParaRPr>
                    </a:p>
                  </a:txBody>
                  <a:tcPr anchor="ctr"/>
                </a:tc>
                <a:tc>
                  <a:txBody>
                    <a:bodyPr/>
                    <a:lstStyle/>
                    <a:p>
                      <a:endParaRPr lang="en-GB" dirty="0"/>
                    </a:p>
                  </a:txBody>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GB" sz="2000" dirty="0" smtClean="0">
                          <a:latin typeface="Courier New"/>
                          <a:cs typeface="Courier New"/>
                        </a:rPr>
                        <a:t>0 or 1</a:t>
                      </a:r>
                      <a:endParaRPr lang="en-GB" sz="2000" dirty="0">
                        <a:latin typeface="Courier New"/>
                        <a:cs typeface="Courier New"/>
                      </a:endParaRPr>
                    </a:p>
                  </a:txBody>
                  <a:tcPr anchor="ctr"/>
                </a:tc>
              </a:tr>
              <a:tr h="740889">
                <a:tc>
                  <a:txBody>
                    <a:bodyPr/>
                    <a:lstStyle/>
                    <a:p>
                      <a:endParaRPr lang="en-GB"/>
                    </a:p>
                  </a:txBody>
                  <a:tcPr/>
                </a:tc>
                <a:tc>
                  <a:txBody>
                    <a:bodyPr/>
                    <a:lstStyle/>
                    <a:p>
                      <a:pPr algn="ctr"/>
                      <a:r>
                        <a:rPr lang="en-GB" sz="2000" dirty="0" smtClean="0">
                          <a:latin typeface="Courier New"/>
                          <a:cs typeface="Courier New"/>
                        </a:rPr>
                        <a:t>1</a:t>
                      </a:r>
                      <a:endParaRPr lang="en-GB" sz="2000" dirty="0">
                        <a:latin typeface="Courier New"/>
                        <a:cs typeface="Courier New"/>
                      </a:endParaRPr>
                    </a:p>
                  </a:txBody>
                  <a:tcPr anchor="ctr"/>
                </a:tc>
                <a:tc>
                  <a:txBody>
                    <a:bodyPr/>
                    <a:lstStyle/>
                    <a:p>
                      <a:endParaRPr lang="en-GB"/>
                    </a:p>
                  </a:txBody>
                  <a:tcPr/>
                </a:tc>
                <a:tc>
                  <a:txBody>
                    <a:bodyPr/>
                    <a:lstStyle/>
                    <a:p>
                      <a:pPr algn="ctr"/>
                      <a:r>
                        <a:rPr lang="en-GB" sz="2000" dirty="0" smtClean="0">
                          <a:latin typeface="Courier New"/>
                          <a:cs typeface="Courier New"/>
                        </a:rPr>
                        <a:t>1</a:t>
                      </a:r>
                      <a:endParaRPr lang="en-GB" sz="2000" dirty="0">
                        <a:latin typeface="Courier New"/>
                        <a:cs typeface="Courier New"/>
                      </a:endParaRPr>
                    </a:p>
                  </a:txBody>
                  <a:tcPr anchor="ctr"/>
                </a:tc>
              </a:tr>
              <a:tr h="740889">
                <a:tc>
                  <a:txBody>
                    <a:bodyPr/>
                    <a:lstStyle/>
                    <a:p>
                      <a:endParaRPr lang="en-GB"/>
                    </a:p>
                  </a:txBody>
                  <a:tcPr/>
                </a:tc>
                <a:tc>
                  <a:txBody>
                    <a:bodyPr/>
                    <a:lstStyle/>
                    <a:p>
                      <a:pPr algn="ctr"/>
                      <a:r>
                        <a:rPr lang="en-GB" sz="2000" dirty="0" smtClean="0">
                          <a:latin typeface="Courier New"/>
                          <a:cs typeface="Courier New"/>
                        </a:rPr>
                        <a:t>0</a:t>
                      </a:r>
                      <a:endParaRPr lang="en-GB" sz="2000" dirty="0">
                        <a:latin typeface="Courier New"/>
                        <a:cs typeface="Courier New"/>
                      </a:endParaRPr>
                    </a:p>
                  </a:txBody>
                  <a:tcPr anchor="ctr"/>
                </a:tc>
                <a:tc>
                  <a:txBody>
                    <a:bodyPr/>
                    <a:lstStyle/>
                    <a:p>
                      <a:endParaRPr lang="en-GB"/>
                    </a:p>
                  </a:txBody>
                  <a:tcPr/>
                </a:tc>
                <a:tc>
                  <a:txBody>
                    <a:bodyPr/>
                    <a:lstStyle/>
                    <a:p>
                      <a:pPr algn="ctr"/>
                      <a:r>
                        <a:rPr lang="en-GB" sz="2000" dirty="0" smtClean="0">
                          <a:latin typeface="Courier New"/>
                          <a:cs typeface="Courier New"/>
                        </a:rPr>
                        <a:t>0 or 1</a:t>
                      </a:r>
                      <a:endParaRPr lang="en-GB" sz="2000" dirty="0">
                        <a:latin typeface="Courier New"/>
                        <a:cs typeface="Courier New"/>
                      </a:endParaRPr>
                    </a:p>
                  </a:txBody>
                  <a:tcPr anchor="ctr"/>
                </a:tc>
              </a:tr>
              <a:tr h="740889">
                <a:tc>
                  <a:txBody>
                    <a:bodyPr/>
                    <a:lstStyle/>
                    <a:p>
                      <a:endParaRPr lang="en-GB"/>
                    </a:p>
                  </a:txBody>
                  <a:tcPr/>
                </a:tc>
                <a:tc>
                  <a:txBody>
                    <a:bodyPr/>
                    <a:lstStyle/>
                    <a:p>
                      <a:pPr algn="ctr"/>
                      <a:r>
                        <a:rPr lang="en-GB" sz="2000" dirty="0" smtClean="0">
                          <a:latin typeface="Courier New"/>
                          <a:cs typeface="Courier New"/>
                        </a:rPr>
                        <a:t>0</a:t>
                      </a:r>
                      <a:endParaRPr lang="en-GB" sz="2000" dirty="0">
                        <a:latin typeface="Courier New"/>
                        <a:cs typeface="Courier New"/>
                      </a:endParaRPr>
                    </a:p>
                  </a:txBody>
                  <a:tcPr anchor="ctr"/>
                </a:tc>
                <a:tc>
                  <a:txBody>
                    <a:bodyPr/>
                    <a:lstStyle/>
                    <a:p>
                      <a:endParaRPr lang="en-GB" dirty="0"/>
                    </a:p>
                  </a:txBody>
                  <a:tcPr/>
                </a:tc>
                <a:tc>
                  <a:txBody>
                    <a:bodyPr/>
                    <a:lstStyle/>
                    <a:p>
                      <a:pPr algn="ctr"/>
                      <a:r>
                        <a:rPr lang="en-GB" sz="2000" dirty="0" smtClean="0">
                          <a:latin typeface="Courier New"/>
                          <a:cs typeface="Courier New"/>
                        </a:rPr>
                        <a:t>0</a:t>
                      </a:r>
                      <a:endParaRPr lang="en-GB" sz="2000" dirty="0">
                        <a:latin typeface="Courier New"/>
                        <a:cs typeface="Courier New"/>
                      </a:endParaRPr>
                    </a:p>
                  </a:txBody>
                  <a:tcPr anchor="ctr"/>
                </a:tc>
              </a:tr>
            </a:tbl>
          </a:graphicData>
        </a:graphic>
      </p:graphicFrame>
      <p:sp>
        <p:nvSpPr>
          <p:cNvPr id="29" name="Title 28"/>
          <p:cNvSpPr>
            <a:spLocks noGrp="1"/>
          </p:cNvSpPr>
          <p:nvPr>
            <p:ph type="title"/>
          </p:nvPr>
        </p:nvSpPr>
        <p:spPr>
          <a:xfrm>
            <a:off x="4952628" y="4008361"/>
            <a:ext cx="3973512" cy="1489124"/>
          </a:xfrm>
        </p:spPr>
        <p:txBody>
          <a:bodyPr/>
          <a:lstStyle/>
          <a:p>
            <a:r>
              <a:rPr lang="en-GB" sz="2000" dirty="0" smtClean="0"/>
              <a:t>They only definitely agree if Alice and Bob measured </a:t>
            </a:r>
            <a:r>
              <a:rPr lang="en-GB" sz="2000" b="1" dirty="0" smtClean="0"/>
              <a:t>in the same basis </a:t>
            </a:r>
            <a:r>
              <a:rPr lang="en-GB" sz="2000" dirty="0" smtClean="0"/>
              <a:t>rectilinear together, or diagonally together.</a:t>
            </a:r>
            <a:endParaRPr lang="en-GB" sz="2000" dirty="0"/>
          </a:p>
        </p:txBody>
      </p:sp>
      <p:sp>
        <p:nvSpPr>
          <p:cNvPr id="31" name="Content Placeholder 30"/>
          <p:cNvSpPr>
            <a:spLocks noGrp="1"/>
          </p:cNvSpPr>
          <p:nvPr>
            <p:ph sz="half" idx="10"/>
          </p:nvPr>
        </p:nvSpPr>
        <p:spPr>
          <a:xfrm>
            <a:off x="4952628" y="978568"/>
            <a:ext cx="3948112" cy="1943100"/>
          </a:xfrm>
        </p:spPr>
        <p:txBody>
          <a:bodyPr/>
          <a:lstStyle/>
          <a:p>
            <a:r>
              <a:rPr lang="en-GB" b="0" dirty="0" smtClean="0"/>
              <a:t>Photons coming through matching Bob’s filters count as a </a:t>
            </a:r>
            <a:r>
              <a:rPr lang="en-GB" b="0" dirty="0" smtClean="0">
                <a:latin typeface="Courier New"/>
                <a:cs typeface="Courier New"/>
              </a:rPr>
              <a:t>1</a:t>
            </a:r>
            <a:r>
              <a:rPr lang="en-GB" b="0" dirty="0" smtClean="0"/>
              <a:t>.</a:t>
            </a:r>
            <a:endParaRPr lang="en-GB" b="0" dirty="0"/>
          </a:p>
        </p:txBody>
      </p:sp>
      <p:sp>
        <p:nvSpPr>
          <p:cNvPr id="34" name="Content Placeholder 30"/>
          <p:cNvSpPr>
            <a:spLocks noGrp="1"/>
          </p:cNvSpPr>
          <p:nvPr>
            <p:ph sz="half" idx="10"/>
          </p:nvPr>
        </p:nvSpPr>
        <p:spPr>
          <a:xfrm>
            <a:off x="7198270" y="2006354"/>
            <a:ext cx="1159543" cy="566765"/>
          </a:xfrm>
        </p:spPr>
        <p:txBody>
          <a:bodyPr/>
          <a:lstStyle/>
          <a:p>
            <a:r>
              <a:rPr lang="en-GB" sz="4000" b="0" dirty="0" smtClean="0">
                <a:latin typeface="Courier New"/>
                <a:cs typeface="Courier New"/>
              </a:rPr>
              <a:t>= 1</a:t>
            </a:r>
            <a:endParaRPr lang="en-GB" sz="4000" b="0" dirty="0">
              <a:latin typeface="Courier New"/>
              <a:cs typeface="Courier New"/>
            </a:endParaRPr>
          </a:p>
        </p:txBody>
      </p:sp>
      <p:sp>
        <p:nvSpPr>
          <p:cNvPr id="30" name="Rectangle 2"/>
          <p:cNvSpPr/>
          <p:nvPr/>
        </p:nvSpPr>
        <p:spPr>
          <a:xfrm>
            <a:off x="512507" y="1072958"/>
            <a:ext cx="449726" cy="453537"/>
          </a:xfrm>
          <a:custGeom>
            <a:avLst/>
            <a:gdLst/>
            <a:ahLst/>
            <a:cxnLst/>
            <a:rect l="l" t="t" r="r" b="b"/>
            <a:pathLst>
              <a:path w="3311574" h="3339636">
                <a:moveTo>
                  <a:pt x="1511301" y="452851"/>
                </a:moveTo>
                <a:lnTo>
                  <a:pt x="1511301" y="2740969"/>
                </a:lnTo>
                <a:lnTo>
                  <a:pt x="1823971" y="2740969"/>
                </a:lnTo>
                <a:lnTo>
                  <a:pt x="1823971" y="452851"/>
                </a:lnTo>
                <a:close/>
                <a:moveTo>
                  <a:pt x="0" y="0"/>
                </a:moveTo>
                <a:lnTo>
                  <a:pt x="3311574" y="0"/>
                </a:lnTo>
                <a:lnTo>
                  <a:pt x="3311574" y="3339636"/>
                </a:lnTo>
                <a:lnTo>
                  <a:pt x="0" y="3339636"/>
                </a:lnTo>
                <a:close/>
              </a:path>
            </a:pathLst>
          </a:custGeom>
          <a:solidFill>
            <a:srgbClr val="1A1449"/>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6" name="Rectangle 2"/>
          <p:cNvSpPr/>
          <p:nvPr/>
        </p:nvSpPr>
        <p:spPr>
          <a:xfrm rot="18900000">
            <a:off x="518220" y="5515632"/>
            <a:ext cx="449725" cy="453536"/>
          </a:xfrm>
          <a:custGeom>
            <a:avLst/>
            <a:gdLst/>
            <a:ahLst/>
            <a:cxnLst/>
            <a:rect l="l" t="t" r="r" b="b"/>
            <a:pathLst>
              <a:path w="3311574" h="3339636">
                <a:moveTo>
                  <a:pt x="1511301" y="452851"/>
                </a:moveTo>
                <a:lnTo>
                  <a:pt x="1511301" y="2740969"/>
                </a:lnTo>
                <a:lnTo>
                  <a:pt x="1823971" y="2740969"/>
                </a:lnTo>
                <a:lnTo>
                  <a:pt x="1823971" y="452851"/>
                </a:lnTo>
                <a:close/>
                <a:moveTo>
                  <a:pt x="0" y="0"/>
                </a:moveTo>
                <a:lnTo>
                  <a:pt x="3311574" y="0"/>
                </a:lnTo>
                <a:lnTo>
                  <a:pt x="3311574" y="3339636"/>
                </a:lnTo>
                <a:lnTo>
                  <a:pt x="0" y="3339636"/>
                </a:lnTo>
                <a:close/>
              </a:path>
            </a:pathLst>
          </a:custGeom>
          <a:solidFill>
            <a:srgbClr val="1A1449"/>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40" name="Rectangle 2"/>
          <p:cNvSpPr/>
          <p:nvPr/>
        </p:nvSpPr>
        <p:spPr>
          <a:xfrm rot="2700000">
            <a:off x="518222" y="4010114"/>
            <a:ext cx="449726" cy="453537"/>
          </a:xfrm>
          <a:custGeom>
            <a:avLst/>
            <a:gdLst/>
            <a:ahLst/>
            <a:cxnLst/>
            <a:rect l="l" t="t" r="r" b="b"/>
            <a:pathLst>
              <a:path w="3311574" h="3339636">
                <a:moveTo>
                  <a:pt x="1511301" y="452851"/>
                </a:moveTo>
                <a:lnTo>
                  <a:pt x="1511301" y="2740969"/>
                </a:lnTo>
                <a:lnTo>
                  <a:pt x="1823971" y="2740969"/>
                </a:lnTo>
                <a:lnTo>
                  <a:pt x="1823971" y="452851"/>
                </a:lnTo>
                <a:close/>
                <a:moveTo>
                  <a:pt x="0" y="0"/>
                </a:moveTo>
                <a:lnTo>
                  <a:pt x="3311574" y="0"/>
                </a:lnTo>
                <a:lnTo>
                  <a:pt x="3311574" y="3339636"/>
                </a:lnTo>
                <a:lnTo>
                  <a:pt x="0" y="3339636"/>
                </a:lnTo>
                <a:close/>
              </a:path>
            </a:pathLst>
          </a:custGeom>
          <a:solidFill>
            <a:srgbClr val="1A1449"/>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41" name="Rectangle 2"/>
          <p:cNvSpPr/>
          <p:nvPr/>
        </p:nvSpPr>
        <p:spPr>
          <a:xfrm rot="5400000">
            <a:off x="497645" y="2555130"/>
            <a:ext cx="449726" cy="453537"/>
          </a:xfrm>
          <a:custGeom>
            <a:avLst/>
            <a:gdLst/>
            <a:ahLst/>
            <a:cxnLst/>
            <a:rect l="l" t="t" r="r" b="b"/>
            <a:pathLst>
              <a:path w="3311574" h="3339636">
                <a:moveTo>
                  <a:pt x="1511301" y="452851"/>
                </a:moveTo>
                <a:lnTo>
                  <a:pt x="1511301" y="2740969"/>
                </a:lnTo>
                <a:lnTo>
                  <a:pt x="1823971" y="2740969"/>
                </a:lnTo>
                <a:lnTo>
                  <a:pt x="1823971" y="452851"/>
                </a:lnTo>
                <a:close/>
                <a:moveTo>
                  <a:pt x="0" y="0"/>
                </a:moveTo>
                <a:lnTo>
                  <a:pt x="3311574" y="0"/>
                </a:lnTo>
                <a:lnTo>
                  <a:pt x="3311574" y="3339636"/>
                </a:lnTo>
                <a:lnTo>
                  <a:pt x="0" y="3339636"/>
                </a:lnTo>
                <a:close/>
              </a:path>
            </a:pathLst>
          </a:custGeom>
          <a:solidFill>
            <a:srgbClr val="1A1449"/>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42" name="Rectangle 2"/>
          <p:cNvSpPr/>
          <p:nvPr/>
        </p:nvSpPr>
        <p:spPr>
          <a:xfrm>
            <a:off x="512507" y="1793038"/>
            <a:ext cx="449726" cy="453537"/>
          </a:xfrm>
          <a:custGeom>
            <a:avLst/>
            <a:gdLst/>
            <a:ahLst/>
            <a:cxnLst/>
            <a:rect l="l" t="t" r="r" b="b"/>
            <a:pathLst>
              <a:path w="3311574" h="3339636">
                <a:moveTo>
                  <a:pt x="1511301" y="452851"/>
                </a:moveTo>
                <a:lnTo>
                  <a:pt x="1511301" y="2740969"/>
                </a:lnTo>
                <a:lnTo>
                  <a:pt x="1823971" y="2740969"/>
                </a:lnTo>
                <a:lnTo>
                  <a:pt x="1823971" y="452851"/>
                </a:lnTo>
                <a:close/>
                <a:moveTo>
                  <a:pt x="0" y="0"/>
                </a:moveTo>
                <a:lnTo>
                  <a:pt x="3311574" y="0"/>
                </a:lnTo>
                <a:lnTo>
                  <a:pt x="3311574" y="3339636"/>
                </a:lnTo>
                <a:lnTo>
                  <a:pt x="0" y="3339636"/>
                </a:lnTo>
                <a:close/>
              </a:path>
            </a:pathLst>
          </a:custGeom>
          <a:solidFill>
            <a:srgbClr val="1A1449"/>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43" name="Rectangle 2"/>
          <p:cNvSpPr/>
          <p:nvPr/>
        </p:nvSpPr>
        <p:spPr>
          <a:xfrm rot="18900000">
            <a:off x="518220" y="6248540"/>
            <a:ext cx="449725" cy="453536"/>
          </a:xfrm>
          <a:custGeom>
            <a:avLst/>
            <a:gdLst/>
            <a:ahLst/>
            <a:cxnLst/>
            <a:rect l="l" t="t" r="r" b="b"/>
            <a:pathLst>
              <a:path w="3311574" h="3339636">
                <a:moveTo>
                  <a:pt x="1511301" y="452851"/>
                </a:moveTo>
                <a:lnTo>
                  <a:pt x="1511301" y="2740969"/>
                </a:lnTo>
                <a:lnTo>
                  <a:pt x="1823971" y="2740969"/>
                </a:lnTo>
                <a:lnTo>
                  <a:pt x="1823971" y="452851"/>
                </a:lnTo>
                <a:close/>
                <a:moveTo>
                  <a:pt x="0" y="0"/>
                </a:moveTo>
                <a:lnTo>
                  <a:pt x="3311574" y="0"/>
                </a:lnTo>
                <a:lnTo>
                  <a:pt x="3311574" y="3339636"/>
                </a:lnTo>
                <a:lnTo>
                  <a:pt x="0" y="3339636"/>
                </a:lnTo>
                <a:close/>
              </a:path>
            </a:pathLst>
          </a:custGeom>
          <a:solidFill>
            <a:srgbClr val="1A1449"/>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44" name="Rectangle 2"/>
          <p:cNvSpPr/>
          <p:nvPr/>
        </p:nvSpPr>
        <p:spPr>
          <a:xfrm rot="2700000">
            <a:off x="518222" y="4781506"/>
            <a:ext cx="449726" cy="453537"/>
          </a:xfrm>
          <a:custGeom>
            <a:avLst/>
            <a:gdLst/>
            <a:ahLst/>
            <a:cxnLst/>
            <a:rect l="l" t="t" r="r" b="b"/>
            <a:pathLst>
              <a:path w="3311574" h="3339636">
                <a:moveTo>
                  <a:pt x="1511301" y="452851"/>
                </a:moveTo>
                <a:lnTo>
                  <a:pt x="1511301" y="2740969"/>
                </a:lnTo>
                <a:lnTo>
                  <a:pt x="1823971" y="2740969"/>
                </a:lnTo>
                <a:lnTo>
                  <a:pt x="1823971" y="452851"/>
                </a:lnTo>
                <a:close/>
                <a:moveTo>
                  <a:pt x="0" y="0"/>
                </a:moveTo>
                <a:lnTo>
                  <a:pt x="3311574" y="0"/>
                </a:lnTo>
                <a:lnTo>
                  <a:pt x="3311574" y="3339636"/>
                </a:lnTo>
                <a:lnTo>
                  <a:pt x="0" y="3339636"/>
                </a:lnTo>
                <a:close/>
              </a:path>
            </a:pathLst>
          </a:custGeom>
          <a:solidFill>
            <a:srgbClr val="1A1449"/>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45" name="Rectangle 2"/>
          <p:cNvSpPr/>
          <p:nvPr/>
        </p:nvSpPr>
        <p:spPr>
          <a:xfrm rot="5400000">
            <a:off x="497645" y="3275210"/>
            <a:ext cx="449726" cy="453537"/>
          </a:xfrm>
          <a:custGeom>
            <a:avLst/>
            <a:gdLst/>
            <a:ahLst/>
            <a:cxnLst/>
            <a:rect l="l" t="t" r="r" b="b"/>
            <a:pathLst>
              <a:path w="3311574" h="3339636">
                <a:moveTo>
                  <a:pt x="1511301" y="452851"/>
                </a:moveTo>
                <a:lnTo>
                  <a:pt x="1511301" y="2740969"/>
                </a:lnTo>
                <a:lnTo>
                  <a:pt x="1823971" y="2740969"/>
                </a:lnTo>
                <a:lnTo>
                  <a:pt x="1823971" y="452851"/>
                </a:lnTo>
                <a:close/>
                <a:moveTo>
                  <a:pt x="0" y="0"/>
                </a:moveTo>
                <a:lnTo>
                  <a:pt x="3311574" y="0"/>
                </a:lnTo>
                <a:lnTo>
                  <a:pt x="3311574" y="3339636"/>
                </a:lnTo>
                <a:lnTo>
                  <a:pt x="0" y="3339636"/>
                </a:lnTo>
                <a:close/>
              </a:path>
            </a:pathLst>
          </a:custGeom>
          <a:solidFill>
            <a:srgbClr val="1A1449"/>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46" name="Rectangle 2"/>
          <p:cNvSpPr/>
          <p:nvPr/>
        </p:nvSpPr>
        <p:spPr>
          <a:xfrm>
            <a:off x="2666259" y="1072958"/>
            <a:ext cx="449726" cy="453537"/>
          </a:xfrm>
          <a:custGeom>
            <a:avLst/>
            <a:gdLst/>
            <a:ahLst/>
            <a:cxnLst/>
            <a:rect l="l" t="t" r="r" b="b"/>
            <a:pathLst>
              <a:path w="3311574" h="3339636">
                <a:moveTo>
                  <a:pt x="1511301" y="452851"/>
                </a:moveTo>
                <a:lnTo>
                  <a:pt x="1511301" y="2740969"/>
                </a:lnTo>
                <a:lnTo>
                  <a:pt x="1823971" y="2740969"/>
                </a:lnTo>
                <a:lnTo>
                  <a:pt x="1823971" y="452851"/>
                </a:lnTo>
                <a:close/>
                <a:moveTo>
                  <a:pt x="0" y="0"/>
                </a:moveTo>
                <a:lnTo>
                  <a:pt x="3311574" y="0"/>
                </a:lnTo>
                <a:lnTo>
                  <a:pt x="3311574" y="3339636"/>
                </a:lnTo>
                <a:lnTo>
                  <a:pt x="0" y="3339636"/>
                </a:lnTo>
                <a:close/>
              </a:path>
            </a:pathLst>
          </a:custGeom>
          <a:solidFill>
            <a:srgbClr val="1A1449"/>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47" name="Rectangle 2"/>
          <p:cNvSpPr/>
          <p:nvPr/>
        </p:nvSpPr>
        <p:spPr>
          <a:xfrm rot="2700000">
            <a:off x="2650265" y="1793391"/>
            <a:ext cx="449726" cy="453537"/>
          </a:xfrm>
          <a:custGeom>
            <a:avLst/>
            <a:gdLst/>
            <a:ahLst/>
            <a:cxnLst/>
            <a:rect l="l" t="t" r="r" b="b"/>
            <a:pathLst>
              <a:path w="3311574" h="3339636">
                <a:moveTo>
                  <a:pt x="1511301" y="452851"/>
                </a:moveTo>
                <a:lnTo>
                  <a:pt x="1511301" y="2740969"/>
                </a:lnTo>
                <a:lnTo>
                  <a:pt x="1823971" y="2740969"/>
                </a:lnTo>
                <a:lnTo>
                  <a:pt x="1823971" y="452851"/>
                </a:lnTo>
                <a:close/>
                <a:moveTo>
                  <a:pt x="0" y="0"/>
                </a:moveTo>
                <a:lnTo>
                  <a:pt x="3311574" y="0"/>
                </a:lnTo>
                <a:lnTo>
                  <a:pt x="3311574" y="3339636"/>
                </a:lnTo>
                <a:lnTo>
                  <a:pt x="0" y="3339636"/>
                </a:lnTo>
                <a:close/>
              </a:path>
            </a:pathLst>
          </a:custGeom>
          <a:solidFill>
            <a:srgbClr val="1A1449"/>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48" name="Rectangle 2"/>
          <p:cNvSpPr/>
          <p:nvPr/>
        </p:nvSpPr>
        <p:spPr>
          <a:xfrm>
            <a:off x="2666260" y="2561908"/>
            <a:ext cx="449726" cy="453537"/>
          </a:xfrm>
          <a:custGeom>
            <a:avLst/>
            <a:gdLst/>
            <a:ahLst/>
            <a:cxnLst/>
            <a:rect l="l" t="t" r="r" b="b"/>
            <a:pathLst>
              <a:path w="3311574" h="3339636">
                <a:moveTo>
                  <a:pt x="1511301" y="452851"/>
                </a:moveTo>
                <a:lnTo>
                  <a:pt x="1511301" y="2740969"/>
                </a:lnTo>
                <a:lnTo>
                  <a:pt x="1823971" y="2740969"/>
                </a:lnTo>
                <a:lnTo>
                  <a:pt x="1823971" y="452851"/>
                </a:lnTo>
                <a:close/>
                <a:moveTo>
                  <a:pt x="0" y="0"/>
                </a:moveTo>
                <a:lnTo>
                  <a:pt x="3311574" y="0"/>
                </a:lnTo>
                <a:lnTo>
                  <a:pt x="3311574" y="3339636"/>
                </a:lnTo>
                <a:lnTo>
                  <a:pt x="0" y="3339636"/>
                </a:lnTo>
                <a:close/>
              </a:path>
            </a:pathLst>
          </a:custGeom>
          <a:solidFill>
            <a:srgbClr val="1A1449"/>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49" name="Rectangle 2"/>
          <p:cNvSpPr/>
          <p:nvPr/>
        </p:nvSpPr>
        <p:spPr>
          <a:xfrm rot="2700000">
            <a:off x="2650266" y="3282341"/>
            <a:ext cx="449726" cy="453537"/>
          </a:xfrm>
          <a:custGeom>
            <a:avLst/>
            <a:gdLst/>
            <a:ahLst/>
            <a:cxnLst/>
            <a:rect l="l" t="t" r="r" b="b"/>
            <a:pathLst>
              <a:path w="3311574" h="3339636">
                <a:moveTo>
                  <a:pt x="1511301" y="452851"/>
                </a:moveTo>
                <a:lnTo>
                  <a:pt x="1511301" y="2740969"/>
                </a:lnTo>
                <a:lnTo>
                  <a:pt x="1823971" y="2740969"/>
                </a:lnTo>
                <a:lnTo>
                  <a:pt x="1823971" y="452851"/>
                </a:lnTo>
                <a:close/>
                <a:moveTo>
                  <a:pt x="0" y="0"/>
                </a:moveTo>
                <a:lnTo>
                  <a:pt x="3311574" y="0"/>
                </a:lnTo>
                <a:lnTo>
                  <a:pt x="3311574" y="3339636"/>
                </a:lnTo>
                <a:lnTo>
                  <a:pt x="0" y="3339636"/>
                </a:lnTo>
                <a:close/>
              </a:path>
            </a:pathLst>
          </a:custGeom>
          <a:solidFill>
            <a:srgbClr val="1A1449"/>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50" name="Rectangle 2"/>
          <p:cNvSpPr/>
          <p:nvPr/>
        </p:nvSpPr>
        <p:spPr>
          <a:xfrm>
            <a:off x="2666258" y="4048503"/>
            <a:ext cx="449726" cy="453537"/>
          </a:xfrm>
          <a:custGeom>
            <a:avLst/>
            <a:gdLst/>
            <a:ahLst/>
            <a:cxnLst/>
            <a:rect l="l" t="t" r="r" b="b"/>
            <a:pathLst>
              <a:path w="3311574" h="3339636">
                <a:moveTo>
                  <a:pt x="1511301" y="452851"/>
                </a:moveTo>
                <a:lnTo>
                  <a:pt x="1511301" y="2740969"/>
                </a:lnTo>
                <a:lnTo>
                  <a:pt x="1823971" y="2740969"/>
                </a:lnTo>
                <a:lnTo>
                  <a:pt x="1823971" y="452851"/>
                </a:lnTo>
                <a:close/>
                <a:moveTo>
                  <a:pt x="0" y="0"/>
                </a:moveTo>
                <a:lnTo>
                  <a:pt x="3311574" y="0"/>
                </a:lnTo>
                <a:lnTo>
                  <a:pt x="3311574" y="3339636"/>
                </a:lnTo>
                <a:lnTo>
                  <a:pt x="0" y="3339636"/>
                </a:lnTo>
                <a:close/>
              </a:path>
            </a:pathLst>
          </a:custGeom>
          <a:solidFill>
            <a:srgbClr val="1A1449"/>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51" name="Rectangle 2"/>
          <p:cNvSpPr/>
          <p:nvPr/>
        </p:nvSpPr>
        <p:spPr>
          <a:xfrm rot="2700000">
            <a:off x="2650264" y="4768936"/>
            <a:ext cx="449726" cy="453537"/>
          </a:xfrm>
          <a:custGeom>
            <a:avLst/>
            <a:gdLst/>
            <a:ahLst/>
            <a:cxnLst/>
            <a:rect l="l" t="t" r="r" b="b"/>
            <a:pathLst>
              <a:path w="3311574" h="3339636">
                <a:moveTo>
                  <a:pt x="1511301" y="452851"/>
                </a:moveTo>
                <a:lnTo>
                  <a:pt x="1511301" y="2740969"/>
                </a:lnTo>
                <a:lnTo>
                  <a:pt x="1823971" y="2740969"/>
                </a:lnTo>
                <a:lnTo>
                  <a:pt x="1823971" y="452851"/>
                </a:lnTo>
                <a:close/>
                <a:moveTo>
                  <a:pt x="0" y="0"/>
                </a:moveTo>
                <a:lnTo>
                  <a:pt x="3311574" y="0"/>
                </a:lnTo>
                <a:lnTo>
                  <a:pt x="3311574" y="3339636"/>
                </a:lnTo>
                <a:lnTo>
                  <a:pt x="0" y="3339636"/>
                </a:lnTo>
                <a:close/>
              </a:path>
            </a:pathLst>
          </a:custGeom>
          <a:solidFill>
            <a:srgbClr val="1A1449"/>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52" name="Rectangle 2"/>
          <p:cNvSpPr/>
          <p:nvPr/>
        </p:nvSpPr>
        <p:spPr>
          <a:xfrm>
            <a:off x="2666259" y="5537453"/>
            <a:ext cx="449726" cy="453537"/>
          </a:xfrm>
          <a:custGeom>
            <a:avLst/>
            <a:gdLst/>
            <a:ahLst/>
            <a:cxnLst/>
            <a:rect l="l" t="t" r="r" b="b"/>
            <a:pathLst>
              <a:path w="3311574" h="3339636">
                <a:moveTo>
                  <a:pt x="1511301" y="452851"/>
                </a:moveTo>
                <a:lnTo>
                  <a:pt x="1511301" y="2740969"/>
                </a:lnTo>
                <a:lnTo>
                  <a:pt x="1823971" y="2740969"/>
                </a:lnTo>
                <a:lnTo>
                  <a:pt x="1823971" y="452851"/>
                </a:lnTo>
                <a:close/>
                <a:moveTo>
                  <a:pt x="0" y="0"/>
                </a:moveTo>
                <a:lnTo>
                  <a:pt x="3311574" y="0"/>
                </a:lnTo>
                <a:lnTo>
                  <a:pt x="3311574" y="3339636"/>
                </a:lnTo>
                <a:lnTo>
                  <a:pt x="0" y="3339636"/>
                </a:lnTo>
                <a:close/>
              </a:path>
            </a:pathLst>
          </a:custGeom>
          <a:solidFill>
            <a:srgbClr val="1A1449"/>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53" name="Rectangle 2"/>
          <p:cNvSpPr/>
          <p:nvPr/>
        </p:nvSpPr>
        <p:spPr>
          <a:xfrm rot="2700000">
            <a:off x="2650265" y="6257886"/>
            <a:ext cx="449726" cy="453537"/>
          </a:xfrm>
          <a:custGeom>
            <a:avLst/>
            <a:gdLst/>
            <a:ahLst/>
            <a:cxnLst/>
            <a:rect l="l" t="t" r="r" b="b"/>
            <a:pathLst>
              <a:path w="3311574" h="3339636">
                <a:moveTo>
                  <a:pt x="1511301" y="452851"/>
                </a:moveTo>
                <a:lnTo>
                  <a:pt x="1511301" y="2740969"/>
                </a:lnTo>
                <a:lnTo>
                  <a:pt x="1823971" y="2740969"/>
                </a:lnTo>
                <a:lnTo>
                  <a:pt x="1823971" y="452851"/>
                </a:lnTo>
                <a:close/>
                <a:moveTo>
                  <a:pt x="0" y="0"/>
                </a:moveTo>
                <a:lnTo>
                  <a:pt x="3311574" y="0"/>
                </a:lnTo>
                <a:lnTo>
                  <a:pt x="3311574" y="3339636"/>
                </a:lnTo>
                <a:lnTo>
                  <a:pt x="0" y="3339636"/>
                </a:lnTo>
                <a:close/>
              </a:path>
            </a:pathLst>
          </a:custGeom>
          <a:solidFill>
            <a:srgbClr val="1A1449"/>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nvGrpSpPr>
          <p:cNvPr id="39" name="Group 38"/>
          <p:cNvGrpSpPr/>
          <p:nvPr/>
        </p:nvGrpSpPr>
        <p:grpSpPr>
          <a:xfrm>
            <a:off x="-5679104" y="1666725"/>
            <a:ext cx="5665377" cy="4441974"/>
            <a:chOff x="-1" y="1666725"/>
            <a:chExt cx="4716018" cy="4441974"/>
          </a:xfrm>
        </p:grpSpPr>
        <p:sp>
          <p:nvSpPr>
            <p:cNvPr id="35" name="Rectangle 34"/>
            <p:cNvSpPr/>
            <p:nvPr/>
          </p:nvSpPr>
          <p:spPr>
            <a:xfrm>
              <a:off x="-1" y="1666725"/>
              <a:ext cx="4716017" cy="754163"/>
            </a:xfrm>
            <a:prstGeom prst="rect">
              <a:avLst/>
            </a:prstGeom>
            <a:solidFill>
              <a:srgbClr val="058387"/>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7" name="Rectangle 36"/>
            <p:cNvSpPr/>
            <p:nvPr/>
          </p:nvSpPr>
          <p:spPr>
            <a:xfrm>
              <a:off x="-1" y="3155850"/>
              <a:ext cx="4716017" cy="1499184"/>
            </a:xfrm>
            <a:prstGeom prst="rect">
              <a:avLst/>
            </a:prstGeom>
            <a:solidFill>
              <a:srgbClr val="058387"/>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8" name="Rectangle 37"/>
            <p:cNvSpPr/>
            <p:nvPr/>
          </p:nvSpPr>
          <p:spPr>
            <a:xfrm>
              <a:off x="0" y="5354536"/>
              <a:ext cx="4716017" cy="754163"/>
            </a:xfrm>
            <a:prstGeom prst="rect">
              <a:avLst/>
            </a:prstGeom>
            <a:solidFill>
              <a:srgbClr val="058387"/>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sp>
        <p:nvSpPr>
          <p:cNvPr id="28" name="Rectangle 2"/>
          <p:cNvSpPr/>
          <p:nvPr/>
        </p:nvSpPr>
        <p:spPr>
          <a:xfrm>
            <a:off x="5847897" y="1885975"/>
            <a:ext cx="449726" cy="453537"/>
          </a:xfrm>
          <a:custGeom>
            <a:avLst/>
            <a:gdLst/>
            <a:ahLst/>
            <a:cxnLst/>
            <a:rect l="l" t="t" r="r" b="b"/>
            <a:pathLst>
              <a:path w="3311574" h="3339636">
                <a:moveTo>
                  <a:pt x="1511301" y="452851"/>
                </a:moveTo>
                <a:lnTo>
                  <a:pt x="1511301" y="2740969"/>
                </a:lnTo>
                <a:lnTo>
                  <a:pt x="1823971" y="2740969"/>
                </a:lnTo>
                <a:lnTo>
                  <a:pt x="1823971" y="452851"/>
                </a:lnTo>
                <a:close/>
                <a:moveTo>
                  <a:pt x="0" y="0"/>
                </a:moveTo>
                <a:lnTo>
                  <a:pt x="3311574" y="0"/>
                </a:lnTo>
                <a:lnTo>
                  <a:pt x="3311574" y="3339636"/>
                </a:lnTo>
                <a:lnTo>
                  <a:pt x="0" y="3339636"/>
                </a:lnTo>
                <a:close/>
              </a:path>
            </a:pathLst>
          </a:custGeom>
          <a:solidFill>
            <a:srgbClr val="1A1449"/>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54" name="Rectangle 2"/>
          <p:cNvSpPr/>
          <p:nvPr/>
        </p:nvSpPr>
        <p:spPr>
          <a:xfrm rot="2700000">
            <a:off x="6520403" y="1885621"/>
            <a:ext cx="449726" cy="453537"/>
          </a:xfrm>
          <a:custGeom>
            <a:avLst/>
            <a:gdLst/>
            <a:ahLst/>
            <a:cxnLst/>
            <a:rect l="l" t="t" r="r" b="b"/>
            <a:pathLst>
              <a:path w="3311574" h="3339636">
                <a:moveTo>
                  <a:pt x="1511301" y="452851"/>
                </a:moveTo>
                <a:lnTo>
                  <a:pt x="1511301" y="2740969"/>
                </a:lnTo>
                <a:lnTo>
                  <a:pt x="1823971" y="2740969"/>
                </a:lnTo>
                <a:lnTo>
                  <a:pt x="1823971" y="452851"/>
                </a:lnTo>
                <a:close/>
                <a:moveTo>
                  <a:pt x="0" y="0"/>
                </a:moveTo>
                <a:lnTo>
                  <a:pt x="3311574" y="0"/>
                </a:lnTo>
                <a:lnTo>
                  <a:pt x="3311574" y="3339636"/>
                </a:lnTo>
                <a:lnTo>
                  <a:pt x="0" y="3339636"/>
                </a:lnTo>
                <a:close/>
              </a:path>
            </a:pathLst>
          </a:custGeom>
          <a:solidFill>
            <a:srgbClr val="1A1449"/>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xmlns="" val="4951929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0" presetClass="path" presetSubtype="0" accel="50000" decel="50000" fill="hold" nodeType="clickEffect">
                                  <p:stCondLst>
                                    <p:cond delay="0"/>
                                  </p:stCondLst>
                                  <p:childTnLst>
                                    <p:animMotion origin="layout" path="M -3.32523E-6 -4.74208E-6 L 0.53437 -4.74208E-6 " pathEditMode="relative" rAng="0" ptsTypes="AA">
                                      <p:cBhvr>
                                        <p:cTn id="6" dur="2000" fill="hold"/>
                                        <p:tgtEl>
                                          <p:spTgt spid="39"/>
                                        </p:tgtEl>
                                        <p:attrNameLst>
                                          <p:attrName>ppt_x</p:attrName>
                                          <p:attrName>ppt_y</p:attrName>
                                        </p:attrNameLst>
                                      </p:cBhvr>
                                      <p:rCtr x="26727" y="0"/>
                                    </p:animMotion>
                                  </p:childTnLst>
                                </p:cTn>
                              </p:par>
                              <p:par>
                                <p:cTn id="7" presetID="3" presetClass="entr" presetSubtype="10" fill="hold" grpId="0" nodeType="withEffect">
                                  <p:stCondLst>
                                    <p:cond delay="0"/>
                                  </p:stCondLst>
                                  <p:childTnLst>
                                    <p:set>
                                      <p:cBhvr>
                                        <p:cTn id="8" dur="1" fill="hold">
                                          <p:stCondLst>
                                            <p:cond delay="0"/>
                                          </p:stCondLst>
                                        </p:cTn>
                                        <p:tgtEl>
                                          <p:spTgt spid="29"/>
                                        </p:tgtEl>
                                        <p:attrNameLst>
                                          <p:attrName>style.visibility</p:attrName>
                                        </p:attrNameLst>
                                      </p:cBhvr>
                                      <p:to>
                                        <p:strVal val="visible"/>
                                      </p:to>
                                    </p:set>
                                    <p:animEffect transition="in" filter="blinds(horizontal)">
                                      <p:cBhvr>
                                        <p:cTn id="9"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FE0E3088-5904-8B4B-9FC4-3997AD8EFB6F}" type="datetime1">
              <a:rPr lang="en-GB" smtClean="0"/>
              <a:pPr/>
              <a:t>08/06/2015</a:t>
            </a:fld>
            <a:endParaRPr lang="en-GB"/>
          </a:p>
        </p:txBody>
      </p:sp>
      <p:sp>
        <p:nvSpPr>
          <p:cNvPr id="6" name="Footer Placeholder 5"/>
          <p:cNvSpPr>
            <a:spLocks noGrp="1"/>
          </p:cNvSpPr>
          <p:nvPr>
            <p:ph type="ftr" sz="quarter" idx="11"/>
          </p:nvPr>
        </p:nvSpPr>
        <p:spPr/>
        <p:txBody>
          <a:bodyPr/>
          <a:lstStyle/>
          <a:p>
            <a:r>
              <a:rPr lang="en-GB" smtClean="0"/>
              <a:t>Quantum Key Distribution</a:t>
            </a:r>
            <a:endParaRPr lang="en-GB" dirty="0"/>
          </a:p>
        </p:txBody>
      </p:sp>
      <p:sp>
        <p:nvSpPr>
          <p:cNvPr id="7" name="TextBox 6"/>
          <p:cNvSpPr txBox="1"/>
          <p:nvPr/>
        </p:nvSpPr>
        <p:spPr>
          <a:xfrm>
            <a:off x="319156" y="3181463"/>
            <a:ext cx="1355937" cy="523220"/>
          </a:xfrm>
          <a:prstGeom prst="rect">
            <a:avLst/>
          </a:prstGeom>
          <a:noFill/>
        </p:spPr>
        <p:txBody>
          <a:bodyPr wrap="square" rtlCol="0">
            <a:spAutoFit/>
          </a:bodyPr>
          <a:lstStyle/>
          <a:p>
            <a:r>
              <a:rPr lang="en-GB" sz="2800" dirty="0" smtClean="0">
                <a:latin typeface="Courier New"/>
                <a:cs typeface="Courier New"/>
              </a:rPr>
              <a:t>Alice</a:t>
            </a:r>
            <a:endParaRPr lang="en-GB" sz="2800" dirty="0">
              <a:latin typeface="Courier New"/>
              <a:cs typeface="Courier New"/>
            </a:endParaRPr>
          </a:p>
        </p:txBody>
      </p:sp>
      <p:sp>
        <p:nvSpPr>
          <p:cNvPr id="16" name="Content Placeholder 2"/>
          <p:cNvSpPr>
            <a:spLocks noGrp="1"/>
          </p:cNvSpPr>
          <p:nvPr>
            <p:ph sz="half" idx="1"/>
          </p:nvPr>
        </p:nvSpPr>
        <p:spPr>
          <a:xfrm>
            <a:off x="693738" y="1147678"/>
            <a:ext cx="7152412" cy="1854000"/>
          </a:xfrm>
        </p:spPr>
        <p:txBody>
          <a:bodyPr/>
          <a:lstStyle/>
          <a:p>
            <a:r>
              <a:rPr lang="en-GB" b="0" dirty="0" smtClean="0"/>
              <a:t>How it works in practice…</a:t>
            </a:r>
          </a:p>
          <a:p>
            <a:endParaRPr lang="en-GB" b="0" dirty="0"/>
          </a:p>
          <a:p>
            <a:r>
              <a:rPr lang="en-GB" b="0" dirty="0" smtClean="0"/>
              <a:t>Alice </a:t>
            </a:r>
            <a:r>
              <a:rPr lang="en-GB" b="0" dirty="0"/>
              <a:t>sends a </a:t>
            </a:r>
            <a:r>
              <a:rPr lang="en-GB" b="0" dirty="0" smtClean="0"/>
              <a:t>bit-string to </a:t>
            </a:r>
            <a:r>
              <a:rPr lang="en-GB" b="0" dirty="0"/>
              <a:t>Bob </a:t>
            </a:r>
            <a:r>
              <a:rPr lang="en-GB" b="0" dirty="0" smtClean="0"/>
              <a:t>using a randomly chosen filter.</a:t>
            </a:r>
            <a:endParaRPr lang="en-GB" b="0" dirty="0"/>
          </a:p>
        </p:txBody>
      </p:sp>
      <p:sp>
        <p:nvSpPr>
          <p:cNvPr id="37" name="TextBox 36"/>
          <p:cNvSpPr txBox="1"/>
          <p:nvPr/>
        </p:nvSpPr>
        <p:spPr>
          <a:xfrm>
            <a:off x="2006136" y="3801103"/>
            <a:ext cx="341642" cy="523220"/>
          </a:xfrm>
          <a:prstGeom prst="rect">
            <a:avLst/>
          </a:prstGeom>
          <a:noFill/>
        </p:spPr>
        <p:txBody>
          <a:bodyPr wrap="square" rtlCol="0">
            <a:spAutoFit/>
          </a:bodyPr>
          <a:lstStyle/>
          <a:p>
            <a:r>
              <a:rPr lang="en-GB" sz="2800" dirty="0" smtClean="0">
                <a:latin typeface="Courier New"/>
                <a:cs typeface="Courier New"/>
              </a:rPr>
              <a:t>1</a:t>
            </a:r>
            <a:endParaRPr lang="en-GB" sz="2800" dirty="0">
              <a:latin typeface="Courier New"/>
              <a:cs typeface="Courier New"/>
            </a:endParaRPr>
          </a:p>
        </p:txBody>
      </p:sp>
      <p:sp>
        <p:nvSpPr>
          <p:cNvPr id="62" name="Rectangle 2"/>
          <p:cNvSpPr/>
          <p:nvPr/>
        </p:nvSpPr>
        <p:spPr>
          <a:xfrm rot="2700000">
            <a:off x="1952094" y="3411550"/>
            <a:ext cx="449726" cy="453537"/>
          </a:xfrm>
          <a:custGeom>
            <a:avLst/>
            <a:gdLst/>
            <a:ahLst/>
            <a:cxnLst/>
            <a:rect l="l" t="t" r="r" b="b"/>
            <a:pathLst>
              <a:path w="3311574" h="3339636">
                <a:moveTo>
                  <a:pt x="1511301" y="452851"/>
                </a:moveTo>
                <a:lnTo>
                  <a:pt x="1511301" y="2740969"/>
                </a:lnTo>
                <a:lnTo>
                  <a:pt x="1823971" y="2740969"/>
                </a:lnTo>
                <a:lnTo>
                  <a:pt x="1823971" y="452851"/>
                </a:lnTo>
                <a:close/>
                <a:moveTo>
                  <a:pt x="0" y="0"/>
                </a:moveTo>
                <a:lnTo>
                  <a:pt x="3311574" y="0"/>
                </a:lnTo>
                <a:lnTo>
                  <a:pt x="3311574" y="3339636"/>
                </a:lnTo>
                <a:lnTo>
                  <a:pt x="0" y="3339636"/>
                </a:lnTo>
                <a:close/>
              </a:path>
            </a:pathLst>
          </a:custGeom>
          <a:solidFill>
            <a:srgbClr val="1A1449"/>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solidFill>
                <a:schemeClr val="tx1"/>
              </a:solidFill>
            </a:endParaRPr>
          </a:p>
        </p:txBody>
      </p:sp>
      <p:sp>
        <p:nvSpPr>
          <p:cNvPr id="38" name="TextBox 37"/>
          <p:cNvSpPr txBox="1"/>
          <p:nvPr/>
        </p:nvSpPr>
        <p:spPr>
          <a:xfrm>
            <a:off x="2730512" y="3801103"/>
            <a:ext cx="341642" cy="523220"/>
          </a:xfrm>
          <a:prstGeom prst="rect">
            <a:avLst/>
          </a:prstGeom>
          <a:noFill/>
        </p:spPr>
        <p:txBody>
          <a:bodyPr wrap="square" rtlCol="0">
            <a:spAutoFit/>
          </a:bodyPr>
          <a:lstStyle/>
          <a:p>
            <a:r>
              <a:rPr lang="en-GB" sz="2800" dirty="0" smtClean="0">
                <a:latin typeface="Courier New"/>
                <a:cs typeface="Courier New"/>
              </a:rPr>
              <a:t>1</a:t>
            </a:r>
            <a:endParaRPr lang="en-GB" sz="2800" dirty="0">
              <a:latin typeface="Courier New"/>
              <a:cs typeface="Courier New"/>
            </a:endParaRPr>
          </a:p>
        </p:txBody>
      </p:sp>
      <p:sp>
        <p:nvSpPr>
          <p:cNvPr id="49" name="Rectangle 2"/>
          <p:cNvSpPr/>
          <p:nvPr/>
        </p:nvSpPr>
        <p:spPr>
          <a:xfrm>
            <a:off x="2676470" y="3411550"/>
            <a:ext cx="449726" cy="453537"/>
          </a:xfrm>
          <a:custGeom>
            <a:avLst/>
            <a:gdLst/>
            <a:ahLst/>
            <a:cxnLst/>
            <a:rect l="l" t="t" r="r" b="b"/>
            <a:pathLst>
              <a:path w="3311574" h="3339636">
                <a:moveTo>
                  <a:pt x="1511301" y="452851"/>
                </a:moveTo>
                <a:lnTo>
                  <a:pt x="1511301" y="2740969"/>
                </a:lnTo>
                <a:lnTo>
                  <a:pt x="1823971" y="2740969"/>
                </a:lnTo>
                <a:lnTo>
                  <a:pt x="1823971" y="452851"/>
                </a:lnTo>
                <a:close/>
                <a:moveTo>
                  <a:pt x="0" y="0"/>
                </a:moveTo>
                <a:lnTo>
                  <a:pt x="3311574" y="0"/>
                </a:lnTo>
                <a:lnTo>
                  <a:pt x="3311574" y="3339636"/>
                </a:lnTo>
                <a:lnTo>
                  <a:pt x="0" y="3339636"/>
                </a:lnTo>
                <a:close/>
              </a:path>
            </a:pathLst>
          </a:custGeom>
          <a:solidFill>
            <a:srgbClr val="1A1449"/>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solidFill>
                <a:schemeClr val="tx1"/>
              </a:solidFill>
            </a:endParaRPr>
          </a:p>
        </p:txBody>
      </p:sp>
      <p:sp>
        <p:nvSpPr>
          <p:cNvPr id="39" name="TextBox 38"/>
          <p:cNvSpPr txBox="1"/>
          <p:nvPr/>
        </p:nvSpPr>
        <p:spPr>
          <a:xfrm>
            <a:off x="3454888" y="3801103"/>
            <a:ext cx="341642" cy="523220"/>
          </a:xfrm>
          <a:prstGeom prst="rect">
            <a:avLst/>
          </a:prstGeom>
          <a:noFill/>
        </p:spPr>
        <p:txBody>
          <a:bodyPr wrap="square" rtlCol="0">
            <a:spAutoFit/>
          </a:bodyPr>
          <a:lstStyle/>
          <a:p>
            <a:r>
              <a:rPr lang="en-GB" sz="2800" dirty="0" smtClean="0">
                <a:latin typeface="Courier New"/>
                <a:cs typeface="Courier New"/>
              </a:rPr>
              <a:t>0</a:t>
            </a:r>
            <a:endParaRPr lang="en-GB" sz="2800" dirty="0">
              <a:latin typeface="Courier New"/>
              <a:cs typeface="Courier New"/>
            </a:endParaRPr>
          </a:p>
        </p:txBody>
      </p:sp>
      <p:sp>
        <p:nvSpPr>
          <p:cNvPr id="61" name="Rectangle 2"/>
          <p:cNvSpPr/>
          <p:nvPr/>
        </p:nvSpPr>
        <p:spPr>
          <a:xfrm rot="5400000">
            <a:off x="3400846" y="3411550"/>
            <a:ext cx="449726" cy="453537"/>
          </a:xfrm>
          <a:custGeom>
            <a:avLst/>
            <a:gdLst/>
            <a:ahLst/>
            <a:cxnLst/>
            <a:rect l="l" t="t" r="r" b="b"/>
            <a:pathLst>
              <a:path w="3311574" h="3339636">
                <a:moveTo>
                  <a:pt x="1511301" y="452851"/>
                </a:moveTo>
                <a:lnTo>
                  <a:pt x="1511301" y="2740969"/>
                </a:lnTo>
                <a:lnTo>
                  <a:pt x="1823971" y="2740969"/>
                </a:lnTo>
                <a:lnTo>
                  <a:pt x="1823971" y="452851"/>
                </a:lnTo>
                <a:close/>
                <a:moveTo>
                  <a:pt x="0" y="0"/>
                </a:moveTo>
                <a:lnTo>
                  <a:pt x="3311574" y="0"/>
                </a:lnTo>
                <a:lnTo>
                  <a:pt x="3311574" y="3339636"/>
                </a:lnTo>
                <a:lnTo>
                  <a:pt x="0" y="3339636"/>
                </a:lnTo>
                <a:close/>
              </a:path>
            </a:pathLst>
          </a:custGeom>
          <a:solidFill>
            <a:srgbClr val="1A1449"/>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40" name="TextBox 39"/>
          <p:cNvSpPr txBox="1"/>
          <p:nvPr/>
        </p:nvSpPr>
        <p:spPr>
          <a:xfrm>
            <a:off x="4179264" y="3801103"/>
            <a:ext cx="341642" cy="523220"/>
          </a:xfrm>
          <a:prstGeom prst="rect">
            <a:avLst/>
          </a:prstGeom>
          <a:noFill/>
        </p:spPr>
        <p:txBody>
          <a:bodyPr wrap="square" rtlCol="0">
            <a:spAutoFit/>
          </a:bodyPr>
          <a:lstStyle/>
          <a:p>
            <a:r>
              <a:rPr lang="en-GB" sz="2800" dirty="0" smtClean="0">
                <a:latin typeface="Courier New"/>
                <a:cs typeface="Courier New"/>
              </a:rPr>
              <a:t>1</a:t>
            </a:r>
            <a:endParaRPr lang="en-GB" sz="2800" dirty="0">
              <a:latin typeface="Courier New"/>
              <a:cs typeface="Courier New"/>
            </a:endParaRPr>
          </a:p>
        </p:txBody>
      </p:sp>
      <p:sp>
        <p:nvSpPr>
          <p:cNvPr id="60" name="Rectangle 2"/>
          <p:cNvSpPr/>
          <p:nvPr/>
        </p:nvSpPr>
        <p:spPr>
          <a:xfrm rot="2700000">
            <a:off x="4125222" y="3411550"/>
            <a:ext cx="449726" cy="453537"/>
          </a:xfrm>
          <a:custGeom>
            <a:avLst/>
            <a:gdLst/>
            <a:ahLst/>
            <a:cxnLst/>
            <a:rect l="l" t="t" r="r" b="b"/>
            <a:pathLst>
              <a:path w="3311574" h="3339636">
                <a:moveTo>
                  <a:pt x="1511301" y="452851"/>
                </a:moveTo>
                <a:lnTo>
                  <a:pt x="1511301" y="2740969"/>
                </a:lnTo>
                <a:lnTo>
                  <a:pt x="1823971" y="2740969"/>
                </a:lnTo>
                <a:lnTo>
                  <a:pt x="1823971" y="452851"/>
                </a:lnTo>
                <a:close/>
                <a:moveTo>
                  <a:pt x="0" y="0"/>
                </a:moveTo>
                <a:lnTo>
                  <a:pt x="3311574" y="0"/>
                </a:lnTo>
                <a:lnTo>
                  <a:pt x="3311574" y="3339636"/>
                </a:lnTo>
                <a:lnTo>
                  <a:pt x="0" y="3339636"/>
                </a:lnTo>
                <a:close/>
              </a:path>
            </a:pathLst>
          </a:custGeom>
          <a:solidFill>
            <a:srgbClr val="1A1449"/>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41" name="TextBox 40"/>
          <p:cNvSpPr txBox="1"/>
          <p:nvPr/>
        </p:nvSpPr>
        <p:spPr>
          <a:xfrm>
            <a:off x="4903640" y="3801103"/>
            <a:ext cx="341642" cy="523220"/>
          </a:xfrm>
          <a:prstGeom prst="rect">
            <a:avLst/>
          </a:prstGeom>
          <a:noFill/>
        </p:spPr>
        <p:txBody>
          <a:bodyPr wrap="square" rtlCol="0">
            <a:spAutoFit/>
          </a:bodyPr>
          <a:lstStyle/>
          <a:p>
            <a:r>
              <a:rPr lang="en-GB" sz="2800" dirty="0" smtClean="0">
                <a:latin typeface="Courier New"/>
                <a:cs typeface="Courier New"/>
              </a:rPr>
              <a:t>0</a:t>
            </a:r>
            <a:endParaRPr lang="en-GB" sz="2800" dirty="0">
              <a:latin typeface="Courier New"/>
              <a:cs typeface="Courier New"/>
            </a:endParaRPr>
          </a:p>
        </p:txBody>
      </p:sp>
      <p:sp>
        <p:nvSpPr>
          <p:cNvPr id="63" name="Rectangle 2"/>
          <p:cNvSpPr/>
          <p:nvPr/>
        </p:nvSpPr>
        <p:spPr>
          <a:xfrm rot="18900000">
            <a:off x="4849599" y="3411550"/>
            <a:ext cx="449725" cy="453536"/>
          </a:xfrm>
          <a:custGeom>
            <a:avLst/>
            <a:gdLst/>
            <a:ahLst/>
            <a:cxnLst/>
            <a:rect l="l" t="t" r="r" b="b"/>
            <a:pathLst>
              <a:path w="3311574" h="3339636">
                <a:moveTo>
                  <a:pt x="1511301" y="452851"/>
                </a:moveTo>
                <a:lnTo>
                  <a:pt x="1511301" y="2740969"/>
                </a:lnTo>
                <a:lnTo>
                  <a:pt x="1823971" y="2740969"/>
                </a:lnTo>
                <a:lnTo>
                  <a:pt x="1823971" y="452851"/>
                </a:lnTo>
                <a:close/>
                <a:moveTo>
                  <a:pt x="0" y="0"/>
                </a:moveTo>
                <a:lnTo>
                  <a:pt x="3311574" y="0"/>
                </a:lnTo>
                <a:lnTo>
                  <a:pt x="3311574" y="3339636"/>
                </a:lnTo>
                <a:lnTo>
                  <a:pt x="0" y="3339636"/>
                </a:lnTo>
                <a:close/>
              </a:path>
            </a:pathLst>
          </a:custGeom>
          <a:solidFill>
            <a:srgbClr val="1A1449"/>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42" name="TextBox 41"/>
          <p:cNvSpPr txBox="1"/>
          <p:nvPr/>
        </p:nvSpPr>
        <p:spPr>
          <a:xfrm>
            <a:off x="5628016" y="3801103"/>
            <a:ext cx="341642" cy="523220"/>
          </a:xfrm>
          <a:prstGeom prst="rect">
            <a:avLst/>
          </a:prstGeom>
          <a:noFill/>
        </p:spPr>
        <p:txBody>
          <a:bodyPr wrap="square" rtlCol="0">
            <a:spAutoFit/>
          </a:bodyPr>
          <a:lstStyle/>
          <a:p>
            <a:r>
              <a:rPr lang="en-GB" sz="2800" dirty="0" smtClean="0">
                <a:latin typeface="Courier New"/>
                <a:cs typeface="Courier New"/>
              </a:rPr>
              <a:t>0</a:t>
            </a:r>
            <a:endParaRPr lang="en-GB" sz="2800" dirty="0">
              <a:latin typeface="Courier New"/>
              <a:cs typeface="Courier New"/>
            </a:endParaRPr>
          </a:p>
        </p:txBody>
      </p:sp>
      <p:sp>
        <p:nvSpPr>
          <p:cNvPr id="64" name="Rectangle 2"/>
          <p:cNvSpPr/>
          <p:nvPr/>
        </p:nvSpPr>
        <p:spPr>
          <a:xfrm rot="5400000">
            <a:off x="5573974" y="3411550"/>
            <a:ext cx="449726" cy="453537"/>
          </a:xfrm>
          <a:custGeom>
            <a:avLst/>
            <a:gdLst/>
            <a:ahLst/>
            <a:cxnLst/>
            <a:rect l="l" t="t" r="r" b="b"/>
            <a:pathLst>
              <a:path w="3311574" h="3339636">
                <a:moveTo>
                  <a:pt x="1511301" y="452851"/>
                </a:moveTo>
                <a:lnTo>
                  <a:pt x="1511301" y="2740969"/>
                </a:lnTo>
                <a:lnTo>
                  <a:pt x="1823971" y="2740969"/>
                </a:lnTo>
                <a:lnTo>
                  <a:pt x="1823971" y="452851"/>
                </a:lnTo>
                <a:close/>
                <a:moveTo>
                  <a:pt x="0" y="0"/>
                </a:moveTo>
                <a:lnTo>
                  <a:pt x="3311574" y="0"/>
                </a:lnTo>
                <a:lnTo>
                  <a:pt x="3311574" y="3339636"/>
                </a:lnTo>
                <a:lnTo>
                  <a:pt x="0" y="3339636"/>
                </a:lnTo>
                <a:close/>
              </a:path>
            </a:pathLst>
          </a:custGeom>
          <a:solidFill>
            <a:srgbClr val="1A1449"/>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43" name="TextBox 42"/>
          <p:cNvSpPr txBox="1"/>
          <p:nvPr/>
        </p:nvSpPr>
        <p:spPr>
          <a:xfrm>
            <a:off x="6352392" y="3801103"/>
            <a:ext cx="341642" cy="523220"/>
          </a:xfrm>
          <a:prstGeom prst="rect">
            <a:avLst/>
          </a:prstGeom>
          <a:noFill/>
        </p:spPr>
        <p:txBody>
          <a:bodyPr wrap="square" rtlCol="0">
            <a:spAutoFit/>
          </a:bodyPr>
          <a:lstStyle/>
          <a:p>
            <a:r>
              <a:rPr lang="en-GB" sz="2800" dirty="0" smtClean="0">
                <a:latin typeface="Courier New"/>
                <a:cs typeface="Courier New"/>
              </a:rPr>
              <a:t>0</a:t>
            </a:r>
            <a:endParaRPr lang="en-GB" sz="2800" dirty="0">
              <a:latin typeface="Courier New"/>
              <a:cs typeface="Courier New"/>
            </a:endParaRPr>
          </a:p>
        </p:txBody>
      </p:sp>
      <p:sp>
        <p:nvSpPr>
          <p:cNvPr id="65" name="Rectangle 2"/>
          <p:cNvSpPr/>
          <p:nvPr/>
        </p:nvSpPr>
        <p:spPr>
          <a:xfrm rot="5400000">
            <a:off x="6298350" y="3411550"/>
            <a:ext cx="449726" cy="453537"/>
          </a:xfrm>
          <a:custGeom>
            <a:avLst/>
            <a:gdLst/>
            <a:ahLst/>
            <a:cxnLst/>
            <a:rect l="l" t="t" r="r" b="b"/>
            <a:pathLst>
              <a:path w="3311574" h="3339636">
                <a:moveTo>
                  <a:pt x="1511301" y="452851"/>
                </a:moveTo>
                <a:lnTo>
                  <a:pt x="1511301" y="2740969"/>
                </a:lnTo>
                <a:lnTo>
                  <a:pt x="1823971" y="2740969"/>
                </a:lnTo>
                <a:lnTo>
                  <a:pt x="1823971" y="452851"/>
                </a:lnTo>
                <a:close/>
                <a:moveTo>
                  <a:pt x="0" y="0"/>
                </a:moveTo>
                <a:lnTo>
                  <a:pt x="3311574" y="0"/>
                </a:lnTo>
                <a:lnTo>
                  <a:pt x="3311574" y="3339636"/>
                </a:lnTo>
                <a:lnTo>
                  <a:pt x="0" y="3339636"/>
                </a:lnTo>
                <a:close/>
              </a:path>
            </a:pathLst>
          </a:custGeom>
          <a:solidFill>
            <a:srgbClr val="1A1449"/>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solidFill>
                <a:schemeClr val="tx1"/>
              </a:solidFill>
            </a:endParaRPr>
          </a:p>
        </p:txBody>
      </p:sp>
      <p:sp>
        <p:nvSpPr>
          <p:cNvPr id="44" name="TextBox 43"/>
          <p:cNvSpPr txBox="1"/>
          <p:nvPr/>
        </p:nvSpPr>
        <p:spPr>
          <a:xfrm>
            <a:off x="7074864" y="3801103"/>
            <a:ext cx="341642" cy="523220"/>
          </a:xfrm>
          <a:prstGeom prst="rect">
            <a:avLst/>
          </a:prstGeom>
          <a:noFill/>
        </p:spPr>
        <p:txBody>
          <a:bodyPr wrap="square" rtlCol="0">
            <a:spAutoFit/>
          </a:bodyPr>
          <a:lstStyle/>
          <a:p>
            <a:r>
              <a:rPr lang="en-GB" sz="2800" dirty="0" smtClean="0">
                <a:latin typeface="Courier New"/>
                <a:cs typeface="Courier New"/>
              </a:rPr>
              <a:t>1</a:t>
            </a:r>
            <a:endParaRPr lang="en-GB" sz="2800" dirty="0">
              <a:latin typeface="Courier New"/>
              <a:cs typeface="Courier New"/>
            </a:endParaRPr>
          </a:p>
        </p:txBody>
      </p:sp>
      <p:sp>
        <p:nvSpPr>
          <p:cNvPr id="66" name="Rectangle 2"/>
          <p:cNvSpPr/>
          <p:nvPr/>
        </p:nvSpPr>
        <p:spPr>
          <a:xfrm>
            <a:off x="7020822" y="3411550"/>
            <a:ext cx="449726" cy="453537"/>
          </a:xfrm>
          <a:custGeom>
            <a:avLst/>
            <a:gdLst/>
            <a:ahLst/>
            <a:cxnLst/>
            <a:rect l="l" t="t" r="r" b="b"/>
            <a:pathLst>
              <a:path w="3311574" h="3339636">
                <a:moveTo>
                  <a:pt x="1511301" y="452851"/>
                </a:moveTo>
                <a:lnTo>
                  <a:pt x="1511301" y="2740969"/>
                </a:lnTo>
                <a:lnTo>
                  <a:pt x="1823971" y="2740969"/>
                </a:lnTo>
                <a:lnTo>
                  <a:pt x="1823971" y="452851"/>
                </a:lnTo>
                <a:close/>
                <a:moveTo>
                  <a:pt x="0" y="0"/>
                </a:moveTo>
                <a:lnTo>
                  <a:pt x="3311574" y="0"/>
                </a:lnTo>
                <a:lnTo>
                  <a:pt x="3311574" y="3339636"/>
                </a:lnTo>
                <a:lnTo>
                  <a:pt x="0" y="3339636"/>
                </a:lnTo>
                <a:close/>
              </a:path>
            </a:pathLst>
          </a:custGeom>
          <a:solidFill>
            <a:srgbClr val="1A1449"/>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xmlns="" val="232037968"/>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FE0E3088-5904-8B4B-9FC4-3997AD8EFB6F}" type="datetime1">
              <a:rPr lang="en-GB" smtClean="0"/>
              <a:pPr/>
              <a:t>08/06/2015</a:t>
            </a:fld>
            <a:endParaRPr lang="en-GB"/>
          </a:p>
        </p:txBody>
      </p:sp>
      <p:sp>
        <p:nvSpPr>
          <p:cNvPr id="6" name="Footer Placeholder 5"/>
          <p:cNvSpPr>
            <a:spLocks noGrp="1"/>
          </p:cNvSpPr>
          <p:nvPr>
            <p:ph type="ftr" sz="quarter" idx="11"/>
          </p:nvPr>
        </p:nvSpPr>
        <p:spPr/>
        <p:txBody>
          <a:bodyPr/>
          <a:lstStyle/>
          <a:p>
            <a:r>
              <a:rPr lang="en-GB" smtClean="0"/>
              <a:t>Quantum Key Distribution</a:t>
            </a:r>
            <a:endParaRPr lang="en-GB" dirty="0"/>
          </a:p>
        </p:txBody>
      </p:sp>
      <p:sp>
        <p:nvSpPr>
          <p:cNvPr id="7" name="TextBox 6"/>
          <p:cNvSpPr txBox="1"/>
          <p:nvPr/>
        </p:nvSpPr>
        <p:spPr>
          <a:xfrm>
            <a:off x="319156" y="3181463"/>
            <a:ext cx="1355937" cy="523220"/>
          </a:xfrm>
          <a:prstGeom prst="rect">
            <a:avLst/>
          </a:prstGeom>
          <a:noFill/>
        </p:spPr>
        <p:txBody>
          <a:bodyPr wrap="square" rtlCol="0">
            <a:spAutoFit/>
          </a:bodyPr>
          <a:lstStyle/>
          <a:p>
            <a:r>
              <a:rPr lang="en-GB" sz="2800" dirty="0" smtClean="0">
                <a:latin typeface="Courier New"/>
                <a:cs typeface="Courier New"/>
              </a:rPr>
              <a:t>Alice</a:t>
            </a:r>
            <a:endParaRPr lang="en-GB" sz="2800" dirty="0">
              <a:latin typeface="Courier New"/>
              <a:cs typeface="Courier New"/>
            </a:endParaRPr>
          </a:p>
        </p:txBody>
      </p:sp>
      <p:sp>
        <p:nvSpPr>
          <p:cNvPr id="8" name="TextBox 7"/>
          <p:cNvSpPr txBox="1"/>
          <p:nvPr/>
        </p:nvSpPr>
        <p:spPr>
          <a:xfrm>
            <a:off x="319156" y="4983640"/>
            <a:ext cx="927732" cy="523220"/>
          </a:xfrm>
          <a:prstGeom prst="rect">
            <a:avLst/>
          </a:prstGeom>
          <a:noFill/>
        </p:spPr>
        <p:txBody>
          <a:bodyPr wrap="square" rtlCol="0">
            <a:spAutoFit/>
          </a:bodyPr>
          <a:lstStyle/>
          <a:p>
            <a:r>
              <a:rPr lang="en-GB" sz="2800" dirty="0" smtClean="0">
                <a:latin typeface="Courier New"/>
                <a:cs typeface="Courier New"/>
              </a:rPr>
              <a:t>Bob</a:t>
            </a:r>
            <a:endParaRPr lang="en-GB" sz="2800" dirty="0">
              <a:latin typeface="Courier New"/>
              <a:cs typeface="Courier New"/>
            </a:endParaRPr>
          </a:p>
        </p:txBody>
      </p:sp>
      <p:sp>
        <p:nvSpPr>
          <p:cNvPr id="16" name="Content Placeholder 2"/>
          <p:cNvSpPr>
            <a:spLocks noGrp="1"/>
          </p:cNvSpPr>
          <p:nvPr>
            <p:ph sz="half" idx="1"/>
          </p:nvPr>
        </p:nvSpPr>
        <p:spPr>
          <a:xfrm>
            <a:off x="693738" y="1147678"/>
            <a:ext cx="7152412" cy="1854000"/>
          </a:xfrm>
        </p:spPr>
        <p:txBody>
          <a:bodyPr/>
          <a:lstStyle/>
          <a:p>
            <a:r>
              <a:rPr lang="en-GB" b="0" dirty="0"/>
              <a:t>Bob randomly chooses the filter to receive the </a:t>
            </a:r>
            <a:r>
              <a:rPr lang="en-GB" b="0" dirty="0" smtClean="0"/>
              <a:t>bit-string.</a:t>
            </a:r>
            <a:endParaRPr lang="en-GB" b="0" dirty="0"/>
          </a:p>
        </p:txBody>
      </p:sp>
      <p:grpSp>
        <p:nvGrpSpPr>
          <p:cNvPr id="75" name="Group 74"/>
          <p:cNvGrpSpPr/>
          <p:nvPr/>
        </p:nvGrpSpPr>
        <p:grpSpPr>
          <a:xfrm>
            <a:off x="1950188" y="3413456"/>
            <a:ext cx="453537" cy="2616624"/>
            <a:chOff x="1950188" y="3413456"/>
            <a:chExt cx="453537" cy="2616624"/>
          </a:xfrm>
        </p:grpSpPr>
        <p:sp>
          <p:nvSpPr>
            <p:cNvPr id="27" name="TextBox 26"/>
            <p:cNvSpPr txBox="1"/>
            <p:nvPr/>
          </p:nvSpPr>
          <p:spPr>
            <a:xfrm>
              <a:off x="2006136" y="5506860"/>
              <a:ext cx="341642" cy="523220"/>
            </a:xfrm>
            <a:prstGeom prst="rect">
              <a:avLst/>
            </a:prstGeom>
            <a:noFill/>
          </p:spPr>
          <p:txBody>
            <a:bodyPr wrap="square" rtlCol="0">
              <a:spAutoFit/>
            </a:bodyPr>
            <a:lstStyle/>
            <a:p>
              <a:r>
                <a:rPr lang="en-GB" sz="2800" dirty="0" smtClean="0">
                  <a:latin typeface="Courier New"/>
                  <a:cs typeface="Courier New"/>
                </a:rPr>
                <a:t>1</a:t>
              </a:r>
              <a:endParaRPr lang="en-GB" sz="2800" dirty="0">
                <a:latin typeface="Courier New"/>
                <a:cs typeface="Courier New"/>
              </a:endParaRPr>
            </a:p>
          </p:txBody>
        </p:sp>
        <p:sp>
          <p:nvSpPr>
            <p:cNvPr id="37" name="TextBox 36"/>
            <p:cNvSpPr txBox="1"/>
            <p:nvPr/>
          </p:nvSpPr>
          <p:spPr>
            <a:xfrm>
              <a:off x="2006136" y="3801103"/>
              <a:ext cx="341642" cy="523220"/>
            </a:xfrm>
            <a:prstGeom prst="rect">
              <a:avLst/>
            </a:prstGeom>
            <a:noFill/>
          </p:spPr>
          <p:txBody>
            <a:bodyPr wrap="square" rtlCol="0">
              <a:spAutoFit/>
            </a:bodyPr>
            <a:lstStyle/>
            <a:p>
              <a:r>
                <a:rPr lang="en-GB" sz="2800" dirty="0" smtClean="0">
                  <a:latin typeface="Courier New"/>
                  <a:cs typeface="Courier New"/>
                </a:rPr>
                <a:t>1</a:t>
              </a:r>
              <a:endParaRPr lang="en-GB" sz="2800" dirty="0">
                <a:latin typeface="Courier New"/>
                <a:cs typeface="Courier New"/>
              </a:endParaRPr>
            </a:p>
          </p:txBody>
        </p:sp>
        <p:sp>
          <p:nvSpPr>
            <p:cNvPr id="62" name="Rectangle 2"/>
            <p:cNvSpPr/>
            <p:nvPr/>
          </p:nvSpPr>
          <p:spPr>
            <a:xfrm rot="2700000">
              <a:off x="1952094" y="3411550"/>
              <a:ext cx="449726" cy="453537"/>
            </a:xfrm>
            <a:custGeom>
              <a:avLst/>
              <a:gdLst/>
              <a:ahLst/>
              <a:cxnLst/>
              <a:rect l="l" t="t" r="r" b="b"/>
              <a:pathLst>
                <a:path w="3311574" h="3339636">
                  <a:moveTo>
                    <a:pt x="1511301" y="452851"/>
                  </a:moveTo>
                  <a:lnTo>
                    <a:pt x="1511301" y="2740969"/>
                  </a:lnTo>
                  <a:lnTo>
                    <a:pt x="1823971" y="2740969"/>
                  </a:lnTo>
                  <a:lnTo>
                    <a:pt x="1823971" y="452851"/>
                  </a:lnTo>
                  <a:close/>
                  <a:moveTo>
                    <a:pt x="0" y="0"/>
                  </a:moveTo>
                  <a:lnTo>
                    <a:pt x="3311574" y="0"/>
                  </a:lnTo>
                  <a:lnTo>
                    <a:pt x="3311574" y="3339636"/>
                  </a:lnTo>
                  <a:lnTo>
                    <a:pt x="0" y="3339636"/>
                  </a:lnTo>
                  <a:close/>
                </a:path>
              </a:pathLst>
            </a:custGeom>
            <a:solidFill>
              <a:srgbClr val="1A1449"/>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solidFill>
                  <a:schemeClr val="tx1"/>
                </a:solidFill>
              </a:endParaRPr>
            </a:p>
          </p:txBody>
        </p:sp>
        <p:sp>
          <p:nvSpPr>
            <p:cNvPr id="67" name="Rectangle 2"/>
            <p:cNvSpPr/>
            <p:nvPr/>
          </p:nvSpPr>
          <p:spPr>
            <a:xfrm>
              <a:off x="1952094" y="5055435"/>
              <a:ext cx="449726" cy="453537"/>
            </a:xfrm>
            <a:custGeom>
              <a:avLst/>
              <a:gdLst/>
              <a:ahLst/>
              <a:cxnLst/>
              <a:rect l="l" t="t" r="r" b="b"/>
              <a:pathLst>
                <a:path w="3311574" h="3339636">
                  <a:moveTo>
                    <a:pt x="1511301" y="452851"/>
                  </a:moveTo>
                  <a:lnTo>
                    <a:pt x="1511301" y="2740969"/>
                  </a:lnTo>
                  <a:lnTo>
                    <a:pt x="1823971" y="2740969"/>
                  </a:lnTo>
                  <a:lnTo>
                    <a:pt x="1823971" y="452851"/>
                  </a:lnTo>
                  <a:close/>
                  <a:moveTo>
                    <a:pt x="0" y="0"/>
                  </a:moveTo>
                  <a:lnTo>
                    <a:pt x="3311574" y="0"/>
                  </a:lnTo>
                  <a:lnTo>
                    <a:pt x="3311574" y="3339636"/>
                  </a:lnTo>
                  <a:lnTo>
                    <a:pt x="0" y="3339636"/>
                  </a:lnTo>
                  <a:close/>
                </a:path>
              </a:pathLst>
            </a:custGeom>
            <a:solidFill>
              <a:srgbClr val="1A1449"/>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solidFill>
                  <a:schemeClr val="tx1"/>
                </a:solidFill>
              </a:endParaRPr>
            </a:p>
          </p:txBody>
        </p:sp>
      </p:grpSp>
      <p:grpSp>
        <p:nvGrpSpPr>
          <p:cNvPr id="48" name="Group 47"/>
          <p:cNvGrpSpPr/>
          <p:nvPr/>
        </p:nvGrpSpPr>
        <p:grpSpPr>
          <a:xfrm>
            <a:off x="2674564" y="3411550"/>
            <a:ext cx="453537" cy="2618530"/>
            <a:chOff x="2650142" y="3411550"/>
            <a:chExt cx="453537" cy="2618530"/>
          </a:xfrm>
        </p:grpSpPr>
        <p:sp>
          <p:nvSpPr>
            <p:cNvPr id="28" name="TextBox 27"/>
            <p:cNvSpPr txBox="1"/>
            <p:nvPr/>
          </p:nvSpPr>
          <p:spPr>
            <a:xfrm>
              <a:off x="2706090" y="5506860"/>
              <a:ext cx="341642" cy="523220"/>
            </a:xfrm>
            <a:prstGeom prst="rect">
              <a:avLst/>
            </a:prstGeom>
            <a:noFill/>
          </p:spPr>
          <p:txBody>
            <a:bodyPr wrap="square" rtlCol="0">
              <a:spAutoFit/>
            </a:bodyPr>
            <a:lstStyle/>
            <a:p>
              <a:r>
                <a:rPr lang="en-GB" sz="2800" dirty="0" smtClean="0">
                  <a:latin typeface="Courier New"/>
                  <a:cs typeface="Courier New"/>
                </a:rPr>
                <a:t>0</a:t>
              </a:r>
              <a:endParaRPr lang="en-GB" sz="2800" dirty="0">
                <a:latin typeface="Courier New"/>
                <a:cs typeface="Courier New"/>
              </a:endParaRPr>
            </a:p>
          </p:txBody>
        </p:sp>
        <p:sp>
          <p:nvSpPr>
            <p:cNvPr id="38" name="TextBox 37"/>
            <p:cNvSpPr txBox="1"/>
            <p:nvPr/>
          </p:nvSpPr>
          <p:spPr>
            <a:xfrm>
              <a:off x="2706090" y="3801103"/>
              <a:ext cx="341642" cy="523220"/>
            </a:xfrm>
            <a:prstGeom prst="rect">
              <a:avLst/>
            </a:prstGeom>
            <a:noFill/>
          </p:spPr>
          <p:txBody>
            <a:bodyPr wrap="square" rtlCol="0">
              <a:spAutoFit/>
            </a:bodyPr>
            <a:lstStyle/>
            <a:p>
              <a:r>
                <a:rPr lang="en-GB" sz="2800" dirty="0" smtClean="0">
                  <a:latin typeface="Courier New"/>
                  <a:cs typeface="Courier New"/>
                </a:rPr>
                <a:t>1</a:t>
              </a:r>
              <a:endParaRPr lang="en-GB" sz="2800" dirty="0">
                <a:latin typeface="Courier New"/>
                <a:cs typeface="Courier New"/>
              </a:endParaRPr>
            </a:p>
          </p:txBody>
        </p:sp>
        <p:sp>
          <p:nvSpPr>
            <p:cNvPr id="49" name="Rectangle 2"/>
            <p:cNvSpPr/>
            <p:nvPr/>
          </p:nvSpPr>
          <p:spPr>
            <a:xfrm>
              <a:off x="2652048" y="3411550"/>
              <a:ext cx="449726" cy="453537"/>
            </a:xfrm>
            <a:custGeom>
              <a:avLst/>
              <a:gdLst/>
              <a:ahLst/>
              <a:cxnLst/>
              <a:rect l="l" t="t" r="r" b="b"/>
              <a:pathLst>
                <a:path w="3311574" h="3339636">
                  <a:moveTo>
                    <a:pt x="1511301" y="452851"/>
                  </a:moveTo>
                  <a:lnTo>
                    <a:pt x="1511301" y="2740969"/>
                  </a:lnTo>
                  <a:lnTo>
                    <a:pt x="1823971" y="2740969"/>
                  </a:lnTo>
                  <a:lnTo>
                    <a:pt x="1823971" y="452851"/>
                  </a:lnTo>
                  <a:close/>
                  <a:moveTo>
                    <a:pt x="0" y="0"/>
                  </a:moveTo>
                  <a:lnTo>
                    <a:pt x="3311574" y="0"/>
                  </a:lnTo>
                  <a:lnTo>
                    <a:pt x="3311574" y="3339636"/>
                  </a:lnTo>
                  <a:lnTo>
                    <a:pt x="0" y="3339636"/>
                  </a:lnTo>
                  <a:close/>
                </a:path>
              </a:pathLst>
            </a:custGeom>
            <a:solidFill>
              <a:srgbClr val="1A1449"/>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solidFill>
                  <a:schemeClr val="tx1"/>
                </a:solidFill>
              </a:endParaRPr>
            </a:p>
          </p:txBody>
        </p:sp>
        <p:sp>
          <p:nvSpPr>
            <p:cNvPr id="68" name="Rectangle 2"/>
            <p:cNvSpPr/>
            <p:nvPr/>
          </p:nvSpPr>
          <p:spPr>
            <a:xfrm rot="2700000">
              <a:off x="2652048" y="5055435"/>
              <a:ext cx="449726" cy="453537"/>
            </a:xfrm>
            <a:custGeom>
              <a:avLst/>
              <a:gdLst/>
              <a:ahLst/>
              <a:cxnLst/>
              <a:rect l="l" t="t" r="r" b="b"/>
              <a:pathLst>
                <a:path w="3311574" h="3339636">
                  <a:moveTo>
                    <a:pt x="1511301" y="452851"/>
                  </a:moveTo>
                  <a:lnTo>
                    <a:pt x="1511301" y="2740969"/>
                  </a:lnTo>
                  <a:lnTo>
                    <a:pt x="1823971" y="2740969"/>
                  </a:lnTo>
                  <a:lnTo>
                    <a:pt x="1823971" y="452851"/>
                  </a:lnTo>
                  <a:close/>
                  <a:moveTo>
                    <a:pt x="0" y="0"/>
                  </a:moveTo>
                  <a:lnTo>
                    <a:pt x="3311574" y="0"/>
                  </a:lnTo>
                  <a:lnTo>
                    <a:pt x="3311574" y="3339636"/>
                  </a:lnTo>
                  <a:lnTo>
                    <a:pt x="0" y="3339636"/>
                  </a:lnTo>
                  <a:close/>
                </a:path>
              </a:pathLst>
            </a:custGeom>
            <a:solidFill>
              <a:srgbClr val="1A1449"/>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solidFill>
                  <a:schemeClr val="tx1"/>
                </a:solidFill>
              </a:endParaRPr>
            </a:p>
          </p:txBody>
        </p:sp>
      </p:grpSp>
      <p:grpSp>
        <p:nvGrpSpPr>
          <p:cNvPr id="47" name="Group 46"/>
          <p:cNvGrpSpPr/>
          <p:nvPr/>
        </p:nvGrpSpPr>
        <p:grpSpPr>
          <a:xfrm>
            <a:off x="3398940" y="3413456"/>
            <a:ext cx="453537" cy="2616624"/>
            <a:chOff x="3383693" y="3413456"/>
            <a:chExt cx="453537" cy="2616624"/>
          </a:xfrm>
        </p:grpSpPr>
        <p:sp>
          <p:nvSpPr>
            <p:cNvPr id="29" name="TextBox 28"/>
            <p:cNvSpPr txBox="1"/>
            <p:nvPr/>
          </p:nvSpPr>
          <p:spPr>
            <a:xfrm>
              <a:off x="3439641" y="5506860"/>
              <a:ext cx="341642" cy="523220"/>
            </a:xfrm>
            <a:prstGeom prst="rect">
              <a:avLst/>
            </a:prstGeom>
            <a:noFill/>
          </p:spPr>
          <p:txBody>
            <a:bodyPr wrap="square" rtlCol="0">
              <a:spAutoFit/>
            </a:bodyPr>
            <a:lstStyle/>
            <a:p>
              <a:r>
                <a:rPr lang="en-GB" sz="2800" dirty="0" smtClean="0">
                  <a:latin typeface="Courier New"/>
                  <a:cs typeface="Courier New"/>
                </a:rPr>
                <a:t>0</a:t>
              </a:r>
              <a:endParaRPr lang="en-GB" sz="2800" dirty="0">
                <a:latin typeface="Courier New"/>
                <a:cs typeface="Courier New"/>
              </a:endParaRPr>
            </a:p>
          </p:txBody>
        </p:sp>
        <p:sp>
          <p:nvSpPr>
            <p:cNvPr id="39" name="TextBox 38"/>
            <p:cNvSpPr txBox="1"/>
            <p:nvPr/>
          </p:nvSpPr>
          <p:spPr>
            <a:xfrm>
              <a:off x="3439641" y="3801103"/>
              <a:ext cx="341642" cy="523220"/>
            </a:xfrm>
            <a:prstGeom prst="rect">
              <a:avLst/>
            </a:prstGeom>
            <a:noFill/>
          </p:spPr>
          <p:txBody>
            <a:bodyPr wrap="square" rtlCol="0">
              <a:spAutoFit/>
            </a:bodyPr>
            <a:lstStyle/>
            <a:p>
              <a:r>
                <a:rPr lang="en-GB" sz="2800" dirty="0" smtClean="0">
                  <a:latin typeface="Courier New"/>
                  <a:cs typeface="Courier New"/>
                </a:rPr>
                <a:t>0</a:t>
              </a:r>
              <a:endParaRPr lang="en-GB" sz="2800" dirty="0">
                <a:latin typeface="Courier New"/>
                <a:cs typeface="Courier New"/>
              </a:endParaRPr>
            </a:p>
          </p:txBody>
        </p:sp>
        <p:sp>
          <p:nvSpPr>
            <p:cNvPr id="61" name="Rectangle 2"/>
            <p:cNvSpPr/>
            <p:nvPr/>
          </p:nvSpPr>
          <p:spPr>
            <a:xfrm rot="5400000">
              <a:off x="3385599" y="3411550"/>
              <a:ext cx="449726" cy="453537"/>
            </a:xfrm>
            <a:custGeom>
              <a:avLst/>
              <a:gdLst/>
              <a:ahLst/>
              <a:cxnLst/>
              <a:rect l="l" t="t" r="r" b="b"/>
              <a:pathLst>
                <a:path w="3311574" h="3339636">
                  <a:moveTo>
                    <a:pt x="1511301" y="452851"/>
                  </a:moveTo>
                  <a:lnTo>
                    <a:pt x="1511301" y="2740969"/>
                  </a:lnTo>
                  <a:lnTo>
                    <a:pt x="1823971" y="2740969"/>
                  </a:lnTo>
                  <a:lnTo>
                    <a:pt x="1823971" y="452851"/>
                  </a:lnTo>
                  <a:close/>
                  <a:moveTo>
                    <a:pt x="0" y="0"/>
                  </a:moveTo>
                  <a:lnTo>
                    <a:pt x="3311574" y="0"/>
                  </a:lnTo>
                  <a:lnTo>
                    <a:pt x="3311574" y="3339636"/>
                  </a:lnTo>
                  <a:lnTo>
                    <a:pt x="0" y="3339636"/>
                  </a:lnTo>
                  <a:close/>
                </a:path>
              </a:pathLst>
            </a:custGeom>
            <a:solidFill>
              <a:srgbClr val="1A1449"/>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69" name="Rectangle 2"/>
            <p:cNvSpPr/>
            <p:nvPr/>
          </p:nvSpPr>
          <p:spPr>
            <a:xfrm>
              <a:off x="3385599" y="5055435"/>
              <a:ext cx="449726" cy="453537"/>
            </a:xfrm>
            <a:custGeom>
              <a:avLst/>
              <a:gdLst/>
              <a:ahLst/>
              <a:cxnLst/>
              <a:rect l="l" t="t" r="r" b="b"/>
              <a:pathLst>
                <a:path w="3311574" h="3339636">
                  <a:moveTo>
                    <a:pt x="1511301" y="452851"/>
                  </a:moveTo>
                  <a:lnTo>
                    <a:pt x="1511301" y="2740969"/>
                  </a:lnTo>
                  <a:lnTo>
                    <a:pt x="1823971" y="2740969"/>
                  </a:lnTo>
                  <a:lnTo>
                    <a:pt x="1823971" y="452851"/>
                  </a:lnTo>
                  <a:close/>
                  <a:moveTo>
                    <a:pt x="0" y="0"/>
                  </a:moveTo>
                  <a:lnTo>
                    <a:pt x="3311574" y="0"/>
                  </a:lnTo>
                  <a:lnTo>
                    <a:pt x="3311574" y="3339636"/>
                  </a:lnTo>
                  <a:lnTo>
                    <a:pt x="0" y="3339636"/>
                  </a:lnTo>
                  <a:close/>
                </a:path>
              </a:pathLst>
            </a:custGeom>
            <a:solidFill>
              <a:srgbClr val="1A1449"/>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grpSp>
        <p:nvGrpSpPr>
          <p:cNvPr id="46" name="Group 45"/>
          <p:cNvGrpSpPr/>
          <p:nvPr/>
        </p:nvGrpSpPr>
        <p:grpSpPr>
          <a:xfrm>
            <a:off x="4123316" y="3413456"/>
            <a:ext cx="453537" cy="2616624"/>
            <a:chOff x="4111882" y="3413456"/>
            <a:chExt cx="453537" cy="2616624"/>
          </a:xfrm>
        </p:grpSpPr>
        <p:sp>
          <p:nvSpPr>
            <p:cNvPr id="30" name="TextBox 29"/>
            <p:cNvSpPr txBox="1"/>
            <p:nvPr/>
          </p:nvSpPr>
          <p:spPr>
            <a:xfrm>
              <a:off x="4167830" y="5506860"/>
              <a:ext cx="341642" cy="523220"/>
            </a:xfrm>
            <a:prstGeom prst="rect">
              <a:avLst/>
            </a:prstGeom>
            <a:noFill/>
          </p:spPr>
          <p:txBody>
            <a:bodyPr wrap="square" rtlCol="0">
              <a:spAutoFit/>
            </a:bodyPr>
            <a:lstStyle/>
            <a:p>
              <a:r>
                <a:rPr lang="en-GB" sz="2800" dirty="0" smtClean="0">
                  <a:latin typeface="Courier New"/>
                  <a:cs typeface="Courier New"/>
                </a:rPr>
                <a:t>1</a:t>
              </a:r>
              <a:endParaRPr lang="en-GB" sz="2800" dirty="0">
                <a:latin typeface="Courier New"/>
                <a:cs typeface="Courier New"/>
              </a:endParaRPr>
            </a:p>
          </p:txBody>
        </p:sp>
        <p:sp>
          <p:nvSpPr>
            <p:cNvPr id="40" name="TextBox 39"/>
            <p:cNvSpPr txBox="1"/>
            <p:nvPr/>
          </p:nvSpPr>
          <p:spPr>
            <a:xfrm>
              <a:off x="4167830" y="3801103"/>
              <a:ext cx="341642" cy="523220"/>
            </a:xfrm>
            <a:prstGeom prst="rect">
              <a:avLst/>
            </a:prstGeom>
            <a:noFill/>
          </p:spPr>
          <p:txBody>
            <a:bodyPr wrap="square" rtlCol="0">
              <a:spAutoFit/>
            </a:bodyPr>
            <a:lstStyle/>
            <a:p>
              <a:r>
                <a:rPr lang="en-GB" sz="2800" dirty="0" smtClean="0">
                  <a:latin typeface="Courier New"/>
                  <a:cs typeface="Courier New"/>
                </a:rPr>
                <a:t>1</a:t>
              </a:r>
              <a:endParaRPr lang="en-GB" sz="2800" dirty="0">
                <a:latin typeface="Courier New"/>
                <a:cs typeface="Courier New"/>
              </a:endParaRPr>
            </a:p>
          </p:txBody>
        </p:sp>
        <p:sp>
          <p:nvSpPr>
            <p:cNvPr id="60" name="Rectangle 2"/>
            <p:cNvSpPr/>
            <p:nvPr/>
          </p:nvSpPr>
          <p:spPr>
            <a:xfrm rot="2700000">
              <a:off x="4113788" y="3411550"/>
              <a:ext cx="449726" cy="453537"/>
            </a:xfrm>
            <a:custGeom>
              <a:avLst/>
              <a:gdLst/>
              <a:ahLst/>
              <a:cxnLst/>
              <a:rect l="l" t="t" r="r" b="b"/>
              <a:pathLst>
                <a:path w="3311574" h="3339636">
                  <a:moveTo>
                    <a:pt x="1511301" y="452851"/>
                  </a:moveTo>
                  <a:lnTo>
                    <a:pt x="1511301" y="2740969"/>
                  </a:lnTo>
                  <a:lnTo>
                    <a:pt x="1823971" y="2740969"/>
                  </a:lnTo>
                  <a:lnTo>
                    <a:pt x="1823971" y="452851"/>
                  </a:lnTo>
                  <a:close/>
                  <a:moveTo>
                    <a:pt x="0" y="0"/>
                  </a:moveTo>
                  <a:lnTo>
                    <a:pt x="3311574" y="0"/>
                  </a:lnTo>
                  <a:lnTo>
                    <a:pt x="3311574" y="3339636"/>
                  </a:lnTo>
                  <a:lnTo>
                    <a:pt x="0" y="3339636"/>
                  </a:lnTo>
                  <a:close/>
                </a:path>
              </a:pathLst>
            </a:custGeom>
            <a:solidFill>
              <a:srgbClr val="1A1449"/>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70" name="Rectangle 2"/>
            <p:cNvSpPr/>
            <p:nvPr/>
          </p:nvSpPr>
          <p:spPr>
            <a:xfrm rot="2700000">
              <a:off x="4113788" y="5055435"/>
              <a:ext cx="449726" cy="453537"/>
            </a:xfrm>
            <a:custGeom>
              <a:avLst/>
              <a:gdLst/>
              <a:ahLst/>
              <a:cxnLst/>
              <a:rect l="l" t="t" r="r" b="b"/>
              <a:pathLst>
                <a:path w="3311574" h="3339636">
                  <a:moveTo>
                    <a:pt x="1511301" y="452851"/>
                  </a:moveTo>
                  <a:lnTo>
                    <a:pt x="1511301" y="2740969"/>
                  </a:lnTo>
                  <a:lnTo>
                    <a:pt x="1823971" y="2740969"/>
                  </a:lnTo>
                  <a:lnTo>
                    <a:pt x="1823971" y="452851"/>
                  </a:lnTo>
                  <a:close/>
                  <a:moveTo>
                    <a:pt x="0" y="0"/>
                  </a:moveTo>
                  <a:lnTo>
                    <a:pt x="3311574" y="0"/>
                  </a:lnTo>
                  <a:lnTo>
                    <a:pt x="3311574" y="3339636"/>
                  </a:lnTo>
                  <a:lnTo>
                    <a:pt x="0" y="3339636"/>
                  </a:lnTo>
                  <a:close/>
                </a:path>
              </a:pathLst>
            </a:custGeom>
            <a:solidFill>
              <a:srgbClr val="1A1449"/>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grpSp>
        <p:nvGrpSpPr>
          <p:cNvPr id="45" name="Group 44"/>
          <p:cNvGrpSpPr/>
          <p:nvPr/>
        </p:nvGrpSpPr>
        <p:grpSpPr>
          <a:xfrm>
            <a:off x="4847692" y="3411550"/>
            <a:ext cx="453537" cy="2618530"/>
            <a:chOff x="4839118" y="3411550"/>
            <a:chExt cx="453537" cy="2618530"/>
          </a:xfrm>
        </p:grpSpPr>
        <p:sp>
          <p:nvSpPr>
            <p:cNvPr id="31" name="TextBox 30"/>
            <p:cNvSpPr txBox="1"/>
            <p:nvPr/>
          </p:nvSpPr>
          <p:spPr>
            <a:xfrm>
              <a:off x="4895066" y="5506860"/>
              <a:ext cx="341642" cy="523220"/>
            </a:xfrm>
            <a:prstGeom prst="rect">
              <a:avLst/>
            </a:prstGeom>
            <a:noFill/>
          </p:spPr>
          <p:txBody>
            <a:bodyPr wrap="square" rtlCol="0">
              <a:spAutoFit/>
            </a:bodyPr>
            <a:lstStyle/>
            <a:p>
              <a:r>
                <a:rPr lang="en-GB" sz="2800" dirty="0" smtClean="0">
                  <a:latin typeface="Courier New"/>
                  <a:cs typeface="Courier New"/>
                </a:rPr>
                <a:t>0</a:t>
              </a:r>
              <a:endParaRPr lang="en-GB" sz="2800" dirty="0">
                <a:latin typeface="Courier New"/>
                <a:cs typeface="Courier New"/>
              </a:endParaRPr>
            </a:p>
          </p:txBody>
        </p:sp>
        <p:sp>
          <p:nvSpPr>
            <p:cNvPr id="41" name="TextBox 40"/>
            <p:cNvSpPr txBox="1"/>
            <p:nvPr/>
          </p:nvSpPr>
          <p:spPr>
            <a:xfrm>
              <a:off x="4895066" y="3801103"/>
              <a:ext cx="341642" cy="523220"/>
            </a:xfrm>
            <a:prstGeom prst="rect">
              <a:avLst/>
            </a:prstGeom>
            <a:noFill/>
          </p:spPr>
          <p:txBody>
            <a:bodyPr wrap="square" rtlCol="0">
              <a:spAutoFit/>
            </a:bodyPr>
            <a:lstStyle/>
            <a:p>
              <a:r>
                <a:rPr lang="en-GB" sz="2800" dirty="0" smtClean="0">
                  <a:latin typeface="Courier New"/>
                  <a:cs typeface="Courier New"/>
                </a:rPr>
                <a:t>0</a:t>
              </a:r>
              <a:endParaRPr lang="en-GB" sz="2800" dirty="0">
                <a:latin typeface="Courier New"/>
                <a:cs typeface="Courier New"/>
              </a:endParaRPr>
            </a:p>
          </p:txBody>
        </p:sp>
        <p:sp>
          <p:nvSpPr>
            <p:cNvPr id="63" name="Rectangle 2"/>
            <p:cNvSpPr/>
            <p:nvPr/>
          </p:nvSpPr>
          <p:spPr>
            <a:xfrm rot="18900000">
              <a:off x="4841025" y="3411550"/>
              <a:ext cx="449725" cy="453536"/>
            </a:xfrm>
            <a:custGeom>
              <a:avLst/>
              <a:gdLst/>
              <a:ahLst/>
              <a:cxnLst/>
              <a:rect l="l" t="t" r="r" b="b"/>
              <a:pathLst>
                <a:path w="3311574" h="3339636">
                  <a:moveTo>
                    <a:pt x="1511301" y="452851"/>
                  </a:moveTo>
                  <a:lnTo>
                    <a:pt x="1511301" y="2740969"/>
                  </a:lnTo>
                  <a:lnTo>
                    <a:pt x="1823971" y="2740969"/>
                  </a:lnTo>
                  <a:lnTo>
                    <a:pt x="1823971" y="452851"/>
                  </a:lnTo>
                  <a:close/>
                  <a:moveTo>
                    <a:pt x="0" y="0"/>
                  </a:moveTo>
                  <a:lnTo>
                    <a:pt x="3311574" y="0"/>
                  </a:lnTo>
                  <a:lnTo>
                    <a:pt x="3311574" y="3339636"/>
                  </a:lnTo>
                  <a:lnTo>
                    <a:pt x="0" y="3339636"/>
                  </a:lnTo>
                  <a:close/>
                </a:path>
              </a:pathLst>
            </a:custGeom>
            <a:solidFill>
              <a:srgbClr val="1A1449"/>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71" name="Rectangle 2"/>
            <p:cNvSpPr/>
            <p:nvPr/>
          </p:nvSpPr>
          <p:spPr>
            <a:xfrm rot="2700000">
              <a:off x="4841024" y="5055435"/>
              <a:ext cx="449726" cy="453537"/>
            </a:xfrm>
            <a:custGeom>
              <a:avLst/>
              <a:gdLst/>
              <a:ahLst/>
              <a:cxnLst/>
              <a:rect l="l" t="t" r="r" b="b"/>
              <a:pathLst>
                <a:path w="3311574" h="3339636">
                  <a:moveTo>
                    <a:pt x="1511301" y="452851"/>
                  </a:moveTo>
                  <a:lnTo>
                    <a:pt x="1511301" y="2740969"/>
                  </a:lnTo>
                  <a:lnTo>
                    <a:pt x="1823971" y="2740969"/>
                  </a:lnTo>
                  <a:lnTo>
                    <a:pt x="1823971" y="452851"/>
                  </a:lnTo>
                  <a:close/>
                  <a:moveTo>
                    <a:pt x="0" y="0"/>
                  </a:moveTo>
                  <a:lnTo>
                    <a:pt x="3311574" y="0"/>
                  </a:lnTo>
                  <a:lnTo>
                    <a:pt x="3311574" y="3339636"/>
                  </a:lnTo>
                  <a:lnTo>
                    <a:pt x="0" y="3339636"/>
                  </a:lnTo>
                  <a:close/>
                </a:path>
              </a:pathLst>
            </a:custGeom>
            <a:solidFill>
              <a:srgbClr val="1A1449"/>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grpSp>
        <p:nvGrpSpPr>
          <p:cNvPr id="20" name="Group 19"/>
          <p:cNvGrpSpPr/>
          <p:nvPr/>
        </p:nvGrpSpPr>
        <p:grpSpPr>
          <a:xfrm>
            <a:off x="5572068" y="3413456"/>
            <a:ext cx="453537" cy="2616624"/>
            <a:chOff x="5564447" y="3413456"/>
            <a:chExt cx="453537" cy="2616624"/>
          </a:xfrm>
        </p:grpSpPr>
        <p:sp>
          <p:nvSpPr>
            <p:cNvPr id="34" name="TextBox 33"/>
            <p:cNvSpPr txBox="1"/>
            <p:nvPr/>
          </p:nvSpPr>
          <p:spPr>
            <a:xfrm>
              <a:off x="5620395" y="5506860"/>
              <a:ext cx="341642" cy="523220"/>
            </a:xfrm>
            <a:prstGeom prst="rect">
              <a:avLst/>
            </a:prstGeom>
            <a:noFill/>
          </p:spPr>
          <p:txBody>
            <a:bodyPr wrap="square" rtlCol="0">
              <a:spAutoFit/>
            </a:bodyPr>
            <a:lstStyle/>
            <a:p>
              <a:r>
                <a:rPr lang="en-GB" sz="2800" dirty="0" smtClean="0">
                  <a:latin typeface="Courier New"/>
                  <a:cs typeface="Courier New"/>
                </a:rPr>
                <a:t>0</a:t>
              </a:r>
              <a:endParaRPr lang="en-GB" sz="2800" dirty="0">
                <a:latin typeface="Courier New"/>
                <a:cs typeface="Courier New"/>
              </a:endParaRPr>
            </a:p>
          </p:txBody>
        </p:sp>
        <p:sp>
          <p:nvSpPr>
            <p:cNvPr id="42" name="TextBox 41"/>
            <p:cNvSpPr txBox="1"/>
            <p:nvPr/>
          </p:nvSpPr>
          <p:spPr>
            <a:xfrm>
              <a:off x="5620395" y="3801103"/>
              <a:ext cx="341642" cy="523220"/>
            </a:xfrm>
            <a:prstGeom prst="rect">
              <a:avLst/>
            </a:prstGeom>
            <a:noFill/>
          </p:spPr>
          <p:txBody>
            <a:bodyPr wrap="square" rtlCol="0">
              <a:spAutoFit/>
            </a:bodyPr>
            <a:lstStyle/>
            <a:p>
              <a:r>
                <a:rPr lang="en-GB" sz="2800" dirty="0" smtClean="0">
                  <a:latin typeface="Courier New"/>
                  <a:cs typeface="Courier New"/>
                </a:rPr>
                <a:t>0</a:t>
              </a:r>
              <a:endParaRPr lang="en-GB" sz="2800" dirty="0">
                <a:latin typeface="Courier New"/>
                <a:cs typeface="Courier New"/>
              </a:endParaRPr>
            </a:p>
          </p:txBody>
        </p:sp>
        <p:sp>
          <p:nvSpPr>
            <p:cNvPr id="64" name="Rectangle 2"/>
            <p:cNvSpPr/>
            <p:nvPr/>
          </p:nvSpPr>
          <p:spPr>
            <a:xfrm rot="5400000">
              <a:off x="5566353" y="3411550"/>
              <a:ext cx="449726" cy="453537"/>
            </a:xfrm>
            <a:custGeom>
              <a:avLst/>
              <a:gdLst/>
              <a:ahLst/>
              <a:cxnLst/>
              <a:rect l="l" t="t" r="r" b="b"/>
              <a:pathLst>
                <a:path w="3311574" h="3339636">
                  <a:moveTo>
                    <a:pt x="1511301" y="452851"/>
                  </a:moveTo>
                  <a:lnTo>
                    <a:pt x="1511301" y="2740969"/>
                  </a:lnTo>
                  <a:lnTo>
                    <a:pt x="1823971" y="2740969"/>
                  </a:lnTo>
                  <a:lnTo>
                    <a:pt x="1823971" y="452851"/>
                  </a:lnTo>
                  <a:close/>
                  <a:moveTo>
                    <a:pt x="0" y="0"/>
                  </a:moveTo>
                  <a:lnTo>
                    <a:pt x="3311574" y="0"/>
                  </a:lnTo>
                  <a:lnTo>
                    <a:pt x="3311574" y="3339636"/>
                  </a:lnTo>
                  <a:lnTo>
                    <a:pt x="0" y="3339636"/>
                  </a:lnTo>
                  <a:close/>
                </a:path>
              </a:pathLst>
            </a:custGeom>
            <a:solidFill>
              <a:srgbClr val="1A1449"/>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72" name="Rectangle 2"/>
            <p:cNvSpPr/>
            <p:nvPr/>
          </p:nvSpPr>
          <p:spPr>
            <a:xfrm>
              <a:off x="5566353" y="5055435"/>
              <a:ext cx="449726" cy="453537"/>
            </a:xfrm>
            <a:custGeom>
              <a:avLst/>
              <a:gdLst/>
              <a:ahLst/>
              <a:cxnLst/>
              <a:rect l="l" t="t" r="r" b="b"/>
              <a:pathLst>
                <a:path w="3311574" h="3339636">
                  <a:moveTo>
                    <a:pt x="1511301" y="452851"/>
                  </a:moveTo>
                  <a:lnTo>
                    <a:pt x="1511301" y="2740969"/>
                  </a:lnTo>
                  <a:lnTo>
                    <a:pt x="1823971" y="2740969"/>
                  </a:lnTo>
                  <a:lnTo>
                    <a:pt x="1823971" y="452851"/>
                  </a:lnTo>
                  <a:close/>
                  <a:moveTo>
                    <a:pt x="0" y="0"/>
                  </a:moveTo>
                  <a:lnTo>
                    <a:pt x="3311574" y="0"/>
                  </a:lnTo>
                  <a:lnTo>
                    <a:pt x="3311574" y="3339636"/>
                  </a:lnTo>
                  <a:lnTo>
                    <a:pt x="0" y="3339636"/>
                  </a:lnTo>
                  <a:close/>
                </a:path>
              </a:pathLst>
            </a:custGeom>
            <a:solidFill>
              <a:srgbClr val="1A1449"/>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grpSp>
        <p:nvGrpSpPr>
          <p:cNvPr id="11" name="Group 10"/>
          <p:cNvGrpSpPr/>
          <p:nvPr/>
        </p:nvGrpSpPr>
        <p:grpSpPr>
          <a:xfrm>
            <a:off x="6296444" y="3413456"/>
            <a:ext cx="453537" cy="2616624"/>
            <a:chOff x="6332890" y="3413456"/>
            <a:chExt cx="453537" cy="2616624"/>
          </a:xfrm>
        </p:grpSpPr>
        <p:sp>
          <p:nvSpPr>
            <p:cNvPr id="35" name="TextBox 34"/>
            <p:cNvSpPr txBox="1"/>
            <p:nvPr/>
          </p:nvSpPr>
          <p:spPr>
            <a:xfrm>
              <a:off x="6388838" y="5506860"/>
              <a:ext cx="341642" cy="523220"/>
            </a:xfrm>
            <a:prstGeom prst="rect">
              <a:avLst/>
            </a:prstGeom>
            <a:noFill/>
          </p:spPr>
          <p:txBody>
            <a:bodyPr wrap="square" rtlCol="0">
              <a:spAutoFit/>
            </a:bodyPr>
            <a:lstStyle/>
            <a:p>
              <a:r>
                <a:rPr lang="en-GB" sz="2800" dirty="0" smtClean="0">
                  <a:latin typeface="Courier New"/>
                  <a:cs typeface="Courier New"/>
                </a:rPr>
                <a:t>1</a:t>
              </a:r>
              <a:endParaRPr lang="en-GB" sz="2800" dirty="0">
                <a:latin typeface="Courier New"/>
                <a:cs typeface="Courier New"/>
              </a:endParaRPr>
            </a:p>
          </p:txBody>
        </p:sp>
        <p:sp>
          <p:nvSpPr>
            <p:cNvPr id="43" name="TextBox 42"/>
            <p:cNvSpPr txBox="1"/>
            <p:nvPr/>
          </p:nvSpPr>
          <p:spPr>
            <a:xfrm>
              <a:off x="6388838" y="3801103"/>
              <a:ext cx="341642" cy="523220"/>
            </a:xfrm>
            <a:prstGeom prst="rect">
              <a:avLst/>
            </a:prstGeom>
            <a:noFill/>
          </p:spPr>
          <p:txBody>
            <a:bodyPr wrap="square" rtlCol="0">
              <a:spAutoFit/>
            </a:bodyPr>
            <a:lstStyle/>
            <a:p>
              <a:r>
                <a:rPr lang="en-GB" sz="2800" dirty="0" smtClean="0">
                  <a:latin typeface="Courier New"/>
                  <a:cs typeface="Courier New"/>
                </a:rPr>
                <a:t>0</a:t>
              </a:r>
              <a:endParaRPr lang="en-GB" sz="2800" dirty="0">
                <a:latin typeface="Courier New"/>
                <a:cs typeface="Courier New"/>
              </a:endParaRPr>
            </a:p>
          </p:txBody>
        </p:sp>
        <p:sp>
          <p:nvSpPr>
            <p:cNvPr id="65" name="Rectangle 2"/>
            <p:cNvSpPr/>
            <p:nvPr/>
          </p:nvSpPr>
          <p:spPr>
            <a:xfrm rot="5400000">
              <a:off x="6334796" y="3411550"/>
              <a:ext cx="449726" cy="453537"/>
            </a:xfrm>
            <a:custGeom>
              <a:avLst/>
              <a:gdLst/>
              <a:ahLst/>
              <a:cxnLst/>
              <a:rect l="l" t="t" r="r" b="b"/>
              <a:pathLst>
                <a:path w="3311574" h="3339636">
                  <a:moveTo>
                    <a:pt x="1511301" y="452851"/>
                  </a:moveTo>
                  <a:lnTo>
                    <a:pt x="1511301" y="2740969"/>
                  </a:lnTo>
                  <a:lnTo>
                    <a:pt x="1823971" y="2740969"/>
                  </a:lnTo>
                  <a:lnTo>
                    <a:pt x="1823971" y="452851"/>
                  </a:lnTo>
                  <a:close/>
                  <a:moveTo>
                    <a:pt x="0" y="0"/>
                  </a:moveTo>
                  <a:lnTo>
                    <a:pt x="3311574" y="0"/>
                  </a:lnTo>
                  <a:lnTo>
                    <a:pt x="3311574" y="3339636"/>
                  </a:lnTo>
                  <a:lnTo>
                    <a:pt x="0" y="3339636"/>
                  </a:lnTo>
                  <a:close/>
                </a:path>
              </a:pathLst>
            </a:custGeom>
            <a:solidFill>
              <a:srgbClr val="1A1449"/>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solidFill>
                  <a:schemeClr val="tx1"/>
                </a:solidFill>
              </a:endParaRPr>
            </a:p>
          </p:txBody>
        </p:sp>
        <p:sp>
          <p:nvSpPr>
            <p:cNvPr id="73" name="Rectangle 2"/>
            <p:cNvSpPr/>
            <p:nvPr/>
          </p:nvSpPr>
          <p:spPr>
            <a:xfrm rot="2700000">
              <a:off x="6334796" y="5055435"/>
              <a:ext cx="449726" cy="453537"/>
            </a:xfrm>
            <a:custGeom>
              <a:avLst/>
              <a:gdLst/>
              <a:ahLst/>
              <a:cxnLst/>
              <a:rect l="l" t="t" r="r" b="b"/>
              <a:pathLst>
                <a:path w="3311574" h="3339636">
                  <a:moveTo>
                    <a:pt x="1511301" y="452851"/>
                  </a:moveTo>
                  <a:lnTo>
                    <a:pt x="1511301" y="2740969"/>
                  </a:lnTo>
                  <a:lnTo>
                    <a:pt x="1823971" y="2740969"/>
                  </a:lnTo>
                  <a:lnTo>
                    <a:pt x="1823971" y="452851"/>
                  </a:lnTo>
                  <a:close/>
                  <a:moveTo>
                    <a:pt x="0" y="0"/>
                  </a:moveTo>
                  <a:lnTo>
                    <a:pt x="3311574" y="0"/>
                  </a:lnTo>
                  <a:lnTo>
                    <a:pt x="3311574" y="3339636"/>
                  </a:lnTo>
                  <a:lnTo>
                    <a:pt x="0" y="3339636"/>
                  </a:lnTo>
                  <a:close/>
                </a:path>
              </a:pathLst>
            </a:custGeom>
            <a:solidFill>
              <a:srgbClr val="1A1449"/>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solidFill>
                  <a:schemeClr val="tx1"/>
                </a:solidFill>
              </a:endParaRPr>
            </a:p>
          </p:txBody>
        </p:sp>
      </p:grpSp>
      <p:grpSp>
        <p:nvGrpSpPr>
          <p:cNvPr id="9" name="Group 8"/>
          <p:cNvGrpSpPr/>
          <p:nvPr/>
        </p:nvGrpSpPr>
        <p:grpSpPr>
          <a:xfrm>
            <a:off x="7020822" y="3411550"/>
            <a:ext cx="449726" cy="2618530"/>
            <a:chOff x="7020822" y="3411550"/>
            <a:chExt cx="449726" cy="2618530"/>
          </a:xfrm>
        </p:grpSpPr>
        <p:sp>
          <p:nvSpPr>
            <p:cNvPr id="36" name="TextBox 35"/>
            <p:cNvSpPr txBox="1"/>
            <p:nvPr/>
          </p:nvSpPr>
          <p:spPr>
            <a:xfrm>
              <a:off x="7074864" y="5506860"/>
              <a:ext cx="341642" cy="523220"/>
            </a:xfrm>
            <a:prstGeom prst="rect">
              <a:avLst/>
            </a:prstGeom>
            <a:noFill/>
          </p:spPr>
          <p:txBody>
            <a:bodyPr wrap="square" rtlCol="0">
              <a:spAutoFit/>
            </a:bodyPr>
            <a:lstStyle/>
            <a:p>
              <a:r>
                <a:rPr lang="en-GB" sz="2800" dirty="0" smtClean="0">
                  <a:latin typeface="Courier New"/>
                  <a:cs typeface="Courier New"/>
                </a:rPr>
                <a:t>1</a:t>
              </a:r>
              <a:endParaRPr lang="en-GB" sz="2800" dirty="0">
                <a:latin typeface="Courier New"/>
                <a:cs typeface="Courier New"/>
              </a:endParaRPr>
            </a:p>
          </p:txBody>
        </p:sp>
        <p:sp>
          <p:nvSpPr>
            <p:cNvPr id="44" name="TextBox 43"/>
            <p:cNvSpPr txBox="1"/>
            <p:nvPr/>
          </p:nvSpPr>
          <p:spPr>
            <a:xfrm>
              <a:off x="7074864" y="3801103"/>
              <a:ext cx="341642" cy="523220"/>
            </a:xfrm>
            <a:prstGeom prst="rect">
              <a:avLst/>
            </a:prstGeom>
            <a:noFill/>
          </p:spPr>
          <p:txBody>
            <a:bodyPr wrap="square" rtlCol="0">
              <a:spAutoFit/>
            </a:bodyPr>
            <a:lstStyle/>
            <a:p>
              <a:r>
                <a:rPr lang="en-GB" sz="2800" dirty="0" smtClean="0">
                  <a:latin typeface="Courier New"/>
                  <a:cs typeface="Courier New"/>
                </a:rPr>
                <a:t>1</a:t>
              </a:r>
              <a:endParaRPr lang="en-GB" sz="2800" dirty="0">
                <a:latin typeface="Courier New"/>
                <a:cs typeface="Courier New"/>
              </a:endParaRPr>
            </a:p>
          </p:txBody>
        </p:sp>
        <p:sp>
          <p:nvSpPr>
            <p:cNvPr id="66" name="Rectangle 2"/>
            <p:cNvSpPr/>
            <p:nvPr/>
          </p:nvSpPr>
          <p:spPr>
            <a:xfrm>
              <a:off x="7020822" y="3411550"/>
              <a:ext cx="449726" cy="453537"/>
            </a:xfrm>
            <a:custGeom>
              <a:avLst/>
              <a:gdLst/>
              <a:ahLst/>
              <a:cxnLst/>
              <a:rect l="l" t="t" r="r" b="b"/>
              <a:pathLst>
                <a:path w="3311574" h="3339636">
                  <a:moveTo>
                    <a:pt x="1511301" y="452851"/>
                  </a:moveTo>
                  <a:lnTo>
                    <a:pt x="1511301" y="2740969"/>
                  </a:lnTo>
                  <a:lnTo>
                    <a:pt x="1823971" y="2740969"/>
                  </a:lnTo>
                  <a:lnTo>
                    <a:pt x="1823971" y="452851"/>
                  </a:lnTo>
                  <a:close/>
                  <a:moveTo>
                    <a:pt x="0" y="0"/>
                  </a:moveTo>
                  <a:lnTo>
                    <a:pt x="3311574" y="0"/>
                  </a:lnTo>
                  <a:lnTo>
                    <a:pt x="3311574" y="3339636"/>
                  </a:lnTo>
                  <a:lnTo>
                    <a:pt x="0" y="3339636"/>
                  </a:lnTo>
                  <a:close/>
                </a:path>
              </a:pathLst>
            </a:custGeom>
            <a:solidFill>
              <a:srgbClr val="1A1449"/>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74" name="Rectangle 2"/>
            <p:cNvSpPr/>
            <p:nvPr/>
          </p:nvSpPr>
          <p:spPr>
            <a:xfrm>
              <a:off x="7020822" y="5055435"/>
              <a:ext cx="449726" cy="453537"/>
            </a:xfrm>
            <a:custGeom>
              <a:avLst/>
              <a:gdLst/>
              <a:ahLst/>
              <a:cxnLst/>
              <a:rect l="l" t="t" r="r" b="b"/>
              <a:pathLst>
                <a:path w="3311574" h="3339636">
                  <a:moveTo>
                    <a:pt x="1511301" y="452851"/>
                  </a:moveTo>
                  <a:lnTo>
                    <a:pt x="1511301" y="2740969"/>
                  </a:lnTo>
                  <a:lnTo>
                    <a:pt x="1823971" y="2740969"/>
                  </a:lnTo>
                  <a:lnTo>
                    <a:pt x="1823971" y="452851"/>
                  </a:lnTo>
                  <a:close/>
                  <a:moveTo>
                    <a:pt x="0" y="0"/>
                  </a:moveTo>
                  <a:lnTo>
                    <a:pt x="3311574" y="0"/>
                  </a:lnTo>
                  <a:lnTo>
                    <a:pt x="3311574" y="3339636"/>
                  </a:lnTo>
                  <a:lnTo>
                    <a:pt x="0" y="3339636"/>
                  </a:lnTo>
                  <a:close/>
                </a:path>
              </a:pathLst>
            </a:custGeom>
            <a:solidFill>
              <a:srgbClr val="1A1449"/>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spTree>
    <p:extLst>
      <p:ext uri="{BB962C8B-B14F-4D97-AF65-F5344CB8AC3E}">
        <p14:creationId xmlns:p14="http://schemas.microsoft.com/office/powerpoint/2010/main" xmlns="" val="674932463"/>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FE0E3088-5904-8B4B-9FC4-3997AD8EFB6F}" type="datetime1">
              <a:rPr lang="en-GB" smtClean="0"/>
              <a:pPr/>
              <a:t>08/06/2015</a:t>
            </a:fld>
            <a:endParaRPr lang="en-GB"/>
          </a:p>
        </p:txBody>
      </p:sp>
      <p:sp>
        <p:nvSpPr>
          <p:cNvPr id="6" name="Footer Placeholder 5"/>
          <p:cNvSpPr>
            <a:spLocks noGrp="1"/>
          </p:cNvSpPr>
          <p:nvPr>
            <p:ph type="ftr" sz="quarter" idx="11"/>
          </p:nvPr>
        </p:nvSpPr>
        <p:spPr/>
        <p:txBody>
          <a:bodyPr/>
          <a:lstStyle/>
          <a:p>
            <a:r>
              <a:rPr lang="en-GB" smtClean="0"/>
              <a:t>Quantum Key Distribution</a:t>
            </a:r>
            <a:endParaRPr lang="en-GB" dirty="0"/>
          </a:p>
        </p:txBody>
      </p:sp>
      <p:sp>
        <p:nvSpPr>
          <p:cNvPr id="7" name="TextBox 6"/>
          <p:cNvSpPr txBox="1"/>
          <p:nvPr/>
        </p:nvSpPr>
        <p:spPr>
          <a:xfrm>
            <a:off x="319156" y="3181463"/>
            <a:ext cx="1355937" cy="523220"/>
          </a:xfrm>
          <a:prstGeom prst="rect">
            <a:avLst/>
          </a:prstGeom>
          <a:noFill/>
        </p:spPr>
        <p:txBody>
          <a:bodyPr wrap="square" rtlCol="0">
            <a:spAutoFit/>
          </a:bodyPr>
          <a:lstStyle/>
          <a:p>
            <a:r>
              <a:rPr lang="en-GB" sz="2800" dirty="0" smtClean="0">
                <a:latin typeface="Courier New"/>
                <a:cs typeface="Courier New"/>
              </a:rPr>
              <a:t>Alice</a:t>
            </a:r>
            <a:endParaRPr lang="en-GB" sz="2800" dirty="0">
              <a:latin typeface="Courier New"/>
              <a:cs typeface="Courier New"/>
            </a:endParaRPr>
          </a:p>
        </p:txBody>
      </p:sp>
      <p:sp>
        <p:nvSpPr>
          <p:cNvPr id="8" name="TextBox 7"/>
          <p:cNvSpPr txBox="1"/>
          <p:nvPr/>
        </p:nvSpPr>
        <p:spPr>
          <a:xfrm>
            <a:off x="319156" y="4983640"/>
            <a:ext cx="927732" cy="523220"/>
          </a:xfrm>
          <a:prstGeom prst="rect">
            <a:avLst/>
          </a:prstGeom>
          <a:noFill/>
        </p:spPr>
        <p:txBody>
          <a:bodyPr wrap="square" rtlCol="0">
            <a:spAutoFit/>
          </a:bodyPr>
          <a:lstStyle/>
          <a:p>
            <a:r>
              <a:rPr lang="en-GB" sz="2800" dirty="0" smtClean="0">
                <a:latin typeface="Courier New"/>
                <a:cs typeface="Courier New"/>
              </a:rPr>
              <a:t>Bob</a:t>
            </a:r>
            <a:endParaRPr lang="en-GB" sz="2800" dirty="0">
              <a:latin typeface="Courier New"/>
              <a:cs typeface="Courier New"/>
            </a:endParaRPr>
          </a:p>
        </p:txBody>
      </p:sp>
      <p:sp>
        <p:nvSpPr>
          <p:cNvPr id="16" name="Content Placeholder 2"/>
          <p:cNvSpPr>
            <a:spLocks noGrp="1"/>
          </p:cNvSpPr>
          <p:nvPr>
            <p:ph sz="half" idx="1"/>
          </p:nvPr>
        </p:nvSpPr>
        <p:spPr>
          <a:xfrm>
            <a:off x="693738" y="1147678"/>
            <a:ext cx="7152412" cy="1854000"/>
          </a:xfrm>
        </p:spPr>
        <p:txBody>
          <a:bodyPr/>
          <a:lstStyle/>
          <a:p>
            <a:r>
              <a:rPr lang="en-GB" b="0" dirty="0" smtClean="0"/>
              <a:t>Alice then contacts Bob insecurely and says if she was using a rectilinear basis, or diagonal</a:t>
            </a:r>
          </a:p>
          <a:p>
            <a:endParaRPr lang="en-GB" b="0" dirty="0" smtClean="0"/>
          </a:p>
          <a:p>
            <a:r>
              <a:rPr lang="en-GB" b="0" dirty="0" smtClean="0"/>
              <a:t>Bob tells Alice if he used the same.</a:t>
            </a:r>
            <a:endParaRPr lang="en-GB" b="0" dirty="0"/>
          </a:p>
        </p:txBody>
      </p:sp>
      <p:grpSp>
        <p:nvGrpSpPr>
          <p:cNvPr id="75" name="Group 74"/>
          <p:cNvGrpSpPr/>
          <p:nvPr/>
        </p:nvGrpSpPr>
        <p:grpSpPr>
          <a:xfrm>
            <a:off x="1950188" y="3413456"/>
            <a:ext cx="453537" cy="2616624"/>
            <a:chOff x="1950188" y="3413456"/>
            <a:chExt cx="453537" cy="2616624"/>
          </a:xfrm>
        </p:grpSpPr>
        <p:sp>
          <p:nvSpPr>
            <p:cNvPr id="27" name="TextBox 26"/>
            <p:cNvSpPr txBox="1"/>
            <p:nvPr/>
          </p:nvSpPr>
          <p:spPr>
            <a:xfrm>
              <a:off x="2006136" y="5506860"/>
              <a:ext cx="341642" cy="523220"/>
            </a:xfrm>
            <a:prstGeom prst="rect">
              <a:avLst/>
            </a:prstGeom>
            <a:noFill/>
          </p:spPr>
          <p:txBody>
            <a:bodyPr wrap="square" rtlCol="0">
              <a:spAutoFit/>
            </a:bodyPr>
            <a:lstStyle/>
            <a:p>
              <a:r>
                <a:rPr lang="en-GB" sz="2800" dirty="0">
                  <a:latin typeface="Courier New"/>
                  <a:cs typeface="Courier New"/>
                </a:rPr>
                <a:t>r</a:t>
              </a:r>
            </a:p>
          </p:txBody>
        </p:sp>
        <p:sp>
          <p:nvSpPr>
            <p:cNvPr id="37" name="TextBox 36"/>
            <p:cNvSpPr txBox="1"/>
            <p:nvPr/>
          </p:nvSpPr>
          <p:spPr>
            <a:xfrm>
              <a:off x="2006136" y="3801103"/>
              <a:ext cx="341642" cy="523220"/>
            </a:xfrm>
            <a:prstGeom prst="rect">
              <a:avLst/>
            </a:prstGeom>
            <a:noFill/>
          </p:spPr>
          <p:txBody>
            <a:bodyPr wrap="square" rtlCol="0">
              <a:spAutoFit/>
            </a:bodyPr>
            <a:lstStyle/>
            <a:p>
              <a:r>
                <a:rPr lang="en-GB" sz="2800" dirty="0">
                  <a:latin typeface="Courier New"/>
                  <a:cs typeface="Courier New"/>
                </a:rPr>
                <a:t>d</a:t>
              </a:r>
            </a:p>
          </p:txBody>
        </p:sp>
        <p:sp>
          <p:nvSpPr>
            <p:cNvPr id="62" name="Rectangle 2"/>
            <p:cNvSpPr/>
            <p:nvPr/>
          </p:nvSpPr>
          <p:spPr>
            <a:xfrm rot="2700000">
              <a:off x="1952094" y="3411550"/>
              <a:ext cx="449726" cy="453537"/>
            </a:xfrm>
            <a:custGeom>
              <a:avLst/>
              <a:gdLst/>
              <a:ahLst/>
              <a:cxnLst/>
              <a:rect l="l" t="t" r="r" b="b"/>
              <a:pathLst>
                <a:path w="3311574" h="3339636">
                  <a:moveTo>
                    <a:pt x="1511301" y="452851"/>
                  </a:moveTo>
                  <a:lnTo>
                    <a:pt x="1511301" y="2740969"/>
                  </a:lnTo>
                  <a:lnTo>
                    <a:pt x="1823971" y="2740969"/>
                  </a:lnTo>
                  <a:lnTo>
                    <a:pt x="1823971" y="452851"/>
                  </a:lnTo>
                  <a:close/>
                  <a:moveTo>
                    <a:pt x="0" y="0"/>
                  </a:moveTo>
                  <a:lnTo>
                    <a:pt x="3311574" y="0"/>
                  </a:lnTo>
                  <a:lnTo>
                    <a:pt x="3311574" y="3339636"/>
                  </a:lnTo>
                  <a:lnTo>
                    <a:pt x="0" y="3339636"/>
                  </a:lnTo>
                  <a:close/>
                </a:path>
              </a:pathLst>
            </a:custGeom>
            <a:solidFill>
              <a:srgbClr val="1A1449"/>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solidFill>
                  <a:schemeClr val="tx1"/>
                </a:solidFill>
              </a:endParaRPr>
            </a:p>
          </p:txBody>
        </p:sp>
        <p:sp>
          <p:nvSpPr>
            <p:cNvPr id="67" name="Rectangle 2"/>
            <p:cNvSpPr/>
            <p:nvPr/>
          </p:nvSpPr>
          <p:spPr>
            <a:xfrm>
              <a:off x="1952094" y="5055435"/>
              <a:ext cx="449726" cy="453537"/>
            </a:xfrm>
            <a:custGeom>
              <a:avLst/>
              <a:gdLst/>
              <a:ahLst/>
              <a:cxnLst/>
              <a:rect l="l" t="t" r="r" b="b"/>
              <a:pathLst>
                <a:path w="3311574" h="3339636">
                  <a:moveTo>
                    <a:pt x="1511301" y="452851"/>
                  </a:moveTo>
                  <a:lnTo>
                    <a:pt x="1511301" y="2740969"/>
                  </a:lnTo>
                  <a:lnTo>
                    <a:pt x="1823971" y="2740969"/>
                  </a:lnTo>
                  <a:lnTo>
                    <a:pt x="1823971" y="452851"/>
                  </a:lnTo>
                  <a:close/>
                  <a:moveTo>
                    <a:pt x="0" y="0"/>
                  </a:moveTo>
                  <a:lnTo>
                    <a:pt x="3311574" y="0"/>
                  </a:lnTo>
                  <a:lnTo>
                    <a:pt x="3311574" y="3339636"/>
                  </a:lnTo>
                  <a:lnTo>
                    <a:pt x="0" y="3339636"/>
                  </a:lnTo>
                  <a:close/>
                </a:path>
              </a:pathLst>
            </a:custGeom>
            <a:solidFill>
              <a:srgbClr val="1A1449"/>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solidFill>
                  <a:schemeClr val="tx1"/>
                </a:solidFill>
              </a:endParaRPr>
            </a:p>
          </p:txBody>
        </p:sp>
      </p:grpSp>
      <p:grpSp>
        <p:nvGrpSpPr>
          <p:cNvPr id="48" name="Group 47"/>
          <p:cNvGrpSpPr/>
          <p:nvPr/>
        </p:nvGrpSpPr>
        <p:grpSpPr>
          <a:xfrm>
            <a:off x="2674564" y="3411550"/>
            <a:ext cx="453537" cy="2618530"/>
            <a:chOff x="2650142" y="3411550"/>
            <a:chExt cx="453537" cy="2618530"/>
          </a:xfrm>
        </p:grpSpPr>
        <p:sp>
          <p:nvSpPr>
            <p:cNvPr id="28" name="TextBox 27"/>
            <p:cNvSpPr txBox="1"/>
            <p:nvPr/>
          </p:nvSpPr>
          <p:spPr>
            <a:xfrm>
              <a:off x="2706090" y="5506860"/>
              <a:ext cx="341642" cy="523220"/>
            </a:xfrm>
            <a:prstGeom prst="rect">
              <a:avLst/>
            </a:prstGeom>
            <a:noFill/>
          </p:spPr>
          <p:txBody>
            <a:bodyPr wrap="square" rtlCol="0">
              <a:spAutoFit/>
            </a:bodyPr>
            <a:lstStyle/>
            <a:p>
              <a:r>
                <a:rPr lang="en-GB" sz="2800" dirty="0">
                  <a:latin typeface="Courier New"/>
                  <a:cs typeface="Courier New"/>
                </a:rPr>
                <a:t>d</a:t>
              </a:r>
            </a:p>
          </p:txBody>
        </p:sp>
        <p:sp>
          <p:nvSpPr>
            <p:cNvPr id="38" name="TextBox 37"/>
            <p:cNvSpPr txBox="1"/>
            <p:nvPr/>
          </p:nvSpPr>
          <p:spPr>
            <a:xfrm>
              <a:off x="2706090" y="3801103"/>
              <a:ext cx="341642" cy="523220"/>
            </a:xfrm>
            <a:prstGeom prst="rect">
              <a:avLst/>
            </a:prstGeom>
            <a:noFill/>
          </p:spPr>
          <p:txBody>
            <a:bodyPr wrap="square" rtlCol="0">
              <a:spAutoFit/>
            </a:bodyPr>
            <a:lstStyle/>
            <a:p>
              <a:r>
                <a:rPr lang="en-GB" sz="2800" dirty="0">
                  <a:latin typeface="Courier New"/>
                  <a:cs typeface="Courier New"/>
                </a:rPr>
                <a:t>r</a:t>
              </a:r>
            </a:p>
          </p:txBody>
        </p:sp>
        <p:sp>
          <p:nvSpPr>
            <p:cNvPr id="49" name="Rectangle 2"/>
            <p:cNvSpPr/>
            <p:nvPr/>
          </p:nvSpPr>
          <p:spPr>
            <a:xfrm>
              <a:off x="2652048" y="3411550"/>
              <a:ext cx="449726" cy="453537"/>
            </a:xfrm>
            <a:custGeom>
              <a:avLst/>
              <a:gdLst/>
              <a:ahLst/>
              <a:cxnLst/>
              <a:rect l="l" t="t" r="r" b="b"/>
              <a:pathLst>
                <a:path w="3311574" h="3339636">
                  <a:moveTo>
                    <a:pt x="1511301" y="452851"/>
                  </a:moveTo>
                  <a:lnTo>
                    <a:pt x="1511301" y="2740969"/>
                  </a:lnTo>
                  <a:lnTo>
                    <a:pt x="1823971" y="2740969"/>
                  </a:lnTo>
                  <a:lnTo>
                    <a:pt x="1823971" y="452851"/>
                  </a:lnTo>
                  <a:close/>
                  <a:moveTo>
                    <a:pt x="0" y="0"/>
                  </a:moveTo>
                  <a:lnTo>
                    <a:pt x="3311574" y="0"/>
                  </a:lnTo>
                  <a:lnTo>
                    <a:pt x="3311574" y="3339636"/>
                  </a:lnTo>
                  <a:lnTo>
                    <a:pt x="0" y="3339636"/>
                  </a:lnTo>
                  <a:close/>
                </a:path>
              </a:pathLst>
            </a:custGeom>
            <a:solidFill>
              <a:srgbClr val="1A1449"/>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solidFill>
                  <a:schemeClr val="tx1"/>
                </a:solidFill>
              </a:endParaRPr>
            </a:p>
          </p:txBody>
        </p:sp>
        <p:sp>
          <p:nvSpPr>
            <p:cNvPr id="68" name="Rectangle 2"/>
            <p:cNvSpPr/>
            <p:nvPr/>
          </p:nvSpPr>
          <p:spPr>
            <a:xfrm rot="2700000">
              <a:off x="2652048" y="5055435"/>
              <a:ext cx="449726" cy="453537"/>
            </a:xfrm>
            <a:custGeom>
              <a:avLst/>
              <a:gdLst/>
              <a:ahLst/>
              <a:cxnLst/>
              <a:rect l="l" t="t" r="r" b="b"/>
              <a:pathLst>
                <a:path w="3311574" h="3339636">
                  <a:moveTo>
                    <a:pt x="1511301" y="452851"/>
                  </a:moveTo>
                  <a:lnTo>
                    <a:pt x="1511301" y="2740969"/>
                  </a:lnTo>
                  <a:lnTo>
                    <a:pt x="1823971" y="2740969"/>
                  </a:lnTo>
                  <a:lnTo>
                    <a:pt x="1823971" y="452851"/>
                  </a:lnTo>
                  <a:close/>
                  <a:moveTo>
                    <a:pt x="0" y="0"/>
                  </a:moveTo>
                  <a:lnTo>
                    <a:pt x="3311574" y="0"/>
                  </a:lnTo>
                  <a:lnTo>
                    <a:pt x="3311574" y="3339636"/>
                  </a:lnTo>
                  <a:lnTo>
                    <a:pt x="0" y="3339636"/>
                  </a:lnTo>
                  <a:close/>
                </a:path>
              </a:pathLst>
            </a:custGeom>
            <a:solidFill>
              <a:srgbClr val="1A1449"/>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solidFill>
                  <a:schemeClr val="tx1"/>
                </a:solidFill>
              </a:endParaRPr>
            </a:p>
          </p:txBody>
        </p:sp>
      </p:grpSp>
      <p:grpSp>
        <p:nvGrpSpPr>
          <p:cNvPr id="47" name="Group 46"/>
          <p:cNvGrpSpPr/>
          <p:nvPr/>
        </p:nvGrpSpPr>
        <p:grpSpPr>
          <a:xfrm>
            <a:off x="3398940" y="3413456"/>
            <a:ext cx="453537" cy="2616624"/>
            <a:chOff x="3383693" y="3413456"/>
            <a:chExt cx="453537" cy="2616624"/>
          </a:xfrm>
        </p:grpSpPr>
        <p:sp>
          <p:nvSpPr>
            <p:cNvPr id="29" name="TextBox 28"/>
            <p:cNvSpPr txBox="1"/>
            <p:nvPr/>
          </p:nvSpPr>
          <p:spPr>
            <a:xfrm>
              <a:off x="3439641" y="5506860"/>
              <a:ext cx="341642" cy="523220"/>
            </a:xfrm>
            <a:prstGeom prst="rect">
              <a:avLst/>
            </a:prstGeom>
            <a:noFill/>
          </p:spPr>
          <p:txBody>
            <a:bodyPr wrap="square" rtlCol="0">
              <a:spAutoFit/>
            </a:bodyPr>
            <a:lstStyle/>
            <a:p>
              <a:r>
                <a:rPr lang="en-GB" sz="2800" dirty="0" smtClean="0">
                  <a:latin typeface="Courier New"/>
                  <a:cs typeface="Courier New"/>
                </a:rPr>
                <a:t>r</a:t>
              </a:r>
              <a:endParaRPr lang="en-GB" sz="2800" dirty="0">
                <a:latin typeface="Courier New"/>
                <a:cs typeface="Courier New"/>
              </a:endParaRPr>
            </a:p>
          </p:txBody>
        </p:sp>
        <p:sp>
          <p:nvSpPr>
            <p:cNvPr id="39" name="TextBox 38"/>
            <p:cNvSpPr txBox="1"/>
            <p:nvPr/>
          </p:nvSpPr>
          <p:spPr>
            <a:xfrm>
              <a:off x="3439641" y="3801103"/>
              <a:ext cx="341642" cy="523220"/>
            </a:xfrm>
            <a:prstGeom prst="rect">
              <a:avLst/>
            </a:prstGeom>
            <a:noFill/>
          </p:spPr>
          <p:txBody>
            <a:bodyPr wrap="square" rtlCol="0">
              <a:spAutoFit/>
            </a:bodyPr>
            <a:lstStyle/>
            <a:p>
              <a:r>
                <a:rPr lang="en-GB" sz="2800" dirty="0">
                  <a:latin typeface="Courier New"/>
                  <a:cs typeface="Courier New"/>
                </a:rPr>
                <a:t>r</a:t>
              </a:r>
            </a:p>
          </p:txBody>
        </p:sp>
        <p:sp>
          <p:nvSpPr>
            <p:cNvPr id="61" name="Rectangle 2"/>
            <p:cNvSpPr/>
            <p:nvPr/>
          </p:nvSpPr>
          <p:spPr>
            <a:xfrm rot="5400000">
              <a:off x="3385599" y="3411550"/>
              <a:ext cx="449726" cy="453537"/>
            </a:xfrm>
            <a:custGeom>
              <a:avLst/>
              <a:gdLst/>
              <a:ahLst/>
              <a:cxnLst/>
              <a:rect l="l" t="t" r="r" b="b"/>
              <a:pathLst>
                <a:path w="3311574" h="3339636">
                  <a:moveTo>
                    <a:pt x="1511301" y="452851"/>
                  </a:moveTo>
                  <a:lnTo>
                    <a:pt x="1511301" y="2740969"/>
                  </a:lnTo>
                  <a:lnTo>
                    <a:pt x="1823971" y="2740969"/>
                  </a:lnTo>
                  <a:lnTo>
                    <a:pt x="1823971" y="452851"/>
                  </a:lnTo>
                  <a:close/>
                  <a:moveTo>
                    <a:pt x="0" y="0"/>
                  </a:moveTo>
                  <a:lnTo>
                    <a:pt x="3311574" y="0"/>
                  </a:lnTo>
                  <a:lnTo>
                    <a:pt x="3311574" y="3339636"/>
                  </a:lnTo>
                  <a:lnTo>
                    <a:pt x="0" y="3339636"/>
                  </a:lnTo>
                  <a:close/>
                </a:path>
              </a:pathLst>
            </a:custGeom>
            <a:solidFill>
              <a:srgbClr val="1A1449"/>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69" name="Rectangle 2"/>
            <p:cNvSpPr/>
            <p:nvPr/>
          </p:nvSpPr>
          <p:spPr>
            <a:xfrm>
              <a:off x="3385599" y="5055435"/>
              <a:ext cx="449726" cy="453537"/>
            </a:xfrm>
            <a:custGeom>
              <a:avLst/>
              <a:gdLst/>
              <a:ahLst/>
              <a:cxnLst/>
              <a:rect l="l" t="t" r="r" b="b"/>
              <a:pathLst>
                <a:path w="3311574" h="3339636">
                  <a:moveTo>
                    <a:pt x="1511301" y="452851"/>
                  </a:moveTo>
                  <a:lnTo>
                    <a:pt x="1511301" y="2740969"/>
                  </a:lnTo>
                  <a:lnTo>
                    <a:pt x="1823971" y="2740969"/>
                  </a:lnTo>
                  <a:lnTo>
                    <a:pt x="1823971" y="452851"/>
                  </a:lnTo>
                  <a:close/>
                  <a:moveTo>
                    <a:pt x="0" y="0"/>
                  </a:moveTo>
                  <a:lnTo>
                    <a:pt x="3311574" y="0"/>
                  </a:lnTo>
                  <a:lnTo>
                    <a:pt x="3311574" y="3339636"/>
                  </a:lnTo>
                  <a:lnTo>
                    <a:pt x="0" y="3339636"/>
                  </a:lnTo>
                  <a:close/>
                </a:path>
              </a:pathLst>
            </a:custGeom>
            <a:solidFill>
              <a:srgbClr val="1A1449"/>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grpSp>
        <p:nvGrpSpPr>
          <p:cNvPr id="46" name="Group 45"/>
          <p:cNvGrpSpPr/>
          <p:nvPr/>
        </p:nvGrpSpPr>
        <p:grpSpPr>
          <a:xfrm>
            <a:off x="4123316" y="3413456"/>
            <a:ext cx="453537" cy="2616624"/>
            <a:chOff x="4111882" y="3413456"/>
            <a:chExt cx="453537" cy="2616624"/>
          </a:xfrm>
        </p:grpSpPr>
        <p:sp>
          <p:nvSpPr>
            <p:cNvPr id="30" name="TextBox 29"/>
            <p:cNvSpPr txBox="1"/>
            <p:nvPr/>
          </p:nvSpPr>
          <p:spPr>
            <a:xfrm>
              <a:off x="4167830" y="5506860"/>
              <a:ext cx="341642" cy="523220"/>
            </a:xfrm>
            <a:prstGeom prst="rect">
              <a:avLst/>
            </a:prstGeom>
            <a:noFill/>
          </p:spPr>
          <p:txBody>
            <a:bodyPr wrap="square" rtlCol="0">
              <a:spAutoFit/>
            </a:bodyPr>
            <a:lstStyle/>
            <a:p>
              <a:r>
                <a:rPr lang="en-GB" sz="2800" dirty="0">
                  <a:latin typeface="Courier New"/>
                  <a:cs typeface="Courier New"/>
                </a:rPr>
                <a:t>d</a:t>
              </a:r>
            </a:p>
          </p:txBody>
        </p:sp>
        <p:sp>
          <p:nvSpPr>
            <p:cNvPr id="40" name="TextBox 39"/>
            <p:cNvSpPr txBox="1"/>
            <p:nvPr/>
          </p:nvSpPr>
          <p:spPr>
            <a:xfrm>
              <a:off x="4167830" y="3801103"/>
              <a:ext cx="341642" cy="523220"/>
            </a:xfrm>
            <a:prstGeom prst="rect">
              <a:avLst/>
            </a:prstGeom>
            <a:noFill/>
          </p:spPr>
          <p:txBody>
            <a:bodyPr wrap="square" rtlCol="0">
              <a:spAutoFit/>
            </a:bodyPr>
            <a:lstStyle/>
            <a:p>
              <a:r>
                <a:rPr lang="en-GB" sz="2800" dirty="0">
                  <a:latin typeface="Courier New"/>
                  <a:cs typeface="Courier New"/>
                </a:rPr>
                <a:t>d</a:t>
              </a:r>
            </a:p>
          </p:txBody>
        </p:sp>
        <p:sp>
          <p:nvSpPr>
            <p:cNvPr id="60" name="Rectangle 2"/>
            <p:cNvSpPr/>
            <p:nvPr/>
          </p:nvSpPr>
          <p:spPr>
            <a:xfrm rot="2700000">
              <a:off x="4113788" y="3411550"/>
              <a:ext cx="449726" cy="453537"/>
            </a:xfrm>
            <a:custGeom>
              <a:avLst/>
              <a:gdLst/>
              <a:ahLst/>
              <a:cxnLst/>
              <a:rect l="l" t="t" r="r" b="b"/>
              <a:pathLst>
                <a:path w="3311574" h="3339636">
                  <a:moveTo>
                    <a:pt x="1511301" y="452851"/>
                  </a:moveTo>
                  <a:lnTo>
                    <a:pt x="1511301" y="2740969"/>
                  </a:lnTo>
                  <a:lnTo>
                    <a:pt x="1823971" y="2740969"/>
                  </a:lnTo>
                  <a:lnTo>
                    <a:pt x="1823971" y="452851"/>
                  </a:lnTo>
                  <a:close/>
                  <a:moveTo>
                    <a:pt x="0" y="0"/>
                  </a:moveTo>
                  <a:lnTo>
                    <a:pt x="3311574" y="0"/>
                  </a:lnTo>
                  <a:lnTo>
                    <a:pt x="3311574" y="3339636"/>
                  </a:lnTo>
                  <a:lnTo>
                    <a:pt x="0" y="3339636"/>
                  </a:lnTo>
                  <a:close/>
                </a:path>
              </a:pathLst>
            </a:custGeom>
            <a:solidFill>
              <a:srgbClr val="1A1449"/>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70" name="Rectangle 2"/>
            <p:cNvSpPr/>
            <p:nvPr/>
          </p:nvSpPr>
          <p:spPr>
            <a:xfrm rot="2700000">
              <a:off x="4113788" y="5055435"/>
              <a:ext cx="449726" cy="453537"/>
            </a:xfrm>
            <a:custGeom>
              <a:avLst/>
              <a:gdLst/>
              <a:ahLst/>
              <a:cxnLst/>
              <a:rect l="l" t="t" r="r" b="b"/>
              <a:pathLst>
                <a:path w="3311574" h="3339636">
                  <a:moveTo>
                    <a:pt x="1511301" y="452851"/>
                  </a:moveTo>
                  <a:lnTo>
                    <a:pt x="1511301" y="2740969"/>
                  </a:lnTo>
                  <a:lnTo>
                    <a:pt x="1823971" y="2740969"/>
                  </a:lnTo>
                  <a:lnTo>
                    <a:pt x="1823971" y="452851"/>
                  </a:lnTo>
                  <a:close/>
                  <a:moveTo>
                    <a:pt x="0" y="0"/>
                  </a:moveTo>
                  <a:lnTo>
                    <a:pt x="3311574" y="0"/>
                  </a:lnTo>
                  <a:lnTo>
                    <a:pt x="3311574" y="3339636"/>
                  </a:lnTo>
                  <a:lnTo>
                    <a:pt x="0" y="3339636"/>
                  </a:lnTo>
                  <a:close/>
                </a:path>
              </a:pathLst>
            </a:custGeom>
            <a:solidFill>
              <a:srgbClr val="1A1449"/>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grpSp>
        <p:nvGrpSpPr>
          <p:cNvPr id="45" name="Group 44"/>
          <p:cNvGrpSpPr/>
          <p:nvPr/>
        </p:nvGrpSpPr>
        <p:grpSpPr>
          <a:xfrm>
            <a:off x="4847692" y="3411550"/>
            <a:ext cx="453537" cy="2618530"/>
            <a:chOff x="4839118" y="3411550"/>
            <a:chExt cx="453537" cy="2618530"/>
          </a:xfrm>
        </p:grpSpPr>
        <p:sp>
          <p:nvSpPr>
            <p:cNvPr id="31" name="TextBox 30"/>
            <p:cNvSpPr txBox="1"/>
            <p:nvPr/>
          </p:nvSpPr>
          <p:spPr>
            <a:xfrm>
              <a:off x="4895066" y="5506860"/>
              <a:ext cx="341642" cy="523220"/>
            </a:xfrm>
            <a:prstGeom prst="rect">
              <a:avLst/>
            </a:prstGeom>
            <a:noFill/>
          </p:spPr>
          <p:txBody>
            <a:bodyPr wrap="square" rtlCol="0">
              <a:spAutoFit/>
            </a:bodyPr>
            <a:lstStyle/>
            <a:p>
              <a:r>
                <a:rPr lang="en-GB" sz="2800" dirty="0" smtClean="0">
                  <a:latin typeface="Courier New"/>
                  <a:cs typeface="Courier New"/>
                </a:rPr>
                <a:t>d</a:t>
              </a:r>
              <a:endParaRPr lang="en-GB" sz="2800" dirty="0">
                <a:latin typeface="Courier New"/>
                <a:cs typeface="Courier New"/>
              </a:endParaRPr>
            </a:p>
          </p:txBody>
        </p:sp>
        <p:sp>
          <p:nvSpPr>
            <p:cNvPr id="41" name="TextBox 40"/>
            <p:cNvSpPr txBox="1"/>
            <p:nvPr/>
          </p:nvSpPr>
          <p:spPr>
            <a:xfrm>
              <a:off x="4895066" y="3801103"/>
              <a:ext cx="341642" cy="523220"/>
            </a:xfrm>
            <a:prstGeom prst="rect">
              <a:avLst/>
            </a:prstGeom>
            <a:noFill/>
          </p:spPr>
          <p:txBody>
            <a:bodyPr wrap="square" rtlCol="0">
              <a:spAutoFit/>
            </a:bodyPr>
            <a:lstStyle/>
            <a:p>
              <a:r>
                <a:rPr lang="en-GB" sz="2800" dirty="0" smtClean="0">
                  <a:latin typeface="Courier New"/>
                  <a:cs typeface="Courier New"/>
                </a:rPr>
                <a:t>d</a:t>
              </a:r>
              <a:endParaRPr lang="en-GB" sz="2800" dirty="0">
                <a:latin typeface="Courier New"/>
                <a:cs typeface="Courier New"/>
              </a:endParaRPr>
            </a:p>
          </p:txBody>
        </p:sp>
        <p:sp>
          <p:nvSpPr>
            <p:cNvPr id="63" name="Rectangle 2"/>
            <p:cNvSpPr/>
            <p:nvPr/>
          </p:nvSpPr>
          <p:spPr>
            <a:xfrm rot="18900000">
              <a:off x="4841025" y="3411550"/>
              <a:ext cx="449725" cy="453536"/>
            </a:xfrm>
            <a:custGeom>
              <a:avLst/>
              <a:gdLst/>
              <a:ahLst/>
              <a:cxnLst/>
              <a:rect l="l" t="t" r="r" b="b"/>
              <a:pathLst>
                <a:path w="3311574" h="3339636">
                  <a:moveTo>
                    <a:pt x="1511301" y="452851"/>
                  </a:moveTo>
                  <a:lnTo>
                    <a:pt x="1511301" y="2740969"/>
                  </a:lnTo>
                  <a:lnTo>
                    <a:pt x="1823971" y="2740969"/>
                  </a:lnTo>
                  <a:lnTo>
                    <a:pt x="1823971" y="452851"/>
                  </a:lnTo>
                  <a:close/>
                  <a:moveTo>
                    <a:pt x="0" y="0"/>
                  </a:moveTo>
                  <a:lnTo>
                    <a:pt x="3311574" y="0"/>
                  </a:lnTo>
                  <a:lnTo>
                    <a:pt x="3311574" y="3339636"/>
                  </a:lnTo>
                  <a:lnTo>
                    <a:pt x="0" y="3339636"/>
                  </a:lnTo>
                  <a:close/>
                </a:path>
              </a:pathLst>
            </a:custGeom>
            <a:solidFill>
              <a:srgbClr val="1A1449"/>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71" name="Rectangle 2"/>
            <p:cNvSpPr/>
            <p:nvPr/>
          </p:nvSpPr>
          <p:spPr>
            <a:xfrm rot="2700000">
              <a:off x="4841024" y="5055435"/>
              <a:ext cx="449726" cy="453537"/>
            </a:xfrm>
            <a:custGeom>
              <a:avLst/>
              <a:gdLst/>
              <a:ahLst/>
              <a:cxnLst/>
              <a:rect l="l" t="t" r="r" b="b"/>
              <a:pathLst>
                <a:path w="3311574" h="3339636">
                  <a:moveTo>
                    <a:pt x="1511301" y="452851"/>
                  </a:moveTo>
                  <a:lnTo>
                    <a:pt x="1511301" y="2740969"/>
                  </a:lnTo>
                  <a:lnTo>
                    <a:pt x="1823971" y="2740969"/>
                  </a:lnTo>
                  <a:lnTo>
                    <a:pt x="1823971" y="452851"/>
                  </a:lnTo>
                  <a:close/>
                  <a:moveTo>
                    <a:pt x="0" y="0"/>
                  </a:moveTo>
                  <a:lnTo>
                    <a:pt x="3311574" y="0"/>
                  </a:lnTo>
                  <a:lnTo>
                    <a:pt x="3311574" y="3339636"/>
                  </a:lnTo>
                  <a:lnTo>
                    <a:pt x="0" y="3339636"/>
                  </a:lnTo>
                  <a:close/>
                </a:path>
              </a:pathLst>
            </a:custGeom>
            <a:solidFill>
              <a:srgbClr val="1A1449"/>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grpSp>
        <p:nvGrpSpPr>
          <p:cNvPr id="20" name="Group 19"/>
          <p:cNvGrpSpPr/>
          <p:nvPr/>
        </p:nvGrpSpPr>
        <p:grpSpPr>
          <a:xfrm>
            <a:off x="5572068" y="3413456"/>
            <a:ext cx="453537" cy="2616624"/>
            <a:chOff x="5564447" y="3413456"/>
            <a:chExt cx="453537" cy="2616624"/>
          </a:xfrm>
        </p:grpSpPr>
        <p:sp>
          <p:nvSpPr>
            <p:cNvPr id="34" name="TextBox 33"/>
            <p:cNvSpPr txBox="1"/>
            <p:nvPr/>
          </p:nvSpPr>
          <p:spPr>
            <a:xfrm>
              <a:off x="5620395" y="5506860"/>
              <a:ext cx="341642" cy="523220"/>
            </a:xfrm>
            <a:prstGeom prst="rect">
              <a:avLst/>
            </a:prstGeom>
            <a:noFill/>
          </p:spPr>
          <p:txBody>
            <a:bodyPr wrap="square" rtlCol="0">
              <a:spAutoFit/>
            </a:bodyPr>
            <a:lstStyle/>
            <a:p>
              <a:r>
                <a:rPr lang="en-GB" sz="2800" dirty="0" smtClean="0">
                  <a:latin typeface="Courier New"/>
                  <a:cs typeface="Courier New"/>
                </a:rPr>
                <a:t>r</a:t>
              </a:r>
              <a:endParaRPr lang="en-GB" sz="2800" dirty="0">
                <a:latin typeface="Courier New"/>
                <a:cs typeface="Courier New"/>
              </a:endParaRPr>
            </a:p>
          </p:txBody>
        </p:sp>
        <p:sp>
          <p:nvSpPr>
            <p:cNvPr id="42" name="TextBox 41"/>
            <p:cNvSpPr txBox="1"/>
            <p:nvPr/>
          </p:nvSpPr>
          <p:spPr>
            <a:xfrm>
              <a:off x="5620395" y="3801103"/>
              <a:ext cx="341642" cy="523220"/>
            </a:xfrm>
            <a:prstGeom prst="rect">
              <a:avLst/>
            </a:prstGeom>
            <a:noFill/>
          </p:spPr>
          <p:txBody>
            <a:bodyPr wrap="square" rtlCol="0">
              <a:spAutoFit/>
            </a:bodyPr>
            <a:lstStyle/>
            <a:p>
              <a:r>
                <a:rPr lang="en-GB" sz="2800" dirty="0" smtClean="0">
                  <a:latin typeface="Courier New"/>
                  <a:cs typeface="Courier New"/>
                </a:rPr>
                <a:t>r</a:t>
              </a:r>
              <a:endParaRPr lang="en-GB" sz="2800" dirty="0">
                <a:latin typeface="Courier New"/>
                <a:cs typeface="Courier New"/>
              </a:endParaRPr>
            </a:p>
          </p:txBody>
        </p:sp>
        <p:sp>
          <p:nvSpPr>
            <p:cNvPr id="64" name="Rectangle 2"/>
            <p:cNvSpPr/>
            <p:nvPr/>
          </p:nvSpPr>
          <p:spPr>
            <a:xfrm rot="5400000">
              <a:off x="5566353" y="3411550"/>
              <a:ext cx="449726" cy="453537"/>
            </a:xfrm>
            <a:custGeom>
              <a:avLst/>
              <a:gdLst/>
              <a:ahLst/>
              <a:cxnLst/>
              <a:rect l="l" t="t" r="r" b="b"/>
              <a:pathLst>
                <a:path w="3311574" h="3339636">
                  <a:moveTo>
                    <a:pt x="1511301" y="452851"/>
                  </a:moveTo>
                  <a:lnTo>
                    <a:pt x="1511301" y="2740969"/>
                  </a:lnTo>
                  <a:lnTo>
                    <a:pt x="1823971" y="2740969"/>
                  </a:lnTo>
                  <a:lnTo>
                    <a:pt x="1823971" y="452851"/>
                  </a:lnTo>
                  <a:close/>
                  <a:moveTo>
                    <a:pt x="0" y="0"/>
                  </a:moveTo>
                  <a:lnTo>
                    <a:pt x="3311574" y="0"/>
                  </a:lnTo>
                  <a:lnTo>
                    <a:pt x="3311574" y="3339636"/>
                  </a:lnTo>
                  <a:lnTo>
                    <a:pt x="0" y="3339636"/>
                  </a:lnTo>
                  <a:close/>
                </a:path>
              </a:pathLst>
            </a:custGeom>
            <a:solidFill>
              <a:srgbClr val="1A1449"/>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72" name="Rectangle 2"/>
            <p:cNvSpPr/>
            <p:nvPr/>
          </p:nvSpPr>
          <p:spPr>
            <a:xfrm>
              <a:off x="5566353" y="5055435"/>
              <a:ext cx="449726" cy="453537"/>
            </a:xfrm>
            <a:custGeom>
              <a:avLst/>
              <a:gdLst/>
              <a:ahLst/>
              <a:cxnLst/>
              <a:rect l="l" t="t" r="r" b="b"/>
              <a:pathLst>
                <a:path w="3311574" h="3339636">
                  <a:moveTo>
                    <a:pt x="1511301" y="452851"/>
                  </a:moveTo>
                  <a:lnTo>
                    <a:pt x="1511301" y="2740969"/>
                  </a:lnTo>
                  <a:lnTo>
                    <a:pt x="1823971" y="2740969"/>
                  </a:lnTo>
                  <a:lnTo>
                    <a:pt x="1823971" y="452851"/>
                  </a:lnTo>
                  <a:close/>
                  <a:moveTo>
                    <a:pt x="0" y="0"/>
                  </a:moveTo>
                  <a:lnTo>
                    <a:pt x="3311574" y="0"/>
                  </a:lnTo>
                  <a:lnTo>
                    <a:pt x="3311574" y="3339636"/>
                  </a:lnTo>
                  <a:lnTo>
                    <a:pt x="0" y="3339636"/>
                  </a:lnTo>
                  <a:close/>
                </a:path>
              </a:pathLst>
            </a:custGeom>
            <a:solidFill>
              <a:srgbClr val="1A1449"/>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grpSp>
        <p:nvGrpSpPr>
          <p:cNvPr id="11" name="Group 10"/>
          <p:cNvGrpSpPr/>
          <p:nvPr/>
        </p:nvGrpSpPr>
        <p:grpSpPr>
          <a:xfrm>
            <a:off x="6296444" y="3413456"/>
            <a:ext cx="453537" cy="2616624"/>
            <a:chOff x="6332890" y="3413456"/>
            <a:chExt cx="453537" cy="2616624"/>
          </a:xfrm>
        </p:grpSpPr>
        <p:sp>
          <p:nvSpPr>
            <p:cNvPr id="35" name="TextBox 34"/>
            <p:cNvSpPr txBox="1"/>
            <p:nvPr/>
          </p:nvSpPr>
          <p:spPr>
            <a:xfrm>
              <a:off x="6388838" y="5506860"/>
              <a:ext cx="341642" cy="523220"/>
            </a:xfrm>
            <a:prstGeom prst="rect">
              <a:avLst/>
            </a:prstGeom>
            <a:noFill/>
          </p:spPr>
          <p:txBody>
            <a:bodyPr wrap="square" rtlCol="0">
              <a:spAutoFit/>
            </a:bodyPr>
            <a:lstStyle/>
            <a:p>
              <a:r>
                <a:rPr lang="en-GB" sz="2800" dirty="0" smtClean="0">
                  <a:latin typeface="Courier New"/>
                  <a:cs typeface="Courier New"/>
                </a:rPr>
                <a:t>d</a:t>
              </a:r>
              <a:endParaRPr lang="en-GB" sz="2800" dirty="0">
                <a:latin typeface="Courier New"/>
                <a:cs typeface="Courier New"/>
              </a:endParaRPr>
            </a:p>
          </p:txBody>
        </p:sp>
        <p:sp>
          <p:nvSpPr>
            <p:cNvPr id="43" name="TextBox 42"/>
            <p:cNvSpPr txBox="1"/>
            <p:nvPr/>
          </p:nvSpPr>
          <p:spPr>
            <a:xfrm>
              <a:off x="6388838" y="3801103"/>
              <a:ext cx="341642" cy="523220"/>
            </a:xfrm>
            <a:prstGeom prst="rect">
              <a:avLst/>
            </a:prstGeom>
            <a:noFill/>
          </p:spPr>
          <p:txBody>
            <a:bodyPr wrap="square" rtlCol="0">
              <a:spAutoFit/>
            </a:bodyPr>
            <a:lstStyle/>
            <a:p>
              <a:r>
                <a:rPr lang="en-GB" sz="2800" dirty="0">
                  <a:latin typeface="Courier New"/>
                  <a:cs typeface="Courier New"/>
                </a:rPr>
                <a:t>r</a:t>
              </a:r>
            </a:p>
          </p:txBody>
        </p:sp>
        <p:sp>
          <p:nvSpPr>
            <p:cNvPr id="65" name="Rectangle 2"/>
            <p:cNvSpPr/>
            <p:nvPr/>
          </p:nvSpPr>
          <p:spPr>
            <a:xfrm rot="5400000">
              <a:off x="6334796" y="3411550"/>
              <a:ext cx="449726" cy="453537"/>
            </a:xfrm>
            <a:custGeom>
              <a:avLst/>
              <a:gdLst/>
              <a:ahLst/>
              <a:cxnLst/>
              <a:rect l="l" t="t" r="r" b="b"/>
              <a:pathLst>
                <a:path w="3311574" h="3339636">
                  <a:moveTo>
                    <a:pt x="1511301" y="452851"/>
                  </a:moveTo>
                  <a:lnTo>
                    <a:pt x="1511301" y="2740969"/>
                  </a:lnTo>
                  <a:lnTo>
                    <a:pt x="1823971" y="2740969"/>
                  </a:lnTo>
                  <a:lnTo>
                    <a:pt x="1823971" y="452851"/>
                  </a:lnTo>
                  <a:close/>
                  <a:moveTo>
                    <a:pt x="0" y="0"/>
                  </a:moveTo>
                  <a:lnTo>
                    <a:pt x="3311574" y="0"/>
                  </a:lnTo>
                  <a:lnTo>
                    <a:pt x="3311574" y="3339636"/>
                  </a:lnTo>
                  <a:lnTo>
                    <a:pt x="0" y="3339636"/>
                  </a:lnTo>
                  <a:close/>
                </a:path>
              </a:pathLst>
            </a:custGeom>
            <a:solidFill>
              <a:srgbClr val="1A1449"/>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solidFill>
                  <a:schemeClr val="tx1"/>
                </a:solidFill>
              </a:endParaRPr>
            </a:p>
          </p:txBody>
        </p:sp>
        <p:sp>
          <p:nvSpPr>
            <p:cNvPr id="73" name="Rectangle 2"/>
            <p:cNvSpPr/>
            <p:nvPr/>
          </p:nvSpPr>
          <p:spPr>
            <a:xfrm rot="2700000">
              <a:off x="6334796" y="5055435"/>
              <a:ext cx="449726" cy="453537"/>
            </a:xfrm>
            <a:custGeom>
              <a:avLst/>
              <a:gdLst/>
              <a:ahLst/>
              <a:cxnLst/>
              <a:rect l="l" t="t" r="r" b="b"/>
              <a:pathLst>
                <a:path w="3311574" h="3339636">
                  <a:moveTo>
                    <a:pt x="1511301" y="452851"/>
                  </a:moveTo>
                  <a:lnTo>
                    <a:pt x="1511301" y="2740969"/>
                  </a:lnTo>
                  <a:lnTo>
                    <a:pt x="1823971" y="2740969"/>
                  </a:lnTo>
                  <a:lnTo>
                    <a:pt x="1823971" y="452851"/>
                  </a:lnTo>
                  <a:close/>
                  <a:moveTo>
                    <a:pt x="0" y="0"/>
                  </a:moveTo>
                  <a:lnTo>
                    <a:pt x="3311574" y="0"/>
                  </a:lnTo>
                  <a:lnTo>
                    <a:pt x="3311574" y="3339636"/>
                  </a:lnTo>
                  <a:lnTo>
                    <a:pt x="0" y="3339636"/>
                  </a:lnTo>
                  <a:close/>
                </a:path>
              </a:pathLst>
            </a:custGeom>
            <a:solidFill>
              <a:srgbClr val="1A1449"/>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solidFill>
                  <a:schemeClr val="tx1"/>
                </a:solidFill>
              </a:endParaRPr>
            </a:p>
          </p:txBody>
        </p:sp>
      </p:grpSp>
      <p:grpSp>
        <p:nvGrpSpPr>
          <p:cNvPr id="9" name="Group 8"/>
          <p:cNvGrpSpPr/>
          <p:nvPr/>
        </p:nvGrpSpPr>
        <p:grpSpPr>
          <a:xfrm>
            <a:off x="7020822" y="3411550"/>
            <a:ext cx="449726" cy="2618530"/>
            <a:chOff x="7020822" y="3411550"/>
            <a:chExt cx="449726" cy="2618530"/>
          </a:xfrm>
        </p:grpSpPr>
        <p:sp>
          <p:nvSpPr>
            <p:cNvPr id="36" name="TextBox 35"/>
            <p:cNvSpPr txBox="1"/>
            <p:nvPr/>
          </p:nvSpPr>
          <p:spPr>
            <a:xfrm>
              <a:off x="7074864" y="5506860"/>
              <a:ext cx="341642" cy="523220"/>
            </a:xfrm>
            <a:prstGeom prst="rect">
              <a:avLst/>
            </a:prstGeom>
            <a:noFill/>
          </p:spPr>
          <p:txBody>
            <a:bodyPr wrap="square" rtlCol="0">
              <a:spAutoFit/>
            </a:bodyPr>
            <a:lstStyle/>
            <a:p>
              <a:r>
                <a:rPr lang="en-GB" sz="2800" dirty="0" smtClean="0">
                  <a:latin typeface="Courier New"/>
                  <a:cs typeface="Courier New"/>
                </a:rPr>
                <a:t>r</a:t>
              </a:r>
              <a:endParaRPr lang="en-GB" sz="2800" dirty="0">
                <a:latin typeface="Courier New"/>
                <a:cs typeface="Courier New"/>
              </a:endParaRPr>
            </a:p>
          </p:txBody>
        </p:sp>
        <p:sp>
          <p:nvSpPr>
            <p:cNvPr id="44" name="TextBox 43"/>
            <p:cNvSpPr txBox="1"/>
            <p:nvPr/>
          </p:nvSpPr>
          <p:spPr>
            <a:xfrm>
              <a:off x="7074864" y="3801103"/>
              <a:ext cx="341642" cy="523220"/>
            </a:xfrm>
            <a:prstGeom prst="rect">
              <a:avLst/>
            </a:prstGeom>
            <a:noFill/>
          </p:spPr>
          <p:txBody>
            <a:bodyPr wrap="square" rtlCol="0">
              <a:spAutoFit/>
            </a:bodyPr>
            <a:lstStyle/>
            <a:p>
              <a:r>
                <a:rPr lang="en-GB" sz="2800" dirty="0" smtClean="0">
                  <a:latin typeface="Courier New"/>
                  <a:cs typeface="Courier New"/>
                </a:rPr>
                <a:t>r</a:t>
              </a:r>
              <a:endParaRPr lang="en-GB" sz="2800" dirty="0">
                <a:latin typeface="Courier New"/>
                <a:cs typeface="Courier New"/>
              </a:endParaRPr>
            </a:p>
          </p:txBody>
        </p:sp>
        <p:sp>
          <p:nvSpPr>
            <p:cNvPr id="66" name="Rectangle 2"/>
            <p:cNvSpPr/>
            <p:nvPr/>
          </p:nvSpPr>
          <p:spPr>
            <a:xfrm>
              <a:off x="7020822" y="3411550"/>
              <a:ext cx="449726" cy="453537"/>
            </a:xfrm>
            <a:custGeom>
              <a:avLst/>
              <a:gdLst/>
              <a:ahLst/>
              <a:cxnLst/>
              <a:rect l="l" t="t" r="r" b="b"/>
              <a:pathLst>
                <a:path w="3311574" h="3339636">
                  <a:moveTo>
                    <a:pt x="1511301" y="452851"/>
                  </a:moveTo>
                  <a:lnTo>
                    <a:pt x="1511301" y="2740969"/>
                  </a:lnTo>
                  <a:lnTo>
                    <a:pt x="1823971" y="2740969"/>
                  </a:lnTo>
                  <a:lnTo>
                    <a:pt x="1823971" y="452851"/>
                  </a:lnTo>
                  <a:close/>
                  <a:moveTo>
                    <a:pt x="0" y="0"/>
                  </a:moveTo>
                  <a:lnTo>
                    <a:pt x="3311574" y="0"/>
                  </a:lnTo>
                  <a:lnTo>
                    <a:pt x="3311574" y="3339636"/>
                  </a:lnTo>
                  <a:lnTo>
                    <a:pt x="0" y="3339636"/>
                  </a:lnTo>
                  <a:close/>
                </a:path>
              </a:pathLst>
            </a:custGeom>
            <a:solidFill>
              <a:srgbClr val="1A1449"/>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74" name="Rectangle 2"/>
            <p:cNvSpPr/>
            <p:nvPr/>
          </p:nvSpPr>
          <p:spPr>
            <a:xfrm>
              <a:off x="7020822" y="5055435"/>
              <a:ext cx="449726" cy="453537"/>
            </a:xfrm>
            <a:custGeom>
              <a:avLst/>
              <a:gdLst/>
              <a:ahLst/>
              <a:cxnLst/>
              <a:rect l="l" t="t" r="r" b="b"/>
              <a:pathLst>
                <a:path w="3311574" h="3339636">
                  <a:moveTo>
                    <a:pt x="1511301" y="452851"/>
                  </a:moveTo>
                  <a:lnTo>
                    <a:pt x="1511301" y="2740969"/>
                  </a:lnTo>
                  <a:lnTo>
                    <a:pt x="1823971" y="2740969"/>
                  </a:lnTo>
                  <a:lnTo>
                    <a:pt x="1823971" y="452851"/>
                  </a:lnTo>
                  <a:close/>
                  <a:moveTo>
                    <a:pt x="0" y="0"/>
                  </a:moveTo>
                  <a:lnTo>
                    <a:pt x="3311574" y="0"/>
                  </a:lnTo>
                  <a:lnTo>
                    <a:pt x="3311574" y="3339636"/>
                  </a:lnTo>
                  <a:lnTo>
                    <a:pt x="0" y="3339636"/>
                  </a:lnTo>
                  <a:close/>
                </a:path>
              </a:pathLst>
            </a:custGeom>
            <a:solidFill>
              <a:srgbClr val="1A1449"/>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sp>
        <p:nvSpPr>
          <p:cNvPr id="3" name="Rectangle 2"/>
          <p:cNvSpPr/>
          <p:nvPr/>
        </p:nvSpPr>
        <p:spPr>
          <a:xfrm>
            <a:off x="3288568" y="6130702"/>
            <a:ext cx="571891" cy="707886"/>
          </a:xfrm>
          <a:prstGeom prst="rect">
            <a:avLst/>
          </a:prstGeom>
        </p:spPr>
        <p:txBody>
          <a:bodyPr wrap="none">
            <a:spAutoFit/>
          </a:bodyPr>
          <a:lstStyle/>
          <a:p>
            <a:r>
              <a:rPr lang="en-GB" sz="4000" dirty="0">
                <a:solidFill>
                  <a:srgbClr val="008000"/>
                </a:solidFill>
                <a:latin typeface="Zapf Dingbats"/>
                <a:ea typeface="Zapf Dingbats"/>
                <a:cs typeface="Zapf Dingbats"/>
              </a:rPr>
              <a:t>✓</a:t>
            </a:r>
            <a:endParaRPr lang="en-GB" sz="4000" dirty="0">
              <a:solidFill>
                <a:srgbClr val="008000"/>
              </a:solidFill>
            </a:endParaRPr>
          </a:p>
        </p:txBody>
      </p:sp>
      <p:sp>
        <p:nvSpPr>
          <p:cNvPr id="4" name="Rectangle 3"/>
          <p:cNvSpPr/>
          <p:nvPr/>
        </p:nvSpPr>
        <p:spPr>
          <a:xfrm>
            <a:off x="2620331" y="6130702"/>
            <a:ext cx="479618" cy="707886"/>
          </a:xfrm>
          <a:prstGeom prst="rect">
            <a:avLst/>
          </a:prstGeom>
        </p:spPr>
        <p:txBody>
          <a:bodyPr wrap="none">
            <a:spAutoFit/>
          </a:bodyPr>
          <a:lstStyle/>
          <a:p>
            <a:r>
              <a:rPr lang="en-GB" sz="4000" dirty="0">
                <a:solidFill>
                  <a:srgbClr val="FF0000"/>
                </a:solidFill>
                <a:latin typeface="Zapf Dingbats"/>
                <a:ea typeface="Zapf Dingbats"/>
                <a:cs typeface="Zapf Dingbats"/>
              </a:rPr>
              <a:t>✗</a:t>
            </a:r>
            <a:endParaRPr lang="en-GB" sz="4000" dirty="0">
              <a:solidFill>
                <a:srgbClr val="FF0000"/>
              </a:solidFill>
            </a:endParaRPr>
          </a:p>
        </p:txBody>
      </p:sp>
      <p:sp>
        <p:nvSpPr>
          <p:cNvPr id="51" name="Rectangle 50"/>
          <p:cNvSpPr/>
          <p:nvPr/>
        </p:nvSpPr>
        <p:spPr>
          <a:xfrm>
            <a:off x="4049078" y="6130702"/>
            <a:ext cx="571891" cy="707886"/>
          </a:xfrm>
          <a:prstGeom prst="rect">
            <a:avLst/>
          </a:prstGeom>
        </p:spPr>
        <p:txBody>
          <a:bodyPr wrap="none">
            <a:spAutoFit/>
          </a:bodyPr>
          <a:lstStyle/>
          <a:p>
            <a:r>
              <a:rPr lang="en-GB" sz="4000" dirty="0">
                <a:solidFill>
                  <a:srgbClr val="008000"/>
                </a:solidFill>
                <a:latin typeface="Zapf Dingbats"/>
                <a:ea typeface="Zapf Dingbats"/>
                <a:cs typeface="Zapf Dingbats"/>
              </a:rPr>
              <a:t>✓</a:t>
            </a:r>
            <a:endParaRPr lang="en-GB" sz="4000" dirty="0">
              <a:solidFill>
                <a:srgbClr val="008000"/>
              </a:solidFill>
            </a:endParaRPr>
          </a:p>
        </p:txBody>
      </p:sp>
      <p:sp>
        <p:nvSpPr>
          <p:cNvPr id="52" name="Rectangle 51"/>
          <p:cNvSpPr/>
          <p:nvPr/>
        </p:nvSpPr>
        <p:spPr>
          <a:xfrm>
            <a:off x="4809588" y="6130702"/>
            <a:ext cx="571891" cy="707886"/>
          </a:xfrm>
          <a:prstGeom prst="rect">
            <a:avLst/>
          </a:prstGeom>
        </p:spPr>
        <p:txBody>
          <a:bodyPr wrap="none">
            <a:spAutoFit/>
          </a:bodyPr>
          <a:lstStyle/>
          <a:p>
            <a:r>
              <a:rPr lang="en-GB" sz="4000" dirty="0">
                <a:solidFill>
                  <a:srgbClr val="008000"/>
                </a:solidFill>
                <a:latin typeface="Zapf Dingbats"/>
                <a:ea typeface="Zapf Dingbats"/>
                <a:cs typeface="Zapf Dingbats"/>
              </a:rPr>
              <a:t>✓</a:t>
            </a:r>
            <a:endParaRPr lang="en-GB" sz="4000" dirty="0">
              <a:solidFill>
                <a:srgbClr val="008000"/>
              </a:solidFill>
            </a:endParaRPr>
          </a:p>
        </p:txBody>
      </p:sp>
      <p:sp>
        <p:nvSpPr>
          <p:cNvPr id="53" name="Rectangle 52"/>
          <p:cNvSpPr/>
          <p:nvPr/>
        </p:nvSpPr>
        <p:spPr>
          <a:xfrm>
            <a:off x="5570098" y="6130702"/>
            <a:ext cx="571891" cy="707886"/>
          </a:xfrm>
          <a:prstGeom prst="rect">
            <a:avLst/>
          </a:prstGeom>
        </p:spPr>
        <p:txBody>
          <a:bodyPr wrap="none">
            <a:spAutoFit/>
          </a:bodyPr>
          <a:lstStyle/>
          <a:p>
            <a:r>
              <a:rPr lang="en-GB" sz="4000" dirty="0">
                <a:solidFill>
                  <a:srgbClr val="008000"/>
                </a:solidFill>
                <a:latin typeface="Zapf Dingbats"/>
                <a:ea typeface="Zapf Dingbats"/>
                <a:cs typeface="Zapf Dingbats"/>
              </a:rPr>
              <a:t>✓</a:t>
            </a:r>
            <a:endParaRPr lang="en-GB" sz="4000" dirty="0">
              <a:solidFill>
                <a:srgbClr val="008000"/>
              </a:solidFill>
            </a:endParaRPr>
          </a:p>
        </p:txBody>
      </p:sp>
      <p:sp>
        <p:nvSpPr>
          <p:cNvPr id="54" name="Rectangle 53"/>
          <p:cNvSpPr/>
          <p:nvPr/>
        </p:nvSpPr>
        <p:spPr>
          <a:xfrm>
            <a:off x="6998845" y="6130702"/>
            <a:ext cx="571891" cy="707886"/>
          </a:xfrm>
          <a:prstGeom prst="rect">
            <a:avLst/>
          </a:prstGeom>
        </p:spPr>
        <p:txBody>
          <a:bodyPr wrap="none">
            <a:spAutoFit/>
          </a:bodyPr>
          <a:lstStyle/>
          <a:p>
            <a:r>
              <a:rPr lang="en-GB" sz="4000" dirty="0">
                <a:solidFill>
                  <a:srgbClr val="008000"/>
                </a:solidFill>
                <a:latin typeface="Zapf Dingbats"/>
                <a:ea typeface="Zapf Dingbats"/>
                <a:cs typeface="Zapf Dingbats"/>
              </a:rPr>
              <a:t>✓</a:t>
            </a:r>
            <a:endParaRPr lang="en-GB" sz="4000" dirty="0">
              <a:solidFill>
                <a:srgbClr val="008000"/>
              </a:solidFill>
            </a:endParaRPr>
          </a:p>
        </p:txBody>
      </p:sp>
      <p:sp>
        <p:nvSpPr>
          <p:cNvPr id="55" name="Rectangle 54"/>
          <p:cNvSpPr/>
          <p:nvPr/>
        </p:nvSpPr>
        <p:spPr>
          <a:xfrm>
            <a:off x="1952094" y="6130702"/>
            <a:ext cx="479618" cy="707886"/>
          </a:xfrm>
          <a:prstGeom prst="rect">
            <a:avLst/>
          </a:prstGeom>
        </p:spPr>
        <p:txBody>
          <a:bodyPr wrap="none">
            <a:spAutoFit/>
          </a:bodyPr>
          <a:lstStyle/>
          <a:p>
            <a:r>
              <a:rPr lang="en-GB" sz="4000" dirty="0">
                <a:solidFill>
                  <a:srgbClr val="FF0000"/>
                </a:solidFill>
                <a:latin typeface="Zapf Dingbats"/>
                <a:ea typeface="Zapf Dingbats"/>
                <a:cs typeface="Zapf Dingbats"/>
              </a:rPr>
              <a:t>✗</a:t>
            </a:r>
            <a:endParaRPr lang="en-GB" sz="4000" dirty="0">
              <a:solidFill>
                <a:srgbClr val="FF0000"/>
              </a:solidFill>
            </a:endParaRPr>
          </a:p>
        </p:txBody>
      </p:sp>
      <p:sp>
        <p:nvSpPr>
          <p:cNvPr id="56" name="Rectangle 55"/>
          <p:cNvSpPr/>
          <p:nvPr/>
        </p:nvSpPr>
        <p:spPr>
          <a:xfrm>
            <a:off x="6330608" y="6130702"/>
            <a:ext cx="479618" cy="707886"/>
          </a:xfrm>
          <a:prstGeom prst="rect">
            <a:avLst/>
          </a:prstGeom>
        </p:spPr>
        <p:txBody>
          <a:bodyPr wrap="none">
            <a:spAutoFit/>
          </a:bodyPr>
          <a:lstStyle/>
          <a:p>
            <a:r>
              <a:rPr lang="en-GB" sz="4000" dirty="0">
                <a:solidFill>
                  <a:srgbClr val="FF0000"/>
                </a:solidFill>
                <a:latin typeface="Zapf Dingbats"/>
                <a:ea typeface="Zapf Dingbats"/>
                <a:cs typeface="Zapf Dingbats"/>
              </a:rPr>
              <a:t>✗</a:t>
            </a:r>
            <a:endParaRPr lang="en-GB" sz="4000" dirty="0">
              <a:solidFill>
                <a:srgbClr val="FF0000"/>
              </a:solidFill>
            </a:endParaRPr>
          </a:p>
        </p:txBody>
      </p:sp>
    </p:spTree>
    <p:extLst>
      <p:ext uri="{BB962C8B-B14F-4D97-AF65-F5344CB8AC3E}">
        <p14:creationId xmlns:p14="http://schemas.microsoft.com/office/powerpoint/2010/main" xmlns="" val="38273140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mph" presetSubtype="0" nodeType="withEffect">
                                  <p:stCondLst>
                                    <p:cond delay="0"/>
                                  </p:stCondLst>
                                  <p:childTnLst>
                                    <p:set>
                                      <p:cBhvr rctx="PPT">
                                        <p:cTn id="6" dur="indefinite"/>
                                        <p:tgtEl>
                                          <p:spTgt spid="75"/>
                                        </p:tgtEl>
                                        <p:attrNameLst>
                                          <p:attrName>style.opacity</p:attrName>
                                        </p:attrNameLst>
                                      </p:cBhvr>
                                      <p:to>
                                        <p:strVal val="0.5"/>
                                      </p:to>
                                    </p:set>
                                    <p:animEffect filter="image" prLst="opacity: 0.5">
                                      <p:cBhvr rctx="IE">
                                        <p:cTn id="7" dur="indefinite"/>
                                        <p:tgtEl>
                                          <p:spTgt spid="75"/>
                                        </p:tgtEl>
                                      </p:cBhvr>
                                    </p:animEffect>
                                  </p:childTnLst>
                                </p:cTn>
                              </p:par>
                              <p:par>
                                <p:cTn id="8" presetID="9" presetClass="emph" presetSubtype="0" nodeType="withEffect">
                                  <p:stCondLst>
                                    <p:cond delay="0"/>
                                  </p:stCondLst>
                                  <p:childTnLst>
                                    <p:set>
                                      <p:cBhvr rctx="PPT">
                                        <p:cTn id="9" dur="indefinite"/>
                                        <p:tgtEl>
                                          <p:spTgt spid="48"/>
                                        </p:tgtEl>
                                        <p:attrNameLst>
                                          <p:attrName>style.opacity</p:attrName>
                                        </p:attrNameLst>
                                      </p:cBhvr>
                                      <p:to>
                                        <p:strVal val="0.5"/>
                                      </p:to>
                                    </p:set>
                                    <p:animEffect filter="image" prLst="opacity: 0.5">
                                      <p:cBhvr rctx="IE">
                                        <p:cTn id="10" dur="indefinite"/>
                                        <p:tgtEl>
                                          <p:spTgt spid="48"/>
                                        </p:tgtEl>
                                      </p:cBhvr>
                                    </p:animEffect>
                                  </p:childTnLst>
                                </p:cTn>
                              </p:par>
                              <p:par>
                                <p:cTn id="11" presetID="9" presetClass="emph" presetSubtype="0" nodeType="withEffect">
                                  <p:stCondLst>
                                    <p:cond delay="0"/>
                                  </p:stCondLst>
                                  <p:childTnLst>
                                    <p:set>
                                      <p:cBhvr rctx="PPT">
                                        <p:cTn id="12" dur="indefinite"/>
                                        <p:tgtEl>
                                          <p:spTgt spid="11"/>
                                        </p:tgtEl>
                                        <p:attrNameLst>
                                          <p:attrName>style.opacity</p:attrName>
                                        </p:attrNameLst>
                                      </p:cBhvr>
                                      <p:to>
                                        <p:strVal val="0.5"/>
                                      </p:to>
                                    </p:set>
                                    <p:animEffect filter="image" prLst="opacity: 0.5">
                                      <p:cBhvr rctx="IE">
                                        <p:cTn id="13" dur="indefinite"/>
                                        <p:tgtEl>
                                          <p:spTgt spid="11"/>
                                        </p:tgtEl>
                                      </p:cBhvr>
                                    </p:animEffect>
                                  </p:childTnLst>
                                </p:cTn>
                              </p:par>
                            </p:childTnLst>
                          </p:cTn>
                        </p:par>
                      </p:childTnLst>
                    </p:cTn>
                  </p:par>
                  <p:par>
                    <p:cTn id="14" fill="hold">
                      <p:stCondLst>
                        <p:cond delay="indefinite"/>
                      </p:stCondLst>
                      <p:childTnLst>
                        <p:par>
                          <p:cTn id="15" fill="hold">
                            <p:stCondLst>
                              <p:cond delay="0"/>
                            </p:stCondLst>
                            <p:childTnLst>
                              <p:par>
                                <p:cTn id="16" presetID="3" presetClass="entr" presetSubtype="10" fill="hold" grpId="0" nodeType="clickEffect">
                                  <p:stCondLst>
                                    <p:cond delay="0"/>
                                  </p:stCondLst>
                                  <p:childTnLst>
                                    <p:set>
                                      <p:cBhvr>
                                        <p:cTn id="17" dur="1" fill="hold">
                                          <p:stCondLst>
                                            <p:cond delay="0"/>
                                          </p:stCondLst>
                                        </p:cTn>
                                        <p:tgtEl>
                                          <p:spTgt spid="3"/>
                                        </p:tgtEl>
                                        <p:attrNameLst>
                                          <p:attrName>style.visibility</p:attrName>
                                        </p:attrNameLst>
                                      </p:cBhvr>
                                      <p:to>
                                        <p:strVal val="visible"/>
                                      </p:to>
                                    </p:set>
                                    <p:animEffect transition="in" filter="blinds(horizontal)">
                                      <p:cBhvr>
                                        <p:cTn id="18" dur="500"/>
                                        <p:tgtEl>
                                          <p:spTgt spid="3"/>
                                        </p:tgtEl>
                                      </p:cBhvr>
                                    </p:animEffect>
                                  </p:childTnLst>
                                </p:cTn>
                              </p:par>
                              <p:par>
                                <p:cTn id="19" presetID="3" presetClass="entr" presetSubtype="10" fill="hold" grpId="0" nodeType="withEffect">
                                  <p:stCondLst>
                                    <p:cond delay="0"/>
                                  </p:stCondLst>
                                  <p:childTnLst>
                                    <p:set>
                                      <p:cBhvr>
                                        <p:cTn id="20" dur="1" fill="hold">
                                          <p:stCondLst>
                                            <p:cond delay="0"/>
                                          </p:stCondLst>
                                        </p:cTn>
                                        <p:tgtEl>
                                          <p:spTgt spid="4"/>
                                        </p:tgtEl>
                                        <p:attrNameLst>
                                          <p:attrName>style.visibility</p:attrName>
                                        </p:attrNameLst>
                                      </p:cBhvr>
                                      <p:to>
                                        <p:strVal val="visible"/>
                                      </p:to>
                                    </p:set>
                                    <p:animEffect transition="in" filter="blinds(horizontal)">
                                      <p:cBhvr>
                                        <p:cTn id="21" dur="500"/>
                                        <p:tgtEl>
                                          <p:spTgt spid="4"/>
                                        </p:tgtEl>
                                      </p:cBhvr>
                                    </p:animEffect>
                                  </p:childTnLst>
                                </p:cTn>
                              </p:par>
                              <p:par>
                                <p:cTn id="22" presetID="3" presetClass="entr" presetSubtype="10" fill="hold" grpId="0" nodeType="withEffect">
                                  <p:stCondLst>
                                    <p:cond delay="0"/>
                                  </p:stCondLst>
                                  <p:childTnLst>
                                    <p:set>
                                      <p:cBhvr>
                                        <p:cTn id="23" dur="1" fill="hold">
                                          <p:stCondLst>
                                            <p:cond delay="0"/>
                                          </p:stCondLst>
                                        </p:cTn>
                                        <p:tgtEl>
                                          <p:spTgt spid="51"/>
                                        </p:tgtEl>
                                        <p:attrNameLst>
                                          <p:attrName>style.visibility</p:attrName>
                                        </p:attrNameLst>
                                      </p:cBhvr>
                                      <p:to>
                                        <p:strVal val="visible"/>
                                      </p:to>
                                    </p:set>
                                    <p:animEffect transition="in" filter="blinds(horizontal)">
                                      <p:cBhvr>
                                        <p:cTn id="24" dur="500"/>
                                        <p:tgtEl>
                                          <p:spTgt spid="51"/>
                                        </p:tgtEl>
                                      </p:cBhvr>
                                    </p:animEffect>
                                  </p:childTnLst>
                                </p:cTn>
                              </p:par>
                              <p:par>
                                <p:cTn id="25" presetID="3" presetClass="entr" presetSubtype="10" fill="hold" grpId="0" nodeType="withEffect">
                                  <p:stCondLst>
                                    <p:cond delay="0"/>
                                  </p:stCondLst>
                                  <p:childTnLst>
                                    <p:set>
                                      <p:cBhvr>
                                        <p:cTn id="26" dur="1" fill="hold">
                                          <p:stCondLst>
                                            <p:cond delay="0"/>
                                          </p:stCondLst>
                                        </p:cTn>
                                        <p:tgtEl>
                                          <p:spTgt spid="52"/>
                                        </p:tgtEl>
                                        <p:attrNameLst>
                                          <p:attrName>style.visibility</p:attrName>
                                        </p:attrNameLst>
                                      </p:cBhvr>
                                      <p:to>
                                        <p:strVal val="visible"/>
                                      </p:to>
                                    </p:set>
                                    <p:animEffect transition="in" filter="blinds(horizontal)">
                                      <p:cBhvr>
                                        <p:cTn id="27" dur="500"/>
                                        <p:tgtEl>
                                          <p:spTgt spid="52"/>
                                        </p:tgtEl>
                                      </p:cBhvr>
                                    </p:animEffect>
                                  </p:childTnLst>
                                </p:cTn>
                              </p:par>
                              <p:par>
                                <p:cTn id="28" presetID="3" presetClass="entr" presetSubtype="10" fill="hold" grpId="0" nodeType="withEffect">
                                  <p:stCondLst>
                                    <p:cond delay="0"/>
                                  </p:stCondLst>
                                  <p:childTnLst>
                                    <p:set>
                                      <p:cBhvr>
                                        <p:cTn id="29" dur="1" fill="hold">
                                          <p:stCondLst>
                                            <p:cond delay="0"/>
                                          </p:stCondLst>
                                        </p:cTn>
                                        <p:tgtEl>
                                          <p:spTgt spid="53"/>
                                        </p:tgtEl>
                                        <p:attrNameLst>
                                          <p:attrName>style.visibility</p:attrName>
                                        </p:attrNameLst>
                                      </p:cBhvr>
                                      <p:to>
                                        <p:strVal val="visible"/>
                                      </p:to>
                                    </p:set>
                                    <p:animEffect transition="in" filter="blinds(horizontal)">
                                      <p:cBhvr>
                                        <p:cTn id="30" dur="500"/>
                                        <p:tgtEl>
                                          <p:spTgt spid="53"/>
                                        </p:tgtEl>
                                      </p:cBhvr>
                                    </p:animEffect>
                                  </p:childTnLst>
                                </p:cTn>
                              </p:par>
                              <p:par>
                                <p:cTn id="31" presetID="3" presetClass="entr" presetSubtype="10" fill="hold" grpId="0" nodeType="withEffect">
                                  <p:stCondLst>
                                    <p:cond delay="0"/>
                                  </p:stCondLst>
                                  <p:childTnLst>
                                    <p:set>
                                      <p:cBhvr>
                                        <p:cTn id="32" dur="1" fill="hold">
                                          <p:stCondLst>
                                            <p:cond delay="0"/>
                                          </p:stCondLst>
                                        </p:cTn>
                                        <p:tgtEl>
                                          <p:spTgt spid="54"/>
                                        </p:tgtEl>
                                        <p:attrNameLst>
                                          <p:attrName>style.visibility</p:attrName>
                                        </p:attrNameLst>
                                      </p:cBhvr>
                                      <p:to>
                                        <p:strVal val="visible"/>
                                      </p:to>
                                    </p:set>
                                    <p:animEffect transition="in" filter="blinds(horizontal)">
                                      <p:cBhvr>
                                        <p:cTn id="33" dur="500"/>
                                        <p:tgtEl>
                                          <p:spTgt spid="54"/>
                                        </p:tgtEl>
                                      </p:cBhvr>
                                    </p:animEffect>
                                  </p:childTnLst>
                                </p:cTn>
                              </p:par>
                              <p:par>
                                <p:cTn id="34" presetID="3" presetClass="entr" presetSubtype="10" fill="hold" grpId="0" nodeType="withEffect">
                                  <p:stCondLst>
                                    <p:cond delay="0"/>
                                  </p:stCondLst>
                                  <p:childTnLst>
                                    <p:set>
                                      <p:cBhvr>
                                        <p:cTn id="35" dur="1" fill="hold">
                                          <p:stCondLst>
                                            <p:cond delay="0"/>
                                          </p:stCondLst>
                                        </p:cTn>
                                        <p:tgtEl>
                                          <p:spTgt spid="55"/>
                                        </p:tgtEl>
                                        <p:attrNameLst>
                                          <p:attrName>style.visibility</p:attrName>
                                        </p:attrNameLst>
                                      </p:cBhvr>
                                      <p:to>
                                        <p:strVal val="visible"/>
                                      </p:to>
                                    </p:set>
                                    <p:animEffect transition="in" filter="blinds(horizontal)">
                                      <p:cBhvr>
                                        <p:cTn id="36" dur="500"/>
                                        <p:tgtEl>
                                          <p:spTgt spid="55"/>
                                        </p:tgtEl>
                                      </p:cBhvr>
                                    </p:animEffect>
                                  </p:childTnLst>
                                </p:cTn>
                              </p:par>
                              <p:par>
                                <p:cTn id="37" presetID="3" presetClass="entr" presetSubtype="10" fill="hold" grpId="0" nodeType="withEffect">
                                  <p:stCondLst>
                                    <p:cond delay="0"/>
                                  </p:stCondLst>
                                  <p:childTnLst>
                                    <p:set>
                                      <p:cBhvr>
                                        <p:cTn id="38" dur="1" fill="hold">
                                          <p:stCondLst>
                                            <p:cond delay="0"/>
                                          </p:stCondLst>
                                        </p:cTn>
                                        <p:tgtEl>
                                          <p:spTgt spid="56"/>
                                        </p:tgtEl>
                                        <p:attrNameLst>
                                          <p:attrName>style.visibility</p:attrName>
                                        </p:attrNameLst>
                                      </p:cBhvr>
                                      <p:to>
                                        <p:strVal val="visible"/>
                                      </p:to>
                                    </p:set>
                                    <p:animEffect transition="in" filter="blinds(horizontal)">
                                      <p:cBhvr>
                                        <p:cTn id="39" dur="500"/>
                                        <p:tgtEl>
                                          <p:spTgt spid="5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1" grpId="0"/>
      <p:bldP spid="52" grpId="0"/>
      <p:bldP spid="53" grpId="0"/>
      <p:bldP spid="54" grpId="0"/>
      <p:bldP spid="55" grpId="0"/>
      <p:bldP spid="56"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FE0E3088-5904-8B4B-9FC4-3997AD8EFB6F}" type="datetime1">
              <a:rPr lang="en-GB" smtClean="0"/>
              <a:pPr/>
              <a:t>08/06/2015</a:t>
            </a:fld>
            <a:endParaRPr lang="en-GB"/>
          </a:p>
        </p:txBody>
      </p:sp>
      <p:sp>
        <p:nvSpPr>
          <p:cNvPr id="6" name="Footer Placeholder 5"/>
          <p:cNvSpPr>
            <a:spLocks noGrp="1"/>
          </p:cNvSpPr>
          <p:nvPr>
            <p:ph type="ftr" sz="quarter" idx="11"/>
          </p:nvPr>
        </p:nvSpPr>
        <p:spPr/>
        <p:txBody>
          <a:bodyPr/>
          <a:lstStyle/>
          <a:p>
            <a:r>
              <a:rPr lang="en-GB" smtClean="0"/>
              <a:t>Quantum Key Distribution</a:t>
            </a:r>
            <a:endParaRPr lang="en-GB" dirty="0"/>
          </a:p>
        </p:txBody>
      </p:sp>
      <p:sp>
        <p:nvSpPr>
          <p:cNvPr id="7" name="TextBox 6"/>
          <p:cNvSpPr txBox="1"/>
          <p:nvPr/>
        </p:nvSpPr>
        <p:spPr>
          <a:xfrm>
            <a:off x="319156" y="3181463"/>
            <a:ext cx="1355937" cy="523220"/>
          </a:xfrm>
          <a:prstGeom prst="rect">
            <a:avLst/>
          </a:prstGeom>
          <a:noFill/>
        </p:spPr>
        <p:txBody>
          <a:bodyPr wrap="square" rtlCol="0">
            <a:spAutoFit/>
          </a:bodyPr>
          <a:lstStyle/>
          <a:p>
            <a:r>
              <a:rPr lang="en-GB" sz="2800" dirty="0" smtClean="0">
                <a:latin typeface="Courier New"/>
                <a:cs typeface="Courier New"/>
              </a:rPr>
              <a:t>Alice</a:t>
            </a:r>
            <a:endParaRPr lang="en-GB" sz="2800" dirty="0">
              <a:latin typeface="Courier New"/>
              <a:cs typeface="Courier New"/>
            </a:endParaRPr>
          </a:p>
        </p:txBody>
      </p:sp>
      <p:sp>
        <p:nvSpPr>
          <p:cNvPr id="8" name="TextBox 7"/>
          <p:cNvSpPr txBox="1"/>
          <p:nvPr/>
        </p:nvSpPr>
        <p:spPr>
          <a:xfrm>
            <a:off x="319156" y="4983640"/>
            <a:ext cx="927732" cy="523220"/>
          </a:xfrm>
          <a:prstGeom prst="rect">
            <a:avLst/>
          </a:prstGeom>
          <a:noFill/>
        </p:spPr>
        <p:txBody>
          <a:bodyPr wrap="square" rtlCol="0">
            <a:spAutoFit/>
          </a:bodyPr>
          <a:lstStyle/>
          <a:p>
            <a:r>
              <a:rPr lang="en-GB" sz="2800" dirty="0" smtClean="0">
                <a:latin typeface="Courier New"/>
                <a:cs typeface="Courier New"/>
              </a:rPr>
              <a:t>Bob</a:t>
            </a:r>
            <a:endParaRPr lang="en-GB" sz="2800" dirty="0">
              <a:latin typeface="Courier New"/>
              <a:cs typeface="Courier New"/>
            </a:endParaRPr>
          </a:p>
        </p:txBody>
      </p:sp>
      <p:sp>
        <p:nvSpPr>
          <p:cNvPr id="16" name="Content Placeholder 2"/>
          <p:cNvSpPr>
            <a:spLocks noGrp="1"/>
          </p:cNvSpPr>
          <p:nvPr>
            <p:ph sz="half" idx="1"/>
          </p:nvPr>
        </p:nvSpPr>
        <p:spPr>
          <a:xfrm>
            <a:off x="693738" y="1147678"/>
            <a:ext cx="7152412" cy="1854000"/>
          </a:xfrm>
        </p:spPr>
        <p:txBody>
          <a:bodyPr/>
          <a:lstStyle/>
          <a:p>
            <a:r>
              <a:rPr lang="en-GB" b="0" dirty="0" smtClean="0"/>
              <a:t>When they </a:t>
            </a:r>
            <a:r>
              <a:rPr lang="en-GB" b="0" dirty="0"/>
              <a:t>used the same basis they know the information </a:t>
            </a:r>
            <a:r>
              <a:rPr lang="en-GB" b="0" dirty="0" smtClean="0"/>
              <a:t>forms </a:t>
            </a:r>
            <a:r>
              <a:rPr lang="en-GB" b="0" dirty="0"/>
              <a:t>a shared </a:t>
            </a:r>
            <a:r>
              <a:rPr lang="en-GB" b="0" dirty="0" smtClean="0"/>
              <a:t>key</a:t>
            </a:r>
            <a:r>
              <a:rPr lang="en-GB" b="0" dirty="0"/>
              <a:t> </a:t>
            </a:r>
            <a:r>
              <a:rPr lang="en-GB" b="0" dirty="0" smtClean="0"/>
              <a:t>– </a:t>
            </a:r>
            <a:r>
              <a:rPr lang="en-GB" dirty="0" smtClean="0"/>
              <a:t>01001</a:t>
            </a:r>
            <a:r>
              <a:rPr lang="en-GB" b="0" dirty="0" smtClean="0"/>
              <a:t>.</a:t>
            </a:r>
          </a:p>
          <a:p>
            <a:r>
              <a:rPr lang="en-GB" b="0" dirty="0"/>
              <a:t/>
            </a:r>
            <a:br>
              <a:rPr lang="en-GB" b="0" dirty="0"/>
            </a:br>
            <a:r>
              <a:rPr lang="en-GB" b="0" dirty="0" smtClean="0"/>
              <a:t>They </a:t>
            </a:r>
            <a:r>
              <a:rPr lang="en-GB" b="0" dirty="0"/>
              <a:t>ignore everything </a:t>
            </a:r>
            <a:r>
              <a:rPr lang="en-GB" b="0" dirty="0" smtClean="0"/>
              <a:t>else, because Bob will have only got the correct reading 50% of the time.</a:t>
            </a:r>
            <a:endParaRPr lang="en-GB" b="0" dirty="0"/>
          </a:p>
        </p:txBody>
      </p:sp>
      <p:grpSp>
        <p:nvGrpSpPr>
          <p:cNvPr id="75" name="Group 74"/>
          <p:cNvGrpSpPr/>
          <p:nvPr/>
        </p:nvGrpSpPr>
        <p:grpSpPr>
          <a:xfrm>
            <a:off x="1950188" y="3413456"/>
            <a:ext cx="453537" cy="2616624"/>
            <a:chOff x="1950188" y="3413456"/>
            <a:chExt cx="453537" cy="2616624"/>
          </a:xfrm>
        </p:grpSpPr>
        <p:sp>
          <p:nvSpPr>
            <p:cNvPr id="27" name="TextBox 26"/>
            <p:cNvSpPr txBox="1"/>
            <p:nvPr/>
          </p:nvSpPr>
          <p:spPr>
            <a:xfrm>
              <a:off x="2006136" y="5506860"/>
              <a:ext cx="341642" cy="523220"/>
            </a:xfrm>
            <a:prstGeom prst="rect">
              <a:avLst/>
            </a:prstGeom>
            <a:noFill/>
          </p:spPr>
          <p:txBody>
            <a:bodyPr wrap="square" rtlCol="0">
              <a:spAutoFit/>
            </a:bodyPr>
            <a:lstStyle/>
            <a:p>
              <a:r>
                <a:rPr lang="en-GB" sz="2800" dirty="0" smtClean="0">
                  <a:solidFill>
                    <a:schemeClr val="bg1">
                      <a:lumMod val="75000"/>
                    </a:schemeClr>
                  </a:solidFill>
                  <a:latin typeface="Courier New"/>
                  <a:cs typeface="Courier New"/>
                </a:rPr>
                <a:t>1</a:t>
              </a:r>
              <a:endParaRPr lang="en-GB" sz="2800" dirty="0">
                <a:solidFill>
                  <a:schemeClr val="bg1">
                    <a:lumMod val="75000"/>
                  </a:schemeClr>
                </a:solidFill>
                <a:latin typeface="Courier New"/>
                <a:cs typeface="Courier New"/>
              </a:endParaRPr>
            </a:p>
          </p:txBody>
        </p:sp>
        <p:sp>
          <p:nvSpPr>
            <p:cNvPr id="37" name="TextBox 36"/>
            <p:cNvSpPr txBox="1"/>
            <p:nvPr/>
          </p:nvSpPr>
          <p:spPr>
            <a:xfrm>
              <a:off x="2006136" y="3801103"/>
              <a:ext cx="341642" cy="523220"/>
            </a:xfrm>
            <a:prstGeom prst="rect">
              <a:avLst/>
            </a:prstGeom>
            <a:noFill/>
          </p:spPr>
          <p:txBody>
            <a:bodyPr wrap="square" rtlCol="0">
              <a:spAutoFit/>
            </a:bodyPr>
            <a:lstStyle/>
            <a:p>
              <a:r>
                <a:rPr lang="en-GB" sz="2800" dirty="0" smtClean="0">
                  <a:solidFill>
                    <a:schemeClr val="bg1">
                      <a:lumMod val="75000"/>
                    </a:schemeClr>
                  </a:solidFill>
                  <a:latin typeface="Courier New"/>
                  <a:cs typeface="Courier New"/>
                </a:rPr>
                <a:t>1</a:t>
              </a:r>
              <a:endParaRPr lang="en-GB" sz="2800" dirty="0">
                <a:solidFill>
                  <a:schemeClr val="bg1">
                    <a:lumMod val="75000"/>
                  </a:schemeClr>
                </a:solidFill>
                <a:latin typeface="Courier New"/>
                <a:cs typeface="Courier New"/>
              </a:endParaRPr>
            </a:p>
          </p:txBody>
        </p:sp>
        <p:sp>
          <p:nvSpPr>
            <p:cNvPr id="62" name="Rectangle 2"/>
            <p:cNvSpPr/>
            <p:nvPr/>
          </p:nvSpPr>
          <p:spPr>
            <a:xfrm rot="2700000">
              <a:off x="1952094" y="3411550"/>
              <a:ext cx="449726" cy="453537"/>
            </a:xfrm>
            <a:custGeom>
              <a:avLst/>
              <a:gdLst/>
              <a:ahLst/>
              <a:cxnLst/>
              <a:rect l="l" t="t" r="r" b="b"/>
              <a:pathLst>
                <a:path w="3311574" h="3339636">
                  <a:moveTo>
                    <a:pt x="1511301" y="452851"/>
                  </a:moveTo>
                  <a:lnTo>
                    <a:pt x="1511301" y="2740969"/>
                  </a:lnTo>
                  <a:lnTo>
                    <a:pt x="1823971" y="2740969"/>
                  </a:lnTo>
                  <a:lnTo>
                    <a:pt x="1823971" y="452851"/>
                  </a:lnTo>
                  <a:close/>
                  <a:moveTo>
                    <a:pt x="0" y="0"/>
                  </a:moveTo>
                  <a:lnTo>
                    <a:pt x="3311574" y="0"/>
                  </a:lnTo>
                  <a:lnTo>
                    <a:pt x="3311574" y="3339636"/>
                  </a:lnTo>
                  <a:lnTo>
                    <a:pt x="0" y="3339636"/>
                  </a:lnTo>
                  <a:close/>
                </a:path>
              </a:pathLst>
            </a:custGeom>
            <a:solidFill>
              <a:srgbClr val="BFBFBF"/>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solidFill>
                  <a:schemeClr val="bg1">
                    <a:lumMod val="75000"/>
                  </a:schemeClr>
                </a:solidFill>
              </a:endParaRPr>
            </a:p>
          </p:txBody>
        </p:sp>
        <p:sp>
          <p:nvSpPr>
            <p:cNvPr id="67" name="Rectangle 2"/>
            <p:cNvSpPr/>
            <p:nvPr/>
          </p:nvSpPr>
          <p:spPr>
            <a:xfrm>
              <a:off x="1952094" y="5055435"/>
              <a:ext cx="449726" cy="453537"/>
            </a:xfrm>
            <a:custGeom>
              <a:avLst/>
              <a:gdLst/>
              <a:ahLst/>
              <a:cxnLst/>
              <a:rect l="l" t="t" r="r" b="b"/>
              <a:pathLst>
                <a:path w="3311574" h="3339636">
                  <a:moveTo>
                    <a:pt x="1511301" y="452851"/>
                  </a:moveTo>
                  <a:lnTo>
                    <a:pt x="1511301" y="2740969"/>
                  </a:lnTo>
                  <a:lnTo>
                    <a:pt x="1823971" y="2740969"/>
                  </a:lnTo>
                  <a:lnTo>
                    <a:pt x="1823971" y="452851"/>
                  </a:lnTo>
                  <a:close/>
                  <a:moveTo>
                    <a:pt x="0" y="0"/>
                  </a:moveTo>
                  <a:lnTo>
                    <a:pt x="3311574" y="0"/>
                  </a:lnTo>
                  <a:lnTo>
                    <a:pt x="3311574" y="3339636"/>
                  </a:lnTo>
                  <a:lnTo>
                    <a:pt x="0" y="3339636"/>
                  </a:lnTo>
                  <a:close/>
                </a:path>
              </a:pathLst>
            </a:custGeom>
            <a:solidFill>
              <a:srgbClr val="BFBFBF"/>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solidFill>
                  <a:schemeClr val="bg1">
                    <a:lumMod val="75000"/>
                  </a:schemeClr>
                </a:solidFill>
              </a:endParaRPr>
            </a:p>
          </p:txBody>
        </p:sp>
      </p:grpSp>
      <p:grpSp>
        <p:nvGrpSpPr>
          <p:cNvPr id="48" name="Group 47"/>
          <p:cNvGrpSpPr/>
          <p:nvPr/>
        </p:nvGrpSpPr>
        <p:grpSpPr>
          <a:xfrm>
            <a:off x="2674564" y="3411550"/>
            <a:ext cx="453537" cy="2618530"/>
            <a:chOff x="2650142" y="3411550"/>
            <a:chExt cx="453537" cy="2618530"/>
          </a:xfrm>
        </p:grpSpPr>
        <p:sp>
          <p:nvSpPr>
            <p:cNvPr id="28" name="TextBox 27"/>
            <p:cNvSpPr txBox="1"/>
            <p:nvPr/>
          </p:nvSpPr>
          <p:spPr>
            <a:xfrm>
              <a:off x="2706090" y="5506860"/>
              <a:ext cx="341642" cy="523220"/>
            </a:xfrm>
            <a:prstGeom prst="rect">
              <a:avLst/>
            </a:prstGeom>
            <a:noFill/>
          </p:spPr>
          <p:txBody>
            <a:bodyPr wrap="square" rtlCol="0">
              <a:spAutoFit/>
            </a:bodyPr>
            <a:lstStyle/>
            <a:p>
              <a:r>
                <a:rPr lang="en-GB" sz="2800" dirty="0" smtClean="0">
                  <a:solidFill>
                    <a:schemeClr val="bg1">
                      <a:lumMod val="75000"/>
                    </a:schemeClr>
                  </a:solidFill>
                  <a:latin typeface="Courier New"/>
                  <a:cs typeface="Courier New"/>
                </a:rPr>
                <a:t>0</a:t>
              </a:r>
              <a:endParaRPr lang="en-GB" sz="2800" dirty="0">
                <a:solidFill>
                  <a:schemeClr val="bg1">
                    <a:lumMod val="75000"/>
                  </a:schemeClr>
                </a:solidFill>
                <a:latin typeface="Courier New"/>
                <a:cs typeface="Courier New"/>
              </a:endParaRPr>
            </a:p>
          </p:txBody>
        </p:sp>
        <p:sp>
          <p:nvSpPr>
            <p:cNvPr id="38" name="TextBox 37"/>
            <p:cNvSpPr txBox="1"/>
            <p:nvPr/>
          </p:nvSpPr>
          <p:spPr>
            <a:xfrm>
              <a:off x="2706090" y="3801103"/>
              <a:ext cx="341642" cy="523220"/>
            </a:xfrm>
            <a:prstGeom prst="rect">
              <a:avLst/>
            </a:prstGeom>
            <a:noFill/>
          </p:spPr>
          <p:txBody>
            <a:bodyPr wrap="square" rtlCol="0">
              <a:spAutoFit/>
            </a:bodyPr>
            <a:lstStyle/>
            <a:p>
              <a:r>
                <a:rPr lang="en-GB" sz="2800" dirty="0" smtClean="0">
                  <a:solidFill>
                    <a:schemeClr val="bg1">
                      <a:lumMod val="75000"/>
                    </a:schemeClr>
                  </a:solidFill>
                  <a:latin typeface="Courier New"/>
                  <a:cs typeface="Courier New"/>
                </a:rPr>
                <a:t>1</a:t>
              </a:r>
              <a:endParaRPr lang="en-GB" sz="2800" dirty="0">
                <a:solidFill>
                  <a:schemeClr val="bg1">
                    <a:lumMod val="75000"/>
                  </a:schemeClr>
                </a:solidFill>
                <a:latin typeface="Courier New"/>
                <a:cs typeface="Courier New"/>
              </a:endParaRPr>
            </a:p>
          </p:txBody>
        </p:sp>
        <p:sp>
          <p:nvSpPr>
            <p:cNvPr id="49" name="Rectangle 2"/>
            <p:cNvSpPr/>
            <p:nvPr/>
          </p:nvSpPr>
          <p:spPr>
            <a:xfrm>
              <a:off x="2652048" y="3411550"/>
              <a:ext cx="449726" cy="453537"/>
            </a:xfrm>
            <a:custGeom>
              <a:avLst/>
              <a:gdLst/>
              <a:ahLst/>
              <a:cxnLst/>
              <a:rect l="l" t="t" r="r" b="b"/>
              <a:pathLst>
                <a:path w="3311574" h="3339636">
                  <a:moveTo>
                    <a:pt x="1511301" y="452851"/>
                  </a:moveTo>
                  <a:lnTo>
                    <a:pt x="1511301" y="2740969"/>
                  </a:lnTo>
                  <a:lnTo>
                    <a:pt x="1823971" y="2740969"/>
                  </a:lnTo>
                  <a:lnTo>
                    <a:pt x="1823971" y="452851"/>
                  </a:lnTo>
                  <a:close/>
                  <a:moveTo>
                    <a:pt x="0" y="0"/>
                  </a:moveTo>
                  <a:lnTo>
                    <a:pt x="3311574" y="0"/>
                  </a:lnTo>
                  <a:lnTo>
                    <a:pt x="3311574" y="3339636"/>
                  </a:lnTo>
                  <a:lnTo>
                    <a:pt x="0" y="3339636"/>
                  </a:lnTo>
                  <a:close/>
                </a:path>
              </a:pathLst>
            </a:custGeom>
            <a:solidFill>
              <a:srgbClr val="BFBFBF"/>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solidFill>
                  <a:schemeClr val="bg1">
                    <a:lumMod val="75000"/>
                  </a:schemeClr>
                </a:solidFill>
              </a:endParaRPr>
            </a:p>
          </p:txBody>
        </p:sp>
        <p:sp>
          <p:nvSpPr>
            <p:cNvPr id="68" name="Rectangle 2"/>
            <p:cNvSpPr/>
            <p:nvPr/>
          </p:nvSpPr>
          <p:spPr>
            <a:xfrm rot="2700000">
              <a:off x="2652048" y="5055435"/>
              <a:ext cx="449726" cy="453537"/>
            </a:xfrm>
            <a:custGeom>
              <a:avLst/>
              <a:gdLst/>
              <a:ahLst/>
              <a:cxnLst/>
              <a:rect l="l" t="t" r="r" b="b"/>
              <a:pathLst>
                <a:path w="3311574" h="3339636">
                  <a:moveTo>
                    <a:pt x="1511301" y="452851"/>
                  </a:moveTo>
                  <a:lnTo>
                    <a:pt x="1511301" y="2740969"/>
                  </a:lnTo>
                  <a:lnTo>
                    <a:pt x="1823971" y="2740969"/>
                  </a:lnTo>
                  <a:lnTo>
                    <a:pt x="1823971" y="452851"/>
                  </a:lnTo>
                  <a:close/>
                  <a:moveTo>
                    <a:pt x="0" y="0"/>
                  </a:moveTo>
                  <a:lnTo>
                    <a:pt x="3311574" y="0"/>
                  </a:lnTo>
                  <a:lnTo>
                    <a:pt x="3311574" y="3339636"/>
                  </a:lnTo>
                  <a:lnTo>
                    <a:pt x="0" y="3339636"/>
                  </a:lnTo>
                  <a:close/>
                </a:path>
              </a:pathLst>
            </a:custGeom>
            <a:solidFill>
              <a:srgbClr val="BFBFBF"/>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solidFill>
                  <a:schemeClr val="bg1">
                    <a:lumMod val="75000"/>
                  </a:schemeClr>
                </a:solidFill>
              </a:endParaRPr>
            </a:p>
          </p:txBody>
        </p:sp>
      </p:grpSp>
      <p:grpSp>
        <p:nvGrpSpPr>
          <p:cNvPr id="47" name="Group 46"/>
          <p:cNvGrpSpPr/>
          <p:nvPr/>
        </p:nvGrpSpPr>
        <p:grpSpPr>
          <a:xfrm>
            <a:off x="3398940" y="3413456"/>
            <a:ext cx="453537" cy="2616624"/>
            <a:chOff x="3383693" y="3413456"/>
            <a:chExt cx="453537" cy="2616624"/>
          </a:xfrm>
        </p:grpSpPr>
        <p:sp>
          <p:nvSpPr>
            <p:cNvPr id="29" name="TextBox 28"/>
            <p:cNvSpPr txBox="1"/>
            <p:nvPr/>
          </p:nvSpPr>
          <p:spPr>
            <a:xfrm>
              <a:off x="3439641" y="5506860"/>
              <a:ext cx="341642" cy="523220"/>
            </a:xfrm>
            <a:prstGeom prst="rect">
              <a:avLst/>
            </a:prstGeom>
            <a:noFill/>
          </p:spPr>
          <p:txBody>
            <a:bodyPr wrap="square" rtlCol="0">
              <a:spAutoFit/>
            </a:bodyPr>
            <a:lstStyle/>
            <a:p>
              <a:r>
                <a:rPr lang="en-GB" sz="2800" dirty="0" smtClean="0">
                  <a:latin typeface="Courier New"/>
                  <a:cs typeface="Courier New"/>
                </a:rPr>
                <a:t>0</a:t>
              </a:r>
              <a:endParaRPr lang="en-GB" sz="2800" dirty="0">
                <a:latin typeface="Courier New"/>
                <a:cs typeface="Courier New"/>
              </a:endParaRPr>
            </a:p>
          </p:txBody>
        </p:sp>
        <p:sp>
          <p:nvSpPr>
            <p:cNvPr id="39" name="TextBox 38"/>
            <p:cNvSpPr txBox="1"/>
            <p:nvPr/>
          </p:nvSpPr>
          <p:spPr>
            <a:xfrm>
              <a:off x="3439641" y="3801103"/>
              <a:ext cx="341642" cy="523220"/>
            </a:xfrm>
            <a:prstGeom prst="rect">
              <a:avLst/>
            </a:prstGeom>
            <a:noFill/>
          </p:spPr>
          <p:txBody>
            <a:bodyPr wrap="square" rtlCol="0">
              <a:spAutoFit/>
            </a:bodyPr>
            <a:lstStyle/>
            <a:p>
              <a:r>
                <a:rPr lang="en-GB" sz="2800" dirty="0" smtClean="0">
                  <a:latin typeface="Courier New"/>
                  <a:cs typeface="Courier New"/>
                </a:rPr>
                <a:t>0</a:t>
              </a:r>
              <a:endParaRPr lang="en-GB" sz="2800" dirty="0">
                <a:latin typeface="Courier New"/>
                <a:cs typeface="Courier New"/>
              </a:endParaRPr>
            </a:p>
          </p:txBody>
        </p:sp>
        <p:sp>
          <p:nvSpPr>
            <p:cNvPr id="61" name="Rectangle 2"/>
            <p:cNvSpPr/>
            <p:nvPr/>
          </p:nvSpPr>
          <p:spPr>
            <a:xfrm rot="5400000">
              <a:off x="3385599" y="3411550"/>
              <a:ext cx="449726" cy="453537"/>
            </a:xfrm>
            <a:custGeom>
              <a:avLst/>
              <a:gdLst/>
              <a:ahLst/>
              <a:cxnLst/>
              <a:rect l="l" t="t" r="r" b="b"/>
              <a:pathLst>
                <a:path w="3311574" h="3339636">
                  <a:moveTo>
                    <a:pt x="1511301" y="452851"/>
                  </a:moveTo>
                  <a:lnTo>
                    <a:pt x="1511301" y="2740969"/>
                  </a:lnTo>
                  <a:lnTo>
                    <a:pt x="1823971" y="2740969"/>
                  </a:lnTo>
                  <a:lnTo>
                    <a:pt x="1823971" y="452851"/>
                  </a:lnTo>
                  <a:close/>
                  <a:moveTo>
                    <a:pt x="0" y="0"/>
                  </a:moveTo>
                  <a:lnTo>
                    <a:pt x="3311574" y="0"/>
                  </a:lnTo>
                  <a:lnTo>
                    <a:pt x="3311574" y="3339636"/>
                  </a:lnTo>
                  <a:lnTo>
                    <a:pt x="0" y="3339636"/>
                  </a:lnTo>
                  <a:close/>
                </a:path>
              </a:pathLst>
            </a:custGeom>
            <a:solidFill>
              <a:srgbClr val="1A1449"/>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69" name="Rectangle 2"/>
            <p:cNvSpPr/>
            <p:nvPr/>
          </p:nvSpPr>
          <p:spPr>
            <a:xfrm>
              <a:off x="3385599" y="5055435"/>
              <a:ext cx="449726" cy="453537"/>
            </a:xfrm>
            <a:custGeom>
              <a:avLst/>
              <a:gdLst/>
              <a:ahLst/>
              <a:cxnLst/>
              <a:rect l="l" t="t" r="r" b="b"/>
              <a:pathLst>
                <a:path w="3311574" h="3339636">
                  <a:moveTo>
                    <a:pt x="1511301" y="452851"/>
                  </a:moveTo>
                  <a:lnTo>
                    <a:pt x="1511301" y="2740969"/>
                  </a:lnTo>
                  <a:lnTo>
                    <a:pt x="1823971" y="2740969"/>
                  </a:lnTo>
                  <a:lnTo>
                    <a:pt x="1823971" y="452851"/>
                  </a:lnTo>
                  <a:close/>
                  <a:moveTo>
                    <a:pt x="0" y="0"/>
                  </a:moveTo>
                  <a:lnTo>
                    <a:pt x="3311574" y="0"/>
                  </a:lnTo>
                  <a:lnTo>
                    <a:pt x="3311574" y="3339636"/>
                  </a:lnTo>
                  <a:lnTo>
                    <a:pt x="0" y="3339636"/>
                  </a:lnTo>
                  <a:close/>
                </a:path>
              </a:pathLst>
            </a:custGeom>
            <a:solidFill>
              <a:srgbClr val="1A1449"/>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grpSp>
        <p:nvGrpSpPr>
          <p:cNvPr id="46" name="Group 45"/>
          <p:cNvGrpSpPr/>
          <p:nvPr/>
        </p:nvGrpSpPr>
        <p:grpSpPr>
          <a:xfrm>
            <a:off x="4123316" y="3413456"/>
            <a:ext cx="453537" cy="2616624"/>
            <a:chOff x="4111882" y="3413456"/>
            <a:chExt cx="453537" cy="2616624"/>
          </a:xfrm>
        </p:grpSpPr>
        <p:sp>
          <p:nvSpPr>
            <p:cNvPr id="30" name="TextBox 29"/>
            <p:cNvSpPr txBox="1"/>
            <p:nvPr/>
          </p:nvSpPr>
          <p:spPr>
            <a:xfrm>
              <a:off x="4167830" y="5506860"/>
              <a:ext cx="341642" cy="523220"/>
            </a:xfrm>
            <a:prstGeom prst="rect">
              <a:avLst/>
            </a:prstGeom>
            <a:noFill/>
          </p:spPr>
          <p:txBody>
            <a:bodyPr wrap="square" rtlCol="0">
              <a:spAutoFit/>
            </a:bodyPr>
            <a:lstStyle/>
            <a:p>
              <a:r>
                <a:rPr lang="en-GB" sz="2800" dirty="0" smtClean="0">
                  <a:latin typeface="Courier New"/>
                  <a:cs typeface="Courier New"/>
                </a:rPr>
                <a:t>1</a:t>
              </a:r>
              <a:endParaRPr lang="en-GB" sz="2800" dirty="0">
                <a:latin typeface="Courier New"/>
                <a:cs typeface="Courier New"/>
              </a:endParaRPr>
            </a:p>
          </p:txBody>
        </p:sp>
        <p:sp>
          <p:nvSpPr>
            <p:cNvPr id="40" name="TextBox 39"/>
            <p:cNvSpPr txBox="1"/>
            <p:nvPr/>
          </p:nvSpPr>
          <p:spPr>
            <a:xfrm>
              <a:off x="4167830" y="3801103"/>
              <a:ext cx="341642" cy="523220"/>
            </a:xfrm>
            <a:prstGeom prst="rect">
              <a:avLst/>
            </a:prstGeom>
            <a:noFill/>
          </p:spPr>
          <p:txBody>
            <a:bodyPr wrap="square" rtlCol="0">
              <a:spAutoFit/>
            </a:bodyPr>
            <a:lstStyle/>
            <a:p>
              <a:r>
                <a:rPr lang="en-GB" sz="2800" dirty="0" smtClean="0">
                  <a:latin typeface="Courier New"/>
                  <a:cs typeface="Courier New"/>
                </a:rPr>
                <a:t>1</a:t>
              </a:r>
              <a:endParaRPr lang="en-GB" sz="2800" dirty="0">
                <a:latin typeface="Courier New"/>
                <a:cs typeface="Courier New"/>
              </a:endParaRPr>
            </a:p>
          </p:txBody>
        </p:sp>
        <p:sp>
          <p:nvSpPr>
            <p:cNvPr id="60" name="Rectangle 2"/>
            <p:cNvSpPr/>
            <p:nvPr/>
          </p:nvSpPr>
          <p:spPr>
            <a:xfrm rot="2700000">
              <a:off x="4113788" y="3411550"/>
              <a:ext cx="449726" cy="453537"/>
            </a:xfrm>
            <a:custGeom>
              <a:avLst/>
              <a:gdLst/>
              <a:ahLst/>
              <a:cxnLst/>
              <a:rect l="l" t="t" r="r" b="b"/>
              <a:pathLst>
                <a:path w="3311574" h="3339636">
                  <a:moveTo>
                    <a:pt x="1511301" y="452851"/>
                  </a:moveTo>
                  <a:lnTo>
                    <a:pt x="1511301" y="2740969"/>
                  </a:lnTo>
                  <a:lnTo>
                    <a:pt x="1823971" y="2740969"/>
                  </a:lnTo>
                  <a:lnTo>
                    <a:pt x="1823971" y="452851"/>
                  </a:lnTo>
                  <a:close/>
                  <a:moveTo>
                    <a:pt x="0" y="0"/>
                  </a:moveTo>
                  <a:lnTo>
                    <a:pt x="3311574" y="0"/>
                  </a:lnTo>
                  <a:lnTo>
                    <a:pt x="3311574" y="3339636"/>
                  </a:lnTo>
                  <a:lnTo>
                    <a:pt x="0" y="3339636"/>
                  </a:lnTo>
                  <a:close/>
                </a:path>
              </a:pathLst>
            </a:custGeom>
            <a:solidFill>
              <a:srgbClr val="1A1449"/>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70" name="Rectangle 2"/>
            <p:cNvSpPr/>
            <p:nvPr/>
          </p:nvSpPr>
          <p:spPr>
            <a:xfrm rot="2700000">
              <a:off x="4113788" y="5055435"/>
              <a:ext cx="449726" cy="453537"/>
            </a:xfrm>
            <a:custGeom>
              <a:avLst/>
              <a:gdLst/>
              <a:ahLst/>
              <a:cxnLst/>
              <a:rect l="l" t="t" r="r" b="b"/>
              <a:pathLst>
                <a:path w="3311574" h="3339636">
                  <a:moveTo>
                    <a:pt x="1511301" y="452851"/>
                  </a:moveTo>
                  <a:lnTo>
                    <a:pt x="1511301" y="2740969"/>
                  </a:lnTo>
                  <a:lnTo>
                    <a:pt x="1823971" y="2740969"/>
                  </a:lnTo>
                  <a:lnTo>
                    <a:pt x="1823971" y="452851"/>
                  </a:lnTo>
                  <a:close/>
                  <a:moveTo>
                    <a:pt x="0" y="0"/>
                  </a:moveTo>
                  <a:lnTo>
                    <a:pt x="3311574" y="0"/>
                  </a:lnTo>
                  <a:lnTo>
                    <a:pt x="3311574" y="3339636"/>
                  </a:lnTo>
                  <a:lnTo>
                    <a:pt x="0" y="3339636"/>
                  </a:lnTo>
                  <a:close/>
                </a:path>
              </a:pathLst>
            </a:custGeom>
            <a:solidFill>
              <a:srgbClr val="1A1449"/>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grpSp>
        <p:nvGrpSpPr>
          <p:cNvPr id="45" name="Group 44"/>
          <p:cNvGrpSpPr/>
          <p:nvPr/>
        </p:nvGrpSpPr>
        <p:grpSpPr>
          <a:xfrm>
            <a:off x="4847692" y="3411550"/>
            <a:ext cx="453537" cy="2618530"/>
            <a:chOff x="4839118" y="3411550"/>
            <a:chExt cx="453537" cy="2618530"/>
          </a:xfrm>
        </p:grpSpPr>
        <p:sp>
          <p:nvSpPr>
            <p:cNvPr id="31" name="TextBox 30"/>
            <p:cNvSpPr txBox="1"/>
            <p:nvPr/>
          </p:nvSpPr>
          <p:spPr>
            <a:xfrm>
              <a:off x="4895066" y="5506860"/>
              <a:ext cx="341642" cy="523220"/>
            </a:xfrm>
            <a:prstGeom prst="rect">
              <a:avLst/>
            </a:prstGeom>
            <a:noFill/>
          </p:spPr>
          <p:txBody>
            <a:bodyPr wrap="square" rtlCol="0">
              <a:spAutoFit/>
            </a:bodyPr>
            <a:lstStyle/>
            <a:p>
              <a:r>
                <a:rPr lang="en-GB" sz="2800" dirty="0" smtClean="0">
                  <a:latin typeface="Courier New"/>
                  <a:cs typeface="Courier New"/>
                </a:rPr>
                <a:t>0</a:t>
              </a:r>
              <a:endParaRPr lang="en-GB" sz="2800" dirty="0">
                <a:latin typeface="Courier New"/>
                <a:cs typeface="Courier New"/>
              </a:endParaRPr>
            </a:p>
          </p:txBody>
        </p:sp>
        <p:sp>
          <p:nvSpPr>
            <p:cNvPr id="41" name="TextBox 40"/>
            <p:cNvSpPr txBox="1"/>
            <p:nvPr/>
          </p:nvSpPr>
          <p:spPr>
            <a:xfrm>
              <a:off x="4895066" y="3801103"/>
              <a:ext cx="341642" cy="523220"/>
            </a:xfrm>
            <a:prstGeom prst="rect">
              <a:avLst/>
            </a:prstGeom>
            <a:noFill/>
          </p:spPr>
          <p:txBody>
            <a:bodyPr wrap="square" rtlCol="0">
              <a:spAutoFit/>
            </a:bodyPr>
            <a:lstStyle/>
            <a:p>
              <a:r>
                <a:rPr lang="en-GB" sz="2800" dirty="0" smtClean="0">
                  <a:latin typeface="Courier New"/>
                  <a:cs typeface="Courier New"/>
                </a:rPr>
                <a:t>0</a:t>
              </a:r>
              <a:endParaRPr lang="en-GB" sz="2800" dirty="0">
                <a:latin typeface="Courier New"/>
                <a:cs typeface="Courier New"/>
              </a:endParaRPr>
            </a:p>
          </p:txBody>
        </p:sp>
        <p:sp>
          <p:nvSpPr>
            <p:cNvPr id="63" name="Rectangle 2"/>
            <p:cNvSpPr/>
            <p:nvPr/>
          </p:nvSpPr>
          <p:spPr>
            <a:xfrm rot="18900000">
              <a:off x="4841025" y="3411550"/>
              <a:ext cx="449725" cy="453536"/>
            </a:xfrm>
            <a:custGeom>
              <a:avLst/>
              <a:gdLst/>
              <a:ahLst/>
              <a:cxnLst/>
              <a:rect l="l" t="t" r="r" b="b"/>
              <a:pathLst>
                <a:path w="3311574" h="3339636">
                  <a:moveTo>
                    <a:pt x="1511301" y="452851"/>
                  </a:moveTo>
                  <a:lnTo>
                    <a:pt x="1511301" y="2740969"/>
                  </a:lnTo>
                  <a:lnTo>
                    <a:pt x="1823971" y="2740969"/>
                  </a:lnTo>
                  <a:lnTo>
                    <a:pt x="1823971" y="452851"/>
                  </a:lnTo>
                  <a:close/>
                  <a:moveTo>
                    <a:pt x="0" y="0"/>
                  </a:moveTo>
                  <a:lnTo>
                    <a:pt x="3311574" y="0"/>
                  </a:lnTo>
                  <a:lnTo>
                    <a:pt x="3311574" y="3339636"/>
                  </a:lnTo>
                  <a:lnTo>
                    <a:pt x="0" y="3339636"/>
                  </a:lnTo>
                  <a:close/>
                </a:path>
              </a:pathLst>
            </a:custGeom>
            <a:solidFill>
              <a:srgbClr val="1A1449"/>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71" name="Rectangle 2"/>
            <p:cNvSpPr/>
            <p:nvPr/>
          </p:nvSpPr>
          <p:spPr>
            <a:xfrm rot="2700000">
              <a:off x="4841024" y="5055435"/>
              <a:ext cx="449726" cy="453537"/>
            </a:xfrm>
            <a:custGeom>
              <a:avLst/>
              <a:gdLst/>
              <a:ahLst/>
              <a:cxnLst/>
              <a:rect l="l" t="t" r="r" b="b"/>
              <a:pathLst>
                <a:path w="3311574" h="3339636">
                  <a:moveTo>
                    <a:pt x="1511301" y="452851"/>
                  </a:moveTo>
                  <a:lnTo>
                    <a:pt x="1511301" y="2740969"/>
                  </a:lnTo>
                  <a:lnTo>
                    <a:pt x="1823971" y="2740969"/>
                  </a:lnTo>
                  <a:lnTo>
                    <a:pt x="1823971" y="452851"/>
                  </a:lnTo>
                  <a:close/>
                  <a:moveTo>
                    <a:pt x="0" y="0"/>
                  </a:moveTo>
                  <a:lnTo>
                    <a:pt x="3311574" y="0"/>
                  </a:lnTo>
                  <a:lnTo>
                    <a:pt x="3311574" y="3339636"/>
                  </a:lnTo>
                  <a:lnTo>
                    <a:pt x="0" y="3339636"/>
                  </a:lnTo>
                  <a:close/>
                </a:path>
              </a:pathLst>
            </a:custGeom>
            <a:solidFill>
              <a:srgbClr val="1A1449"/>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grpSp>
        <p:nvGrpSpPr>
          <p:cNvPr id="20" name="Group 19"/>
          <p:cNvGrpSpPr/>
          <p:nvPr/>
        </p:nvGrpSpPr>
        <p:grpSpPr>
          <a:xfrm>
            <a:off x="5572068" y="3413456"/>
            <a:ext cx="453537" cy="2616624"/>
            <a:chOff x="5564447" y="3413456"/>
            <a:chExt cx="453537" cy="2616624"/>
          </a:xfrm>
        </p:grpSpPr>
        <p:sp>
          <p:nvSpPr>
            <p:cNvPr id="34" name="TextBox 33"/>
            <p:cNvSpPr txBox="1"/>
            <p:nvPr/>
          </p:nvSpPr>
          <p:spPr>
            <a:xfrm>
              <a:off x="5620395" y="5506860"/>
              <a:ext cx="341642" cy="523220"/>
            </a:xfrm>
            <a:prstGeom prst="rect">
              <a:avLst/>
            </a:prstGeom>
            <a:noFill/>
          </p:spPr>
          <p:txBody>
            <a:bodyPr wrap="square" rtlCol="0">
              <a:spAutoFit/>
            </a:bodyPr>
            <a:lstStyle/>
            <a:p>
              <a:r>
                <a:rPr lang="en-GB" sz="2800" dirty="0" smtClean="0">
                  <a:latin typeface="Courier New"/>
                  <a:cs typeface="Courier New"/>
                </a:rPr>
                <a:t>0</a:t>
              </a:r>
              <a:endParaRPr lang="en-GB" sz="2800" dirty="0">
                <a:latin typeface="Courier New"/>
                <a:cs typeface="Courier New"/>
              </a:endParaRPr>
            </a:p>
          </p:txBody>
        </p:sp>
        <p:sp>
          <p:nvSpPr>
            <p:cNvPr id="42" name="TextBox 41"/>
            <p:cNvSpPr txBox="1"/>
            <p:nvPr/>
          </p:nvSpPr>
          <p:spPr>
            <a:xfrm>
              <a:off x="5620395" y="3801103"/>
              <a:ext cx="341642" cy="523220"/>
            </a:xfrm>
            <a:prstGeom prst="rect">
              <a:avLst/>
            </a:prstGeom>
            <a:noFill/>
          </p:spPr>
          <p:txBody>
            <a:bodyPr wrap="square" rtlCol="0">
              <a:spAutoFit/>
            </a:bodyPr>
            <a:lstStyle/>
            <a:p>
              <a:r>
                <a:rPr lang="en-GB" sz="2800" dirty="0" smtClean="0">
                  <a:latin typeface="Courier New"/>
                  <a:cs typeface="Courier New"/>
                </a:rPr>
                <a:t>0</a:t>
              </a:r>
              <a:endParaRPr lang="en-GB" sz="2800" dirty="0">
                <a:latin typeface="Courier New"/>
                <a:cs typeface="Courier New"/>
              </a:endParaRPr>
            </a:p>
          </p:txBody>
        </p:sp>
        <p:sp>
          <p:nvSpPr>
            <p:cNvPr id="64" name="Rectangle 2"/>
            <p:cNvSpPr/>
            <p:nvPr/>
          </p:nvSpPr>
          <p:spPr>
            <a:xfrm rot="5400000">
              <a:off x="5566353" y="3411550"/>
              <a:ext cx="449726" cy="453537"/>
            </a:xfrm>
            <a:custGeom>
              <a:avLst/>
              <a:gdLst/>
              <a:ahLst/>
              <a:cxnLst/>
              <a:rect l="l" t="t" r="r" b="b"/>
              <a:pathLst>
                <a:path w="3311574" h="3339636">
                  <a:moveTo>
                    <a:pt x="1511301" y="452851"/>
                  </a:moveTo>
                  <a:lnTo>
                    <a:pt x="1511301" y="2740969"/>
                  </a:lnTo>
                  <a:lnTo>
                    <a:pt x="1823971" y="2740969"/>
                  </a:lnTo>
                  <a:lnTo>
                    <a:pt x="1823971" y="452851"/>
                  </a:lnTo>
                  <a:close/>
                  <a:moveTo>
                    <a:pt x="0" y="0"/>
                  </a:moveTo>
                  <a:lnTo>
                    <a:pt x="3311574" y="0"/>
                  </a:lnTo>
                  <a:lnTo>
                    <a:pt x="3311574" y="3339636"/>
                  </a:lnTo>
                  <a:lnTo>
                    <a:pt x="0" y="3339636"/>
                  </a:lnTo>
                  <a:close/>
                </a:path>
              </a:pathLst>
            </a:custGeom>
            <a:solidFill>
              <a:srgbClr val="1A1449"/>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72" name="Rectangle 2"/>
            <p:cNvSpPr/>
            <p:nvPr/>
          </p:nvSpPr>
          <p:spPr>
            <a:xfrm>
              <a:off x="5566353" y="5055435"/>
              <a:ext cx="449726" cy="453537"/>
            </a:xfrm>
            <a:custGeom>
              <a:avLst/>
              <a:gdLst/>
              <a:ahLst/>
              <a:cxnLst/>
              <a:rect l="l" t="t" r="r" b="b"/>
              <a:pathLst>
                <a:path w="3311574" h="3339636">
                  <a:moveTo>
                    <a:pt x="1511301" y="452851"/>
                  </a:moveTo>
                  <a:lnTo>
                    <a:pt x="1511301" y="2740969"/>
                  </a:lnTo>
                  <a:lnTo>
                    <a:pt x="1823971" y="2740969"/>
                  </a:lnTo>
                  <a:lnTo>
                    <a:pt x="1823971" y="452851"/>
                  </a:lnTo>
                  <a:close/>
                  <a:moveTo>
                    <a:pt x="0" y="0"/>
                  </a:moveTo>
                  <a:lnTo>
                    <a:pt x="3311574" y="0"/>
                  </a:lnTo>
                  <a:lnTo>
                    <a:pt x="3311574" y="3339636"/>
                  </a:lnTo>
                  <a:lnTo>
                    <a:pt x="0" y="3339636"/>
                  </a:lnTo>
                  <a:close/>
                </a:path>
              </a:pathLst>
            </a:custGeom>
            <a:solidFill>
              <a:srgbClr val="1A1449"/>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grpSp>
        <p:nvGrpSpPr>
          <p:cNvPr id="11" name="Group 10"/>
          <p:cNvGrpSpPr/>
          <p:nvPr/>
        </p:nvGrpSpPr>
        <p:grpSpPr>
          <a:xfrm>
            <a:off x="6296444" y="3413456"/>
            <a:ext cx="453537" cy="2616624"/>
            <a:chOff x="6332890" y="3413456"/>
            <a:chExt cx="453537" cy="2616624"/>
          </a:xfrm>
        </p:grpSpPr>
        <p:sp>
          <p:nvSpPr>
            <p:cNvPr id="35" name="TextBox 34"/>
            <p:cNvSpPr txBox="1"/>
            <p:nvPr/>
          </p:nvSpPr>
          <p:spPr>
            <a:xfrm>
              <a:off x="6388838" y="5506860"/>
              <a:ext cx="341642" cy="523220"/>
            </a:xfrm>
            <a:prstGeom prst="rect">
              <a:avLst/>
            </a:prstGeom>
            <a:noFill/>
          </p:spPr>
          <p:txBody>
            <a:bodyPr wrap="square" rtlCol="0">
              <a:spAutoFit/>
            </a:bodyPr>
            <a:lstStyle/>
            <a:p>
              <a:r>
                <a:rPr lang="en-GB" sz="2800" dirty="0" smtClean="0">
                  <a:solidFill>
                    <a:schemeClr val="bg1">
                      <a:lumMod val="75000"/>
                    </a:schemeClr>
                  </a:solidFill>
                  <a:latin typeface="Courier New"/>
                  <a:cs typeface="Courier New"/>
                </a:rPr>
                <a:t>1</a:t>
              </a:r>
              <a:endParaRPr lang="en-GB" sz="2800" dirty="0">
                <a:solidFill>
                  <a:schemeClr val="bg1">
                    <a:lumMod val="75000"/>
                  </a:schemeClr>
                </a:solidFill>
                <a:latin typeface="Courier New"/>
                <a:cs typeface="Courier New"/>
              </a:endParaRPr>
            </a:p>
          </p:txBody>
        </p:sp>
        <p:sp>
          <p:nvSpPr>
            <p:cNvPr id="43" name="TextBox 42"/>
            <p:cNvSpPr txBox="1"/>
            <p:nvPr/>
          </p:nvSpPr>
          <p:spPr>
            <a:xfrm>
              <a:off x="6388838" y="3801103"/>
              <a:ext cx="341642" cy="523220"/>
            </a:xfrm>
            <a:prstGeom prst="rect">
              <a:avLst/>
            </a:prstGeom>
            <a:noFill/>
          </p:spPr>
          <p:txBody>
            <a:bodyPr wrap="square" rtlCol="0">
              <a:spAutoFit/>
            </a:bodyPr>
            <a:lstStyle/>
            <a:p>
              <a:r>
                <a:rPr lang="en-GB" sz="2800" dirty="0" smtClean="0">
                  <a:solidFill>
                    <a:schemeClr val="bg1">
                      <a:lumMod val="75000"/>
                    </a:schemeClr>
                  </a:solidFill>
                  <a:latin typeface="Courier New"/>
                  <a:cs typeface="Courier New"/>
                </a:rPr>
                <a:t>0</a:t>
              </a:r>
              <a:endParaRPr lang="en-GB" sz="2800" dirty="0">
                <a:solidFill>
                  <a:schemeClr val="bg1">
                    <a:lumMod val="75000"/>
                  </a:schemeClr>
                </a:solidFill>
                <a:latin typeface="Courier New"/>
                <a:cs typeface="Courier New"/>
              </a:endParaRPr>
            </a:p>
          </p:txBody>
        </p:sp>
        <p:sp>
          <p:nvSpPr>
            <p:cNvPr id="65" name="Rectangle 2"/>
            <p:cNvSpPr/>
            <p:nvPr/>
          </p:nvSpPr>
          <p:spPr>
            <a:xfrm rot="5400000">
              <a:off x="6334796" y="3411550"/>
              <a:ext cx="449726" cy="453537"/>
            </a:xfrm>
            <a:custGeom>
              <a:avLst/>
              <a:gdLst/>
              <a:ahLst/>
              <a:cxnLst/>
              <a:rect l="l" t="t" r="r" b="b"/>
              <a:pathLst>
                <a:path w="3311574" h="3339636">
                  <a:moveTo>
                    <a:pt x="1511301" y="452851"/>
                  </a:moveTo>
                  <a:lnTo>
                    <a:pt x="1511301" y="2740969"/>
                  </a:lnTo>
                  <a:lnTo>
                    <a:pt x="1823971" y="2740969"/>
                  </a:lnTo>
                  <a:lnTo>
                    <a:pt x="1823971" y="452851"/>
                  </a:lnTo>
                  <a:close/>
                  <a:moveTo>
                    <a:pt x="0" y="0"/>
                  </a:moveTo>
                  <a:lnTo>
                    <a:pt x="3311574" y="0"/>
                  </a:lnTo>
                  <a:lnTo>
                    <a:pt x="3311574" y="3339636"/>
                  </a:lnTo>
                  <a:lnTo>
                    <a:pt x="0" y="3339636"/>
                  </a:lnTo>
                  <a:close/>
                </a:path>
              </a:pathLst>
            </a:custGeom>
            <a:solidFill>
              <a:srgbClr val="BFBFBF"/>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solidFill>
                  <a:schemeClr val="bg1">
                    <a:lumMod val="75000"/>
                  </a:schemeClr>
                </a:solidFill>
              </a:endParaRPr>
            </a:p>
          </p:txBody>
        </p:sp>
        <p:sp>
          <p:nvSpPr>
            <p:cNvPr id="73" name="Rectangle 2"/>
            <p:cNvSpPr/>
            <p:nvPr/>
          </p:nvSpPr>
          <p:spPr>
            <a:xfrm rot="2700000">
              <a:off x="6334796" y="5055435"/>
              <a:ext cx="449726" cy="453537"/>
            </a:xfrm>
            <a:custGeom>
              <a:avLst/>
              <a:gdLst/>
              <a:ahLst/>
              <a:cxnLst/>
              <a:rect l="l" t="t" r="r" b="b"/>
              <a:pathLst>
                <a:path w="3311574" h="3339636">
                  <a:moveTo>
                    <a:pt x="1511301" y="452851"/>
                  </a:moveTo>
                  <a:lnTo>
                    <a:pt x="1511301" y="2740969"/>
                  </a:lnTo>
                  <a:lnTo>
                    <a:pt x="1823971" y="2740969"/>
                  </a:lnTo>
                  <a:lnTo>
                    <a:pt x="1823971" y="452851"/>
                  </a:lnTo>
                  <a:close/>
                  <a:moveTo>
                    <a:pt x="0" y="0"/>
                  </a:moveTo>
                  <a:lnTo>
                    <a:pt x="3311574" y="0"/>
                  </a:lnTo>
                  <a:lnTo>
                    <a:pt x="3311574" y="3339636"/>
                  </a:lnTo>
                  <a:lnTo>
                    <a:pt x="0" y="3339636"/>
                  </a:lnTo>
                  <a:close/>
                </a:path>
              </a:pathLst>
            </a:custGeom>
            <a:solidFill>
              <a:srgbClr val="BFBFBF"/>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solidFill>
                  <a:schemeClr val="bg1">
                    <a:lumMod val="75000"/>
                  </a:schemeClr>
                </a:solidFill>
              </a:endParaRPr>
            </a:p>
          </p:txBody>
        </p:sp>
      </p:grpSp>
      <p:grpSp>
        <p:nvGrpSpPr>
          <p:cNvPr id="9" name="Group 8"/>
          <p:cNvGrpSpPr/>
          <p:nvPr/>
        </p:nvGrpSpPr>
        <p:grpSpPr>
          <a:xfrm>
            <a:off x="7020822" y="3411550"/>
            <a:ext cx="449726" cy="2618530"/>
            <a:chOff x="7020822" y="3411550"/>
            <a:chExt cx="449726" cy="2618530"/>
          </a:xfrm>
        </p:grpSpPr>
        <p:sp>
          <p:nvSpPr>
            <p:cNvPr id="36" name="TextBox 35"/>
            <p:cNvSpPr txBox="1"/>
            <p:nvPr/>
          </p:nvSpPr>
          <p:spPr>
            <a:xfrm>
              <a:off x="7074864" y="5506860"/>
              <a:ext cx="341642" cy="523220"/>
            </a:xfrm>
            <a:prstGeom prst="rect">
              <a:avLst/>
            </a:prstGeom>
            <a:noFill/>
          </p:spPr>
          <p:txBody>
            <a:bodyPr wrap="square" rtlCol="0">
              <a:spAutoFit/>
            </a:bodyPr>
            <a:lstStyle/>
            <a:p>
              <a:r>
                <a:rPr lang="en-GB" sz="2800" dirty="0" smtClean="0">
                  <a:latin typeface="Courier New"/>
                  <a:cs typeface="Courier New"/>
                </a:rPr>
                <a:t>1</a:t>
              </a:r>
              <a:endParaRPr lang="en-GB" sz="2800" dirty="0">
                <a:latin typeface="Courier New"/>
                <a:cs typeface="Courier New"/>
              </a:endParaRPr>
            </a:p>
          </p:txBody>
        </p:sp>
        <p:sp>
          <p:nvSpPr>
            <p:cNvPr id="44" name="TextBox 43"/>
            <p:cNvSpPr txBox="1"/>
            <p:nvPr/>
          </p:nvSpPr>
          <p:spPr>
            <a:xfrm>
              <a:off x="7074864" y="3801103"/>
              <a:ext cx="341642" cy="523220"/>
            </a:xfrm>
            <a:prstGeom prst="rect">
              <a:avLst/>
            </a:prstGeom>
            <a:noFill/>
          </p:spPr>
          <p:txBody>
            <a:bodyPr wrap="square" rtlCol="0">
              <a:spAutoFit/>
            </a:bodyPr>
            <a:lstStyle/>
            <a:p>
              <a:r>
                <a:rPr lang="en-GB" sz="2800" dirty="0" smtClean="0">
                  <a:latin typeface="Courier New"/>
                  <a:cs typeface="Courier New"/>
                </a:rPr>
                <a:t>1</a:t>
              </a:r>
              <a:endParaRPr lang="en-GB" sz="2800" dirty="0">
                <a:latin typeface="Courier New"/>
                <a:cs typeface="Courier New"/>
              </a:endParaRPr>
            </a:p>
          </p:txBody>
        </p:sp>
        <p:sp>
          <p:nvSpPr>
            <p:cNvPr id="66" name="Rectangle 2"/>
            <p:cNvSpPr/>
            <p:nvPr/>
          </p:nvSpPr>
          <p:spPr>
            <a:xfrm>
              <a:off x="7020822" y="3411550"/>
              <a:ext cx="449726" cy="453537"/>
            </a:xfrm>
            <a:custGeom>
              <a:avLst/>
              <a:gdLst/>
              <a:ahLst/>
              <a:cxnLst/>
              <a:rect l="l" t="t" r="r" b="b"/>
              <a:pathLst>
                <a:path w="3311574" h="3339636">
                  <a:moveTo>
                    <a:pt x="1511301" y="452851"/>
                  </a:moveTo>
                  <a:lnTo>
                    <a:pt x="1511301" y="2740969"/>
                  </a:lnTo>
                  <a:lnTo>
                    <a:pt x="1823971" y="2740969"/>
                  </a:lnTo>
                  <a:lnTo>
                    <a:pt x="1823971" y="452851"/>
                  </a:lnTo>
                  <a:close/>
                  <a:moveTo>
                    <a:pt x="0" y="0"/>
                  </a:moveTo>
                  <a:lnTo>
                    <a:pt x="3311574" y="0"/>
                  </a:lnTo>
                  <a:lnTo>
                    <a:pt x="3311574" y="3339636"/>
                  </a:lnTo>
                  <a:lnTo>
                    <a:pt x="0" y="3339636"/>
                  </a:lnTo>
                  <a:close/>
                </a:path>
              </a:pathLst>
            </a:custGeom>
            <a:solidFill>
              <a:srgbClr val="1A1449"/>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74" name="Rectangle 2"/>
            <p:cNvSpPr/>
            <p:nvPr/>
          </p:nvSpPr>
          <p:spPr>
            <a:xfrm>
              <a:off x="7020822" y="5055435"/>
              <a:ext cx="449726" cy="453537"/>
            </a:xfrm>
            <a:custGeom>
              <a:avLst/>
              <a:gdLst/>
              <a:ahLst/>
              <a:cxnLst/>
              <a:rect l="l" t="t" r="r" b="b"/>
              <a:pathLst>
                <a:path w="3311574" h="3339636">
                  <a:moveTo>
                    <a:pt x="1511301" y="452851"/>
                  </a:moveTo>
                  <a:lnTo>
                    <a:pt x="1511301" y="2740969"/>
                  </a:lnTo>
                  <a:lnTo>
                    <a:pt x="1823971" y="2740969"/>
                  </a:lnTo>
                  <a:lnTo>
                    <a:pt x="1823971" y="452851"/>
                  </a:lnTo>
                  <a:close/>
                  <a:moveTo>
                    <a:pt x="0" y="0"/>
                  </a:moveTo>
                  <a:lnTo>
                    <a:pt x="3311574" y="0"/>
                  </a:lnTo>
                  <a:lnTo>
                    <a:pt x="3311574" y="3339636"/>
                  </a:lnTo>
                  <a:lnTo>
                    <a:pt x="0" y="3339636"/>
                  </a:lnTo>
                  <a:close/>
                </a:path>
              </a:pathLst>
            </a:custGeom>
            <a:solidFill>
              <a:srgbClr val="1A1449"/>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spTree>
    <p:extLst>
      <p:ext uri="{BB962C8B-B14F-4D97-AF65-F5344CB8AC3E}">
        <p14:creationId xmlns:p14="http://schemas.microsoft.com/office/powerpoint/2010/main" xmlns="" val="3383037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mph" presetSubtype="0" nodeType="withEffect">
                                  <p:stCondLst>
                                    <p:cond delay="0"/>
                                  </p:stCondLst>
                                  <p:childTnLst>
                                    <p:set>
                                      <p:cBhvr rctx="PPT">
                                        <p:cTn id="6" dur="indefinite"/>
                                        <p:tgtEl>
                                          <p:spTgt spid="75"/>
                                        </p:tgtEl>
                                        <p:attrNameLst>
                                          <p:attrName>style.opacity</p:attrName>
                                        </p:attrNameLst>
                                      </p:cBhvr>
                                      <p:to>
                                        <p:strVal val="0.5"/>
                                      </p:to>
                                    </p:set>
                                    <p:animEffect filter="image" prLst="opacity: 0.5">
                                      <p:cBhvr rctx="IE">
                                        <p:cTn id="7" dur="indefinite"/>
                                        <p:tgtEl>
                                          <p:spTgt spid="75"/>
                                        </p:tgtEl>
                                      </p:cBhvr>
                                    </p:animEffect>
                                  </p:childTnLst>
                                </p:cTn>
                              </p:par>
                              <p:par>
                                <p:cTn id="8" presetID="9" presetClass="emph" presetSubtype="0" nodeType="withEffect">
                                  <p:stCondLst>
                                    <p:cond delay="0"/>
                                  </p:stCondLst>
                                  <p:childTnLst>
                                    <p:set>
                                      <p:cBhvr rctx="PPT">
                                        <p:cTn id="9" dur="indefinite"/>
                                        <p:tgtEl>
                                          <p:spTgt spid="48"/>
                                        </p:tgtEl>
                                        <p:attrNameLst>
                                          <p:attrName>style.opacity</p:attrName>
                                        </p:attrNameLst>
                                      </p:cBhvr>
                                      <p:to>
                                        <p:strVal val="0.5"/>
                                      </p:to>
                                    </p:set>
                                    <p:animEffect filter="image" prLst="opacity: 0.5">
                                      <p:cBhvr rctx="IE">
                                        <p:cTn id="10" dur="indefinite"/>
                                        <p:tgtEl>
                                          <p:spTgt spid="48"/>
                                        </p:tgtEl>
                                      </p:cBhvr>
                                    </p:animEffect>
                                  </p:childTnLst>
                                </p:cTn>
                              </p:par>
                              <p:par>
                                <p:cTn id="11" presetID="9" presetClass="emph" presetSubtype="0" nodeType="withEffect">
                                  <p:stCondLst>
                                    <p:cond delay="0"/>
                                  </p:stCondLst>
                                  <p:childTnLst>
                                    <p:set>
                                      <p:cBhvr rctx="PPT">
                                        <p:cTn id="12" dur="indefinite"/>
                                        <p:tgtEl>
                                          <p:spTgt spid="11"/>
                                        </p:tgtEl>
                                        <p:attrNameLst>
                                          <p:attrName>style.opacity</p:attrName>
                                        </p:attrNameLst>
                                      </p:cBhvr>
                                      <p:to>
                                        <p:strVal val="0.5"/>
                                      </p:to>
                                    </p:set>
                                    <p:animEffect filter="image" prLst="opacity: 0.5">
                                      <p:cBhvr rctx="IE">
                                        <p:cTn id="13" dur="indefinite"/>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Content Placeholder 9"/>
          <p:cNvSpPr>
            <a:spLocks noGrp="1"/>
          </p:cNvSpPr>
          <p:nvPr>
            <p:ph sz="quarter" idx="10"/>
          </p:nvPr>
        </p:nvSpPr>
        <p:spPr>
          <a:xfrm>
            <a:off x="5578002" y="2025139"/>
            <a:ext cx="3107355" cy="1387026"/>
          </a:xfrm>
        </p:spPr>
        <p:txBody>
          <a:bodyPr/>
          <a:lstStyle/>
          <a:p>
            <a:r>
              <a:rPr lang="en-GB" dirty="0"/>
              <a:t>c</a:t>
            </a:r>
            <a:r>
              <a:rPr lang="en-GB" dirty="0" smtClean="0"/>
              <a:t>an be stated in many way, for different objects….</a:t>
            </a:r>
            <a:endParaRPr lang="en-GB" dirty="0"/>
          </a:p>
        </p:txBody>
      </p:sp>
      <p:sp>
        <p:nvSpPr>
          <p:cNvPr id="9" name="Title 8"/>
          <p:cNvSpPr>
            <a:spLocks noGrp="1"/>
          </p:cNvSpPr>
          <p:nvPr>
            <p:ph type="title"/>
          </p:nvPr>
        </p:nvSpPr>
        <p:spPr>
          <a:xfrm>
            <a:off x="1036471" y="614491"/>
            <a:ext cx="6712355" cy="2958226"/>
          </a:xfrm>
        </p:spPr>
        <p:txBody>
          <a:bodyPr/>
          <a:lstStyle/>
          <a:p>
            <a:r>
              <a:rPr lang="en-GB" sz="6000" dirty="0" smtClean="0"/>
              <a:t>Heisenberg’s Uncertainty </a:t>
            </a:r>
            <a:r>
              <a:rPr lang="en-GB" sz="6000" dirty="0" smtClean="0"/>
              <a:t>Principle</a:t>
            </a:r>
            <a:endParaRPr lang="en-GB" sz="6000" dirty="0"/>
          </a:p>
        </p:txBody>
      </p:sp>
      <p:sp>
        <p:nvSpPr>
          <p:cNvPr id="11" name="Content Placeholder 9"/>
          <p:cNvSpPr txBox="1">
            <a:spLocks/>
          </p:cNvSpPr>
          <p:nvPr/>
        </p:nvSpPr>
        <p:spPr bwMode="auto">
          <a:xfrm>
            <a:off x="513167" y="3819483"/>
            <a:ext cx="8274309" cy="1504006"/>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lvl1pPr algn="l" rtl="0" eaLnBrk="1" fontAlgn="base" hangingPunct="1">
              <a:lnSpc>
                <a:spcPts val="2600"/>
              </a:lnSpc>
              <a:spcBef>
                <a:spcPct val="0"/>
              </a:spcBef>
              <a:spcAft>
                <a:spcPct val="0"/>
              </a:spcAft>
              <a:defRPr sz="2000" b="1">
                <a:solidFill>
                  <a:schemeClr val="bg1"/>
                </a:solidFill>
                <a:latin typeface="+mn-lt"/>
                <a:ea typeface="+mn-ea"/>
                <a:cs typeface="+mn-cs"/>
              </a:defRPr>
            </a:lvl1pPr>
            <a:lvl2pPr marL="1588" algn="l" rtl="0" eaLnBrk="1" fontAlgn="base" hangingPunct="1">
              <a:lnSpc>
                <a:spcPts val="2600"/>
              </a:lnSpc>
              <a:spcBef>
                <a:spcPct val="0"/>
              </a:spcBef>
              <a:spcAft>
                <a:spcPct val="0"/>
              </a:spcAft>
              <a:defRPr sz="2000">
                <a:solidFill>
                  <a:schemeClr val="bg1"/>
                </a:solidFill>
                <a:latin typeface="+mn-lt"/>
                <a:ea typeface="ＭＳ Ｐゴシック" charset="-128"/>
              </a:defRPr>
            </a:lvl2pPr>
            <a:lvl3pPr marL="384175" indent="-381000" algn="l" rtl="0" eaLnBrk="1" fontAlgn="base" hangingPunct="1">
              <a:spcBef>
                <a:spcPct val="20000"/>
              </a:spcBef>
              <a:spcAft>
                <a:spcPct val="0"/>
              </a:spcAft>
              <a:buChar char="•"/>
              <a:defRPr sz="2000">
                <a:solidFill>
                  <a:schemeClr val="bg1"/>
                </a:solidFill>
                <a:latin typeface="+mn-lt"/>
                <a:ea typeface="ＭＳ Ｐゴシック" charset="-128"/>
              </a:defRPr>
            </a:lvl3pPr>
            <a:lvl4pPr marL="763588" indent="-377825" algn="l" rtl="0" eaLnBrk="1" fontAlgn="base" hangingPunct="1">
              <a:spcBef>
                <a:spcPct val="20000"/>
              </a:spcBef>
              <a:spcAft>
                <a:spcPct val="0"/>
              </a:spcAft>
              <a:buChar char="–"/>
              <a:defRPr sz="2000">
                <a:solidFill>
                  <a:schemeClr val="bg1"/>
                </a:solidFill>
                <a:latin typeface="+mn-lt"/>
                <a:ea typeface="ＭＳ Ｐゴシック" charset="-128"/>
              </a:defRPr>
            </a:lvl4pPr>
            <a:lvl5pPr marL="1141413" indent="-376238" algn="l" rtl="0" eaLnBrk="1" fontAlgn="base" hangingPunct="1">
              <a:spcBef>
                <a:spcPct val="20000"/>
              </a:spcBef>
              <a:spcAft>
                <a:spcPct val="0"/>
              </a:spcAft>
              <a:buChar char="•"/>
              <a:defRPr sz="2000">
                <a:solidFill>
                  <a:schemeClr val="bg1"/>
                </a:solidFill>
                <a:latin typeface="+mn-lt"/>
                <a:ea typeface="ＭＳ Ｐゴシック" charset="-128"/>
              </a:defRPr>
            </a:lvl5pPr>
            <a:lvl6pPr marL="1598613" indent="-376238" algn="l" rtl="0" eaLnBrk="1" fontAlgn="base" hangingPunct="1">
              <a:spcBef>
                <a:spcPct val="20000"/>
              </a:spcBef>
              <a:spcAft>
                <a:spcPct val="0"/>
              </a:spcAft>
              <a:buChar char="•"/>
              <a:defRPr sz="2000">
                <a:solidFill>
                  <a:schemeClr val="tx1"/>
                </a:solidFill>
                <a:latin typeface="+mn-lt"/>
                <a:ea typeface="ＭＳ Ｐゴシック" charset="-128"/>
              </a:defRPr>
            </a:lvl6pPr>
            <a:lvl7pPr marL="2055813" indent="-376238" algn="l" rtl="0" eaLnBrk="1" fontAlgn="base" hangingPunct="1">
              <a:spcBef>
                <a:spcPct val="20000"/>
              </a:spcBef>
              <a:spcAft>
                <a:spcPct val="0"/>
              </a:spcAft>
              <a:buChar char="•"/>
              <a:defRPr sz="2000">
                <a:solidFill>
                  <a:schemeClr val="tx1"/>
                </a:solidFill>
                <a:latin typeface="+mn-lt"/>
                <a:ea typeface="ＭＳ Ｐゴシック" charset="-128"/>
              </a:defRPr>
            </a:lvl7pPr>
            <a:lvl8pPr marL="2513013" indent="-376238" algn="l" rtl="0" eaLnBrk="1" fontAlgn="base" hangingPunct="1">
              <a:spcBef>
                <a:spcPct val="20000"/>
              </a:spcBef>
              <a:spcAft>
                <a:spcPct val="0"/>
              </a:spcAft>
              <a:buChar char="•"/>
              <a:defRPr sz="2000">
                <a:solidFill>
                  <a:schemeClr val="tx1"/>
                </a:solidFill>
                <a:latin typeface="+mn-lt"/>
                <a:ea typeface="ＭＳ Ｐゴシック" charset="-128"/>
              </a:defRPr>
            </a:lvl8pPr>
            <a:lvl9pPr marL="2970213" indent="-376238" algn="l" rtl="0" eaLnBrk="1" fontAlgn="base" hangingPunct="1">
              <a:spcBef>
                <a:spcPct val="20000"/>
              </a:spcBef>
              <a:spcAft>
                <a:spcPct val="0"/>
              </a:spcAft>
              <a:buChar char="•"/>
              <a:defRPr sz="2000">
                <a:solidFill>
                  <a:schemeClr val="tx1"/>
                </a:solidFill>
                <a:latin typeface="+mn-lt"/>
                <a:ea typeface="ＭＳ Ｐゴシック" charset="-128"/>
              </a:defRPr>
            </a:lvl9pPr>
          </a:lstStyle>
          <a:p>
            <a:pPr>
              <a:lnSpc>
                <a:spcPct val="80000"/>
              </a:lnSpc>
            </a:pPr>
            <a:r>
              <a:rPr lang="en-GB" dirty="0" smtClean="0"/>
              <a:t>… but in this case</a:t>
            </a:r>
          </a:p>
          <a:p>
            <a:pPr>
              <a:lnSpc>
                <a:spcPct val="80000"/>
              </a:lnSpc>
            </a:pPr>
            <a:r>
              <a:rPr lang="en-GB" sz="4000" dirty="0" smtClean="0"/>
              <a:t>Eve cannot detect the photon without altering </a:t>
            </a:r>
            <a:r>
              <a:rPr lang="en-GB" sz="4000" dirty="0" smtClean="0"/>
              <a:t>it</a:t>
            </a:r>
            <a:endParaRPr lang="en-GB" sz="3200" dirty="0"/>
          </a:p>
        </p:txBody>
      </p:sp>
      <p:sp>
        <p:nvSpPr>
          <p:cNvPr id="12" name="Content Placeholder 9"/>
          <p:cNvSpPr txBox="1">
            <a:spLocks/>
          </p:cNvSpPr>
          <p:nvPr/>
        </p:nvSpPr>
        <p:spPr bwMode="auto">
          <a:xfrm>
            <a:off x="3322759" y="5203341"/>
            <a:ext cx="5221477" cy="1223329"/>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lvl1pPr algn="l" rtl="0" eaLnBrk="1" fontAlgn="base" hangingPunct="1">
              <a:lnSpc>
                <a:spcPts val="2600"/>
              </a:lnSpc>
              <a:spcBef>
                <a:spcPct val="0"/>
              </a:spcBef>
              <a:spcAft>
                <a:spcPct val="0"/>
              </a:spcAft>
              <a:defRPr sz="2000" b="1">
                <a:solidFill>
                  <a:schemeClr val="bg1"/>
                </a:solidFill>
                <a:latin typeface="+mn-lt"/>
                <a:ea typeface="+mn-ea"/>
                <a:cs typeface="+mn-cs"/>
              </a:defRPr>
            </a:lvl1pPr>
            <a:lvl2pPr marL="1588" algn="l" rtl="0" eaLnBrk="1" fontAlgn="base" hangingPunct="1">
              <a:lnSpc>
                <a:spcPts val="2600"/>
              </a:lnSpc>
              <a:spcBef>
                <a:spcPct val="0"/>
              </a:spcBef>
              <a:spcAft>
                <a:spcPct val="0"/>
              </a:spcAft>
              <a:defRPr sz="2000">
                <a:solidFill>
                  <a:schemeClr val="bg1"/>
                </a:solidFill>
                <a:latin typeface="+mn-lt"/>
                <a:ea typeface="ＭＳ Ｐゴシック" charset="-128"/>
              </a:defRPr>
            </a:lvl2pPr>
            <a:lvl3pPr marL="384175" indent="-381000" algn="l" rtl="0" eaLnBrk="1" fontAlgn="base" hangingPunct="1">
              <a:spcBef>
                <a:spcPct val="20000"/>
              </a:spcBef>
              <a:spcAft>
                <a:spcPct val="0"/>
              </a:spcAft>
              <a:buChar char="•"/>
              <a:defRPr sz="2000">
                <a:solidFill>
                  <a:schemeClr val="bg1"/>
                </a:solidFill>
                <a:latin typeface="+mn-lt"/>
                <a:ea typeface="ＭＳ Ｐゴシック" charset="-128"/>
              </a:defRPr>
            </a:lvl3pPr>
            <a:lvl4pPr marL="763588" indent="-377825" algn="l" rtl="0" eaLnBrk="1" fontAlgn="base" hangingPunct="1">
              <a:spcBef>
                <a:spcPct val="20000"/>
              </a:spcBef>
              <a:spcAft>
                <a:spcPct val="0"/>
              </a:spcAft>
              <a:buChar char="–"/>
              <a:defRPr sz="2000">
                <a:solidFill>
                  <a:schemeClr val="bg1"/>
                </a:solidFill>
                <a:latin typeface="+mn-lt"/>
                <a:ea typeface="ＭＳ Ｐゴシック" charset="-128"/>
              </a:defRPr>
            </a:lvl4pPr>
            <a:lvl5pPr marL="1141413" indent="-376238" algn="l" rtl="0" eaLnBrk="1" fontAlgn="base" hangingPunct="1">
              <a:spcBef>
                <a:spcPct val="20000"/>
              </a:spcBef>
              <a:spcAft>
                <a:spcPct val="0"/>
              </a:spcAft>
              <a:buChar char="•"/>
              <a:defRPr sz="2000">
                <a:solidFill>
                  <a:schemeClr val="bg1"/>
                </a:solidFill>
                <a:latin typeface="+mn-lt"/>
                <a:ea typeface="ＭＳ Ｐゴシック" charset="-128"/>
              </a:defRPr>
            </a:lvl5pPr>
            <a:lvl6pPr marL="1598613" indent="-376238" algn="l" rtl="0" eaLnBrk="1" fontAlgn="base" hangingPunct="1">
              <a:spcBef>
                <a:spcPct val="20000"/>
              </a:spcBef>
              <a:spcAft>
                <a:spcPct val="0"/>
              </a:spcAft>
              <a:buChar char="•"/>
              <a:defRPr sz="2000">
                <a:solidFill>
                  <a:schemeClr val="tx1"/>
                </a:solidFill>
                <a:latin typeface="+mn-lt"/>
                <a:ea typeface="ＭＳ Ｐゴシック" charset="-128"/>
              </a:defRPr>
            </a:lvl6pPr>
            <a:lvl7pPr marL="2055813" indent="-376238" algn="l" rtl="0" eaLnBrk="1" fontAlgn="base" hangingPunct="1">
              <a:spcBef>
                <a:spcPct val="20000"/>
              </a:spcBef>
              <a:spcAft>
                <a:spcPct val="0"/>
              </a:spcAft>
              <a:buChar char="•"/>
              <a:defRPr sz="2000">
                <a:solidFill>
                  <a:schemeClr val="tx1"/>
                </a:solidFill>
                <a:latin typeface="+mn-lt"/>
                <a:ea typeface="ＭＳ Ｐゴシック" charset="-128"/>
              </a:defRPr>
            </a:lvl7pPr>
            <a:lvl8pPr marL="2513013" indent="-376238" algn="l" rtl="0" eaLnBrk="1" fontAlgn="base" hangingPunct="1">
              <a:spcBef>
                <a:spcPct val="20000"/>
              </a:spcBef>
              <a:spcAft>
                <a:spcPct val="0"/>
              </a:spcAft>
              <a:buChar char="•"/>
              <a:defRPr sz="2000">
                <a:solidFill>
                  <a:schemeClr val="tx1"/>
                </a:solidFill>
                <a:latin typeface="+mn-lt"/>
                <a:ea typeface="ＭＳ Ｐゴシック" charset="-128"/>
              </a:defRPr>
            </a:lvl8pPr>
            <a:lvl9pPr marL="2970213" indent="-376238" algn="l" rtl="0" eaLnBrk="1" fontAlgn="base" hangingPunct="1">
              <a:spcBef>
                <a:spcPct val="20000"/>
              </a:spcBef>
              <a:spcAft>
                <a:spcPct val="0"/>
              </a:spcAft>
              <a:buChar char="•"/>
              <a:defRPr sz="2000">
                <a:solidFill>
                  <a:schemeClr val="tx1"/>
                </a:solidFill>
                <a:latin typeface="+mn-lt"/>
                <a:ea typeface="ＭＳ Ｐゴシック" charset="-128"/>
              </a:defRPr>
            </a:lvl9pPr>
          </a:lstStyle>
          <a:p>
            <a:pPr>
              <a:lnSpc>
                <a:spcPct val="80000"/>
              </a:lnSpc>
            </a:pPr>
            <a:r>
              <a:rPr lang="en-GB" sz="4000" dirty="0" smtClean="0"/>
              <a:t>… and she cannot know the polarisation with certainty.</a:t>
            </a:r>
            <a:endParaRPr lang="en-GB" sz="4000" dirty="0"/>
          </a:p>
        </p:txBody>
      </p:sp>
    </p:spTree>
    <p:extLst>
      <p:ext uri="{BB962C8B-B14F-4D97-AF65-F5344CB8AC3E}">
        <p14:creationId xmlns:p14="http://schemas.microsoft.com/office/powerpoint/2010/main" xmlns="" val="11244903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10">
                                            <p:txEl>
                                              <p:pRg st="0" end="0"/>
                                            </p:txEl>
                                          </p:spTgt>
                                        </p:tgtEl>
                                        <p:attrNameLst>
                                          <p:attrName>style.visibility</p:attrName>
                                        </p:attrNameLst>
                                      </p:cBhvr>
                                      <p:to>
                                        <p:strVal val="visible"/>
                                      </p:to>
                                    </p:set>
                                    <p:animEffect transition="in" filter="dissolve">
                                      <p:cBhvr>
                                        <p:cTn id="7" dur="500"/>
                                        <p:tgtEl>
                                          <p:spTgt spid="10">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dissolve">
                                      <p:cBhvr>
                                        <p:cTn id="12" dur="500"/>
                                        <p:tgtEl>
                                          <p:spTgt spid="11"/>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12"/>
                                        </p:tgtEl>
                                        <p:attrNameLst>
                                          <p:attrName>style.visibility</p:attrName>
                                        </p:attrNameLst>
                                      </p:cBhvr>
                                      <p:to>
                                        <p:strVal val="visible"/>
                                      </p:to>
                                    </p:set>
                                    <p:animEffect transition="in" filter="dissolve">
                                      <p:cBhvr>
                                        <p:cTn id="17"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build="p"/>
      <p:bldP spid="11" grpId="0"/>
      <p:bldP spid="12"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How is this more secure?</a:t>
            </a:r>
            <a:endParaRPr lang="en-GB" dirty="0"/>
          </a:p>
        </p:txBody>
      </p:sp>
      <p:sp>
        <p:nvSpPr>
          <p:cNvPr id="5" name="Date Placeholder 4"/>
          <p:cNvSpPr>
            <a:spLocks noGrp="1"/>
          </p:cNvSpPr>
          <p:nvPr>
            <p:ph type="dt" sz="half" idx="10"/>
          </p:nvPr>
        </p:nvSpPr>
        <p:spPr/>
        <p:txBody>
          <a:bodyPr/>
          <a:lstStyle/>
          <a:p>
            <a:fld id="{DB060543-B486-7342-8D0E-BF255A644D18}" type="datetime1">
              <a:rPr lang="en-GB" smtClean="0"/>
              <a:pPr/>
              <a:t>08/06/2015</a:t>
            </a:fld>
            <a:endParaRPr lang="en-GB"/>
          </a:p>
        </p:txBody>
      </p:sp>
      <p:sp>
        <p:nvSpPr>
          <p:cNvPr id="6" name="Footer Placeholder 5"/>
          <p:cNvSpPr>
            <a:spLocks noGrp="1"/>
          </p:cNvSpPr>
          <p:nvPr>
            <p:ph type="ftr" sz="quarter" idx="11"/>
          </p:nvPr>
        </p:nvSpPr>
        <p:spPr/>
        <p:txBody>
          <a:bodyPr/>
          <a:lstStyle/>
          <a:p>
            <a:r>
              <a:rPr lang="en-GB" smtClean="0"/>
              <a:t>Quantum Key Distribution</a:t>
            </a:r>
            <a:endParaRPr lang="en-GB" dirty="0"/>
          </a:p>
        </p:txBody>
      </p:sp>
      <p:sp>
        <p:nvSpPr>
          <p:cNvPr id="7" name="TextBox 6"/>
          <p:cNvSpPr txBox="1"/>
          <p:nvPr/>
        </p:nvSpPr>
        <p:spPr>
          <a:xfrm>
            <a:off x="460277" y="4148661"/>
            <a:ext cx="1355937" cy="523220"/>
          </a:xfrm>
          <a:prstGeom prst="rect">
            <a:avLst/>
          </a:prstGeom>
          <a:noFill/>
        </p:spPr>
        <p:txBody>
          <a:bodyPr wrap="square" rtlCol="0">
            <a:spAutoFit/>
          </a:bodyPr>
          <a:lstStyle/>
          <a:p>
            <a:r>
              <a:rPr lang="en-GB" sz="2800" dirty="0" smtClean="0">
                <a:latin typeface="Courier New"/>
                <a:cs typeface="Courier New"/>
              </a:rPr>
              <a:t>Alice</a:t>
            </a:r>
            <a:endParaRPr lang="en-GB" sz="2800" dirty="0">
              <a:latin typeface="Courier New"/>
              <a:cs typeface="Courier New"/>
            </a:endParaRPr>
          </a:p>
        </p:txBody>
      </p:sp>
      <p:sp>
        <p:nvSpPr>
          <p:cNvPr id="8" name="TextBox 7"/>
          <p:cNvSpPr txBox="1"/>
          <p:nvPr/>
        </p:nvSpPr>
        <p:spPr>
          <a:xfrm>
            <a:off x="7199517" y="4160180"/>
            <a:ext cx="927732" cy="523220"/>
          </a:xfrm>
          <a:prstGeom prst="rect">
            <a:avLst/>
          </a:prstGeom>
          <a:noFill/>
        </p:spPr>
        <p:txBody>
          <a:bodyPr wrap="square" rtlCol="0">
            <a:spAutoFit/>
          </a:bodyPr>
          <a:lstStyle/>
          <a:p>
            <a:r>
              <a:rPr lang="en-GB" sz="2800" dirty="0" smtClean="0">
                <a:latin typeface="Courier New"/>
                <a:cs typeface="Courier New"/>
              </a:rPr>
              <a:t>Bob</a:t>
            </a:r>
            <a:endParaRPr lang="en-GB" sz="2800" dirty="0">
              <a:latin typeface="Courier New"/>
              <a:cs typeface="Courier New"/>
            </a:endParaRPr>
          </a:p>
        </p:txBody>
      </p:sp>
      <p:sp>
        <p:nvSpPr>
          <p:cNvPr id="16" name="Content Placeholder 2"/>
          <p:cNvSpPr>
            <a:spLocks noGrp="1"/>
          </p:cNvSpPr>
          <p:nvPr>
            <p:ph sz="half" idx="1"/>
          </p:nvPr>
        </p:nvSpPr>
        <p:spPr>
          <a:xfrm>
            <a:off x="693738" y="1878855"/>
            <a:ext cx="7152412" cy="1564218"/>
          </a:xfrm>
        </p:spPr>
        <p:txBody>
          <a:bodyPr/>
          <a:lstStyle/>
          <a:p>
            <a:r>
              <a:rPr lang="en-GB" dirty="0" smtClean="0"/>
              <a:t>Heisenberg’s Uncertainty Principle </a:t>
            </a:r>
            <a:r>
              <a:rPr lang="en-GB" b="0" dirty="0" smtClean="0"/>
              <a:t>states that although Eve detects the photon she will not know the exact polarisation.  If she resends the photon she will have to guess the base (rectilinear or diagonal).  Half of the time she will guess it wrongly.  Half of the times she gets it wrong Bob’s reading will vary from Alice.</a:t>
            </a:r>
          </a:p>
        </p:txBody>
      </p:sp>
      <p:sp>
        <p:nvSpPr>
          <p:cNvPr id="17" name="Content Placeholder 2"/>
          <p:cNvSpPr>
            <a:spLocks noGrp="1"/>
          </p:cNvSpPr>
          <p:nvPr>
            <p:ph sz="half" idx="1"/>
          </p:nvPr>
        </p:nvSpPr>
        <p:spPr>
          <a:xfrm>
            <a:off x="693738" y="5968976"/>
            <a:ext cx="7152412" cy="804043"/>
          </a:xfrm>
        </p:spPr>
        <p:txBody>
          <a:bodyPr/>
          <a:lstStyle/>
          <a:p>
            <a:r>
              <a:rPr lang="en-GB" b="0" dirty="0" smtClean="0"/>
              <a:t>Bob and Alice can test part of their keys to make sure they agree.  If there are errors, then Eve was listening!</a:t>
            </a:r>
          </a:p>
        </p:txBody>
      </p:sp>
      <p:sp>
        <p:nvSpPr>
          <p:cNvPr id="19" name="TextBox 18"/>
          <p:cNvSpPr txBox="1"/>
          <p:nvPr/>
        </p:nvSpPr>
        <p:spPr>
          <a:xfrm>
            <a:off x="1995960" y="4722236"/>
            <a:ext cx="4444290" cy="1138773"/>
          </a:xfrm>
          <a:prstGeom prst="rect">
            <a:avLst/>
          </a:prstGeom>
          <a:noFill/>
        </p:spPr>
        <p:txBody>
          <a:bodyPr wrap="square" rtlCol="0">
            <a:spAutoFit/>
          </a:bodyPr>
          <a:lstStyle/>
          <a:p>
            <a:pPr algn="ctr"/>
            <a:r>
              <a:rPr lang="en-GB" sz="2800" dirty="0" smtClean="0">
                <a:latin typeface="Courier New"/>
                <a:cs typeface="Courier New"/>
              </a:rPr>
              <a:t>Eve </a:t>
            </a:r>
          </a:p>
          <a:p>
            <a:pPr algn="ctr"/>
            <a:r>
              <a:rPr lang="en-GB" sz="2000" dirty="0" smtClean="0">
                <a:latin typeface="Arial"/>
                <a:cs typeface="Arial"/>
              </a:rPr>
              <a:t>(50% chance of reading </a:t>
            </a:r>
            <a:r>
              <a:rPr lang="en-GB" sz="2000" dirty="0" smtClean="0">
                <a:latin typeface="Courier New"/>
                <a:cs typeface="Courier New"/>
              </a:rPr>
              <a:t>0</a:t>
            </a:r>
            <a:r>
              <a:rPr lang="en-GB" sz="2000" dirty="0" smtClean="0">
                <a:latin typeface="Arial"/>
                <a:cs typeface="Arial"/>
              </a:rPr>
              <a:t>.  She guesses base, but gets it wrong)</a:t>
            </a:r>
            <a:endParaRPr lang="en-GB" sz="2000" dirty="0">
              <a:latin typeface="Arial"/>
              <a:cs typeface="Arial"/>
            </a:endParaRPr>
          </a:p>
        </p:txBody>
      </p:sp>
      <p:sp>
        <p:nvSpPr>
          <p:cNvPr id="20" name="TextBox 19"/>
          <p:cNvSpPr txBox="1"/>
          <p:nvPr/>
        </p:nvSpPr>
        <p:spPr>
          <a:xfrm>
            <a:off x="2630291" y="4410271"/>
            <a:ext cx="1355937" cy="523220"/>
          </a:xfrm>
          <a:prstGeom prst="rect">
            <a:avLst/>
          </a:prstGeom>
          <a:noFill/>
        </p:spPr>
        <p:txBody>
          <a:bodyPr wrap="square" rtlCol="0">
            <a:spAutoFit/>
          </a:bodyPr>
          <a:lstStyle/>
          <a:p>
            <a:r>
              <a:rPr lang="en-GB" sz="2800" dirty="0" smtClean="0">
                <a:latin typeface="Courier New"/>
                <a:cs typeface="Courier New"/>
              </a:rPr>
              <a:t>0</a:t>
            </a:r>
            <a:endParaRPr lang="en-GB" sz="2800" dirty="0">
              <a:latin typeface="Courier New"/>
              <a:cs typeface="Courier New"/>
            </a:endParaRPr>
          </a:p>
        </p:txBody>
      </p:sp>
      <p:sp>
        <p:nvSpPr>
          <p:cNvPr id="21" name="TextBox 20"/>
          <p:cNvSpPr txBox="1"/>
          <p:nvPr/>
        </p:nvSpPr>
        <p:spPr>
          <a:xfrm>
            <a:off x="4574069" y="4382017"/>
            <a:ext cx="1355937" cy="523220"/>
          </a:xfrm>
          <a:prstGeom prst="rect">
            <a:avLst/>
          </a:prstGeom>
          <a:noFill/>
        </p:spPr>
        <p:txBody>
          <a:bodyPr wrap="square" rtlCol="0">
            <a:spAutoFit/>
          </a:bodyPr>
          <a:lstStyle/>
          <a:p>
            <a:r>
              <a:rPr lang="en-GB" sz="2800" dirty="0" smtClean="0">
                <a:latin typeface="Courier New"/>
                <a:cs typeface="Courier New"/>
              </a:rPr>
              <a:t>0</a:t>
            </a:r>
            <a:endParaRPr lang="en-GB" sz="2800" dirty="0">
              <a:latin typeface="Courier New"/>
              <a:cs typeface="Courier New"/>
            </a:endParaRPr>
          </a:p>
        </p:txBody>
      </p:sp>
      <p:sp>
        <p:nvSpPr>
          <p:cNvPr id="22" name="TextBox 21"/>
          <p:cNvSpPr txBox="1"/>
          <p:nvPr/>
        </p:nvSpPr>
        <p:spPr>
          <a:xfrm>
            <a:off x="6719609" y="4343533"/>
            <a:ext cx="1355937" cy="523220"/>
          </a:xfrm>
          <a:prstGeom prst="rect">
            <a:avLst/>
          </a:prstGeom>
          <a:noFill/>
        </p:spPr>
        <p:txBody>
          <a:bodyPr wrap="square" rtlCol="0">
            <a:spAutoFit/>
          </a:bodyPr>
          <a:lstStyle/>
          <a:p>
            <a:r>
              <a:rPr lang="en-GB" sz="2800" dirty="0" smtClean="0">
                <a:latin typeface="Courier New"/>
                <a:cs typeface="Courier New"/>
              </a:rPr>
              <a:t>1</a:t>
            </a:r>
            <a:endParaRPr lang="en-GB" sz="2800" dirty="0">
              <a:latin typeface="Courier New"/>
              <a:cs typeface="Courier New"/>
            </a:endParaRPr>
          </a:p>
        </p:txBody>
      </p:sp>
      <p:sp>
        <p:nvSpPr>
          <p:cNvPr id="24" name="Rectangle 2"/>
          <p:cNvSpPr/>
          <p:nvPr/>
        </p:nvSpPr>
        <p:spPr>
          <a:xfrm rot="18900000">
            <a:off x="2118430" y="4105957"/>
            <a:ext cx="582901" cy="587841"/>
          </a:xfrm>
          <a:custGeom>
            <a:avLst/>
            <a:gdLst/>
            <a:ahLst/>
            <a:cxnLst/>
            <a:rect l="l" t="t" r="r" b="b"/>
            <a:pathLst>
              <a:path w="3311574" h="3339636">
                <a:moveTo>
                  <a:pt x="1511301" y="452851"/>
                </a:moveTo>
                <a:lnTo>
                  <a:pt x="1511301" y="2740969"/>
                </a:lnTo>
                <a:lnTo>
                  <a:pt x="1823971" y="2740969"/>
                </a:lnTo>
                <a:lnTo>
                  <a:pt x="1823971" y="452851"/>
                </a:lnTo>
                <a:close/>
                <a:moveTo>
                  <a:pt x="0" y="0"/>
                </a:moveTo>
                <a:lnTo>
                  <a:pt x="3311574" y="0"/>
                </a:lnTo>
                <a:lnTo>
                  <a:pt x="3311574" y="3339636"/>
                </a:lnTo>
                <a:lnTo>
                  <a:pt x="0" y="3339636"/>
                </a:lnTo>
                <a:close/>
              </a:path>
            </a:pathLst>
          </a:custGeom>
          <a:solidFill>
            <a:srgbClr val="1A1449"/>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5" name="Rectangle 2"/>
          <p:cNvSpPr/>
          <p:nvPr/>
        </p:nvSpPr>
        <p:spPr>
          <a:xfrm rot="2700000">
            <a:off x="6068051" y="4158912"/>
            <a:ext cx="582901" cy="587841"/>
          </a:xfrm>
          <a:custGeom>
            <a:avLst/>
            <a:gdLst/>
            <a:ahLst/>
            <a:cxnLst/>
            <a:rect l="l" t="t" r="r" b="b"/>
            <a:pathLst>
              <a:path w="3311574" h="3339636">
                <a:moveTo>
                  <a:pt x="1511301" y="452851"/>
                </a:moveTo>
                <a:lnTo>
                  <a:pt x="1511301" y="2740969"/>
                </a:lnTo>
                <a:lnTo>
                  <a:pt x="1823971" y="2740969"/>
                </a:lnTo>
                <a:lnTo>
                  <a:pt x="1823971" y="452851"/>
                </a:lnTo>
                <a:close/>
                <a:moveTo>
                  <a:pt x="0" y="0"/>
                </a:moveTo>
                <a:lnTo>
                  <a:pt x="3311574" y="0"/>
                </a:lnTo>
                <a:lnTo>
                  <a:pt x="3311574" y="3339636"/>
                </a:lnTo>
                <a:lnTo>
                  <a:pt x="0" y="3339636"/>
                </a:lnTo>
                <a:close/>
              </a:path>
            </a:pathLst>
          </a:custGeom>
          <a:solidFill>
            <a:srgbClr val="1A1449"/>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6" name="Rectangle 2"/>
          <p:cNvSpPr/>
          <p:nvPr/>
        </p:nvSpPr>
        <p:spPr>
          <a:xfrm rot="5400000">
            <a:off x="3988698" y="4146191"/>
            <a:ext cx="582901" cy="587841"/>
          </a:xfrm>
          <a:custGeom>
            <a:avLst/>
            <a:gdLst/>
            <a:ahLst/>
            <a:cxnLst/>
            <a:rect l="l" t="t" r="r" b="b"/>
            <a:pathLst>
              <a:path w="3311574" h="3339636">
                <a:moveTo>
                  <a:pt x="1511301" y="452851"/>
                </a:moveTo>
                <a:lnTo>
                  <a:pt x="1511301" y="2740969"/>
                </a:lnTo>
                <a:lnTo>
                  <a:pt x="1823971" y="2740969"/>
                </a:lnTo>
                <a:lnTo>
                  <a:pt x="1823971" y="452851"/>
                </a:lnTo>
                <a:close/>
                <a:moveTo>
                  <a:pt x="0" y="0"/>
                </a:moveTo>
                <a:lnTo>
                  <a:pt x="3311574" y="0"/>
                </a:lnTo>
                <a:lnTo>
                  <a:pt x="3311574" y="3339636"/>
                </a:lnTo>
                <a:lnTo>
                  <a:pt x="0" y="3339636"/>
                </a:lnTo>
                <a:close/>
              </a:path>
            </a:pathLst>
          </a:custGeom>
          <a:solidFill>
            <a:srgbClr val="1A1449"/>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xmlns="" val="25041655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checkerboard(across)">
                                      <p:cBhvr>
                                        <p:cTn id="7" dur="500"/>
                                        <p:tgtEl>
                                          <p:spTgt spid="7"/>
                                        </p:tgtEl>
                                      </p:cBhvr>
                                    </p:animEffect>
                                  </p:childTnLst>
                                </p:cTn>
                              </p:par>
                              <p:par>
                                <p:cTn id="8" presetID="5" presetClass="entr" presetSubtype="10" fill="hold" grpId="0" nodeType="withEffect">
                                  <p:stCondLst>
                                    <p:cond delay="0"/>
                                  </p:stCondLst>
                                  <p:childTnLst>
                                    <p:set>
                                      <p:cBhvr>
                                        <p:cTn id="9" dur="1" fill="hold">
                                          <p:stCondLst>
                                            <p:cond delay="0"/>
                                          </p:stCondLst>
                                        </p:cTn>
                                        <p:tgtEl>
                                          <p:spTgt spid="24"/>
                                        </p:tgtEl>
                                        <p:attrNameLst>
                                          <p:attrName>style.visibility</p:attrName>
                                        </p:attrNameLst>
                                      </p:cBhvr>
                                      <p:to>
                                        <p:strVal val="visible"/>
                                      </p:to>
                                    </p:set>
                                    <p:animEffect transition="in" filter="checkerboard(across)">
                                      <p:cBhvr>
                                        <p:cTn id="10" dur="500"/>
                                        <p:tgtEl>
                                          <p:spTgt spid="24"/>
                                        </p:tgtEl>
                                      </p:cBhvr>
                                    </p:animEffect>
                                  </p:childTnLst>
                                </p:cTn>
                              </p:par>
                              <p:par>
                                <p:cTn id="11" presetID="5" presetClass="entr" presetSubtype="10" fill="hold" grpId="0" nodeType="withEffect">
                                  <p:stCondLst>
                                    <p:cond delay="0"/>
                                  </p:stCondLst>
                                  <p:childTnLst>
                                    <p:set>
                                      <p:cBhvr>
                                        <p:cTn id="12" dur="1" fill="hold">
                                          <p:stCondLst>
                                            <p:cond delay="0"/>
                                          </p:stCondLst>
                                        </p:cTn>
                                        <p:tgtEl>
                                          <p:spTgt spid="20"/>
                                        </p:tgtEl>
                                        <p:attrNameLst>
                                          <p:attrName>style.visibility</p:attrName>
                                        </p:attrNameLst>
                                      </p:cBhvr>
                                      <p:to>
                                        <p:strVal val="visible"/>
                                      </p:to>
                                    </p:set>
                                    <p:animEffect transition="in" filter="checkerboard(across)">
                                      <p:cBhvr>
                                        <p:cTn id="13" dur="500"/>
                                        <p:tgtEl>
                                          <p:spTgt spid="20"/>
                                        </p:tgtEl>
                                      </p:cBhvr>
                                    </p:animEffect>
                                  </p:childTnLst>
                                </p:cTn>
                              </p:par>
                            </p:childTnLst>
                          </p:cTn>
                        </p:par>
                      </p:childTnLst>
                    </p:cTn>
                  </p:par>
                  <p:par>
                    <p:cTn id="14" fill="hold">
                      <p:stCondLst>
                        <p:cond delay="indefinite"/>
                      </p:stCondLst>
                      <p:childTnLst>
                        <p:par>
                          <p:cTn id="15" fill="hold">
                            <p:stCondLst>
                              <p:cond delay="0"/>
                            </p:stCondLst>
                            <p:childTnLst>
                              <p:par>
                                <p:cTn id="16" presetID="5" presetClass="entr" presetSubtype="10" fill="hold" grpId="0" nodeType="clickEffect">
                                  <p:stCondLst>
                                    <p:cond delay="0"/>
                                  </p:stCondLst>
                                  <p:childTnLst>
                                    <p:set>
                                      <p:cBhvr>
                                        <p:cTn id="17" dur="1" fill="hold">
                                          <p:stCondLst>
                                            <p:cond delay="0"/>
                                          </p:stCondLst>
                                        </p:cTn>
                                        <p:tgtEl>
                                          <p:spTgt spid="26"/>
                                        </p:tgtEl>
                                        <p:attrNameLst>
                                          <p:attrName>style.visibility</p:attrName>
                                        </p:attrNameLst>
                                      </p:cBhvr>
                                      <p:to>
                                        <p:strVal val="visible"/>
                                      </p:to>
                                    </p:set>
                                    <p:animEffect transition="in" filter="checkerboard(across)">
                                      <p:cBhvr>
                                        <p:cTn id="18" dur="500"/>
                                        <p:tgtEl>
                                          <p:spTgt spid="26"/>
                                        </p:tgtEl>
                                      </p:cBhvr>
                                    </p:animEffect>
                                  </p:childTnLst>
                                </p:cTn>
                              </p:par>
                              <p:par>
                                <p:cTn id="19" presetID="5" presetClass="entr" presetSubtype="10" fill="hold" grpId="0" nodeType="withEffect">
                                  <p:stCondLst>
                                    <p:cond delay="0"/>
                                  </p:stCondLst>
                                  <p:childTnLst>
                                    <p:set>
                                      <p:cBhvr>
                                        <p:cTn id="20" dur="1" fill="hold">
                                          <p:stCondLst>
                                            <p:cond delay="0"/>
                                          </p:stCondLst>
                                        </p:cTn>
                                        <p:tgtEl>
                                          <p:spTgt spid="19"/>
                                        </p:tgtEl>
                                        <p:attrNameLst>
                                          <p:attrName>style.visibility</p:attrName>
                                        </p:attrNameLst>
                                      </p:cBhvr>
                                      <p:to>
                                        <p:strVal val="visible"/>
                                      </p:to>
                                    </p:set>
                                    <p:animEffect transition="in" filter="checkerboard(across)">
                                      <p:cBhvr>
                                        <p:cTn id="21" dur="500"/>
                                        <p:tgtEl>
                                          <p:spTgt spid="19"/>
                                        </p:tgtEl>
                                      </p:cBhvr>
                                    </p:animEffect>
                                  </p:childTnLst>
                                </p:cTn>
                              </p:par>
                              <p:par>
                                <p:cTn id="22" presetID="5" presetClass="entr" presetSubtype="10" fill="hold" grpId="0" nodeType="withEffect">
                                  <p:stCondLst>
                                    <p:cond delay="0"/>
                                  </p:stCondLst>
                                  <p:childTnLst>
                                    <p:set>
                                      <p:cBhvr>
                                        <p:cTn id="23" dur="1" fill="hold">
                                          <p:stCondLst>
                                            <p:cond delay="0"/>
                                          </p:stCondLst>
                                        </p:cTn>
                                        <p:tgtEl>
                                          <p:spTgt spid="21"/>
                                        </p:tgtEl>
                                        <p:attrNameLst>
                                          <p:attrName>style.visibility</p:attrName>
                                        </p:attrNameLst>
                                      </p:cBhvr>
                                      <p:to>
                                        <p:strVal val="visible"/>
                                      </p:to>
                                    </p:set>
                                    <p:animEffect transition="in" filter="checkerboard(across)">
                                      <p:cBhvr>
                                        <p:cTn id="24" dur="500"/>
                                        <p:tgtEl>
                                          <p:spTgt spid="21"/>
                                        </p:tgtEl>
                                      </p:cBhvr>
                                    </p:animEffect>
                                  </p:childTnLst>
                                </p:cTn>
                              </p:par>
                            </p:childTnLst>
                          </p:cTn>
                        </p:par>
                      </p:childTnLst>
                    </p:cTn>
                  </p:par>
                  <p:par>
                    <p:cTn id="25" fill="hold">
                      <p:stCondLst>
                        <p:cond delay="indefinite"/>
                      </p:stCondLst>
                      <p:childTnLst>
                        <p:par>
                          <p:cTn id="26" fill="hold">
                            <p:stCondLst>
                              <p:cond delay="0"/>
                            </p:stCondLst>
                            <p:childTnLst>
                              <p:par>
                                <p:cTn id="27" presetID="5" presetClass="entr" presetSubtype="10" fill="hold" grpId="0" nodeType="clickEffect">
                                  <p:stCondLst>
                                    <p:cond delay="0"/>
                                  </p:stCondLst>
                                  <p:childTnLst>
                                    <p:set>
                                      <p:cBhvr>
                                        <p:cTn id="28" dur="1" fill="hold">
                                          <p:stCondLst>
                                            <p:cond delay="0"/>
                                          </p:stCondLst>
                                        </p:cTn>
                                        <p:tgtEl>
                                          <p:spTgt spid="25"/>
                                        </p:tgtEl>
                                        <p:attrNameLst>
                                          <p:attrName>style.visibility</p:attrName>
                                        </p:attrNameLst>
                                      </p:cBhvr>
                                      <p:to>
                                        <p:strVal val="visible"/>
                                      </p:to>
                                    </p:set>
                                    <p:animEffect transition="in" filter="checkerboard(across)">
                                      <p:cBhvr>
                                        <p:cTn id="29" dur="500"/>
                                        <p:tgtEl>
                                          <p:spTgt spid="25"/>
                                        </p:tgtEl>
                                      </p:cBhvr>
                                    </p:animEffect>
                                  </p:childTnLst>
                                </p:cTn>
                              </p:par>
                              <p:par>
                                <p:cTn id="30" presetID="5" presetClass="entr" presetSubtype="10" fill="hold" grpId="0" nodeType="withEffect">
                                  <p:stCondLst>
                                    <p:cond delay="0"/>
                                  </p:stCondLst>
                                  <p:childTnLst>
                                    <p:set>
                                      <p:cBhvr>
                                        <p:cTn id="31" dur="1" fill="hold">
                                          <p:stCondLst>
                                            <p:cond delay="0"/>
                                          </p:stCondLst>
                                        </p:cTn>
                                        <p:tgtEl>
                                          <p:spTgt spid="22"/>
                                        </p:tgtEl>
                                        <p:attrNameLst>
                                          <p:attrName>style.visibility</p:attrName>
                                        </p:attrNameLst>
                                      </p:cBhvr>
                                      <p:to>
                                        <p:strVal val="visible"/>
                                      </p:to>
                                    </p:set>
                                    <p:animEffect transition="in" filter="checkerboard(across)">
                                      <p:cBhvr>
                                        <p:cTn id="32" dur="500"/>
                                        <p:tgtEl>
                                          <p:spTgt spid="22"/>
                                        </p:tgtEl>
                                      </p:cBhvr>
                                    </p:animEffect>
                                  </p:childTnLst>
                                </p:cTn>
                              </p:par>
                              <p:par>
                                <p:cTn id="33" presetID="5" presetClass="entr" presetSubtype="10" fill="hold" grpId="0" nodeType="withEffect">
                                  <p:stCondLst>
                                    <p:cond delay="0"/>
                                  </p:stCondLst>
                                  <p:childTnLst>
                                    <p:set>
                                      <p:cBhvr>
                                        <p:cTn id="34" dur="1" fill="hold">
                                          <p:stCondLst>
                                            <p:cond delay="0"/>
                                          </p:stCondLst>
                                        </p:cTn>
                                        <p:tgtEl>
                                          <p:spTgt spid="8"/>
                                        </p:tgtEl>
                                        <p:attrNameLst>
                                          <p:attrName>style.visibility</p:attrName>
                                        </p:attrNameLst>
                                      </p:cBhvr>
                                      <p:to>
                                        <p:strVal val="visible"/>
                                      </p:to>
                                    </p:set>
                                    <p:animEffect transition="in" filter="checkerboard(across)">
                                      <p:cBhvr>
                                        <p:cTn id="35"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19" grpId="0"/>
      <p:bldP spid="20" grpId="0"/>
      <p:bldP spid="21" grpId="0"/>
      <p:bldP spid="22" grpId="0"/>
      <p:bldP spid="24" grpId="0" animBg="1"/>
      <p:bldP spid="25" grpId="0" animBg="1"/>
      <p:bldP spid="26"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p:cNvSpPr>
            <a:spLocks noGrp="1"/>
          </p:cNvSpPr>
          <p:nvPr>
            <p:ph sz="quarter" idx="10"/>
          </p:nvPr>
        </p:nvSpPr>
        <p:spPr/>
        <p:txBody>
          <a:bodyPr/>
          <a:lstStyle/>
          <a:p>
            <a:r>
              <a:rPr lang="en-GB" b="0" dirty="0" smtClean="0"/>
              <a:t>A way of sharing a </a:t>
            </a:r>
            <a:r>
              <a:rPr lang="en-GB" dirty="0" smtClean="0"/>
              <a:t>one-time pad </a:t>
            </a:r>
            <a:r>
              <a:rPr lang="en-GB" b="0" dirty="0" smtClean="0"/>
              <a:t>key between two parties, where if someone listens in you can detect it.</a:t>
            </a:r>
          </a:p>
          <a:p>
            <a:endParaRPr lang="en-GB" b="0" dirty="0"/>
          </a:p>
          <a:p>
            <a:r>
              <a:rPr lang="en-GB" b="0" dirty="0" smtClean="0"/>
              <a:t>This key is then used to encrypt the message.  The message </a:t>
            </a:r>
            <a:r>
              <a:rPr lang="en-GB" b="0" smtClean="0"/>
              <a:t>can now be </a:t>
            </a:r>
            <a:r>
              <a:rPr lang="en-GB" b="0" dirty="0" smtClean="0"/>
              <a:t>sent insecurely between the two parties, with a guarantee that only the other person can decrypt it.</a:t>
            </a:r>
          </a:p>
          <a:p>
            <a:endParaRPr lang="en-GB" dirty="0"/>
          </a:p>
          <a:p>
            <a:endParaRPr lang="en-GB" dirty="0"/>
          </a:p>
        </p:txBody>
      </p:sp>
      <p:sp>
        <p:nvSpPr>
          <p:cNvPr id="7" name="Title 6"/>
          <p:cNvSpPr>
            <a:spLocks noGrp="1"/>
          </p:cNvSpPr>
          <p:nvPr>
            <p:ph type="title"/>
          </p:nvPr>
        </p:nvSpPr>
        <p:spPr/>
        <p:txBody>
          <a:bodyPr/>
          <a:lstStyle/>
          <a:p>
            <a:r>
              <a:rPr lang="en-GB" dirty="0" smtClean="0"/>
              <a:t>So, what is QKD?</a:t>
            </a:r>
            <a:endParaRPr lang="en-GB" dirty="0"/>
          </a:p>
        </p:txBody>
      </p:sp>
    </p:spTree>
    <p:extLst>
      <p:ext uri="{BB962C8B-B14F-4D97-AF65-F5344CB8AC3E}">
        <p14:creationId xmlns:p14="http://schemas.microsoft.com/office/powerpoint/2010/main" xmlns="" val="183536139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Cryptography through history</a:t>
            </a:r>
            <a:endParaRPr lang="en-US" dirty="0"/>
          </a:p>
        </p:txBody>
      </p:sp>
      <p:sp>
        <p:nvSpPr>
          <p:cNvPr id="5" name="Date Placeholder 4"/>
          <p:cNvSpPr>
            <a:spLocks noGrp="1"/>
          </p:cNvSpPr>
          <p:nvPr>
            <p:ph type="dt" sz="half" idx="10"/>
          </p:nvPr>
        </p:nvSpPr>
        <p:spPr/>
        <p:txBody>
          <a:bodyPr/>
          <a:lstStyle/>
          <a:p>
            <a:fld id="{FF629013-14D7-BB4D-9F48-04F1E13FE1AA}" type="datetime1">
              <a:rPr lang="en-GB" smtClean="0"/>
              <a:pPr/>
              <a:t>08/06/2015</a:t>
            </a:fld>
            <a:endParaRPr lang="en-US"/>
          </a:p>
        </p:txBody>
      </p:sp>
      <p:sp>
        <p:nvSpPr>
          <p:cNvPr id="6" name="Footer Placeholder 5"/>
          <p:cNvSpPr>
            <a:spLocks noGrp="1"/>
          </p:cNvSpPr>
          <p:nvPr>
            <p:ph type="ftr" sz="quarter" idx="11"/>
          </p:nvPr>
        </p:nvSpPr>
        <p:spPr/>
        <p:txBody>
          <a:bodyPr/>
          <a:lstStyle/>
          <a:p>
            <a:r>
              <a:rPr lang="en-US" smtClean="0"/>
              <a:t>Quantum Key Distribution</a:t>
            </a:r>
            <a:endParaRPr lang="en-US" dirty="0"/>
          </a:p>
        </p:txBody>
      </p:sp>
      <p:pic>
        <p:nvPicPr>
          <p:cNvPr id="4" name="Picture 3" descr="Screen Shot 2015-04-08 at 20.59.31.png"/>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688967" y="2967019"/>
            <a:ext cx="6579206" cy="2292331"/>
          </a:xfrm>
          <a:prstGeom prst="rect">
            <a:avLst/>
          </a:prstGeom>
        </p:spPr>
      </p:pic>
      <p:sp>
        <p:nvSpPr>
          <p:cNvPr id="7" name="Action Button: Movie 6">
            <a:hlinkClick r:id="rId4" action="ppaction://hlinkfile" highlightClick="1"/>
          </p:cNvPr>
          <p:cNvSpPr/>
          <p:nvPr/>
        </p:nvSpPr>
        <p:spPr>
          <a:xfrm>
            <a:off x="719138" y="2488570"/>
            <a:ext cx="6708959" cy="3382199"/>
          </a:xfrm>
          <a:prstGeom prst="actionButtonMovie">
            <a:avLst/>
          </a:prstGeom>
          <a:solidFill>
            <a:schemeClr val="bg1">
              <a:alpha val="46000"/>
            </a:schemeClr>
          </a:solidFill>
          <a:ln w="38100" cmpd="sng">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xmlns="" val="383662933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MasterSp="0">
  <p:cSld>
    <p:bg>
      <p:bgPr>
        <a:solidFill>
          <a:schemeClr val="tx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6113" y="773106"/>
            <a:ext cx="6870700" cy="920751"/>
          </a:xfrm>
        </p:spPr>
        <p:txBody>
          <a:bodyPr/>
          <a:lstStyle/>
          <a:p>
            <a:r>
              <a:rPr lang="en-GB" dirty="0" smtClean="0">
                <a:solidFill>
                  <a:srgbClr val="FFFFFF"/>
                </a:solidFill>
              </a:rPr>
              <a:t>What is cryptography?</a:t>
            </a:r>
            <a:endParaRPr lang="en-GB" dirty="0">
              <a:solidFill>
                <a:srgbClr val="FFFFFF"/>
              </a:solidFill>
            </a:endParaRPr>
          </a:p>
        </p:txBody>
      </p:sp>
      <p:sp>
        <p:nvSpPr>
          <p:cNvPr id="6" name="TextBox 5"/>
          <p:cNvSpPr txBox="1"/>
          <p:nvPr/>
        </p:nvSpPr>
        <p:spPr>
          <a:xfrm>
            <a:off x="806665" y="4260884"/>
            <a:ext cx="1355937" cy="523220"/>
          </a:xfrm>
          <a:prstGeom prst="rect">
            <a:avLst/>
          </a:prstGeom>
          <a:noFill/>
        </p:spPr>
        <p:txBody>
          <a:bodyPr wrap="square" rtlCol="0">
            <a:spAutoFit/>
          </a:bodyPr>
          <a:lstStyle/>
          <a:p>
            <a:r>
              <a:rPr lang="en-GB" sz="2800" dirty="0" smtClean="0">
                <a:solidFill>
                  <a:schemeClr val="bg1"/>
                </a:solidFill>
                <a:latin typeface="Courier New"/>
                <a:cs typeface="Courier New"/>
              </a:rPr>
              <a:t>Alice</a:t>
            </a:r>
            <a:endParaRPr lang="en-GB" sz="2800" dirty="0">
              <a:solidFill>
                <a:schemeClr val="bg1"/>
              </a:solidFill>
              <a:latin typeface="Courier New"/>
              <a:cs typeface="Courier New"/>
            </a:endParaRPr>
          </a:p>
        </p:txBody>
      </p:sp>
      <p:sp>
        <p:nvSpPr>
          <p:cNvPr id="7" name="TextBox 6"/>
          <p:cNvSpPr txBox="1"/>
          <p:nvPr/>
        </p:nvSpPr>
        <p:spPr>
          <a:xfrm>
            <a:off x="7545905" y="4272403"/>
            <a:ext cx="927732" cy="523220"/>
          </a:xfrm>
          <a:prstGeom prst="rect">
            <a:avLst/>
          </a:prstGeom>
          <a:noFill/>
        </p:spPr>
        <p:txBody>
          <a:bodyPr wrap="square" rtlCol="0">
            <a:spAutoFit/>
          </a:bodyPr>
          <a:lstStyle/>
          <a:p>
            <a:r>
              <a:rPr lang="en-GB" sz="2800" dirty="0" smtClean="0">
                <a:solidFill>
                  <a:schemeClr val="bg1"/>
                </a:solidFill>
                <a:latin typeface="Courier New"/>
                <a:cs typeface="Courier New"/>
              </a:rPr>
              <a:t>Bob</a:t>
            </a:r>
            <a:endParaRPr lang="en-GB" sz="2800" dirty="0">
              <a:solidFill>
                <a:schemeClr val="bg1"/>
              </a:solidFill>
              <a:latin typeface="Courier New"/>
              <a:cs typeface="Courier New"/>
            </a:endParaRPr>
          </a:p>
        </p:txBody>
      </p:sp>
      <p:sp>
        <p:nvSpPr>
          <p:cNvPr id="8" name="TextBox 7"/>
          <p:cNvSpPr txBox="1"/>
          <p:nvPr/>
        </p:nvSpPr>
        <p:spPr>
          <a:xfrm>
            <a:off x="2162602" y="4260884"/>
            <a:ext cx="5209786" cy="523220"/>
          </a:xfrm>
          <a:prstGeom prst="rect">
            <a:avLst/>
          </a:prstGeom>
          <a:noFill/>
        </p:spPr>
        <p:txBody>
          <a:bodyPr wrap="square" rtlCol="0">
            <a:spAutoFit/>
          </a:bodyPr>
          <a:lstStyle/>
          <a:p>
            <a:r>
              <a:rPr lang="en-GB" sz="2800" dirty="0" smtClean="0">
                <a:solidFill>
                  <a:schemeClr val="bg1"/>
                </a:solidFill>
                <a:latin typeface="Courier New"/>
                <a:cs typeface="Courier New"/>
              </a:rPr>
              <a:t>- - - - - - - - - - - -</a:t>
            </a:r>
            <a:endParaRPr lang="en-GB" sz="2800" dirty="0">
              <a:solidFill>
                <a:schemeClr val="bg1"/>
              </a:solidFill>
              <a:latin typeface="Courier New"/>
              <a:cs typeface="Courier New"/>
            </a:endParaRPr>
          </a:p>
        </p:txBody>
      </p:sp>
      <p:sp>
        <p:nvSpPr>
          <p:cNvPr id="9" name="Title 1"/>
          <p:cNvSpPr txBox="1">
            <a:spLocks/>
          </p:cNvSpPr>
          <p:nvPr/>
        </p:nvSpPr>
        <p:spPr bwMode="auto">
          <a:xfrm>
            <a:off x="451771" y="1858463"/>
            <a:ext cx="6870700" cy="920751"/>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lvl1pPr algn="l" rtl="0" eaLnBrk="1" fontAlgn="base" hangingPunct="1">
              <a:spcBef>
                <a:spcPct val="0"/>
              </a:spcBef>
              <a:spcAft>
                <a:spcPct val="0"/>
              </a:spcAft>
              <a:defRPr sz="4000">
                <a:solidFill>
                  <a:schemeClr val="tx2"/>
                </a:solidFill>
                <a:latin typeface="+mj-lt"/>
                <a:ea typeface="+mj-ea"/>
                <a:cs typeface="+mj-cs"/>
              </a:defRPr>
            </a:lvl1pPr>
            <a:lvl2pPr algn="l" rtl="0" eaLnBrk="1" fontAlgn="base" hangingPunct="1">
              <a:spcBef>
                <a:spcPct val="0"/>
              </a:spcBef>
              <a:spcAft>
                <a:spcPct val="0"/>
              </a:spcAft>
              <a:defRPr sz="4000">
                <a:solidFill>
                  <a:schemeClr val="tx2"/>
                </a:solidFill>
                <a:latin typeface="Arial" charset="0"/>
              </a:defRPr>
            </a:lvl2pPr>
            <a:lvl3pPr algn="l" rtl="0" eaLnBrk="1" fontAlgn="base" hangingPunct="1">
              <a:spcBef>
                <a:spcPct val="0"/>
              </a:spcBef>
              <a:spcAft>
                <a:spcPct val="0"/>
              </a:spcAft>
              <a:defRPr sz="4000">
                <a:solidFill>
                  <a:schemeClr val="tx2"/>
                </a:solidFill>
                <a:latin typeface="Arial" charset="0"/>
              </a:defRPr>
            </a:lvl3pPr>
            <a:lvl4pPr algn="l" rtl="0" eaLnBrk="1" fontAlgn="base" hangingPunct="1">
              <a:spcBef>
                <a:spcPct val="0"/>
              </a:spcBef>
              <a:spcAft>
                <a:spcPct val="0"/>
              </a:spcAft>
              <a:defRPr sz="4000">
                <a:solidFill>
                  <a:schemeClr val="tx2"/>
                </a:solidFill>
                <a:latin typeface="Arial" charset="0"/>
              </a:defRPr>
            </a:lvl4pPr>
            <a:lvl5pPr algn="l" rtl="0" eaLnBrk="1" fontAlgn="base" hangingPunct="1">
              <a:spcBef>
                <a:spcPct val="0"/>
              </a:spcBef>
              <a:spcAft>
                <a:spcPct val="0"/>
              </a:spcAft>
              <a:defRPr sz="4000">
                <a:solidFill>
                  <a:schemeClr val="tx2"/>
                </a:solidFill>
                <a:latin typeface="Arial" charset="0"/>
              </a:defRPr>
            </a:lvl5pPr>
            <a:lvl6pPr marL="457200" algn="l" rtl="0" eaLnBrk="1" fontAlgn="base" hangingPunct="1">
              <a:spcBef>
                <a:spcPct val="0"/>
              </a:spcBef>
              <a:spcAft>
                <a:spcPct val="0"/>
              </a:spcAft>
              <a:defRPr sz="4000">
                <a:solidFill>
                  <a:schemeClr val="tx2"/>
                </a:solidFill>
                <a:latin typeface="Arial" charset="0"/>
              </a:defRPr>
            </a:lvl6pPr>
            <a:lvl7pPr marL="914400" algn="l" rtl="0" eaLnBrk="1" fontAlgn="base" hangingPunct="1">
              <a:spcBef>
                <a:spcPct val="0"/>
              </a:spcBef>
              <a:spcAft>
                <a:spcPct val="0"/>
              </a:spcAft>
              <a:defRPr sz="4000">
                <a:solidFill>
                  <a:schemeClr val="tx2"/>
                </a:solidFill>
                <a:latin typeface="Arial" charset="0"/>
              </a:defRPr>
            </a:lvl7pPr>
            <a:lvl8pPr marL="1371600" algn="l" rtl="0" eaLnBrk="1" fontAlgn="base" hangingPunct="1">
              <a:spcBef>
                <a:spcPct val="0"/>
              </a:spcBef>
              <a:spcAft>
                <a:spcPct val="0"/>
              </a:spcAft>
              <a:defRPr sz="4000">
                <a:solidFill>
                  <a:schemeClr val="tx2"/>
                </a:solidFill>
                <a:latin typeface="Arial" charset="0"/>
              </a:defRPr>
            </a:lvl8pPr>
            <a:lvl9pPr marL="1828800" algn="l" rtl="0" eaLnBrk="1" fontAlgn="base" hangingPunct="1">
              <a:spcBef>
                <a:spcPct val="0"/>
              </a:spcBef>
              <a:spcAft>
                <a:spcPct val="0"/>
              </a:spcAft>
              <a:defRPr sz="4000">
                <a:solidFill>
                  <a:schemeClr val="tx2"/>
                </a:solidFill>
                <a:latin typeface="Arial" charset="0"/>
              </a:defRPr>
            </a:lvl9pPr>
          </a:lstStyle>
          <a:p>
            <a:r>
              <a:rPr lang="en-GB" sz="2000" dirty="0" smtClean="0">
                <a:solidFill>
                  <a:srgbClr val="FFFFFF"/>
                </a:solidFill>
              </a:rPr>
              <a:t>A way of sending a secret message from A to B without it being understood  (or changed) by someone in the middle.</a:t>
            </a:r>
            <a:endParaRPr lang="en-GB" sz="2000" dirty="0">
              <a:solidFill>
                <a:srgbClr val="FFFFFF"/>
              </a:solidFill>
            </a:endParaRPr>
          </a:p>
        </p:txBody>
      </p:sp>
      <p:sp>
        <p:nvSpPr>
          <p:cNvPr id="10" name="TextBox 9"/>
          <p:cNvSpPr txBox="1"/>
          <p:nvPr/>
        </p:nvSpPr>
        <p:spPr>
          <a:xfrm>
            <a:off x="2948750" y="4677971"/>
            <a:ext cx="3390822" cy="954107"/>
          </a:xfrm>
          <a:prstGeom prst="rect">
            <a:avLst/>
          </a:prstGeom>
          <a:noFill/>
        </p:spPr>
        <p:txBody>
          <a:bodyPr wrap="square" rtlCol="0">
            <a:spAutoFit/>
          </a:bodyPr>
          <a:lstStyle/>
          <a:p>
            <a:pPr algn="ctr"/>
            <a:r>
              <a:rPr lang="en-GB" sz="2800" dirty="0" smtClean="0">
                <a:solidFill>
                  <a:schemeClr val="bg1"/>
                </a:solidFill>
                <a:latin typeface="Courier New"/>
                <a:cs typeface="Courier New"/>
              </a:rPr>
              <a:t>Eve</a:t>
            </a:r>
          </a:p>
          <a:p>
            <a:pPr algn="ctr"/>
            <a:r>
              <a:rPr lang="en-GB" sz="2800" dirty="0" smtClean="0">
                <a:solidFill>
                  <a:schemeClr val="bg1"/>
                </a:solidFill>
                <a:latin typeface="Courier New"/>
                <a:cs typeface="Courier New"/>
              </a:rPr>
              <a:t>(eavesdropper)</a:t>
            </a:r>
            <a:endParaRPr lang="en-GB" sz="2800" dirty="0">
              <a:solidFill>
                <a:schemeClr val="bg1"/>
              </a:solidFill>
              <a:latin typeface="Courier New"/>
              <a:cs typeface="Courier New"/>
            </a:endParaRPr>
          </a:p>
        </p:txBody>
      </p:sp>
      <p:sp>
        <p:nvSpPr>
          <p:cNvPr id="12" name="TextBox 11"/>
          <p:cNvSpPr txBox="1"/>
          <p:nvPr/>
        </p:nvSpPr>
        <p:spPr>
          <a:xfrm>
            <a:off x="832559" y="3749183"/>
            <a:ext cx="1975087" cy="338554"/>
          </a:xfrm>
          <a:prstGeom prst="rect">
            <a:avLst/>
          </a:prstGeom>
          <a:noFill/>
        </p:spPr>
        <p:txBody>
          <a:bodyPr wrap="square" rtlCol="0">
            <a:spAutoFit/>
          </a:bodyPr>
          <a:lstStyle/>
          <a:p>
            <a:r>
              <a:rPr lang="en-GB" sz="1600" dirty="0" smtClean="0">
                <a:solidFill>
                  <a:schemeClr val="bg1"/>
                </a:solidFill>
                <a:latin typeface="Courier New"/>
                <a:cs typeface="Courier New"/>
              </a:rPr>
              <a:t>Plaintext:</a:t>
            </a:r>
            <a:endParaRPr lang="en-GB" sz="1600" dirty="0">
              <a:solidFill>
                <a:schemeClr val="bg1"/>
              </a:solidFill>
              <a:latin typeface="Courier New"/>
              <a:cs typeface="Courier New"/>
            </a:endParaRPr>
          </a:p>
        </p:txBody>
      </p:sp>
      <p:sp>
        <p:nvSpPr>
          <p:cNvPr id="15" name="TextBox 14"/>
          <p:cNvSpPr txBox="1"/>
          <p:nvPr/>
        </p:nvSpPr>
        <p:spPr>
          <a:xfrm>
            <a:off x="1231596" y="3976187"/>
            <a:ext cx="2559659" cy="338554"/>
          </a:xfrm>
          <a:prstGeom prst="rect">
            <a:avLst/>
          </a:prstGeom>
          <a:noFill/>
        </p:spPr>
        <p:txBody>
          <a:bodyPr wrap="square" rtlCol="0">
            <a:spAutoFit/>
          </a:bodyPr>
          <a:lstStyle/>
          <a:p>
            <a:r>
              <a:rPr lang="en-GB" sz="1600" dirty="0" smtClean="0">
                <a:solidFill>
                  <a:schemeClr val="bg1"/>
                </a:solidFill>
                <a:latin typeface="Courier New"/>
                <a:cs typeface="Courier New"/>
              </a:rPr>
              <a:t>“secret message”</a:t>
            </a:r>
            <a:endParaRPr lang="en-GB" sz="1600" dirty="0">
              <a:solidFill>
                <a:schemeClr val="bg1"/>
              </a:solidFill>
              <a:latin typeface="Courier New"/>
              <a:cs typeface="Courier New"/>
            </a:endParaRPr>
          </a:p>
        </p:txBody>
      </p:sp>
      <p:sp>
        <p:nvSpPr>
          <p:cNvPr id="16" name="TextBox 15"/>
          <p:cNvSpPr txBox="1"/>
          <p:nvPr/>
        </p:nvSpPr>
        <p:spPr>
          <a:xfrm>
            <a:off x="7661356" y="3109684"/>
            <a:ext cx="1286730" cy="707886"/>
          </a:xfrm>
          <a:prstGeom prst="rect">
            <a:avLst/>
          </a:prstGeom>
          <a:noFill/>
        </p:spPr>
        <p:txBody>
          <a:bodyPr wrap="none" rtlCol="0">
            <a:spAutoFit/>
          </a:bodyPr>
          <a:lstStyle/>
          <a:p>
            <a:r>
              <a:rPr lang="en-GB" sz="4000" b="1" dirty="0" smtClean="0">
                <a:solidFill>
                  <a:srgbClr val="FF0000"/>
                </a:solidFill>
              </a:rPr>
              <a:t>FAIL</a:t>
            </a:r>
            <a:endParaRPr lang="en-GB" sz="4000" b="1" dirty="0">
              <a:solidFill>
                <a:srgbClr val="FF0000"/>
              </a:solidFill>
            </a:endParaRPr>
          </a:p>
        </p:txBody>
      </p:sp>
      <p:sp>
        <p:nvSpPr>
          <p:cNvPr id="23" name="TextBox 22"/>
          <p:cNvSpPr txBox="1"/>
          <p:nvPr/>
        </p:nvSpPr>
        <p:spPr>
          <a:xfrm>
            <a:off x="2948750" y="3945133"/>
            <a:ext cx="3442243" cy="646331"/>
          </a:xfrm>
          <a:prstGeom prst="rect">
            <a:avLst/>
          </a:prstGeom>
          <a:noFill/>
        </p:spPr>
        <p:txBody>
          <a:bodyPr wrap="none" rtlCol="0">
            <a:spAutoFit/>
          </a:bodyPr>
          <a:lstStyle/>
          <a:p>
            <a:r>
              <a:rPr lang="en-GB" sz="3600" b="1" dirty="0" smtClean="0">
                <a:solidFill>
                  <a:srgbClr val="FF0000"/>
                </a:solidFill>
              </a:rPr>
              <a:t>INTERCEPTED</a:t>
            </a:r>
            <a:endParaRPr lang="en-GB" sz="3600" b="1" dirty="0">
              <a:solidFill>
                <a:srgbClr val="FF0000"/>
              </a:solidFill>
            </a:endParaRPr>
          </a:p>
        </p:txBody>
      </p:sp>
    </p:spTree>
    <p:extLst>
      <p:ext uri="{BB962C8B-B14F-4D97-AF65-F5344CB8AC3E}">
        <p14:creationId xmlns:p14="http://schemas.microsoft.com/office/powerpoint/2010/main" xmlns="" val="24594583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dissolve">
                                      <p:cBhvr>
                                        <p:cTn id="7" dur="2000"/>
                                        <p:tgtEl>
                                          <p:spTgt spid="6"/>
                                        </p:tgtEl>
                                      </p:cBhvr>
                                    </p:animEffect>
                                  </p:childTnLst>
                                </p:cTn>
                              </p:par>
                            </p:childTnLst>
                          </p:cTn>
                        </p:par>
                        <p:par>
                          <p:cTn id="8" fill="hold">
                            <p:stCondLst>
                              <p:cond delay="2000"/>
                            </p:stCondLst>
                            <p:childTnLst>
                              <p:par>
                                <p:cTn id="9" presetID="9" presetClass="entr" presetSubtype="0"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dissolve">
                                      <p:cBhvr>
                                        <p:cTn id="11" dur="2000"/>
                                        <p:tgtEl>
                                          <p:spTgt spid="7"/>
                                        </p:tgtEl>
                                      </p:cBhvr>
                                    </p:animEffect>
                                  </p:childTnLst>
                                </p:cTn>
                              </p:par>
                            </p:childTnLst>
                          </p:cTn>
                        </p:par>
                        <p:par>
                          <p:cTn id="12" fill="hold">
                            <p:stCondLst>
                              <p:cond delay="4000"/>
                            </p:stCondLst>
                            <p:childTnLst>
                              <p:par>
                                <p:cTn id="13" presetID="22" presetClass="entr" presetSubtype="8" fill="hold" grpId="0" nodeType="after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wipe(left)">
                                      <p:cBhvr>
                                        <p:cTn id="15" dur="1000"/>
                                        <p:tgtEl>
                                          <p:spTgt spid="8"/>
                                        </p:tgtEl>
                                      </p:cBhvr>
                                    </p:animEffect>
                                  </p:childTnLst>
                                </p:cTn>
                              </p:par>
                            </p:childTnLst>
                          </p:cTn>
                        </p:par>
                        <p:par>
                          <p:cTn id="16" fill="hold">
                            <p:stCondLst>
                              <p:cond delay="5000"/>
                            </p:stCondLst>
                            <p:childTnLst>
                              <p:par>
                                <p:cTn id="17" presetID="9" presetClass="entr" presetSubtype="0" fill="hold" grpId="0" nodeType="after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dissolve">
                                      <p:cBhvr>
                                        <p:cTn id="19" dur="2000"/>
                                        <p:tgtEl>
                                          <p:spTgt spid="10"/>
                                        </p:tgtEl>
                                      </p:cBhvr>
                                    </p:animEffect>
                                  </p:childTnLst>
                                </p:cTn>
                              </p:par>
                            </p:childTnLst>
                          </p:cTn>
                        </p:par>
                      </p:childTnLst>
                    </p:cTn>
                  </p:par>
                  <p:par>
                    <p:cTn id="20" fill="hold">
                      <p:stCondLst>
                        <p:cond delay="indefinite"/>
                      </p:stCondLst>
                      <p:childTnLst>
                        <p:par>
                          <p:cTn id="21" fill="hold">
                            <p:stCondLst>
                              <p:cond delay="0"/>
                            </p:stCondLst>
                            <p:childTnLst>
                              <p:par>
                                <p:cTn id="22" presetID="9" presetClass="entr" presetSubtype="0" fill="hold" grpId="0" nodeType="clickEffect">
                                  <p:stCondLst>
                                    <p:cond delay="0"/>
                                  </p:stCondLst>
                                  <p:childTnLst>
                                    <p:set>
                                      <p:cBhvr>
                                        <p:cTn id="23" dur="1" fill="hold">
                                          <p:stCondLst>
                                            <p:cond delay="0"/>
                                          </p:stCondLst>
                                        </p:cTn>
                                        <p:tgtEl>
                                          <p:spTgt spid="12"/>
                                        </p:tgtEl>
                                        <p:attrNameLst>
                                          <p:attrName>style.visibility</p:attrName>
                                        </p:attrNameLst>
                                      </p:cBhvr>
                                      <p:to>
                                        <p:strVal val="visible"/>
                                      </p:to>
                                    </p:set>
                                    <p:animEffect transition="in" filter="dissolve">
                                      <p:cBhvr>
                                        <p:cTn id="24" dur="2000"/>
                                        <p:tgtEl>
                                          <p:spTgt spid="12"/>
                                        </p:tgtEl>
                                      </p:cBhvr>
                                    </p:animEffect>
                                  </p:childTnLst>
                                </p:cTn>
                              </p:par>
                              <p:par>
                                <p:cTn id="25" presetID="38" presetClass="entr" presetSubtype="0" accel="50000" fill="hold" grpId="0" nodeType="withEffect">
                                  <p:stCondLst>
                                    <p:cond delay="0"/>
                                  </p:stCondLst>
                                  <p:iterate type="lt">
                                    <p:tmPct val="50000"/>
                                  </p:iterate>
                                  <p:childTnLst>
                                    <p:set>
                                      <p:cBhvr>
                                        <p:cTn id="26" dur="1" fill="hold">
                                          <p:stCondLst>
                                            <p:cond delay="0"/>
                                          </p:stCondLst>
                                        </p:cTn>
                                        <p:tgtEl>
                                          <p:spTgt spid="15"/>
                                        </p:tgtEl>
                                        <p:attrNameLst>
                                          <p:attrName>style.visibility</p:attrName>
                                        </p:attrNameLst>
                                      </p:cBhvr>
                                      <p:to>
                                        <p:strVal val="visible"/>
                                      </p:to>
                                    </p:set>
                                    <p:set>
                                      <p:cBhvr>
                                        <p:cTn id="27" dur="227" fill="hold">
                                          <p:stCondLst>
                                            <p:cond delay="0"/>
                                          </p:stCondLst>
                                        </p:cTn>
                                        <p:tgtEl>
                                          <p:spTgt spid="15"/>
                                        </p:tgtEl>
                                        <p:attrNameLst>
                                          <p:attrName>style.rotation</p:attrName>
                                        </p:attrNameLst>
                                      </p:cBhvr>
                                      <p:to>
                                        <p:strVal val="-45.0"/>
                                      </p:to>
                                    </p:set>
                                    <p:anim calcmode="lin" valueType="num">
                                      <p:cBhvr>
                                        <p:cTn id="28" dur="227" fill="hold">
                                          <p:stCondLst>
                                            <p:cond delay="227"/>
                                          </p:stCondLst>
                                        </p:cTn>
                                        <p:tgtEl>
                                          <p:spTgt spid="15"/>
                                        </p:tgtEl>
                                        <p:attrNameLst>
                                          <p:attrName>style.rotation</p:attrName>
                                        </p:attrNameLst>
                                      </p:cBhvr>
                                      <p:tavLst>
                                        <p:tav tm="0">
                                          <p:val>
                                            <p:fltVal val="-45"/>
                                          </p:val>
                                        </p:tav>
                                        <p:tav tm="69900">
                                          <p:val>
                                            <p:fltVal val="45"/>
                                          </p:val>
                                        </p:tav>
                                        <p:tav tm="100000">
                                          <p:val>
                                            <p:fltVal val="0"/>
                                          </p:val>
                                        </p:tav>
                                      </p:tavLst>
                                    </p:anim>
                                    <p:anim calcmode="lin" valueType="num">
                                      <p:cBhvr>
                                        <p:cTn id="29" dur="227" fill="hold">
                                          <p:stCondLst>
                                            <p:cond delay="0"/>
                                          </p:stCondLst>
                                        </p:cTn>
                                        <p:tgtEl>
                                          <p:spTgt spid="15"/>
                                        </p:tgtEl>
                                        <p:attrNameLst>
                                          <p:attrName>ppt_y</p:attrName>
                                        </p:attrNameLst>
                                      </p:cBhvr>
                                      <p:tavLst>
                                        <p:tav tm="0">
                                          <p:val>
                                            <p:strVal val="#ppt_y-1"/>
                                          </p:val>
                                        </p:tav>
                                        <p:tav tm="100000">
                                          <p:val>
                                            <p:strVal val="#ppt_y-(0.354*#ppt_w-0.172*#ppt_h)"/>
                                          </p:val>
                                        </p:tav>
                                      </p:tavLst>
                                    </p:anim>
                                    <p:anim calcmode="lin" valueType="num">
                                      <p:cBhvr>
                                        <p:cTn id="30" dur="78" decel="50000" autoRev="1" fill="hold">
                                          <p:stCondLst>
                                            <p:cond delay="227"/>
                                          </p:stCondLst>
                                        </p:cTn>
                                        <p:tgtEl>
                                          <p:spTgt spid="15"/>
                                        </p:tgtEl>
                                        <p:attrNameLst>
                                          <p:attrName>ppt_y</p:attrName>
                                        </p:attrNameLst>
                                      </p:cBhvr>
                                      <p:tavLst>
                                        <p:tav tm="0">
                                          <p:val>
                                            <p:strVal val="#ppt_y-(0.354*#ppt_w-0.172*#ppt_h)"/>
                                          </p:val>
                                        </p:tav>
                                        <p:tav tm="100000">
                                          <p:val>
                                            <p:strVal val="#ppt_y-(0.354*#ppt_w-0.172*#ppt_h)-#ppt_h/2"/>
                                          </p:val>
                                        </p:tav>
                                      </p:tavLst>
                                    </p:anim>
                                    <p:anim calcmode="lin" valueType="num">
                                      <p:cBhvr>
                                        <p:cTn id="31" dur="68" fill="hold">
                                          <p:stCondLst>
                                            <p:cond delay="432"/>
                                          </p:stCondLst>
                                        </p:cTn>
                                        <p:tgtEl>
                                          <p:spTgt spid="15"/>
                                        </p:tgtEl>
                                        <p:attrNameLst>
                                          <p:attrName>ppt_y</p:attrName>
                                        </p:attrNameLst>
                                      </p:cBhvr>
                                      <p:tavLst>
                                        <p:tav tm="0">
                                          <p:val>
                                            <p:strVal val="#ppt_y-(0.354*#ppt_w-0.172*#ppt_h)"/>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9" presetClass="exit" presetSubtype="0" fill="hold" grpId="1" nodeType="clickEffect">
                                  <p:stCondLst>
                                    <p:cond delay="0"/>
                                  </p:stCondLst>
                                  <p:childTnLst>
                                    <p:animEffect transition="out" filter="dissolve">
                                      <p:cBhvr>
                                        <p:cTn id="35" dur="500"/>
                                        <p:tgtEl>
                                          <p:spTgt spid="12"/>
                                        </p:tgtEl>
                                      </p:cBhvr>
                                    </p:animEffect>
                                    <p:set>
                                      <p:cBhvr>
                                        <p:cTn id="36" dur="1" fill="hold">
                                          <p:stCondLst>
                                            <p:cond delay="499"/>
                                          </p:stCondLst>
                                        </p:cTn>
                                        <p:tgtEl>
                                          <p:spTgt spid="12"/>
                                        </p:tgtEl>
                                        <p:attrNameLst>
                                          <p:attrName>style.visibility</p:attrName>
                                        </p:attrNameLst>
                                      </p:cBhvr>
                                      <p:to>
                                        <p:strVal val="hidden"/>
                                      </p:to>
                                    </p:set>
                                  </p:childTnLst>
                                </p:cTn>
                              </p:par>
                              <p:par>
                                <p:cTn id="37" presetID="0" presetClass="path" presetSubtype="0" accel="50000" decel="50000" fill="hold" grpId="1" nodeType="withEffect">
                                  <p:stCondLst>
                                    <p:cond delay="0"/>
                                  </p:stCondLst>
                                  <p:iterate type="lt">
                                    <p:tmPct val="0"/>
                                  </p:iterate>
                                  <p:childTnLst>
                                    <p:animMotion origin="layout" path="M 0 0 L 0.5712 0 " pathEditMode="relative" ptsTypes="AA">
                                      <p:cBhvr>
                                        <p:cTn id="38" dur="2000" fill="hold"/>
                                        <p:tgtEl>
                                          <p:spTgt spid="15"/>
                                        </p:tgtEl>
                                        <p:attrNameLst>
                                          <p:attrName>ppt_x</p:attrName>
                                          <p:attrName>ppt_y</p:attrName>
                                        </p:attrNameLst>
                                      </p:cBhvr>
                                    </p:animMotion>
                                  </p:childTnLst>
                                </p:cTn>
                              </p:par>
                              <p:par>
                                <p:cTn id="39" presetID="9" presetClass="entr" presetSubtype="0" fill="hold" grpId="0" nodeType="withEffect">
                                  <p:stCondLst>
                                    <p:cond delay="0"/>
                                  </p:stCondLst>
                                  <p:childTnLst>
                                    <p:set>
                                      <p:cBhvr>
                                        <p:cTn id="40" dur="1" fill="hold">
                                          <p:stCondLst>
                                            <p:cond delay="0"/>
                                          </p:stCondLst>
                                        </p:cTn>
                                        <p:tgtEl>
                                          <p:spTgt spid="23"/>
                                        </p:tgtEl>
                                        <p:attrNameLst>
                                          <p:attrName>style.visibility</p:attrName>
                                        </p:attrNameLst>
                                      </p:cBhvr>
                                      <p:to>
                                        <p:strVal val="visible"/>
                                      </p:to>
                                    </p:set>
                                    <p:animEffect transition="in" filter="dissolve">
                                      <p:cBhvr>
                                        <p:cTn id="41" dur="2000"/>
                                        <p:tgtEl>
                                          <p:spTgt spid="23"/>
                                        </p:tgtEl>
                                      </p:cBhvr>
                                    </p:animEffect>
                                  </p:childTnLst>
                                </p:cTn>
                              </p:par>
                            </p:childTnLst>
                          </p:cTn>
                        </p:par>
                        <p:par>
                          <p:cTn id="42" fill="hold">
                            <p:stCondLst>
                              <p:cond delay="2000"/>
                            </p:stCondLst>
                            <p:childTnLst>
                              <p:par>
                                <p:cTn id="43" presetID="9" presetClass="entr" presetSubtype="0" fill="hold" grpId="0" nodeType="afterEffect">
                                  <p:stCondLst>
                                    <p:cond delay="0"/>
                                  </p:stCondLst>
                                  <p:childTnLst>
                                    <p:set>
                                      <p:cBhvr>
                                        <p:cTn id="44" dur="1" fill="hold">
                                          <p:stCondLst>
                                            <p:cond delay="0"/>
                                          </p:stCondLst>
                                        </p:cTn>
                                        <p:tgtEl>
                                          <p:spTgt spid="16"/>
                                        </p:tgtEl>
                                        <p:attrNameLst>
                                          <p:attrName>style.visibility</p:attrName>
                                        </p:attrNameLst>
                                      </p:cBhvr>
                                      <p:to>
                                        <p:strVal val="visible"/>
                                      </p:to>
                                    </p:set>
                                    <p:animEffect transition="in" filter="dissolve">
                                      <p:cBhvr>
                                        <p:cTn id="45" dur="500"/>
                                        <p:tgtEl>
                                          <p:spTgt spid="16"/>
                                        </p:tgtEl>
                                      </p:cBhvr>
                                    </p:animEffect>
                                  </p:childTnLst>
                                </p:cTn>
                              </p:par>
                            </p:childTnLst>
                          </p:cTn>
                        </p:par>
                      </p:childTnLst>
                    </p:cTn>
                  </p:par>
                  <p:par>
                    <p:cTn id="46" fill="hold">
                      <p:stCondLst>
                        <p:cond delay="indefinite"/>
                      </p:stCondLst>
                      <p:childTnLst>
                        <p:par>
                          <p:cTn id="47" fill="hold">
                            <p:stCondLst>
                              <p:cond delay="0"/>
                            </p:stCondLst>
                            <p:childTnLst>
                              <p:par>
                                <p:cTn id="48" presetID="9" presetClass="exit" presetSubtype="0" fill="hold" grpId="1" nodeType="clickEffect">
                                  <p:stCondLst>
                                    <p:cond delay="0"/>
                                  </p:stCondLst>
                                  <p:childTnLst>
                                    <p:animEffect transition="out" filter="dissolve">
                                      <p:cBhvr>
                                        <p:cTn id="49" dur="500"/>
                                        <p:tgtEl>
                                          <p:spTgt spid="16"/>
                                        </p:tgtEl>
                                      </p:cBhvr>
                                    </p:animEffect>
                                    <p:set>
                                      <p:cBhvr>
                                        <p:cTn id="50" dur="1" fill="hold">
                                          <p:stCondLst>
                                            <p:cond delay="499"/>
                                          </p:stCondLst>
                                        </p:cTn>
                                        <p:tgtEl>
                                          <p:spTgt spid="16"/>
                                        </p:tgtEl>
                                        <p:attrNameLst>
                                          <p:attrName>style.visibility</p:attrName>
                                        </p:attrNameLst>
                                      </p:cBhvr>
                                      <p:to>
                                        <p:strVal val="hidden"/>
                                      </p:to>
                                    </p:set>
                                  </p:childTnLst>
                                </p:cTn>
                              </p:par>
                              <p:par>
                                <p:cTn id="51" presetID="9" presetClass="exit" presetSubtype="0" fill="hold" grpId="1" nodeType="withEffect">
                                  <p:stCondLst>
                                    <p:cond delay="0"/>
                                  </p:stCondLst>
                                  <p:childTnLst>
                                    <p:animEffect transition="out" filter="dissolve">
                                      <p:cBhvr>
                                        <p:cTn id="52" dur="500"/>
                                        <p:tgtEl>
                                          <p:spTgt spid="23"/>
                                        </p:tgtEl>
                                      </p:cBhvr>
                                    </p:animEffect>
                                    <p:set>
                                      <p:cBhvr>
                                        <p:cTn id="53" dur="1" fill="hold">
                                          <p:stCondLst>
                                            <p:cond delay="499"/>
                                          </p:stCondLst>
                                        </p:cTn>
                                        <p:tgtEl>
                                          <p:spTgt spid="23"/>
                                        </p:tgtEl>
                                        <p:attrNameLst>
                                          <p:attrName>style.visibility</p:attrName>
                                        </p:attrNameLst>
                                      </p:cBhvr>
                                      <p:to>
                                        <p:strVal val="hidden"/>
                                      </p:to>
                                    </p:set>
                                  </p:childTnLst>
                                </p:cTn>
                              </p:par>
                              <p:par>
                                <p:cTn id="54" presetID="9" presetClass="exit" presetSubtype="0" fill="hold" grpId="2" nodeType="withEffect">
                                  <p:stCondLst>
                                    <p:cond delay="0"/>
                                  </p:stCondLst>
                                  <p:iterate type="lt">
                                    <p:tmPct val="0"/>
                                  </p:iterate>
                                  <p:childTnLst>
                                    <p:animEffect transition="out" filter="dissolve">
                                      <p:cBhvr>
                                        <p:cTn id="55" dur="500"/>
                                        <p:tgtEl>
                                          <p:spTgt spid="15"/>
                                        </p:tgtEl>
                                      </p:cBhvr>
                                    </p:animEffect>
                                    <p:set>
                                      <p:cBhvr>
                                        <p:cTn id="56" dur="1" fill="hold">
                                          <p:stCondLst>
                                            <p:cond delay="499"/>
                                          </p:stCondLst>
                                        </p:cTn>
                                        <p:tgtEl>
                                          <p:spTgt spid="15"/>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p:bldP spid="10" grpId="0"/>
      <p:bldP spid="12" grpId="0"/>
      <p:bldP spid="12" grpId="1"/>
      <p:bldP spid="15" grpId="0"/>
      <p:bldP spid="15" grpId="1"/>
      <p:bldP spid="15" grpId="2"/>
      <p:bldP spid="16" grpId="0"/>
      <p:bldP spid="16" grpId="1"/>
      <p:bldP spid="23" grpId="0"/>
      <p:bldP spid="23" grpId="1"/>
    </p:bldLst>
  </p:timing>
</p:sld>
</file>

<file path=ppt/slides/slide5.xml><?xml version="1.0" encoding="utf-8"?>
<p:sld xmlns:a="http://schemas.openxmlformats.org/drawingml/2006/main" xmlns:r="http://schemas.openxmlformats.org/officeDocument/2006/relationships" xmlns:p="http://schemas.openxmlformats.org/presentationml/2006/main" showMasterSp="0">
  <p:cSld>
    <p:bg>
      <p:bgPr>
        <a:solidFill>
          <a:schemeClr val="tx1"/>
        </a:solidFill>
        <a:effectLst/>
      </p:bgPr>
    </p:bg>
    <p:spTree>
      <p:nvGrpSpPr>
        <p:cNvPr id="1" name=""/>
        <p:cNvGrpSpPr/>
        <p:nvPr/>
      </p:nvGrpSpPr>
      <p:grpSpPr>
        <a:xfrm>
          <a:off x="0" y="0"/>
          <a:ext cx="0" cy="0"/>
          <a:chOff x="0" y="0"/>
          <a:chExt cx="0" cy="0"/>
        </a:xfrm>
      </p:grpSpPr>
      <p:sp>
        <p:nvSpPr>
          <p:cNvPr id="26" name="TextBox 25"/>
          <p:cNvSpPr txBox="1"/>
          <p:nvPr/>
        </p:nvSpPr>
        <p:spPr>
          <a:xfrm>
            <a:off x="832559" y="3749183"/>
            <a:ext cx="1975087" cy="338554"/>
          </a:xfrm>
          <a:prstGeom prst="rect">
            <a:avLst/>
          </a:prstGeom>
          <a:noFill/>
        </p:spPr>
        <p:txBody>
          <a:bodyPr wrap="square" rtlCol="0">
            <a:spAutoFit/>
          </a:bodyPr>
          <a:lstStyle/>
          <a:p>
            <a:r>
              <a:rPr lang="en-GB" sz="1600" dirty="0" smtClean="0">
                <a:solidFill>
                  <a:schemeClr val="bg1"/>
                </a:solidFill>
                <a:latin typeface="Courier New"/>
                <a:cs typeface="Courier New"/>
              </a:rPr>
              <a:t>Plaintext:</a:t>
            </a:r>
            <a:endParaRPr lang="en-GB" sz="1600" dirty="0">
              <a:solidFill>
                <a:schemeClr val="bg1"/>
              </a:solidFill>
              <a:latin typeface="Courier New"/>
              <a:cs typeface="Courier New"/>
            </a:endParaRPr>
          </a:p>
        </p:txBody>
      </p:sp>
      <p:sp>
        <p:nvSpPr>
          <p:cNvPr id="30" name="TextBox 29"/>
          <p:cNvSpPr txBox="1"/>
          <p:nvPr/>
        </p:nvSpPr>
        <p:spPr>
          <a:xfrm>
            <a:off x="832559" y="3730527"/>
            <a:ext cx="1975087" cy="338554"/>
          </a:xfrm>
          <a:prstGeom prst="rect">
            <a:avLst/>
          </a:prstGeom>
          <a:noFill/>
        </p:spPr>
        <p:txBody>
          <a:bodyPr wrap="square" rtlCol="0">
            <a:spAutoFit/>
          </a:bodyPr>
          <a:lstStyle/>
          <a:p>
            <a:r>
              <a:rPr lang="en-GB" sz="1600" dirty="0" err="1" smtClean="0">
                <a:solidFill>
                  <a:schemeClr val="bg1"/>
                </a:solidFill>
                <a:latin typeface="Courier New"/>
                <a:cs typeface="Courier New"/>
              </a:rPr>
              <a:t>Ciphertext</a:t>
            </a:r>
            <a:r>
              <a:rPr lang="en-GB" sz="1600" dirty="0" smtClean="0">
                <a:solidFill>
                  <a:schemeClr val="bg1"/>
                </a:solidFill>
                <a:latin typeface="Courier New"/>
                <a:cs typeface="Courier New"/>
              </a:rPr>
              <a:t>:</a:t>
            </a:r>
            <a:endParaRPr lang="en-GB" sz="1600" dirty="0">
              <a:solidFill>
                <a:schemeClr val="bg1"/>
              </a:solidFill>
              <a:latin typeface="Courier New"/>
              <a:cs typeface="Courier New"/>
            </a:endParaRPr>
          </a:p>
        </p:txBody>
      </p:sp>
      <p:sp>
        <p:nvSpPr>
          <p:cNvPr id="27" name="TextBox 26"/>
          <p:cNvSpPr txBox="1"/>
          <p:nvPr/>
        </p:nvSpPr>
        <p:spPr>
          <a:xfrm>
            <a:off x="1231596" y="3982103"/>
            <a:ext cx="2559659" cy="338554"/>
          </a:xfrm>
          <a:prstGeom prst="rect">
            <a:avLst/>
          </a:prstGeom>
          <a:noFill/>
        </p:spPr>
        <p:txBody>
          <a:bodyPr wrap="square" rtlCol="0">
            <a:spAutoFit/>
          </a:bodyPr>
          <a:lstStyle/>
          <a:p>
            <a:r>
              <a:rPr lang="en-GB" sz="1600" dirty="0" smtClean="0">
                <a:solidFill>
                  <a:schemeClr val="bg1"/>
                </a:solidFill>
                <a:latin typeface="Courier New"/>
                <a:cs typeface="Courier New"/>
              </a:rPr>
              <a:t>“secret message”</a:t>
            </a:r>
            <a:endParaRPr lang="en-GB" sz="1600" dirty="0">
              <a:solidFill>
                <a:schemeClr val="bg1"/>
              </a:solidFill>
              <a:latin typeface="Courier New"/>
              <a:cs typeface="Courier New"/>
            </a:endParaRPr>
          </a:p>
        </p:txBody>
      </p:sp>
      <p:sp>
        <p:nvSpPr>
          <p:cNvPr id="31" name="TextBox 30"/>
          <p:cNvSpPr txBox="1"/>
          <p:nvPr/>
        </p:nvSpPr>
        <p:spPr>
          <a:xfrm>
            <a:off x="1168152" y="3982103"/>
            <a:ext cx="2559659" cy="338554"/>
          </a:xfrm>
          <a:prstGeom prst="rect">
            <a:avLst/>
          </a:prstGeom>
          <a:noFill/>
        </p:spPr>
        <p:txBody>
          <a:bodyPr wrap="square" rtlCol="0">
            <a:spAutoFit/>
          </a:bodyPr>
          <a:lstStyle/>
          <a:p>
            <a:r>
              <a:rPr lang="en-GB" sz="1600" dirty="0" smtClean="0">
                <a:solidFill>
                  <a:schemeClr val="bg1"/>
                </a:solidFill>
                <a:latin typeface="Courier New"/>
                <a:cs typeface="Courier New"/>
              </a:rPr>
              <a:t>“</a:t>
            </a:r>
            <a:r>
              <a:rPr lang="en-GB" sz="1600" dirty="0" err="1" smtClean="0">
                <a:solidFill>
                  <a:schemeClr val="bg1"/>
                </a:solidFill>
                <a:latin typeface="Courier New"/>
                <a:cs typeface="Courier New"/>
              </a:rPr>
              <a:t>owimeh</a:t>
            </a:r>
            <a:r>
              <a:rPr lang="en-GB" sz="1600" dirty="0" smtClean="0">
                <a:solidFill>
                  <a:schemeClr val="bg1"/>
                </a:solidFill>
                <a:latin typeface="Courier New"/>
                <a:cs typeface="Courier New"/>
              </a:rPr>
              <a:t> </a:t>
            </a:r>
            <a:r>
              <a:rPr lang="en-GB" sz="1600" dirty="0" err="1" smtClean="0">
                <a:solidFill>
                  <a:schemeClr val="bg1"/>
                </a:solidFill>
                <a:latin typeface="Courier New"/>
                <a:cs typeface="Courier New"/>
              </a:rPr>
              <a:t>vbptfs</a:t>
            </a:r>
            <a:r>
              <a:rPr lang="en-GB" sz="1600" dirty="0" smtClean="0">
                <a:solidFill>
                  <a:schemeClr val="bg1"/>
                </a:solidFill>
                <a:latin typeface="Courier New"/>
                <a:cs typeface="Courier New"/>
              </a:rPr>
              <a:t>”</a:t>
            </a:r>
            <a:endParaRPr lang="en-GB" sz="1600" dirty="0">
              <a:solidFill>
                <a:schemeClr val="bg1"/>
              </a:solidFill>
              <a:latin typeface="Courier New"/>
              <a:cs typeface="Courier New"/>
            </a:endParaRPr>
          </a:p>
        </p:txBody>
      </p:sp>
      <p:sp>
        <p:nvSpPr>
          <p:cNvPr id="2" name="Title 1"/>
          <p:cNvSpPr>
            <a:spLocks noGrp="1"/>
          </p:cNvSpPr>
          <p:nvPr>
            <p:ph type="title"/>
          </p:nvPr>
        </p:nvSpPr>
        <p:spPr>
          <a:xfrm>
            <a:off x="456113" y="773106"/>
            <a:ext cx="6870700" cy="920751"/>
          </a:xfrm>
        </p:spPr>
        <p:txBody>
          <a:bodyPr/>
          <a:lstStyle/>
          <a:p>
            <a:r>
              <a:rPr lang="en-GB" dirty="0" smtClean="0">
                <a:solidFill>
                  <a:srgbClr val="FFFFFF"/>
                </a:solidFill>
              </a:rPr>
              <a:t>What is cryptography?</a:t>
            </a:r>
            <a:endParaRPr lang="en-GB" dirty="0">
              <a:solidFill>
                <a:srgbClr val="FFFFFF"/>
              </a:solidFill>
            </a:endParaRPr>
          </a:p>
        </p:txBody>
      </p:sp>
      <p:sp>
        <p:nvSpPr>
          <p:cNvPr id="6" name="TextBox 5"/>
          <p:cNvSpPr txBox="1"/>
          <p:nvPr/>
        </p:nvSpPr>
        <p:spPr>
          <a:xfrm>
            <a:off x="806665" y="4260884"/>
            <a:ext cx="1355937" cy="523220"/>
          </a:xfrm>
          <a:prstGeom prst="rect">
            <a:avLst/>
          </a:prstGeom>
          <a:noFill/>
        </p:spPr>
        <p:txBody>
          <a:bodyPr wrap="square" rtlCol="0">
            <a:spAutoFit/>
          </a:bodyPr>
          <a:lstStyle/>
          <a:p>
            <a:r>
              <a:rPr lang="en-GB" sz="2800" dirty="0" smtClean="0">
                <a:solidFill>
                  <a:schemeClr val="bg1"/>
                </a:solidFill>
                <a:latin typeface="Courier New"/>
                <a:cs typeface="Courier New"/>
              </a:rPr>
              <a:t>Alice</a:t>
            </a:r>
            <a:endParaRPr lang="en-GB" sz="2800" dirty="0">
              <a:solidFill>
                <a:schemeClr val="bg1"/>
              </a:solidFill>
              <a:latin typeface="Courier New"/>
              <a:cs typeface="Courier New"/>
            </a:endParaRPr>
          </a:p>
        </p:txBody>
      </p:sp>
      <p:sp>
        <p:nvSpPr>
          <p:cNvPr id="7" name="TextBox 6"/>
          <p:cNvSpPr txBox="1"/>
          <p:nvPr/>
        </p:nvSpPr>
        <p:spPr>
          <a:xfrm>
            <a:off x="7545905" y="4272403"/>
            <a:ext cx="927732" cy="523220"/>
          </a:xfrm>
          <a:prstGeom prst="rect">
            <a:avLst/>
          </a:prstGeom>
          <a:noFill/>
        </p:spPr>
        <p:txBody>
          <a:bodyPr wrap="square" rtlCol="0">
            <a:spAutoFit/>
          </a:bodyPr>
          <a:lstStyle/>
          <a:p>
            <a:r>
              <a:rPr lang="en-GB" sz="2800" dirty="0" smtClean="0">
                <a:solidFill>
                  <a:schemeClr val="bg1"/>
                </a:solidFill>
                <a:latin typeface="Courier New"/>
                <a:cs typeface="Courier New"/>
              </a:rPr>
              <a:t>Bob</a:t>
            </a:r>
            <a:endParaRPr lang="en-GB" sz="2800" dirty="0">
              <a:solidFill>
                <a:schemeClr val="bg1"/>
              </a:solidFill>
              <a:latin typeface="Courier New"/>
              <a:cs typeface="Courier New"/>
            </a:endParaRPr>
          </a:p>
        </p:txBody>
      </p:sp>
      <p:sp>
        <p:nvSpPr>
          <p:cNvPr id="8" name="TextBox 7"/>
          <p:cNvSpPr txBox="1"/>
          <p:nvPr/>
        </p:nvSpPr>
        <p:spPr>
          <a:xfrm>
            <a:off x="2162602" y="4260884"/>
            <a:ext cx="5209786" cy="523220"/>
          </a:xfrm>
          <a:prstGeom prst="rect">
            <a:avLst/>
          </a:prstGeom>
          <a:noFill/>
        </p:spPr>
        <p:txBody>
          <a:bodyPr wrap="square" rtlCol="0">
            <a:spAutoFit/>
          </a:bodyPr>
          <a:lstStyle/>
          <a:p>
            <a:r>
              <a:rPr lang="en-GB" sz="2800" dirty="0" smtClean="0">
                <a:solidFill>
                  <a:schemeClr val="bg1"/>
                </a:solidFill>
                <a:latin typeface="Courier New"/>
                <a:cs typeface="Courier New"/>
              </a:rPr>
              <a:t>- - - - - - - - - - - -</a:t>
            </a:r>
            <a:endParaRPr lang="en-GB" sz="2800" dirty="0">
              <a:solidFill>
                <a:schemeClr val="bg1"/>
              </a:solidFill>
              <a:latin typeface="Courier New"/>
              <a:cs typeface="Courier New"/>
            </a:endParaRPr>
          </a:p>
        </p:txBody>
      </p:sp>
      <p:sp>
        <p:nvSpPr>
          <p:cNvPr id="9" name="Title 1"/>
          <p:cNvSpPr txBox="1">
            <a:spLocks/>
          </p:cNvSpPr>
          <p:nvPr/>
        </p:nvSpPr>
        <p:spPr bwMode="auto">
          <a:xfrm>
            <a:off x="451771" y="1858463"/>
            <a:ext cx="6870700" cy="920751"/>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lvl1pPr algn="l" rtl="0" eaLnBrk="1" fontAlgn="base" hangingPunct="1">
              <a:spcBef>
                <a:spcPct val="0"/>
              </a:spcBef>
              <a:spcAft>
                <a:spcPct val="0"/>
              </a:spcAft>
              <a:defRPr sz="4000">
                <a:solidFill>
                  <a:schemeClr val="tx2"/>
                </a:solidFill>
                <a:latin typeface="+mj-lt"/>
                <a:ea typeface="+mj-ea"/>
                <a:cs typeface="+mj-cs"/>
              </a:defRPr>
            </a:lvl1pPr>
            <a:lvl2pPr algn="l" rtl="0" eaLnBrk="1" fontAlgn="base" hangingPunct="1">
              <a:spcBef>
                <a:spcPct val="0"/>
              </a:spcBef>
              <a:spcAft>
                <a:spcPct val="0"/>
              </a:spcAft>
              <a:defRPr sz="4000">
                <a:solidFill>
                  <a:schemeClr val="tx2"/>
                </a:solidFill>
                <a:latin typeface="Arial" charset="0"/>
              </a:defRPr>
            </a:lvl2pPr>
            <a:lvl3pPr algn="l" rtl="0" eaLnBrk="1" fontAlgn="base" hangingPunct="1">
              <a:spcBef>
                <a:spcPct val="0"/>
              </a:spcBef>
              <a:spcAft>
                <a:spcPct val="0"/>
              </a:spcAft>
              <a:defRPr sz="4000">
                <a:solidFill>
                  <a:schemeClr val="tx2"/>
                </a:solidFill>
                <a:latin typeface="Arial" charset="0"/>
              </a:defRPr>
            </a:lvl3pPr>
            <a:lvl4pPr algn="l" rtl="0" eaLnBrk="1" fontAlgn="base" hangingPunct="1">
              <a:spcBef>
                <a:spcPct val="0"/>
              </a:spcBef>
              <a:spcAft>
                <a:spcPct val="0"/>
              </a:spcAft>
              <a:defRPr sz="4000">
                <a:solidFill>
                  <a:schemeClr val="tx2"/>
                </a:solidFill>
                <a:latin typeface="Arial" charset="0"/>
              </a:defRPr>
            </a:lvl4pPr>
            <a:lvl5pPr algn="l" rtl="0" eaLnBrk="1" fontAlgn="base" hangingPunct="1">
              <a:spcBef>
                <a:spcPct val="0"/>
              </a:spcBef>
              <a:spcAft>
                <a:spcPct val="0"/>
              </a:spcAft>
              <a:defRPr sz="4000">
                <a:solidFill>
                  <a:schemeClr val="tx2"/>
                </a:solidFill>
                <a:latin typeface="Arial" charset="0"/>
              </a:defRPr>
            </a:lvl5pPr>
            <a:lvl6pPr marL="457200" algn="l" rtl="0" eaLnBrk="1" fontAlgn="base" hangingPunct="1">
              <a:spcBef>
                <a:spcPct val="0"/>
              </a:spcBef>
              <a:spcAft>
                <a:spcPct val="0"/>
              </a:spcAft>
              <a:defRPr sz="4000">
                <a:solidFill>
                  <a:schemeClr val="tx2"/>
                </a:solidFill>
                <a:latin typeface="Arial" charset="0"/>
              </a:defRPr>
            </a:lvl6pPr>
            <a:lvl7pPr marL="914400" algn="l" rtl="0" eaLnBrk="1" fontAlgn="base" hangingPunct="1">
              <a:spcBef>
                <a:spcPct val="0"/>
              </a:spcBef>
              <a:spcAft>
                <a:spcPct val="0"/>
              </a:spcAft>
              <a:defRPr sz="4000">
                <a:solidFill>
                  <a:schemeClr val="tx2"/>
                </a:solidFill>
                <a:latin typeface="Arial" charset="0"/>
              </a:defRPr>
            </a:lvl7pPr>
            <a:lvl8pPr marL="1371600" algn="l" rtl="0" eaLnBrk="1" fontAlgn="base" hangingPunct="1">
              <a:spcBef>
                <a:spcPct val="0"/>
              </a:spcBef>
              <a:spcAft>
                <a:spcPct val="0"/>
              </a:spcAft>
              <a:defRPr sz="4000">
                <a:solidFill>
                  <a:schemeClr val="tx2"/>
                </a:solidFill>
                <a:latin typeface="Arial" charset="0"/>
              </a:defRPr>
            </a:lvl8pPr>
            <a:lvl9pPr marL="1828800" algn="l" rtl="0" eaLnBrk="1" fontAlgn="base" hangingPunct="1">
              <a:spcBef>
                <a:spcPct val="0"/>
              </a:spcBef>
              <a:spcAft>
                <a:spcPct val="0"/>
              </a:spcAft>
              <a:defRPr sz="4000">
                <a:solidFill>
                  <a:schemeClr val="tx2"/>
                </a:solidFill>
                <a:latin typeface="Arial" charset="0"/>
              </a:defRPr>
            </a:lvl9pPr>
          </a:lstStyle>
          <a:p>
            <a:r>
              <a:rPr lang="en-GB" sz="2000" dirty="0" smtClean="0">
                <a:solidFill>
                  <a:srgbClr val="FFFFFF"/>
                </a:solidFill>
              </a:rPr>
              <a:t>A way of sending a secret message from A to B without it being understood  (or changed) by someone in the middle.</a:t>
            </a:r>
            <a:endParaRPr lang="en-GB" sz="2000" dirty="0">
              <a:solidFill>
                <a:srgbClr val="FFFFFF"/>
              </a:solidFill>
            </a:endParaRPr>
          </a:p>
        </p:txBody>
      </p:sp>
      <p:sp>
        <p:nvSpPr>
          <p:cNvPr id="10" name="TextBox 9"/>
          <p:cNvSpPr txBox="1"/>
          <p:nvPr/>
        </p:nvSpPr>
        <p:spPr>
          <a:xfrm>
            <a:off x="2948750" y="4677971"/>
            <a:ext cx="3390822" cy="954107"/>
          </a:xfrm>
          <a:prstGeom prst="rect">
            <a:avLst/>
          </a:prstGeom>
          <a:noFill/>
        </p:spPr>
        <p:txBody>
          <a:bodyPr wrap="square" rtlCol="0">
            <a:spAutoFit/>
          </a:bodyPr>
          <a:lstStyle/>
          <a:p>
            <a:pPr algn="ctr"/>
            <a:r>
              <a:rPr lang="en-GB" sz="2800" dirty="0" smtClean="0">
                <a:solidFill>
                  <a:schemeClr val="bg1"/>
                </a:solidFill>
                <a:latin typeface="Courier New"/>
                <a:cs typeface="Courier New"/>
              </a:rPr>
              <a:t>Eve</a:t>
            </a:r>
          </a:p>
          <a:p>
            <a:pPr algn="ctr"/>
            <a:r>
              <a:rPr lang="en-GB" sz="2800" dirty="0" smtClean="0">
                <a:solidFill>
                  <a:schemeClr val="bg1"/>
                </a:solidFill>
                <a:latin typeface="Courier New"/>
                <a:cs typeface="Courier New"/>
              </a:rPr>
              <a:t>(eavesdropper)</a:t>
            </a:r>
            <a:endParaRPr lang="en-GB" sz="2800" dirty="0">
              <a:solidFill>
                <a:schemeClr val="bg1"/>
              </a:solidFill>
              <a:latin typeface="Courier New"/>
              <a:cs typeface="Courier New"/>
            </a:endParaRPr>
          </a:p>
        </p:txBody>
      </p:sp>
      <p:sp>
        <p:nvSpPr>
          <p:cNvPr id="32" name="TextBox 31"/>
          <p:cNvSpPr txBox="1"/>
          <p:nvPr/>
        </p:nvSpPr>
        <p:spPr>
          <a:xfrm>
            <a:off x="6166990" y="3069143"/>
            <a:ext cx="2664561" cy="707886"/>
          </a:xfrm>
          <a:prstGeom prst="rect">
            <a:avLst/>
          </a:prstGeom>
          <a:noFill/>
        </p:spPr>
        <p:txBody>
          <a:bodyPr wrap="none" rtlCol="0">
            <a:spAutoFit/>
          </a:bodyPr>
          <a:lstStyle/>
          <a:p>
            <a:r>
              <a:rPr lang="en-GB" sz="4000" b="1" dirty="0" smtClean="0">
                <a:solidFill>
                  <a:schemeClr val="accent6">
                    <a:lumMod val="60000"/>
                    <a:lumOff val="40000"/>
                  </a:schemeClr>
                </a:solidFill>
              </a:rPr>
              <a:t>SUCCESS</a:t>
            </a:r>
            <a:endParaRPr lang="en-GB" sz="4000" b="1" dirty="0">
              <a:solidFill>
                <a:schemeClr val="accent6">
                  <a:lumMod val="60000"/>
                  <a:lumOff val="40000"/>
                </a:schemeClr>
              </a:solidFill>
            </a:endParaRPr>
          </a:p>
        </p:txBody>
      </p:sp>
      <p:sp>
        <p:nvSpPr>
          <p:cNvPr id="33" name="TextBox 32"/>
          <p:cNvSpPr txBox="1"/>
          <p:nvPr/>
        </p:nvSpPr>
        <p:spPr>
          <a:xfrm>
            <a:off x="3838678" y="3918460"/>
            <a:ext cx="1751351" cy="707886"/>
          </a:xfrm>
          <a:prstGeom prst="rect">
            <a:avLst/>
          </a:prstGeom>
          <a:noFill/>
        </p:spPr>
        <p:txBody>
          <a:bodyPr wrap="none" rtlCol="0">
            <a:spAutoFit/>
          </a:bodyPr>
          <a:lstStyle/>
          <a:p>
            <a:r>
              <a:rPr lang="en-GB" sz="4000" b="1" dirty="0" smtClean="0">
                <a:solidFill>
                  <a:srgbClr val="F08C2E"/>
                </a:solidFill>
              </a:rPr>
              <a:t>?????</a:t>
            </a:r>
            <a:endParaRPr lang="en-GB" sz="4000" b="1" dirty="0">
              <a:solidFill>
                <a:srgbClr val="F08C2E"/>
              </a:solidFill>
            </a:endParaRPr>
          </a:p>
        </p:txBody>
      </p:sp>
      <p:sp>
        <p:nvSpPr>
          <p:cNvPr id="34" name="TextBox 33"/>
          <p:cNvSpPr txBox="1"/>
          <p:nvPr/>
        </p:nvSpPr>
        <p:spPr>
          <a:xfrm>
            <a:off x="6245912" y="3749183"/>
            <a:ext cx="1975087" cy="338554"/>
          </a:xfrm>
          <a:prstGeom prst="rect">
            <a:avLst/>
          </a:prstGeom>
          <a:noFill/>
        </p:spPr>
        <p:txBody>
          <a:bodyPr wrap="square" rtlCol="0">
            <a:spAutoFit/>
          </a:bodyPr>
          <a:lstStyle/>
          <a:p>
            <a:r>
              <a:rPr lang="en-GB" sz="1600" dirty="0" smtClean="0">
                <a:solidFill>
                  <a:schemeClr val="bg1"/>
                </a:solidFill>
                <a:latin typeface="Courier New"/>
                <a:cs typeface="Courier New"/>
              </a:rPr>
              <a:t>Plaintext:</a:t>
            </a:r>
            <a:endParaRPr lang="en-GB" sz="1600" dirty="0">
              <a:solidFill>
                <a:schemeClr val="bg1"/>
              </a:solidFill>
              <a:latin typeface="Courier New"/>
              <a:cs typeface="Courier New"/>
            </a:endParaRPr>
          </a:p>
        </p:txBody>
      </p:sp>
      <p:sp>
        <p:nvSpPr>
          <p:cNvPr id="35" name="TextBox 34"/>
          <p:cNvSpPr txBox="1"/>
          <p:nvPr/>
        </p:nvSpPr>
        <p:spPr>
          <a:xfrm>
            <a:off x="6485756" y="3982103"/>
            <a:ext cx="2345795" cy="338554"/>
          </a:xfrm>
          <a:prstGeom prst="rect">
            <a:avLst/>
          </a:prstGeom>
          <a:noFill/>
        </p:spPr>
        <p:txBody>
          <a:bodyPr wrap="square" rtlCol="0">
            <a:spAutoFit/>
          </a:bodyPr>
          <a:lstStyle/>
          <a:p>
            <a:r>
              <a:rPr lang="en-GB" sz="1600" dirty="0" smtClean="0">
                <a:solidFill>
                  <a:schemeClr val="bg1"/>
                </a:solidFill>
                <a:latin typeface="Courier New"/>
                <a:cs typeface="Courier New"/>
              </a:rPr>
              <a:t>“secret message”</a:t>
            </a:r>
            <a:endParaRPr lang="en-GB" sz="1600" dirty="0">
              <a:solidFill>
                <a:schemeClr val="bg1"/>
              </a:solidFill>
              <a:latin typeface="Courier New"/>
              <a:cs typeface="Courier New"/>
            </a:endParaRPr>
          </a:p>
        </p:txBody>
      </p:sp>
    </p:spTree>
    <p:extLst>
      <p:ext uri="{BB962C8B-B14F-4D97-AF65-F5344CB8AC3E}">
        <p14:creationId xmlns:p14="http://schemas.microsoft.com/office/powerpoint/2010/main" xmlns="" val="14392093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dissolve">
                                      <p:cBhvr>
                                        <p:cTn id="7" dur="2000"/>
                                        <p:tgtEl>
                                          <p:spTgt spid="6"/>
                                        </p:tgtEl>
                                      </p:cBhvr>
                                    </p:animEffect>
                                  </p:childTnLst>
                                </p:cTn>
                              </p:par>
                            </p:childTnLst>
                          </p:cTn>
                        </p:par>
                        <p:par>
                          <p:cTn id="8" fill="hold">
                            <p:stCondLst>
                              <p:cond delay="2000"/>
                            </p:stCondLst>
                            <p:childTnLst>
                              <p:par>
                                <p:cTn id="9" presetID="9" presetClass="entr" presetSubtype="0"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dissolve">
                                      <p:cBhvr>
                                        <p:cTn id="11" dur="2000"/>
                                        <p:tgtEl>
                                          <p:spTgt spid="7"/>
                                        </p:tgtEl>
                                      </p:cBhvr>
                                    </p:animEffect>
                                  </p:childTnLst>
                                </p:cTn>
                              </p:par>
                            </p:childTnLst>
                          </p:cTn>
                        </p:par>
                        <p:par>
                          <p:cTn id="12" fill="hold">
                            <p:stCondLst>
                              <p:cond delay="4000"/>
                            </p:stCondLst>
                            <p:childTnLst>
                              <p:par>
                                <p:cTn id="13" presetID="22" presetClass="entr" presetSubtype="8" fill="hold" grpId="0" nodeType="after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wipe(left)">
                                      <p:cBhvr>
                                        <p:cTn id="15" dur="1000"/>
                                        <p:tgtEl>
                                          <p:spTgt spid="8"/>
                                        </p:tgtEl>
                                      </p:cBhvr>
                                    </p:animEffect>
                                  </p:childTnLst>
                                </p:cTn>
                              </p:par>
                            </p:childTnLst>
                          </p:cTn>
                        </p:par>
                        <p:par>
                          <p:cTn id="16" fill="hold">
                            <p:stCondLst>
                              <p:cond delay="5000"/>
                            </p:stCondLst>
                            <p:childTnLst>
                              <p:par>
                                <p:cTn id="17" presetID="9" presetClass="entr" presetSubtype="0" fill="hold" grpId="0" nodeType="after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dissolve">
                                      <p:cBhvr>
                                        <p:cTn id="19" dur="2000"/>
                                        <p:tgtEl>
                                          <p:spTgt spid="10"/>
                                        </p:tgtEl>
                                      </p:cBhvr>
                                    </p:animEffect>
                                  </p:childTnLst>
                                </p:cTn>
                              </p:par>
                            </p:childTnLst>
                          </p:cTn>
                        </p:par>
                      </p:childTnLst>
                    </p:cTn>
                  </p:par>
                  <p:par>
                    <p:cTn id="20" fill="hold">
                      <p:stCondLst>
                        <p:cond delay="indefinite"/>
                      </p:stCondLst>
                      <p:childTnLst>
                        <p:par>
                          <p:cTn id="21" fill="hold">
                            <p:stCondLst>
                              <p:cond delay="0"/>
                            </p:stCondLst>
                            <p:childTnLst>
                              <p:par>
                                <p:cTn id="22" presetID="9" presetClass="entr" presetSubtype="0" fill="hold" grpId="1" nodeType="clickEffect">
                                  <p:stCondLst>
                                    <p:cond delay="0"/>
                                  </p:stCondLst>
                                  <p:childTnLst>
                                    <p:set>
                                      <p:cBhvr>
                                        <p:cTn id="23" dur="1" fill="hold">
                                          <p:stCondLst>
                                            <p:cond delay="0"/>
                                          </p:stCondLst>
                                        </p:cTn>
                                        <p:tgtEl>
                                          <p:spTgt spid="26"/>
                                        </p:tgtEl>
                                        <p:attrNameLst>
                                          <p:attrName>style.visibility</p:attrName>
                                        </p:attrNameLst>
                                      </p:cBhvr>
                                      <p:to>
                                        <p:strVal val="visible"/>
                                      </p:to>
                                    </p:set>
                                    <p:animEffect transition="in" filter="dissolve">
                                      <p:cBhvr>
                                        <p:cTn id="24" dur="500"/>
                                        <p:tgtEl>
                                          <p:spTgt spid="26"/>
                                        </p:tgtEl>
                                      </p:cBhvr>
                                    </p:animEffect>
                                  </p:childTnLst>
                                </p:cTn>
                              </p:par>
                              <p:par>
                                <p:cTn id="25" presetID="38" presetClass="entr" presetSubtype="0" accel="50000" fill="hold" grpId="0" nodeType="withEffect">
                                  <p:stCondLst>
                                    <p:cond delay="0"/>
                                  </p:stCondLst>
                                  <p:iterate type="lt">
                                    <p:tmPct val="50000"/>
                                  </p:iterate>
                                  <p:childTnLst>
                                    <p:set>
                                      <p:cBhvr>
                                        <p:cTn id="26" dur="1" fill="hold">
                                          <p:stCondLst>
                                            <p:cond delay="0"/>
                                          </p:stCondLst>
                                        </p:cTn>
                                        <p:tgtEl>
                                          <p:spTgt spid="27"/>
                                        </p:tgtEl>
                                        <p:attrNameLst>
                                          <p:attrName>style.visibility</p:attrName>
                                        </p:attrNameLst>
                                      </p:cBhvr>
                                      <p:to>
                                        <p:strVal val="visible"/>
                                      </p:to>
                                    </p:set>
                                    <p:set>
                                      <p:cBhvr>
                                        <p:cTn id="27" dur="227" fill="hold">
                                          <p:stCondLst>
                                            <p:cond delay="0"/>
                                          </p:stCondLst>
                                        </p:cTn>
                                        <p:tgtEl>
                                          <p:spTgt spid="27"/>
                                        </p:tgtEl>
                                        <p:attrNameLst>
                                          <p:attrName>style.rotation</p:attrName>
                                        </p:attrNameLst>
                                      </p:cBhvr>
                                      <p:to>
                                        <p:strVal val="-45.0"/>
                                      </p:to>
                                    </p:set>
                                    <p:anim calcmode="lin" valueType="num">
                                      <p:cBhvr>
                                        <p:cTn id="28" dur="227" fill="hold">
                                          <p:stCondLst>
                                            <p:cond delay="227"/>
                                          </p:stCondLst>
                                        </p:cTn>
                                        <p:tgtEl>
                                          <p:spTgt spid="27"/>
                                        </p:tgtEl>
                                        <p:attrNameLst>
                                          <p:attrName>style.rotation</p:attrName>
                                        </p:attrNameLst>
                                      </p:cBhvr>
                                      <p:tavLst>
                                        <p:tav tm="0">
                                          <p:val>
                                            <p:fltVal val="-45"/>
                                          </p:val>
                                        </p:tav>
                                        <p:tav tm="69900">
                                          <p:val>
                                            <p:fltVal val="45"/>
                                          </p:val>
                                        </p:tav>
                                        <p:tav tm="100000">
                                          <p:val>
                                            <p:fltVal val="0"/>
                                          </p:val>
                                        </p:tav>
                                      </p:tavLst>
                                    </p:anim>
                                    <p:anim calcmode="lin" valueType="num">
                                      <p:cBhvr>
                                        <p:cTn id="29" dur="227" fill="hold">
                                          <p:stCondLst>
                                            <p:cond delay="0"/>
                                          </p:stCondLst>
                                        </p:cTn>
                                        <p:tgtEl>
                                          <p:spTgt spid="27"/>
                                        </p:tgtEl>
                                        <p:attrNameLst>
                                          <p:attrName>ppt_y</p:attrName>
                                        </p:attrNameLst>
                                      </p:cBhvr>
                                      <p:tavLst>
                                        <p:tav tm="0">
                                          <p:val>
                                            <p:strVal val="#ppt_y-1"/>
                                          </p:val>
                                        </p:tav>
                                        <p:tav tm="100000">
                                          <p:val>
                                            <p:strVal val="#ppt_y-(0.354*#ppt_w-0.172*#ppt_h)"/>
                                          </p:val>
                                        </p:tav>
                                      </p:tavLst>
                                    </p:anim>
                                    <p:anim calcmode="lin" valueType="num">
                                      <p:cBhvr>
                                        <p:cTn id="30" dur="78" decel="50000" autoRev="1" fill="hold">
                                          <p:stCondLst>
                                            <p:cond delay="227"/>
                                          </p:stCondLst>
                                        </p:cTn>
                                        <p:tgtEl>
                                          <p:spTgt spid="27"/>
                                        </p:tgtEl>
                                        <p:attrNameLst>
                                          <p:attrName>ppt_y</p:attrName>
                                        </p:attrNameLst>
                                      </p:cBhvr>
                                      <p:tavLst>
                                        <p:tav tm="0">
                                          <p:val>
                                            <p:strVal val="#ppt_y-(0.354*#ppt_w-0.172*#ppt_h)"/>
                                          </p:val>
                                        </p:tav>
                                        <p:tav tm="100000">
                                          <p:val>
                                            <p:strVal val="#ppt_y-(0.354*#ppt_w-0.172*#ppt_h)-#ppt_h/2"/>
                                          </p:val>
                                        </p:tav>
                                      </p:tavLst>
                                    </p:anim>
                                    <p:anim calcmode="lin" valueType="num">
                                      <p:cBhvr>
                                        <p:cTn id="31" dur="68" fill="hold">
                                          <p:stCondLst>
                                            <p:cond delay="432"/>
                                          </p:stCondLst>
                                        </p:cTn>
                                        <p:tgtEl>
                                          <p:spTgt spid="27"/>
                                        </p:tgtEl>
                                        <p:attrNameLst>
                                          <p:attrName>ppt_y</p:attrName>
                                        </p:attrNameLst>
                                      </p:cBhvr>
                                      <p:tavLst>
                                        <p:tav tm="0">
                                          <p:val>
                                            <p:strVal val="#ppt_y-(0.354*#ppt_w-0.172*#ppt_h)"/>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14" presetClass="entr" presetSubtype="10" fill="hold" grpId="0" nodeType="clickEffect">
                                  <p:stCondLst>
                                    <p:cond delay="0"/>
                                  </p:stCondLst>
                                  <p:iterate type="lt">
                                    <p:tmPct val="0"/>
                                  </p:iterate>
                                  <p:childTnLst>
                                    <p:set>
                                      <p:cBhvr>
                                        <p:cTn id="35" dur="1" fill="hold">
                                          <p:stCondLst>
                                            <p:cond delay="0"/>
                                          </p:stCondLst>
                                        </p:cTn>
                                        <p:tgtEl>
                                          <p:spTgt spid="31"/>
                                        </p:tgtEl>
                                        <p:attrNameLst>
                                          <p:attrName>style.visibility</p:attrName>
                                        </p:attrNameLst>
                                      </p:cBhvr>
                                      <p:to>
                                        <p:strVal val="visible"/>
                                      </p:to>
                                    </p:set>
                                    <p:animEffect transition="in" filter="randombar(horizontal)">
                                      <p:cBhvr>
                                        <p:cTn id="36" dur="500"/>
                                        <p:tgtEl>
                                          <p:spTgt spid="31"/>
                                        </p:tgtEl>
                                      </p:cBhvr>
                                    </p:animEffect>
                                  </p:childTnLst>
                                </p:cTn>
                              </p:par>
                              <p:par>
                                <p:cTn id="37" presetID="14" presetClass="entr" presetSubtype="10" fill="hold" grpId="0" nodeType="withEffect">
                                  <p:stCondLst>
                                    <p:cond delay="0"/>
                                  </p:stCondLst>
                                  <p:childTnLst>
                                    <p:set>
                                      <p:cBhvr>
                                        <p:cTn id="38" dur="1" fill="hold">
                                          <p:stCondLst>
                                            <p:cond delay="0"/>
                                          </p:stCondLst>
                                        </p:cTn>
                                        <p:tgtEl>
                                          <p:spTgt spid="30"/>
                                        </p:tgtEl>
                                        <p:attrNameLst>
                                          <p:attrName>style.visibility</p:attrName>
                                        </p:attrNameLst>
                                      </p:cBhvr>
                                      <p:to>
                                        <p:strVal val="visible"/>
                                      </p:to>
                                    </p:set>
                                    <p:animEffect transition="in" filter="randombar(horizontal)">
                                      <p:cBhvr>
                                        <p:cTn id="39" dur="500"/>
                                        <p:tgtEl>
                                          <p:spTgt spid="30"/>
                                        </p:tgtEl>
                                      </p:cBhvr>
                                    </p:animEffect>
                                  </p:childTnLst>
                                </p:cTn>
                              </p:par>
                              <p:par>
                                <p:cTn id="40" presetID="14" presetClass="exit" presetSubtype="10" fill="hold" grpId="0" nodeType="withEffect">
                                  <p:stCondLst>
                                    <p:cond delay="0"/>
                                  </p:stCondLst>
                                  <p:childTnLst>
                                    <p:animEffect transition="out" filter="randombar(horizontal)">
                                      <p:cBhvr>
                                        <p:cTn id="41" dur="500"/>
                                        <p:tgtEl>
                                          <p:spTgt spid="26"/>
                                        </p:tgtEl>
                                      </p:cBhvr>
                                    </p:animEffect>
                                    <p:set>
                                      <p:cBhvr>
                                        <p:cTn id="42" dur="1" fill="hold">
                                          <p:stCondLst>
                                            <p:cond delay="499"/>
                                          </p:stCondLst>
                                        </p:cTn>
                                        <p:tgtEl>
                                          <p:spTgt spid="26"/>
                                        </p:tgtEl>
                                        <p:attrNameLst>
                                          <p:attrName>style.visibility</p:attrName>
                                        </p:attrNameLst>
                                      </p:cBhvr>
                                      <p:to>
                                        <p:strVal val="hidden"/>
                                      </p:to>
                                    </p:set>
                                  </p:childTnLst>
                                </p:cTn>
                              </p:par>
                              <p:par>
                                <p:cTn id="43" presetID="14" presetClass="exit" presetSubtype="10" fill="hold" grpId="1" nodeType="withEffect">
                                  <p:stCondLst>
                                    <p:cond delay="0"/>
                                  </p:stCondLst>
                                  <p:iterate type="lt">
                                    <p:tmPct val="0"/>
                                  </p:iterate>
                                  <p:childTnLst>
                                    <p:animEffect transition="out" filter="randombar(horizontal)">
                                      <p:cBhvr>
                                        <p:cTn id="44" dur="500"/>
                                        <p:tgtEl>
                                          <p:spTgt spid="27"/>
                                        </p:tgtEl>
                                      </p:cBhvr>
                                    </p:animEffect>
                                    <p:set>
                                      <p:cBhvr>
                                        <p:cTn id="45" dur="1" fill="hold">
                                          <p:stCondLst>
                                            <p:cond delay="499"/>
                                          </p:stCondLst>
                                        </p:cTn>
                                        <p:tgtEl>
                                          <p:spTgt spid="27"/>
                                        </p:tgtEl>
                                        <p:attrNameLst>
                                          <p:attrName>style.visibility</p:attrName>
                                        </p:attrNameLst>
                                      </p:cBhvr>
                                      <p:to>
                                        <p:strVal val="hidden"/>
                                      </p:to>
                                    </p:set>
                                  </p:childTnLst>
                                </p:cTn>
                              </p:par>
                            </p:childTnLst>
                          </p:cTn>
                        </p:par>
                      </p:childTnLst>
                    </p:cTn>
                  </p:par>
                  <p:par>
                    <p:cTn id="46" fill="hold">
                      <p:stCondLst>
                        <p:cond delay="indefinite"/>
                      </p:stCondLst>
                      <p:childTnLst>
                        <p:par>
                          <p:cTn id="47" fill="hold">
                            <p:stCondLst>
                              <p:cond delay="0"/>
                            </p:stCondLst>
                            <p:childTnLst>
                              <p:par>
                                <p:cTn id="48" presetID="0" presetClass="path" presetSubtype="0" accel="50000" decel="50000" fill="hold" grpId="1" nodeType="clickEffect">
                                  <p:stCondLst>
                                    <p:cond delay="0"/>
                                  </p:stCondLst>
                                  <p:iterate type="lt">
                                    <p:tmPct val="0"/>
                                  </p:iterate>
                                  <p:childTnLst>
                                    <p:animMotion origin="layout" path="M 0 0 L 0.5712 0 " pathEditMode="relative" ptsTypes="AA">
                                      <p:cBhvr>
                                        <p:cTn id="49" dur="2000" fill="hold"/>
                                        <p:tgtEl>
                                          <p:spTgt spid="31"/>
                                        </p:tgtEl>
                                        <p:attrNameLst>
                                          <p:attrName>ppt_x</p:attrName>
                                          <p:attrName>ppt_y</p:attrName>
                                        </p:attrNameLst>
                                      </p:cBhvr>
                                    </p:animMotion>
                                  </p:childTnLst>
                                </p:cTn>
                              </p:par>
                              <p:par>
                                <p:cTn id="50" presetID="9" presetClass="exit" presetSubtype="0" fill="hold" grpId="1" nodeType="withEffect">
                                  <p:stCondLst>
                                    <p:cond delay="0"/>
                                  </p:stCondLst>
                                  <p:childTnLst>
                                    <p:animEffect transition="out" filter="dissolve">
                                      <p:cBhvr>
                                        <p:cTn id="51" dur="500"/>
                                        <p:tgtEl>
                                          <p:spTgt spid="30"/>
                                        </p:tgtEl>
                                      </p:cBhvr>
                                    </p:animEffect>
                                    <p:set>
                                      <p:cBhvr>
                                        <p:cTn id="52" dur="1" fill="hold">
                                          <p:stCondLst>
                                            <p:cond delay="499"/>
                                          </p:stCondLst>
                                        </p:cTn>
                                        <p:tgtEl>
                                          <p:spTgt spid="30"/>
                                        </p:tgtEl>
                                        <p:attrNameLst>
                                          <p:attrName>style.visibility</p:attrName>
                                        </p:attrNameLst>
                                      </p:cBhvr>
                                      <p:to>
                                        <p:strVal val="hidden"/>
                                      </p:to>
                                    </p:set>
                                  </p:childTnLst>
                                </p:cTn>
                              </p:par>
                              <p:par>
                                <p:cTn id="53" presetID="9" presetClass="entr" presetSubtype="0" fill="hold" grpId="0" nodeType="withEffect">
                                  <p:stCondLst>
                                    <p:cond delay="0"/>
                                  </p:stCondLst>
                                  <p:childTnLst>
                                    <p:set>
                                      <p:cBhvr>
                                        <p:cTn id="54" dur="1" fill="hold">
                                          <p:stCondLst>
                                            <p:cond delay="0"/>
                                          </p:stCondLst>
                                        </p:cTn>
                                        <p:tgtEl>
                                          <p:spTgt spid="33"/>
                                        </p:tgtEl>
                                        <p:attrNameLst>
                                          <p:attrName>style.visibility</p:attrName>
                                        </p:attrNameLst>
                                      </p:cBhvr>
                                      <p:to>
                                        <p:strVal val="visible"/>
                                      </p:to>
                                    </p:set>
                                    <p:animEffect transition="in" filter="dissolve">
                                      <p:cBhvr>
                                        <p:cTn id="55" dur="2000"/>
                                        <p:tgtEl>
                                          <p:spTgt spid="33"/>
                                        </p:tgtEl>
                                      </p:cBhvr>
                                    </p:animEffect>
                                  </p:childTnLst>
                                </p:cTn>
                              </p:par>
                            </p:childTnLst>
                          </p:cTn>
                        </p:par>
                      </p:childTnLst>
                    </p:cTn>
                  </p:par>
                  <p:par>
                    <p:cTn id="56" fill="hold">
                      <p:stCondLst>
                        <p:cond delay="indefinite"/>
                      </p:stCondLst>
                      <p:childTnLst>
                        <p:par>
                          <p:cTn id="57" fill="hold">
                            <p:stCondLst>
                              <p:cond delay="0"/>
                            </p:stCondLst>
                            <p:childTnLst>
                              <p:par>
                                <p:cTn id="58" presetID="9" presetClass="exit" presetSubtype="0" fill="hold" grpId="2" nodeType="clickEffect">
                                  <p:stCondLst>
                                    <p:cond delay="0"/>
                                  </p:stCondLst>
                                  <p:iterate type="lt">
                                    <p:tmPct val="0"/>
                                  </p:iterate>
                                  <p:childTnLst>
                                    <p:animEffect transition="out" filter="dissolve">
                                      <p:cBhvr>
                                        <p:cTn id="59" dur="500"/>
                                        <p:tgtEl>
                                          <p:spTgt spid="31"/>
                                        </p:tgtEl>
                                      </p:cBhvr>
                                    </p:animEffect>
                                    <p:set>
                                      <p:cBhvr>
                                        <p:cTn id="60" dur="1" fill="hold">
                                          <p:stCondLst>
                                            <p:cond delay="499"/>
                                          </p:stCondLst>
                                        </p:cTn>
                                        <p:tgtEl>
                                          <p:spTgt spid="31"/>
                                        </p:tgtEl>
                                        <p:attrNameLst>
                                          <p:attrName>style.visibility</p:attrName>
                                        </p:attrNameLst>
                                      </p:cBhvr>
                                      <p:to>
                                        <p:strVal val="hidden"/>
                                      </p:to>
                                    </p:set>
                                  </p:childTnLst>
                                </p:cTn>
                              </p:par>
                              <p:par>
                                <p:cTn id="61" presetID="9" presetClass="exit" presetSubtype="0" fill="hold" grpId="1" nodeType="withEffect">
                                  <p:stCondLst>
                                    <p:cond delay="0"/>
                                  </p:stCondLst>
                                  <p:childTnLst>
                                    <p:animEffect transition="out" filter="dissolve">
                                      <p:cBhvr>
                                        <p:cTn id="62" dur="500"/>
                                        <p:tgtEl>
                                          <p:spTgt spid="33"/>
                                        </p:tgtEl>
                                      </p:cBhvr>
                                    </p:animEffect>
                                    <p:set>
                                      <p:cBhvr>
                                        <p:cTn id="63" dur="1" fill="hold">
                                          <p:stCondLst>
                                            <p:cond delay="499"/>
                                          </p:stCondLst>
                                        </p:cTn>
                                        <p:tgtEl>
                                          <p:spTgt spid="33"/>
                                        </p:tgtEl>
                                        <p:attrNameLst>
                                          <p:attrName>style.visibility</p:attrName>
                                        </p:attrNameLst>
                                      </p:cBhvr>
                                      <p:to>
                                        <p:strVal val="hidden"/>
                                      </p:to>
                                    </p:set>
                                  </p:childTnLst>
                                </p:cTn>
                              </p:par>
                              <p:par>
                                <p:cTn id="64" presetID="9" presetClass="entr" presetSubtype="0" fill="hold" grpId="0" nodeType="withEffect">
                                  <p:stCondLst>
                                    <p:cond delay="0"/>
                                  </p:stCondLst>
                                  <p:childTnLst>
                                    <p:set>
                                      <p:cBhvr>
                                        <p:cTn id="65" dur="1" fill="hold">
                                          <p:stCondLst>
                                            <p:cond delay="0"/>
                                          </p:stCondLst>
                                        </p:cTn>
                                        <p:tgtEl>
                                          <p:spTgt spid="34"/>
                                        </p:tgtEl>
                                        <p:attrNameLst>
                                          <p:attrName>style.visibility</p:attrName>
                                        </p:attrNameLst>
                                      </p:cBhvr>
                                      <p:to>
                                        <p:strVal val="visible"/>
                                      </p:to>
                                    </p:set>
                                    <p:animEffect transition="in" filter="dissolve">
                                      <p:cBhvr>
                                        <p:cTn id="66" dur="500"/>
                                        <p:tgtEl>
                                          <p:spTgt spid="34"/>
                                        </p:tgtEl>
                                      </p:cBhvr>
                                    </p:animEffect>
                                  </p:childTnLst>
                                </p:cTn>
                              </p:par>
                              <p:par>
                                <p:cTn id="67" presetID="14" presetClass="entr" presetSubtype="10" fill="hold" grpId="0" nodeType="withEffect">
                                  <p:stCondLst>
                                    <p:cond delay="0"/>
                                  </p:stCondLst>
                                  <p:childTnLst>
                                    <p:set>
                                      <p:cBhvr>
                                        <p:cTn id="68" dur="1" fill="hold">
                                          <p:stCondLst>
                                            <p:cond delay="0"/>
                                          </p:stCondLst>
                                        </p:cTn>
                                        <p:tgtEl>
                                          <p:spTgt spid="35"/>
                                        </p:tgtEl>
                                        <p:attrNameLst>
                                          <p:attrName>style.visibility</p:attrName>
                                        </p:attrNameLst>
                                      </p:cBhvr>
                                      <p:to>
                                        <p:strVal val="visible"/>
                                      </p:to>
                                    </p:set>
                                    <p:animEffect transition="in" filter="randombar(horizontal)">
                                      <p:cBhvr>
                                        <p:cTn id="69" dur="500"/>
                                        <p:tgtEl>
                                          <p:spTgt spid="35"/>
                                        </p:tgtEl>
                                      </p:cBhvr>
                                    </p:animEffect>
                                  </p:childTnLst>
                                </p:cTn>
                              </p:par>
                            </p:childTnLst>
                          </p:cTn>
                        </p:par>
                        <p:par>
                          <p:cTn id="70" fill="hold">
                            <p:stCondLst>
                              <p:cond delay="500"/>
                            </p:stCondLst>
                            <p:childTnLst>
                              <p:par>
                                <p:cTn id="71" presetID="9" presetClass="entr" presetSubtype="0" fill="hold" grpId="0" nodeType="afterEffect">
                                  <p:stCondLst>
                                    <p:cond delay="0"/>
                                  </p:stCondLst>
                                  <p:childTnLst>
                                    <p:set>
                                      <p:cBhvr>
                                        <p:cTn id="72" dur="1" fill="hold">
                                          <p:stCondLst>
                                            <p:cond delay="0"/>
                                          </p:stCondLst>
                                        </p:cTn>
                                        <p:tgtEl>
                                          <p:spTgt spid="32"/>
                                        </p:tgtEl>
                                        <p:attrNameLst>
                                          <p:attrName>style.visibility</p:attrName>
                                        </p:attrNameLst>
                                      </p:cBhvr>
                                      <p:to>
                                        <p:strVal val="visible"/>
                                      </p:to>
                                    </p:set>
                                    <p:animEffect transition="in" filter="dissolve">
                                      <p:cBhvr>
                                        <p:cTn id="73"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P spid="26" grpId="1"/>
      <p:bldP spid="30" grpId="0"/>
      <p:bldP spid="30" grpId="1"/>
      <p:bldP spid="27" grpId="0"/>
      <p:bldP spid="27" grpId="1"/>
      <p:bldP spid="31" grpId="0"/>
      <p:bldP spid="31" grpId="1"/>
      <p:bldP spid="31" grpId="2"/>
      <p:bldP spid="6" grpId="0"/>
      <p:bldP spid="7" grpId="0"/>
      <p:bldP spid="8" grpId="0"/>
      <p:bldP spid="10" grpId="0"/>
      <p:bldP spid="32" grpId="0"/>
      <p:bldP spid="33" grpId="0"/>
      <p:bldP spid="33" grpId="1"/>
      <p:bldP spid="34" grpId="0"/>
      <p:bldP spid="35"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half" idx="1"/>
          </p:nvPr>
        </p:nvSpPr>
        <p:spPr>
          <a:xfrm>
            <a:off x="4656993" y="487543"/>
            <a:ext cx="4387581" cy="5924551"/>
          </a:xfrm>
        </p:spPr>
        <p:txBody>
          <a:bodyPr/>
          <a:lstStyle/>
          <a:p>
            <a:r>
              <a:rPr lang="en-GB" dirty="0" smtClean="0"/>
              <a:t>Signatures</a:t>
            </a:r>
            <a:endParaRPr lang="en-GB" dirty="0"/>
          </a:p>
          <a:p>
            <a:r>
              <a:rPr lang="en-GB" b="0" dirty="0" smtClean="0"/>
              <a:t>When ‘A’ sends a message to ‘B’, ‘B’ can be certain it is from ‘A’</a:t>
            </a:r>
          </a:p>
          <a:p>
            <a:endParaRPr lang="en-GB" b="0" dirty="0" smtClean="0"/>
          </a:p>
          <a:p>
            <a:r>
              <a:rPr lang="en-GB" dirty="0" smtClean="0"/>
              <a:t>Electronic money</a:t>
            </a:r>
          </a:p>
          <a:p>
            <a:r>
              <a:rPr lang="en-GB" b="0" dirty="0" smtClean="0"/>
              <a:t>Securely sending funds</a:t>
            </a:r>
          </a:p>
          <a:p>
            <a:endParaRPr lang="en-GB" b="0" dirty="0"/>
          </a:p>
          <a:p>
            <a:r>
              <a:rPr lang="en-GB" dirty="0" smtClean="0"/>
              <a:t>Time stamps</a:t>
            </a:r>
          </a:p>
          <a:p>
            <a:r>
              <a:rPr lang="en-GB" b="0" dirty="0" smtClean="0"/>
              <a:t>Demonstrating that a contract, patent etc. was set up as it claims (author, </a:t>
            </a:r>
            <a:r>
              <a:rPr lang="en-GB" b="0" dirty="0" smtClean="0"/>
              <a:t>time etc</a:t>
            </a:r>
            <a:r>
              <a:rPr lang="en-GB" b="0" dirty="0" smtClean="0"/>
              <a:t>.)</a:t>
            </a:r>
          </a:p>
          <a:p>
            <a:endParaRPr lang="en-GB" b="0" dirty="0" smtClean="0"/>
          </a:p>
          <a:p>
            <a:r>
              <a:rPr lang="en-GB" dirty="0" smtClean="0"/>
              <a:t>Verification</a:t>
            </a:r>
          </a:p>
          <a:p>
            <a:r>
              <a:rPr lang="en-GB" b="0" dirty="0" smtClean="0"/>
              <a:t>Proving you are you: PIN numbers, computer logons, etc.</a:t>
            </a:r>
          </a:p>
          <a:p>
            <a:endParaRPr lang="en-GB" b="0" dirty="0"/>
          </a:p>
          <a:p>
            <a:r>
              <a:rPr lang="en-GB" dirty="0" smtClean="0"/>
              <a:t>Disk encryption</a:t>
            </a:r>
          </a:p>
          <a:p>
            <a:r>
              <a:rPr lang="en-GB" b="0" dirty="0" smtClean="0"/>
              <a:t>Protecting your computer’s data</a:t>
            </a:r>
            <a:endParaRPr lang="en-GB" b="0" dirty="0"/>
          </a:p>
          <a:p>
            <a:endParaRPr lang="en-GB" b="0" dirty="0" smtClean="0"/>
          </a:p>
          <a:p>
            <a:endParaRPr lang="en-GB" b="0" dirty="0" smtClean="0"/>
          </a:p>
          <a:p>
            <a:endParaRPr lang="en-GB" b="0" dirty="0"/>
          </a:p>
          <a:p>
            <a:endParaRPr lang="en-GB" b="0" dirty="0"/>
          </a:p>
        </p:txBody>
      </p:sp>
      <p:sp>
        <p:nvSpPr>
          <p:cNvPr id="4" name="Title 3"/>
          <p:cNvSpPr>
            <a:spLocks noGrp="1"/>
          </p:cNvSpPr>
          <p:nvPr>
            <p:ph type="title"/>
          </p:nvPr>
        </p:nvSpPr>
        <p:spPr>
          <a:xfrm>
            <a:off x="160338" y="1072499"/>
            <a:ext cx="3973512" cy="5110445"/>
          </a:xfrm>
        </p:spPr>
        <p:txBody>
          <a:bodyPr/>
          <a:lstStyle/>
          <a:p>
            <a:r>
              <a:rPr lang="en-GB" dirty="0" smtClean="0"/>
              <a:t>What other </a:t>
            </a:r>
            <a:r>
              <a:rPr lang="en-GB" dirty="0"/>
              <a:t>uses are there for </a:t>
            </a:r>
            <a:r>
              <a:rPr lang="en-GB" dirty="0" smtClean="0"/>
              <a:t>cryptography</a:t>
            </a:r>
            <a:r>
              <a:rPr lang="en-GB" dirty="0"/>
              <a:t>, beyond </a:t>
            </a:r>
            <a:r>
              <a:rPr lang="en-GB" dirty="0" smtClean="0"/>
              <a:t>securely sending </a:t>
            </a:r>
            <a:r>
              <a:rPr lang="en-GB" dirty="0"/>
              <a:t>a message from A to </a:t>
            </a:r>
            <a:r>
              <a:rPr lang="en-GB" dirty="0" smtClean="0"/>
              <a:t>B?</a:t>
            </a:r>
            <a:endParaRPr lang="en-GB" dirty="0"/>
          </a:p>
        </p:txBody>
      </p:sp>
    </p:spTree>
    <p:extLst>
      <p:ext uri="{BB962C8B-B14F-4D97-AF65-F5344CB8AC3E}">
        <p14:creationId xmlns:p14="http://schemas.microsoft.com/office/powerpoint/2010/main" xmlns="" val="358115346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95350" y="1252286"/>
            <a:ext cx="7353300" cy="3776914"/>
          </a:xfrm>
        </p:spPr>
        <p:txBody>
          <a:bodyPr/>
          <a:lstStyle/>
          <a:p>
            <a:r>
              <a:rPr lang="en-GB" sz="8000" dirty="0" smtClean="0"/>
              <a:t>Do the cryptography challenge</a:t>
            </a:r>
            <a:endParaRPr lang="en-GB" sz="8000" dirty="0"/>
          </a:p>
        </p:txBody>
      </p:sp>
    </p:spTree>
    <p:extLst>
      <p:ext uri="{BB962C8B-B14F-4D97-AF65-F5344CB8AC3E}">
        <p14:creationId xmlns:p14="http://schemas.microsoft.com/office/powerpoint/2010/main" xmlns="" val="412767202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93738" y="941390"/>
            <a:ext cx="6870700" cy="1702391"/>
          </a:xfrm>
        </p:spPr>
        <p:txBody>
          <a:bodyPr/>
          <a:lstStyle/>
          <a:p>
            <a:r>
              <a:rPr lang="en-GB" dirty="0" smtClean="0"/>
              <a:t>What are the keys used in the four decode challenges?</a:t>
            </a:r>
            <a:endParaRPr lang="en-GB" dirty="0"/>
          </a:p>
        </p:txBody>
      </p:sp>
      <p:sp>
        <p:nvSpPr>
          <p:cNvPr id="3" name="Content Placeholder 2"/>
          <p:cNvSpPr>
            <a:spLocks noGrp="1"/>
          </p:cNvSpPr>
          <p:nvPr>
            <p:ph idx="1"/>
          </p:nvPr>
        </p:nvSpPr>
        <p:spPr>
          <a:xfrm>
            <a:off x="693738" y="2643781"/>
            <a:ext cx="2853720" cy="483467"/>
          </a:xfrm>
        </p:spPr>
        <p:txBody>
          <a:bodyPr/>
          <a:lstStyle/>
          <a:p>
            <a:r>
              <a:rPr lang="en-GB" dirty="0" smtClean="0"/>
              <a:t>Caesar cipher</a:t>
            </a:r>
            <a:endParaRPr lang="en-GB" dirty="0"/>
          </a:p>
        </p:txBody>
      </p:sp>
      <p:sp>
        <p:nvSpPr>
          <p:cNvPr id="4" name="Date Placeholder 3"/>
          <p:cNvSpPr>
            <a:spLocks noGrp="1"/>
          </p:cNvSpPr>
          <p:nvPr>
            <p:ph type="dt" sz="half" idx="10"/>
          </p:nvPr>
        </p:nvSpPr>
        <p:spPr/>
        <p:txBody>
          <a:bodyPr/>
          <a:lstStyle/>
          <a:p>
            <a:fld id="{857719EB-9AC5-C946-A78E-B70A5B293489}" type="datetime1">
              <a:rPr lang="en-GB" smtClean="0"/>
              <a:pPr/>
              <a:t>08/06/2015</a:t>
            </a:fld>
            <a:endParaRPr lang="en-US"/>
          </a:p>
        </p:txBody>
      </p:sp>
      <p:sp>
        <p:nvSpPr>
          <p:cNvPr id="5" name="Footer Placeholder 4"/>
          <p:cNvSpPr>
            <a:spLocks noGrp="1"/>
          </p:cNvSpPr>
          <p:nvPr>
            <p:ph type="ftr" sz="quarter" idx="11"/>
          </p:nvPr>
        </p:nvSpPr>
        <p:spPr/>
        <p:txBody>
          <a:bodyPr/>
          <a:lstStyle/>
          <a:p>
            <a:r>
              <a:rPr lang="en-US" smtClean="0"/>
              <a:t>Quantum Key Distribution</a:t>
            </a:r>
            <a:endParaRPr lang="en-US" dirty="0"/>
          </a:p>
        </p:txBody>
      </p:sp>
      <p:sp>
        <p:nvSpPr>
          <p:cNvPr id="7" name="Content Placeholder 2"/>
          <p:cNvSpPr txBox="1">
            <a:spLocks/>
          </p:cNvSpPr>
          <p:nvPr/>
        </p:nvSpPr>
        <p:spPr bwMode="auto">
          <a:xfrm>
            <a:off x="693738" y="4281013"/>
            <a:ext cx="2853720" cy="483467"/>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lvl1pPr algn="l" rtl="0" eaLnBrk="1" fontAlgn="base" hangingPunct="1">
              <a:lnSpc>
                <a:spcPts val="2600"/>
              </a:lnSpc>
              <a:spcBef>
                <a:spcPct val="0"/>
              </a:spcBef>
              <a:spcAft>
                <a:spcPct val="0"/>
              </a:spcAft>
              <a:defRPr sz="2000" b="1">
                <a:solidFill>
                  <a:schemeClr val="tx1"/>
                </a:solidFill>
                <a:latin typeface="+mn-lt"/>
                <a:ea typeface="+mn-ea"/>
                <a:cs typeface="+mn-cs"/>
              </a:defRPr>
            </a:lvl1pPr>
            <a:lvl2pPr marL="1588" algn="l" rtl="0" eaLnBrk="1" fontAlgn="base" hangingPunct="1">
              <a:lnSpc>
                <a:spcPts val="2600"/>
              </a:lnSpc>
              <a:spcBef>
                <a:spcPct val="0"/>
              </a:spcBef>
              <a:spcAft>
                <a:spcPct val="0"/>
              </a:spcAft>
              <a:defRPr sz="2000">
                <a:solidFill>
                  <a:schemeClr val="tx1"/>
                </a:solidFill>
                <a:latin typeface="+mn-lt"/>
                <a:ea typeface="ＭＳ Ｐゴシック" charset="-128"/>
              </a:defRPr>
            </a:lvl2pPr>
            <a:lvl3pPr marL="384175" indent="-381000" algn="l" rtl="0" eaLnBrk="1" fontAlgn="base" hangingPunct="1">
              <a:spcBef>
                <a:spcPct val="20000"/>
              </a:spcBef>
              <a:spcAft>
                <a:spcPct val="0"/>
              </a:spcAft>
              <a:buChar char="•"/>
              <a:defRPr sz="2000">
                <a:solidFill>
                  <a:schemeClr val="tx1"/>
                </a:solidFill>
                <a:latin typeface="+mn-lt"/>
                <a:ea typeface="ＭＳ Ｐゴシック" charset="-128"/>
              </a:defRPr>
            </a:lvl3pPr>
            <a:lvl4pPr marL="763588" indent="-377825" algn="l" rtl="0" eaLnBrk="1" fontAlgn="base" hangingPunct="1">
              <a:spcBef>
                <a:spcPct val="20000"/>
              </a:spcBef>
              <a:spcAft>
                <a:spcPct val="0"/>
              </a:spcAft>
              <a:buChar char="–"/>
              <a:defRPr sz="2000">
                <a:solidFill>
                  <a:schemeClr val="tx1"/>
                </a:solidFill>
                <a:latin typeface="+mn-lt"/>
                <a:ea typeface="ＭＳ Ｐゴシック" charset="-128"/>
              </a:defRPr>
            </a:lvl4pPr>
            <a:lvl5pPr marL="1141413" indent="-376238" algn="l" rtl="0" eaLnBrk="1" fontAlgn="base" hangingPunct="1">
              <a:spcBef>
                <a:spcPct val="20000"/>
              </a:spcBef>
              <a:spcAft>
                <a:spcPct val="0"/>
              </a:spcAft>
              <a:buChar char="•"/>
              <a:defRPr sz="2000">
                <a:solidFill>
                  <a:schemeClr val="tx1"/>
                </a:solidFill>
                <a:latin typeface="+mn-lt"/>
                <a:ea typeface="ＭＳ Ｐゴシック" charset="-128"/>
              </a:defRPr>
            </a:lvl5pPr>
            <a:lvl6pPr marL="1598613" indent="-376238" algn="l" rtl="0" eaLnBrk="1" fontAlgn="base" hangingPunct="1">
              <a:spcBef>
                <a:spcPct val="20000"/>
              </a:spcBef>
              <a:spcAft>
                <a:spcPct val="0"/>
              </a:spcAft>
              <a:buChar char="•"/>
              <a:defRPr sz="2000">
                <a:solidFill>
                  <a:schemeClr val="tx1"/>
                </a:solidFill>
                <a:latin typeface="+mn-lt"/>
                <a:ea typeface="ＭＳ Ｐゴシック" charset="-128"/>
              </a:defRPr>
            </a:lvl6pPr>
            <a:lvl7pPr marL="2055813" indent="-376238" algn="l" rtl="0" eaLnBrk="1" fontAlgn="base" hangingPunct="1">
              <a:spcBef>
                <a:spcPct val="20000"/>
              </a:spcBef>
              <a:spcAft>
                <a:spcPct val="0"/>
              </a:spcAft>
              <a:buChar char="•"/>
              <a:defRPr sz="2000">
                <a:solidFill>
                  <a:schemeClr val="tx1"/>
                </a:solidFill>
                <a:latin typeface="+mn-lt"/>
                <a:ea typeface="ＭＳ Ｐゴシック" charset="-128"/>
              </a:defRPr>
            </a:lvl7pPr>
            <a:lvl8pPr marL="2513013" indent="-376238" algn="l" rtl="0" eaLnBrk="1" fontAlgn="base" hangingPunct="1">
              <a:spcBef>
                <a:spcPct val="20000"/>
              </a:spcBef>
              <a:spcAft>
                <a:spcPct val="0"/>
              </a:spcAft>
              <a:buChar char="•"/>
              <a:defRPr sz="2000">
                <a:solidFill>
                  <a:schemeClr val="tx1"/>
                </a:solidFill>
                <a:latin typeface="+mn-lt"/>
                <a:ea typeface="ＭＳ Ｐゴシック" charset="-128"/>
              </a:defRPr>
            </a:lvl8pPr>
            <a:lvl9pPr marL="2970213" indent="-376238" algn="l" rtl="0" eaLnBrk="1" fontAlgn="base" hangingPunct="1">
              <a:spcBef>
                <a:spcPct val="20000"/>
              </a:spcBef>
              <a:spcAft>
                <a:spcPct val="0"/>
              </a:spcAft>
              <a:buChar char="•"/>
              <a:defRPr sz="2000">
                <a:solidFill>
                  <a:schemeClr val="tx1"/>
                </a:solidFill>
                <a:latin typeface="+mn-lt"/>
                <a:ea typeface="ＭＳ Ｐゴシック" charset="-128"/>
              </a:defRPr>
            </a:lvl9pPr>
          </a:lstStyle>
          <a:p>
            <a:r>
              <a:rPr lang="en-GB" kern="0" dirty="0" smtClean="0"/>
              <a:t>Transposition cipher</a:t>
            </a:r>
            <a:endParaRPr lang="en-GB" kern="0" dirty="0"/>
          </a:p>
        </p:txBody>
      </p:sp>
      <p:sp>
        <p:nvSpPr>
          <p:cNvPr id="9" name="Content Placeholder 2"/>
          <p:cNvSpPr txBox="1">
            <a:spLocks/>
          </p:cNvSpPr>
          <p:nvPr/>
        </p:nvSpPr>
        <p:spPr bwMode="auto">
          <a:xfrm>
            <a:off x="693738" y="5099629"/>
            <a:ext cx="2853720" cy="483467"/>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lvl1pPr algn="l" rtl="0" eaLnBrk="1" fontAlgn="base" hangingPunct="1">
              <a:lnSpc>
                <a:spcPts val="2600"/>
              </a:lnSpc>
              <a:spcBef>
                <a:spcPct val="0"/>
              </a:spcBef>
              <a:spcAft>
                <a:spcPct val="0"/>
              </a:spcAft>
              <a:defRPr sz="2000" b="1">
                <a:solidFill>
                  <a:schemeClr val="tx1"/>
                </a:solidFill>
                <a:latin typeface="+mn-lt"/>
                <a:ea typeface="+mn-ea"/>
                <a:cs typeface="+mn-cs"/>
              </a:defRPr>
            </a:lvl1pPr>
            <a:lvl2pPr marL="1588" algn="l" rtl="0" eaLnBrk="1" fontAlgn="base" hangingPunct="1">
              <a:lnSpc>
                <a:spcPts val="2600"/>
              </a:lnSpc>
              <a:spcBef>
                <a:spcPct val="0"/>
              </a:spcBef>
              <a:spcAft>
                <a:spcPct val="0"/>
              </a:spcAft>
              <a:defRPr sz="2000">
                <a:solidFill>
                  <a:schemeClr val="tx1"/>
                </a:solidFill>
                <a:latin typeface="+mn-lt"/>
                <a:ea typeface="ＭＳ Ｐゴシック" charset="-128"/>
              </a:defRPr>
            </a:lvl2pPr>
            <a:lvl3pPr marL="384175" indent="-381000" algn="l" rtl="0" eaLnBrk="1" fontAlgn="base" hangingPunct="1">
              <a:spcBef>
                <a:spcPct val="20000"/>
              </a:spcBef>
              <a:spcAft>
                <a:spcPct val="0"/>
              </a:spcAft>
              <a:buChar char="•"/>
              <a:defRPr sz="2000">
                <a:solidFill>
                  <a:schemeClr val="tx1"/>
                </a:solidFill>
                <a:latin typeface="+mn-lt"/>
                <a:ea typeface="ＭＳ Ｐゴシック" charset="-128"/>
              </a:defRPr>
            </a:lvl3pPr>
            <a:lvl4pPr marL="763588" indent="-377825" algn="l" rtl="0" eaLnBrk="1" fontAlgn="base" hangingPunct="1">
              <a:spcBef>
                <a:spcPct val="20000"/>
              </a:spcBef>
              <a:spcAft>
                <a:spcPct val="0"/>
              </a:spcAft>
              <a:buChar char="–"/>
              <a:defRPr sz="2000">
                <a:solidFill>
                  <a:schemeClr val="tx1"/>
                </a:solidFill>
                <a:latin typeface="+mn-lt"/>
                <a:ea typeface="ＭＳ Ｐゴシック" charset="-128"/>
              </a:defRPr>
            </a:lvl4pPr>
            <a:lvl5pPr marL="1141413" indent="-376238" algn="l" rtl="0" eaLnBrk="1" fontAlgn="base" hangingPunct="1">
              <a:spcBef>
                <a:spcPct val="20000"/>
              </a:spcBef>
              <a:spcAft>
                <a:spcPct val="0"/>
              </a:spcAft>
              <a:buChar char="•"/>
              <a:defRPr sz="2000">
                <a:solidFill>
                  <a:schemeClr val="tx1"/>
                </a:solidFill>
                <a:latin typeface="+mn-lt"/>
                <a:ea typeface="ＭＳ Ｐゴシック" charset="-128"/>
              </a:defRPr>
            </a:lvl5pPr>
            <a:lvl6pPr marL="1598613" indent="-376238" algn="l" rtl="0" eaLnBrk="1" fontAlgn="base" hangingPunct="1">
              <a:spcBef>
                <a:spcPct val="20000"/>
              </a:spcBef>
              <a:spcAft>
                <a:spcPct val="0"/>
              </a:spcAft>
              <a:buChar char="•"/>
              <a:defRPr sz="2000">
                <a:solidFill>
                  <a:schemeClr val="tx1"/>
                </a:solidFill>
                <a:latin typeface="+mn-lt"/>
                <a:ea typeface="ＭＳ Ｐゴシック" charset="-128"/>
              </a:defRPr>
            </a:lvl6pPr>
            <a:lvl7pPr marL="2055813" indent="-376238" algn="l" rtl="0" eaLnBrk="1" fontAlgn="base" hangingPunct="1">
              <a:spcBef>
                <a:spcPct val="20000"/>
              </a:spcBef>
              <a:spcAft>
                <a:spcPct val="0"/>
              </a:spcAft>
              <a:buChar char="•"/>
              <a:defRPr sz="2000">
                <a:solidFill>
                  <a:schemeClr val="tx1"/>
                </a:solidFill>
                <a:latin typeface="+mn-lt"/>
                <a:ea typeface="ＭＳ Ｐゴシック" charset="-128"/>
              </a:defRPr>
            </a:lvl7pPr>
            <a:lvl8pPr marL="2513013" indent="-376238" algn="l" rtl="0" eaLnBrk="1" fontAlgn="base" hangingPunct="1">
              <a:spcBef>
                <a:spcPct val="20000"/>
              </a:spcBef>
              <a:spcAft>
                <a:spcPct val="0"/>
              </a:spcAft>
              <a:buChar char="•"/>
              <a:defRPr sz="2000">
                <a:solidFill>
                  <a:schemeClr val="tx1"/>
                </a:solidFill>
                <a:latin typeface="+mn-lt"/>
                <a:ea typeface="ＭＳ Ｐゴシック" charset="-128"/>
              </a:defRPr>
            </a:lvl8pPr>
            <a:lvl9pPr marL="2970213" indent="-376238" algn="l" rtl="0" eaLnBrk="1" fontAlgn="base" hangingPunct="1">
              <a:spcBef>
                <a:spcPct val="20000"/>
              </a:spcBef>
              <a:spcAft>
                <a:spcPct val="0"/>
              </a:spcAft>
              <a:buChar char="•"/>
              <a:defRPr sz="2000">
                <a:solidFill>
                  <a:schemeClr val="tx1"/>
                </a:solidFill>
                <a:latin typeface="+mn-lt"/>
                <a:ea typeface="ＭＳ Ｐゴシック" charset="-128"/>
              </a:defRPr>
            </a:lvl9pPr>
          </a:lstStyle>
          <a:p>
            <a:r>
              <a:rPr lang="en-GB" kern="0" dirty="0" err="1"/>
              <a:t>Vigenère</a:t>
            </a:r>
            <a:r>
              <a:rPr lang="en-GB" kern="0" dirty="0"/>
              <a:t> </a:t>
            </a:r>
            <a:r>
              <a:rPr lang="en-GB" kern="0" dirty="0" smtClean="0"/>
              <a:t>square</a:t>
            </a:r>
            <a:endParaRPr lang="en-GB" kern="0" dirty="0"/>
          </a:p>
        </p:txBody>
      </p:sp>
      <p:sp>
        <p:nvSpPr>
          <p:cNvPr id="11" name="Content Placeholder 2"/>
          <p:cNvSpPr txBox="1">
            <a:spLocks/>
          </p:cNvSpPr>
          <p:nvPr/>
        </p:nvSpPr>
        <p:spPr bwMode="auto">
          <a:xfrm>
            <a:off x="693738" y="3462397"/>
            <a:ext cx="2853720" cy="483467"/>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lvl1pPr algn="l" rtl="0" eaLnBrk="1" fontAlgn="base" hangingPunct="1">
              <a:lnSpc>
                <a:spcPts val="2600"/>
              </a:lnSpc>
              <a:spcBef>
                <a:spcPct val="0"/>
              </a:spcBef>
              <a:spcAft>
                <a:spcPct val="0"/>
              </a:spcAft>
              <a:defRPr sz="2000" b="1">
                <a:solidFill>
                  <a:schemeClr val="tx1"/>
                </a:solidFill>
                <a:latin typeface="+mn-lt"/>
                <a:ea typeface="+mn-ea"/>
                <a:cs typeface="+mn-cs"/>
              </a:defRPr>
            </a:lvl1pPr>
            <a:lvl2pPr marL="1588" algn="l" rtl="0" eaLnBrk="1" fontAlgn="base" hangingPunct="1">
              <a:lnSpc>
                <a:spcPts val="2600"/>
              </a:lnSpc>
              <a:spcBef>
                <a:spcPct val="0"/>
              </a:spcBef>
              <a:spcAft>
                <a:spcPct val="0"/>
              </a:spcAft>
              <a:defRPr sz="2000">
                <a:solidFill>
                  <a:schemeClr val="tx1"/>
                </a:solidFill>
                <a:latin typeface="+mn-lt"/>
                <a:ea typeface="ＭＳ Ｐゴシック" charset="-128"/>
              </a:defRPr>
            </a:lvl2pPr>
            <a:lvl3pPr marL="384175" indent="-381000" algn="l" rtl="0" eaLnBrk="1" fontAlgn="base" hangingPunct="1">
              <a:spcBef>
                <a:spcPct val="20000"/>
              </a:spcBef>
              <a:spcAft>
                <a:spcPct val="0"/>
              </a:spcAft>
              <a:buChar char="•"/>
              <a:defRPr sz="2000">
                <a:solidFill>
                  <a:schemeClr val="tx1"/>
                </a:solidFill>
                <a:latin typeface="+mn-lt"/>
                <a:ea typeface="ＭＳ Ｐゴシック" charset="-128"/>
              </a:defRPr>
            </a:lvl3pPr>
            <a:lvl4pPr marL="763588" indent="-377825" algn="l" rtl="0" eaLnBrk="1" fontAlgn="base" hangingPunct="1">
              <a:spcBef>
                <a:spcPct val="20000"/>
              </a:spcBef>
              <a:spcAft>
                <a:spcPct val="0"/>
              </a:spcAft>
              <a:buChar char="–"/>
              <a:defRPr sz="2000">
                <a:solidFill>
                  <a:schemeClr val="tx1"/>
                </a:solidFill>
                <a:latin typeface="+mn-lt"/>
                <a:ea typeface="ＭＳ Ｐゴシック" charset="-128"/>
              </a:defRPr>
            </a:lvl4pPr>
            <a:lvl5pPr marL="1141413" indent="-376238" algn="l" rtl="0" eaLnBrk="1" fontAlgn="base" hangingPunct="1">
              <a:spcBef>
                <a:spcPct val="20000"/>
              </a:spcBef>
              <a:spcAft>
                <a:spcPct val="0"/>
              </a:spcAft>
              <a:buChar char="•"/>
              <a:defRPr sz="2000">
                <a:solidFill>
                  <a:schemeClr val="tx1"/>
                </a:solidFill>
                <a:latin typeface="+mn-lt"/>
                <a:ea typeface="ＭＳ Ｐゴシック" charset="-128"/>
              </a:defRPr>
            </a:lvl5pPr>
            <a:lvl6pPr marL="1598613" indent="-376238" algn="l" rtl="0" eaLnBrk="1" fontAlgn="base" hangingPunct="1">
              <a:spcBef>
                <a:spcPct val="20000"/>
              </a:spcBef>
              <a:spcAft>
                <a:spcPct val="0"/>
              </a:spcAft>
              <a:buChar char="•"/>
              <a:defRPr sz="2000">
                <a:solidFill>
                  <a:schemeClr val="tx1"/>
                </a:solidFill>
                <a:latin typeface="+mn-lt"/>
                <a:ea typeface="ＭＳ Ｐゴシック" charset="-128"/>
              </a:defRPr>
            </a:lvl6pPr>
            <a:lvl7pPr marL="2055813" indent="-376238" algn="l" rtl="0" eaLnBrk="1" fontAlgn="base" hangingPunct="1">
              <a:spcBef>
                <a:spcPct val="20000"/>
              </a:spcBef>
              <a:spcAft>
                <a:spcPct val="0"/>
              </a:spcAft>
              <a:buChar char="•"/>
              <a:defRPr sz="2000">
                <a:solidFill>
                  <a:schemeClr val="tx1"/>
                </a:solidFill>
                <a:latin typeface="+mn-lt"/>
                <a:ea typeface="ＭＳ Ｐゴシック" charset="-128"/>
              </a:defRPr>
            </a:lvl7pPr>
            <a:lvl8pPr marL="2513013" indent="-376238" algn="l" rtl="0" eaLnBrk="1" fontAlgn="base" hangingPunct="1">
              <a:spcBef>
                <a:spcPct val="20000"/>
              </a:spcBef>
              <a:spcAft>
                <a:spcPct val="0"/>
              </a:spcAft>
              <a:buChar char="•"/>
              <a:defRPr sz="2000">
                <a:solidFill>
                  <a:schemeClr val="tx1"/>
                </a:solidFill>
                <a:latin typeface="+mn-lt"/>
                <a:ea typeface="ＭＳ Ｐゴシック" charset="-128"/>
              </a:defRPr>
            </a:lvl8pPr>
            <a:lvl9pPr marL="2970213" indent="-376238" algn="l" rtl="0" eaLnBrk="1" fontAlgn="base" hangingPunct="1">
              <a:spcBef>
                <a:spcPct val="20000"/>
              </a:spcBef>
              <a:spcAft>
                <a:spcPct val="0"/>
              </a:spcAft>
              <a:buChar char="•"/>
              <a:defRPr sz="2000">
                <a:solidFill>
                  <a:schemeClr val="tx1"/>
                </a:solidFill>
                <a:latin typeface="+mn-lt"/>
                <a:ea typeface="ＭＳ Ｐゴシック" charset="-128"/>
              </a:defRPr>
            </a:lvl9pPr>
          </a:lstStyle>
          <a:p>
            <a:r>
              <a:rPr lang="en-GB" kern="0" dirty="0" smtClean="0"/>
              <a:t>Keyword cipher</a:t>
            </a:r>
            <a:endParaRPr lang="en-GB" kern="0" dirty="0"/>
          </a:p>
        </p:txBody>
      </p:sp>
      <p:sp>
        <p:nvSpPr>
          <p:cNvPr id="12" name="Content Placeholder 2"/>
          <p:cNvSpPr txBox="1">
            <a:spLocks/>
          </p:cNvSpPr>
          <p:nvPr/>
        </p:nvSpPr>
        <p:spPr bwMode="auto">
          <a:xfrm>
            <a:off x="3779838" y="2643781"/>
            <a:ext cx="2853720" cy="483467"/>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lvl1pPr algn="l" rtl="0" eaLnBrk="1" fontAlgn="base" hangingPunct="1">
              <a:lnSpc>
                <a:spcPts val="2600"/>
              </a:lnSpc>
              <a:spcBef>
                <a:spcPct val="0"/>
              </a:spcBef>
              <a:spcAft>
                <a:spcPct val="0"/>
              </a:spcAft>
              <a:defRPr sz="2000" b="1">
                <a:solidFill>
                  <a:schemeClr val="tx1"/>
                </a:solidFill>
                <a:latin typeface="+mn-lt"/>
                <a:ea typeface="+mn-ea"/>
                <a:cs typeface="+mn-cs"/>
              </a:defRPr>
            </a:lvl1pPr>
            <a:lvl2pPr marL="1588" algn="l" rtl="0" eaLnBrk="1" fontAlgn="base" hangingPunct="1">
              <a:lnSpc>
                <a:spcPts val="2600"/>
              </a:lnSpc>
              <a:spcBef>
                <a:spcPct val="0"/>
              </a:spcBef>
              <a:spcAft>
                <a:spcPct val="0"/>
              </a:spcAft>
              <a:defRPr sz="2000">
                <a:solidFill>
                  <a:schemeClr val="tx1"/>
                </a:solidFill>
                <a:latin typeface="+mn-lt"/>
                <a:ea typeface="ＭＳ Ｐゴシック" charset="-128"/>
              </a:defRPr>
            </a:lvl2pPr>
            <a:lvl3pPr marL="384175" indent="-381000" algn="l" rtl="0" eaLnBrk="1" fontAlgn="base" hangingPunct="1">
              <a:spcBef>
                <a:spcPct val="20000"/>
              </a:spcBef>
              <a:spcAft>
                <a:spcPct val="0"/>
              </a:spcAft>
              <a:buChar char="•"/>
              <a:defRPr sz="2000">
                <a:solidFill>
                  <a:schemeClr val="tx1"/>
                </a:solidFill>
                <a:latin typeface="+mn-lt"/>
                <a:ea typeface="ＭＳ Ｐゴシック" charset="-128"/>
              </a:defRPr>
            </a:lvl3pPr>
            <a:lvl4pPr marL="763588" indent="-377825" algn="l" rtl="0" eaLnBrk="1" fontAlgn="base" hangingPunct="1">
              <a:spcBef>
                <a:spcPct val="20000"/>
              </a:spcBef>
              <a:spcAft>
                <a:spcPct val="0"/>
              </a:spcAft>
              <a:buChar char="–"/>
              <a:defRPr sz="2000">
                <a:solidFill>
                  <a:schemeClr val="tx1"/>
                </a:solidFill>
                <a:latin typeface="+mn-lt"/>
                <a:ea typeface="ＭＳ Ｐゴシック" charset="-128"/>
              </a:defRPr>
            </a:lvl4pPr>
            <a:lvl5pPr marL="1141413" indent="-376238" algn="l" rtl="0" eaLnBrk="1" fontAlgn="base" hangingPunct="1">
              <a:spcBef>
                <a:spcPct val="20000"/>
              </a:spcBef>
              <a:spcAft>
                <a:spcPct val="0"/>
              </a:spcAft>
              <a:buChar char="•"/>
              <a:defRPr sz="2000">
                <a:solidFill>
                  <a:schemeClr val="tx1"/>
                </a:solidFill>
                <a:latin typeface="+mn-lt"/>
                <a:ea typeface="ＭＳ Ｐゴシック" charset="-128"/>
              </a:defRPr>
            </a:lvl5pPr>
            <a:lvl6pPr marL="1598613" indent="-376238" algn="l" rtl="0" eaLnBrk="1" fontAlgn="base" hangingPunct="1">
              <a:spcBef>
                <a:spcPct val="20000"/>
              </a:spcBef>
              <a:spcAft>
                <a:spcPct val="0"/>
              </a:spcAft>
              <a:buChar char="•"/>
              <a:defRPr sz="2000">
                <a:solidFill>
                  <a:schemeClr val="tx1"/>
                </a:solidFill>
                <a:latin typeface="+mn-lt"/>
                <a:ea typeface="ＭＳ Ｐゴシック" charset="-128"/>
              </a:defRPr>
            </a:lvl6pPr>
            <a:lvl7pPr marL="2055813" indent="-376238" algn="l" rtl="0" eaLnBrk="1" fontAlgn="base" hangingPunct="1">
              <a:spcBef>
                <a:spcPct val="20000"/>
              </a:spcBef>
              <a:spcAft>
                <a:spcPct val="0"/>
              </a:spcAft>
              <a:buChar char="•"/>
              <a:defRPr sz="2000">
                <a:solidFill>
                  <a:schemeClr val="tx1"/>
                </a:solidFill>
                <a:latin typeface="+mn-lt"/>
                <a:ea typeface="ＭＳ Ｐゴシック" charset="-128"/>
              </a:defRPr>
            </a:lvl7pPr>
            <a:lvl8pPr marL="2513013" indent="-376238" algn="l" rtl="0" eaLnBrk="1" fontAlgn="base" hangingPunct="1">
              <a:spcBef>
                <a:spcPct val="20000"/>
              </a:spcBef>
              <a:spcAft>
                <a:spcPct val="0"/>
              </a:spcAft>
              <a:buChar char="•"/>
              <a:defRPr sz="2000">
                <a:solidFill>
                  <a:schemeClr val="tx1"/>
                </a:solidFill>
                <a:latin typeface="+mn-lt"/>
                <a:ea typeface="ＭＳ Ｐゴシック" charset="-128"/>
              </a:defRPr>
            </a:lvl8pPr>
            <a:lvl9pPr marL="2970213" indent="-376238" algn="l" rtl="0" eaLnBrk="1" fontAlgn="base" hangingPunct="1">
              <a:spcBef>
                <a:spcPct val="20000"/>
              </a:spcBef>
              <a:spcAft>
                <a:spcPct val="0"/>
              </a:spcAft>
              <a:buChar char="•"/>
              <a:defRPr sz="2000">
                <a:solidFill>
                  <a:schemeClr val="tx1"/>
                </a:solidFill>
                <a:latin typeface="+mn-lt"/>
                <a:ea typeface="ＭＳ Ｐゴシック" charset="-128"/>
              </a:defRPr>
            </a:lvl9pPr>
          </a:lstStyle>
          <a:p>
            <a:r>
              <a:rPr lang="en-GB" kern="0" dirty="0" smtClean="0"/>
              <a:t>Shift of 12</a:t>
            </a:r>
            <a:endParaRPr lang="en-GB" kern="0" dirty="0"/>
          </a:p>
        </p:txBody>
      </p:sp>
      <p:sp>
        <p:nvSpPr>
          <p:cNvPr id="13" name="Content Placeholder 2"/>
          <p:cNvSpPr txBox="1">
            <a:spLocks/>
          </p:cNvSpPr>
          <p:nvPr/>
        </p:nvSpPr>
        <p:spPr bwMode="auto">
          <a:xfrm>
            <a:off x="3779838" y="4281013"/>
            <a:ext cx="2853720" cy="483467"/>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lvl1pPr algn="l" rtl="0" eaLnBrk="1" fontAlgn="base" hangingPunct="1">
              <a:lnSpc>
                <a:spcPts val="2600"/>
              </a:lnSpc>
              <a:spcBef>
                <a:spcPct val="0"/>
              </a:spcBef>
              <a:spcAft>
                <a:spcPct val="0"/>
              </a:spcAft>
              <a:defRPr sz="2000" b="1">
                <a:solidFill>
                  <a:schemeClr val="tx1"/>
                </a:solidFill>
                <a:latin typeface="+mn-lt"/>
                <a:ea typeface="+mn-ea"/>
                <a:cs typeface="+mn-cs"/>
              </a:defRPr>
            </a:lvl1pPr>
            <a:lvl2pPr marL="1588" algn="l" rtl="0" eaLnBrk="1" fontAlgn="base" hangingPunct="1">
              <a:lnSpc>
                <a:spcPts val="2600"/>
              </a:lnSpc>
              <a:spcBef>
                <a:spcPct val="0"/>
              </a:spcBef>
              <a:spcAft>
                <a:spcPct val="0"/>
              </a:spcAft>
              <a:defRPr sz="2000">
                <a:solidFill>
                  <a:schemeClr val="tx1"/>
                </a:solidFill>
                <a:latin typeface="+mn-lt"/>
                <a:ea typeface="ＭＳ Ｐゴシック" charset="-128"/>
              </a:defRPr>
            </a:lvl2pPr>
            <a:lvl3pPr marL="384175" indent="-381000" algn="l" rtl="0" eaLnBrk="1" fontAlgn="base" hangingPunct="1">
              <a:spcBef>
                <a:spcPct val="20000"/>
              </a:spcBef>
              <a:spcAft>
                <a:spcPct val="0"/>
              </a:spcAft>
              <a:buChar char="•"/>
              <a:defRPr sz="2000">
                <a:solidFill>
                  <a:schemeClr val="tx1"/>
                </a:solidFill>
                <a:latin typeface="+mn-lt"/>
                <a:ea typeface="ＭＳ Ｐゴシック" charset="-128"/>
              </a:defRPr>
            </a:lvl3pPr>
            <a:lvl4pPr marL="763588" indent="-377825" algn="l" rtl="0" eaLnBrk="1" fontAlgn="base" hangingPunct="1">
              <a:spcBef>
                <a:spcPct val="20000"/>
              </a:spcBef>
              <a:spcAft>
                <a:spcPct val="0"/>
              </a:spcAft>
              <a:buChar char="–"/>
              <a:defRPr sz="2000">
                <a:solidFill>
                  <a:schemeClr val="tx1"/>
                </a:solidFill>
                <a:latin typeface="+mn-lt"/>
                <a:ea typeface="ＭＳ Ｐゴシック" charset="-128"/>
              </a:defRPr>
            </a:lvl4pPr>
            <a:lvl5pPr marL="1141413" indent="-376238" algn="l" rtl="0" eaLnBrk="1" fontAlgn="base" hangingPunct="1">
              <a:spcBef>
                <a:spcPct val="20000"/>
              </a:spcBef>
              <a:spcAft>
                <a:spcPct val="0"/>
              </a:spcAft>
              <a:buChar char="•"/>
              <a:defRPr sz="2000">
                <a:solidFill>
                  <a:schemeClr val="tx1"/>
                </a:solidFill>
                <a:latin typeface="+mn-lt"/>
                <a:ea typeface="ＭＳ Ｐゴシック" charset="-128"/>
              </a:defRPr>
            </a:lvl5pPr>
            <a:lvl6pPr marL="1598613" indent="-376238" algn="l" rtl="0" eaLnBrk="1" fontAlgn="base" hangingPunct="1">
              <a:spcBef>
                <a:spcPct val="20000"/>
              </a:spcBef>
              <a:spcAft>
                <a:spcPct val="0"/>
              </a:spcAft>
              <a:buChar char="•"/>
              <a:defRPr sz="2000">
                <a:solidFill>
                  <a:schemeClr val="tx1"/>
                </a:solidFill>
                <a:latin typeface="+mn-lt"/>
                <a:ea typeface="ＭＳ Ｐゴシック" charset="-128"/>
              </a:defRPr>
            </a:lvl6pPr>
            <a:lvl7pPr marL="2055813" indent="-376238" algn="l" rtl="0" eaLnBrk="1" fontAlgn="base" hangingPunct="1">
              <a:spcBef>
                <a:spcPct val="20000"/>
              </a:spcBef>
              <a:spcAft>
                <a:spcPct val="0"/>
              </a:spcAft>
              <a:buChar char="•"/>
              <a:defRPr sz="2000">
                <a:solidFill>
                  <a:schemeClr val="tx1"/>
                </a:solidFill>
                <a:latin typeface="+mn-lt"/>
                <a:ea typeface="ＭＳ Ｐゴシック" charset="-128"/>
              </a:defRPr>
            </a:lvl7pPr>
            <a:lvl8pPr marL="2513013" indent="-376238" algn="l" rtl="0" eaLnBrk="1" fontAlgn="base" hangingPunct="1">
              <a:spcBef>
                <a:spcPct val="20000"/>
              </a:spcBef>
              <a:spcAft>
                <a:spcPct val="0"/>
              </a:spcAft>
              <a:buChar char="•"/>
              <a:defRPr sz="2000">
                <a:solidFill>
                  <a:schemeClr val="tx1"/>
                </a:solidFill>
                <a:latin typeface="+mn-lt"/>
                <a:ea typeface="ＭＳ Ｐゴシック" charset="-128"/>
              </a:defRPr>
            </a:lvl8pPr>
            <a:lvl9pPr marL="2970213" indent="-376238" algn="l" rtl="0" eaLnBrk="1" fontAlgn="base" hangingPunct="1">
              <a:spcBef>
                <a:spcPct val="20000"/>
              </a:spcBef>
              <a:spcAft>
                <a:spcPct val="0"/>
              </a:spcAft>
              <a:buChar char="•"/>
              <a:defRPr sz="2000">
                <a:solidFill>
                  <a:schemeClr val="tx1"/>
                </a:solidFill>
                <a:latin typeface="+mn-lt"/>
                <a:ea typeface="ＭＳ Ｐゴシック" charset="-128"/>
              </a:defRPr>
            </a:lvl9pPr>
          </a:lstStyle>
          <a:p>
            <a:r>
              <a:rPr lang="en-GB" kern="0" dirty="0" smtClean="0"/>
              <a:t>Keyword ‘hurt’</a:t>
            </a:r>
            <a:endParaRPr lang="en-GB" kern="0" dirty="0"/>
          </a:p>
        </p:txBody>
      </p:sp>
      <p:sp>
        <p:nvSpPr>
          <p:cNvPr id="14" name="Content Placeholder 2"/>
          <p:cNvSpPr txBox="1">
            <a:spLocks/>
          </p:cNvSpPr>
          <p:nvPr/>
        </p:nvSpPr>
        <p:spPr bwMode="auto">
          <a:xfrm>
            <a:off x="3779838" y="5099629"/>
            <a:ext cx="2853720" cy="483467"/>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lvl1pPr algn="l" rtl="0" eaLnBrk="1" fontAlgn="base" hangingPunct="1">
              <a:lnSpc>
                <a:spcPts val="2600"/>
              </a:lnSpc>
              <a:spcBef>
                <a:spcPct val="0"/>
              </a:spcBef>
              <a:spcAft>
                <a:spcPct val="0"/>
              </a:spcAft>
              <a:defRPr sz="2000" b="1">
                <a:solidFill>
                  <a:schemeClr val="tx1"/>
                </a:solidFill>
                <a:latin typeface="+mn-lt"/>
                <a:ea typeface="+mn-ea"/>
                <a:cs typeface="+mn-cs"/>
              </a:defRPr>
            </a:lvl1pPr>
            <a:lvl2pPr marL="1588" algn="l" rtl="0" eaLnBrk="1" fontAlgn="base" hangingPunct="1">
              <a:lnSpc>
                <a:spcPts val="2600"/>
              </a:lnSpc>
              <a:spcBef>
                <a:spcPct val="0"/>
              </a:spcBef>
              <a:spcAft>
                <a:spcPct val="0"/>
              </a:spcAft>
              <a:defRPr sz="2000">
                <a:solidFill>
                  <a:schemeClr val="tx1"/>
                </a:solidFill>
                <a:latin typeface="+mn-lt"/>
                <a:ea typeface="ＭＳ Ｐゴシック" charset="-128"/>
              </a:defRPr>
            </a:lvl2pPr>
            <a:lvl3pPr marL="384175" indent="-381000" algn="l" rtl="0" eaLnBrk="1" fontAlgn="base" hangingPunct="1">
              <a:spcBef>
                <a:spcPct val="20000"/>
              </a:spcBef>
              <a:spcAft>
                <a:spcPct val="0"/>
              </a:spcAft>
              <a:buChar char="•"/>
              <a:defRPr sz="2000">
                <a:solidFill>
                  <a:schemeClr val="tx1"/>
                </a:solidFill>
                <a:latin typeface="+mn-lt"/>
                <a:ea typeface="ＭＳ Ｐゴシック" charset="-128"/>
              </a:defRPr>
            </a:lvl3pPr>
            <a:lvl4pPr marL="763588" indent="-377825" algn="l" rtl="0" eaLnBrk="1" fontAlgn="base" hangingPunct="1">
              <a:spcBef>
                <a:spcPct val="20000"/>
              </a:spcBef>
              <a:spcAft>
                <a:spcPct val="0"/>
              </a:spcAft>
              <a:buChar char="–"/>
              <a:defRPr sz="2000">
                <a:solidFill>
                  <a:schemeClr val="tx1"/>
                </a:solidFill>
                <a:latin typeface="+mn-lt"/>
                <a:ea typeface="ＭＳ Ｐゴシック" charset="-128"/>
              </a:defRPr>
            </a:lvl4pPr>
            <a:lvl5pPr marL="1141413" indent="-376238" algn="l" rtl="0" eaLnBrk="1" fontAlgn="base" hangingPunct="1">
              <a:spcBef>
                <a:spcPct val="20000"/>
              </a:spcBef>
              <a:spcAft>
                <a:spcPct val="0"/>
              </a:spcAft>
              <a:buChar char="•"/>
              <a:defRPr sz="2000">
                <a:solidFill>
                  <a:schemeClr val="tx1"/>
                </a:solidFill>
                <a:latin typeface="+mn-lt"/>
                <a:ea typeface="ＭＳ Ｐゴシック" charset="-128"/>
              </a:defRPr>
            </a:lvl5pPr>
            <a:lvl6pPr marL="1598613" indent="-376238" algn="l" rtl="0" eaLnBrk="1" fontAlgn="base" hangingPunct="1">
              <a:spcBef>
                <a:spcPct val="20000"/>
              </a:spcBef>
              <a:spcAft>
                <a:spcPct val="0"/>
              </a:spcAft>
              <a:buChar char="•"/>
              <a:defRPr sz="2000">
                <a:solidFill>
                  <a:schemeClr val="tx1"/>
                </a:solidFill>
                <a:latin typeface="+mn-lt"/>
                <a:ea typeface="ＭＳ Ｐゴシック" charset="-128"/>
              </a:defRPr>
            </a:lvl6pPr>
            <a:lvl7pPr marL="2055813" indent="-376238" algn="l" rtl="0" eaLnBrk="1" fontAlgn="base" hangingPunct="1">
              <a:spcBef>
                <a:spcPct val="20000"/>
              </a:spcBef>
              <a:spcAft>
                <a:spcPct val="0"/>
              </a:spcAft>
              <a:buChar char="•"/>
              <a:defRPr sz="2000">
                <a:solidFill>
                  <a:schemeClr val="tx1"/>
                </a:solidFill>
                <a:latin typeface="+mn-lt"/>
                <a:ea typeface="ＭＳ Ｐゴシック" charset="-128"/>
              </a:defRPr>
            </a:lvl7pPr>
            <a:lvl8pPr marL="2513013" indent="-376238" algn="l" rtl="0" eaLnBrk="1" fontAlgn="base" hangingPunct="1">
              <a:spcBef>
                <a:spcPct val="20000"/>
              </a:spcBef>
              <a:spcAft>
                <a:spcPct val="0"/>
              </a:spcAft>
              <a:buChar char="•"/>
              <a:defRPr sz="2000">
                <a:solidFill>
                  <a:schemeClr val="tx1"/>
                </a:solidFill>
                <a:latin typeface="+mn-lt"/>
                <a:ea typeface="ＭＳ Ｐゴシック" charset="-128"/>
              </a:defRPr>
            </a:lvl8pPr>
            <a:lvl9pPr marL="2970213" indent="-376238" algn="l" rtl="0" eaLnBrk="1" fontAlgn="base" hangingPunct="1">
              <a:spcBef>
                <a:spcPct val="20000"/>
              </a:spcBef>
              <a:spcAft>
                <a:spcPct val="0"/>
              </a:spcAft>
              <a:buChar char="•"/>
              <a:defRPr sz="2000">
                <a:solidFill>
                  <a:schemeClr val="tx1"/>
                </a:solidFill>
                <a:latin typeface="+mn-lt"/>
                <a:ea typeface="ＭＳ Ｐゴシック" charset="-128"/>
              </a:defRPr>
            </a:lvl9pPr>
          </a:lstStyle>
          <a:p>
            <a:r>
              <a:rPr lang="en-GB" kern="0" dirty="0" smtClean="0"/>
              <a:t>Keyword ‘rosebud’</a:t>
            </a:r>
            <a:endParaRPr lang="en-GB" kern="0" dirty="0"/>
          </a:p>
        </p:txBody>
      </p:sp>
      <p:sp>
        <p:nvSpPr>
          <p:cNvPr id="15" name="Content Placeholder 2"/>
          <p:cNvSpPr txBox="1">
            <a:spLocks/>
          </p:cNvSpPr>
          <p:nvPr/>
        </p:nvSpPr>
        <p:spPr bwMode="auto">
          <a:xfrm>
            <a:off x="3779838" y="3462397"/>
            <a:ext cx="2853720" cy="483467"/>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lvl1pPr algn="l" rtl="0" eaLnBrk="1" fontAlgn="base" hangingPunct="1">
              <a:lnSpc>
                <a:spcPts val="2600"/>
              </a:lnSpc>
              <a:spcBef>
                <a:spcPct val="0"/>
              </a:spcBef>
              <a:spcAft>
                <a:spcPct val="0"/>
              </a:spcAft>
              <a:defRPr sz="2000" b="1">
                <a:solidFill>
                  <a:schemeClr val="tx1"/>
                </a:solidFill>
                <a:latin typeface="+mn-lt"/>
                <a:ea typeface="+mn-ea"/>
                <a:cs typeface="+mn-cs"/>
              </a:defRPr>
            </a:lvl1pPr>
            <a:lvl2pPr marL="1588" algn="l" rtl="0" eaLnBrk="1" fontAlgn="base" hangingPunct="1">
              <a:lnSpc>
                <a:spcPts val="2600"/>
              </a:lnSpc>
              <a:spcBef>
                <a:spcPct val="0"/>
              </a:spcBef>
              <a:spcAft>
                <a:spcPct val="0"/>
              </a:spcAft>
              <a:defRPr sz="2000">
                <a:solidFill>
                  <a:schemeClr val="tx1"/>
                </a:solidFill>
                <a:latin typeface="+mn-lt"/>
                <a:ea typeface="ＭＳ Ｐゴシック" charset="-128"/>
              </a:defRPr>
            </a:lvl2pPr>
            <a:lvl3pPr marL="384175" indent="-381000" algn="l" rtl="0" eaLnBrk="1" fontAlgn="base" hangingPunct="1">
              <a:spcBef>
                <a:spcPct val="20000"/>
              </a:spcBef>
              <a:spcAft>
                <a:spcPct val="0"/>
              </a:spcAft>
              <a:buChar char="•"/>
              <a:defRPr sz="2000">
                <a:solidFill>
                  <a:schemeClr val="tx1"/>
                </a:solidFill>
                <a:latin typeface="+mn-lt"/>
                <a:ea typeface="ＭＳ Ｐゴシック" charset="-128"/>
              </a:defRPr>
            </a:lvl3pPr>
            <a:lvl4pPr marL="763588" indent="-377825" algn="l" rtl="0" eaLnBrk="1" fontAlgn="base" hangingPunct="1">
              <a:spcBef>
                <a:spcPct val="20000"/>
              </a:spcBef>
              <a:spcAft>
                <a:spcPct val="0"/>
              </a:spcAft>
              <a:buChar char="–"/>
              <a:defRPr sz="2000">
                <a:solidFill>
                  <a:schemeClr val="tx1"/>
                </a:solidFill>
                <a:latin typeface="+mn-lt"/>
                <a:ea typeface="ＭＳ Ｐゴシック" charset="-128"/>
              </a:defRPr>
            </a:lvl4pPr>
            <a:lvl5pPr marL="1141413" indent="-376238" algn="l" rtl="0" eaLnBrk="1" fontAlgn="base" hangingPunct="1">
              <a:spcBef>
                <a:spcPct val="20000"/>
              </a:spcBef>
              <a:spcAft>
                <a:spcPct val="0"/>
              </a:spcAft>
              <a:buChar char="•"/>
              <a:defRPr sz="2000">
                <a:solidFill>
                  <a:schemeClr val="tx1"/>
                </a:solidFill>
                <a:latin typeface="+mn-lt"/>
                <a:ea typeface="ＭＳ Ｐゴシック" charset="-128"/>
              </a:defRPr>
            </a:lvl5pPr>
            <a:lvl6pPr marL="1598613" indent="-376238" algn="l" rtl="0" eaLnBrk="1" fontAlgn="base" hangingPunct="1">
              <a:spcBef>
                <a:spcPct val="20000"/>
              </a:spcBef>
              <a:spcAft>
                <a:spcPct val="0"/>
              </a:spcAft>
              <a:buChar char="•"/>
              <a:defRPr sz="2000">
                <a:solidFill>
                  <a:schemeClr val="tx1"/>
                </a:solidFill>
                <a:latin typeface="+mn-lt"/>
                <a:ea typeface="ＭＳ Ｐゴシック" charset="-128"/>
              </a:defRPr>
            </a:lvl6pPr>
            <a:lvl7pPr marL="2055813" indent="-376238" algn="l" rtl="0" eaLnBrk="1" fontAlgn="base" hangingPunct="1">
              <a:spcBef>
                <a:spcPct val="20000"/>
              </a:spcBef>
              <a:spcAft>
                <a:spcPct val="0"/>
              </a:spcAft>
              <a:buChar char="•"/>
              <a:defRPr sz="2000">
                <a:solidFill>
                  <a:schemeClr val="tx1"/>
                </a:solidFill>
                <a:latin typeface="+mn-lt"/>
                <a:ea typeface="ＭＳ Ｐゴシック" charset="-128"/>
              </a:defRPr>
            </a:lvl7pPr>
            <a:lvl8pPr marL="2513013" indent="-376238" algn="l" rtl="0" eaLnBrk="1" fontAlgn="base" hangingPunct="1">
              <a:spcBef>
                <a:spcPct val="20000"/>
              </a:spcBef>
              <a:spcAft>
                <a:spcPct val="0"/>
              </a:spcAft>
              <a:buChar char="•"/>
              <a:defRPr sz="2000">
                <a:solidFill>
                  <a:schemeClr val="tx1"/>
                </a:solidFill>
                <a:latin typeface="+mn-lt"/>
                <a:ea typeface="ＭＳ Ｐゴシック" charset="-128"/>
              </a:defRPr>
            </a:lvl8pPr>
            <a:lvl9pPr marL="2970213" indent="-376238" algn="l" rtl="0" eaLnBrk="1" fontAlgn="base" hangingPunct="1">
              <a:spcBef>
                <a:spcPct val="20000"/>
              </a:spcBef>
              <a:spcAft>
                <a:spcPct val="0"/>
              </a:spcAft>
              <a:buChar char="•"/>
              <a:defRPr sz="2000">
                <a:solidFill>
                  <a:schemeClr val="tx1"/>
                </a:solidFill>
                <a:latin typeface="+mn-lt"/>
                <a:ea typeface="ＭＳ Ｐゴシック" charset="-128"/>
              </a:defRPr>
            </a:lvl9pPr>
          </a:lstStyle>
          <a:p>
            <a:r>
              <a:rPr lang="en-GB" kern="0" dirty="0" smtClean="0"/>
              <a:t>Keyword ‘whiteboards’</a:t>
            </a:r>
            <a:endParaRPr lang="en-GB" kern="0" dirty="0"/>
          </a:p>
        </p:txBody>
      </p:sp>
      <p:sp>
        <p:nvSpPr>
          <p:cNvPr id="16" name="Rectangle 15"/>
          <p:cNvSpPr/>
          <p:nvPr/>
        </p:nvSpPr>
        <p:spPr>
          <a:xfrm>
            <a:off x="3547458" y="2569622"/>
            <a:ext cx="4444398" cy="557626"/>
          </a:xfrm>
          <a:prstGeom prst="rect">
            <a:avLst/>
          </a:prstGeom>
          <a:solidFill>
            <a:srgbClr val="F08C2E"/>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7" name="Rectangle 16"/>
          <p:cNvSpPr/>
          <p:nvPr/>
        </p:nvSpPr>
        <p:spPr>
          <a:xfrm>
            <a:off x="3547458" y="3351158"/>
            <a:ext cx="4444398" cy="557626"/>
          </a:xfrm>
          <a:prstGeom prst="rect">
            <a:avLst/>
          </a:prstGeom>
          <a:solidFill>
            <a:srgbClr val="9A478D"/>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8" name="Rectangle 17"/>
          <p:cNvSpPr/>
          <p:nvPr/>
        </p:nvSpPr>
        <p:spPr>
          <a:xfrm>
            <a:off x="3547458" y="4150982"/>
            <a:ext cx="4444398" cy="557626"/>
          </a:xfrm>
          <a:prstGeom prst="rect">
            <a:avLst/>
          </a:prstGeom>
          <a:solidFill>
            <a:srgbClr val="769A3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9" name="Rectangle 18"/>
          <p:cNvSpPr/>
          <p:nvPr/>
        </p:nvSpPr>
        <p:spPr>
          <a:xfrm>
            <a:off x="3547458" y="4950806"/>
            <a:ext cx="4444398" cy="557626"/>
          </a:xfrm>
          <a:prstGeom prst="rect">
            <a:avLst/>
          </a:prstGeom>
          <a:solidFill>
            <a:srgbClr val="058387"/>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xmlns="" val="28969914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xit" presetSubtype="2" fill="hold" grpId="0" nodeType="clickEffect">
                                  <p:stCondLst>
                                    <p:cond delay="0"/>
                                  </p:stCondLst>
                                  <p:childTnLst>
                                    <p:anim calcmode="lin" valueType="num">
                                      <p:cBhvr additive="base">
                                        <p:cTn id="6" dur="500"/>
                                        <p:tgtEl>
                                          <p:spTgt spid="16"/>
                                        </p:tgtEl>
                                        <p:attrNameLst>
                                          <p:attrName>ppt_x</p:attrName>
                                        </p:attrNameLst>
                                      </p:cBhvr>
                                      <p:tavLst>
                                        <p:tav tm="0">
                                          <p:val>
                                            <p:strVal val="ppt_x"/>
                                          </p:val>
                                        </p:tav>
                                        <p:tav tm="100000">
                                          <p:val>
                                            <p:strVal val="1+ppt_w/2"/>
                                          </p:val>
                                        </p:tav>
                                      </p:tavLst>
                                    </p:anim>
                                    <p:anim calcmode="lin" valueType="num">
                                      <p:cBhvr additive="base">
                                        <p:cTn id="7" dur="500"/>
                                        <p:tgtEl>
                                          <p:spTgt spid="16"/>
                                        </p:tgtEl>
                                        <p:attrNameLst>
                                          <p:attrName>ppt_y</p:attrName>
                                        </p:attrNameLst>
                                      </p:cBhvr>
                                      <p:tavLst>
                                        <p:tav tm="0">
                                          <p:val>
                                            <p:strVal val="ppt_y"/>
                                          </p:val>
                                        </p:tav>
                                        <p:tav tm="100000">
                                          <p:val>
                                            <p:strVal val="ppt_y"/>
                                          </p:val>
                                        </p:tav>
                                      </p:tavLst>
                                    </p:anim>
                                    <p:set>
                                      <p:cBhvr>
                                        <p:cTn id="8" dur="1" fill="hold">
                                          <p:stCondLst>
                                            <p:cond delay="499"/>
                                          </p:stCondLst>
                                        </p:cTn>
                                        <p:tgtEl>
                                          <p:spTgt spid="16"/>
                                        </p:tgtEl>
                                        <p:attrNameLst>
                                          <p:attrName>style.visibility</p:attrName>
                                        </p:attrNameLst>
                                      </p:cBhvr>
                                      <p:to>
                                        <p:strVal val="hidden"/>
                                      </p:to>
                                    </p:set>
                                  </p:childTnLst>
                                </p:cTn>
                              </p:par>
                            </p:childTnLst>
                          </p:cTn>
                        </p:par>
                      </p:childTnLst>
                    </p:cTn>
                  </p:par>
                  <p:par>
                    <p:cTn id="9" fill="hold">
                      <p:stCondLst>
                        <p:cond delay="indefinite"/>
                      </p:stCondLst>
                      <p:childTnLst>
                        <p:par>
                          <p:cTn id="10" fill="hold">
                            <p:stCondLst>
                              <p:cond delay="0"/>
                            </p:stCondLst>
                            <p:childTnLst>
                              <p:par>
                                <p:cTn id="11" presetID="2" presetClass="exit" presetSubtype="2" fill="hold" grpId="0" nodeType="clickEffect">
                                  <p:stCondLst>
                                    <p:cond delay="0"/>
                                  </p:stCondLst>
                                  <p:childTnLst>
                                    <p:anim calcmode="lin" valueType="num">
                                      <p:cBhvr additive="base">
                                        <p:cTn id="12" dur="500"/>
                                        <p:tgtEl>
                                          <p:spTgt spid="17"/>
                                        </p:tgtEl>
                                        <p:attrNameLst>
                                          <p:attrName>ppt_x</p:attrName>
                                        </p:attrNameLst>
                                      </p:cBhvr>
                                      <p:tavLst>
                                        <p:tav tm="0">
                                          <p:val>
                                            <p:strVal val="ppt_x"/>
                                          </p:val>
                                        </p:tav>
                                        <p:tav tm="100000">
                                          <p:val>
                                            <p:strVal val="1+ppt_w/2"/>
                                          </p:val>
                                        </p:tav>
                                      </p:tavLst>
                                    </p:anim>
                                    <p:anim calcmode="lin" valueType="num">
                                      <p:cBhvr additive="base">
                                        <p:cTn id="13" dur="500"/>
                                        <p:tgtEl>
                                          <p:spTgt spid="17"/>
                                        </p:tgtEl>
                                        <p:attrNameLst>
                                          <p:attrName>ppt_y</p:attrName>
                                        </p:attrNameLst>
                                      </p:cBhvr>
                                      <p:tavLst>
                                        <p:tav tm="0">
                                          <p:val>
                                            <p:strVal val="ppt_y"/>
                                          </p:val>
                                        </p:tav>
                                        <p:tav tm="100000">
                                          <p:val>
                                            <p:strVal val="ppt_y"/>
                                          </p:val>
                                        </p:tav>
                                      </p:tavLst>
                                    </p:anim>
                                    <p:set>
                                      <p:cBhvr>
                                        <p:cTn id="14" dur="1" fill="hold">
                                          <p:stCondLst>
                                            <p:cond delay="499"/>
                                          </p:stCondLst>
                                        </p:cTn>
                                        <p:tgtEl>
                                          <p:spTgt spid="17"/>
                                        </p:tgtEl>
                                        <p:attrNameLst>
                                          <p:attrName>style.visibility</p:attrName>
                                        </p:attrNameLst>
                                      </p:cBhvr>
                                      <p:to>
                                        <p:strVal val="hidden"/>
                                      </p:to>
                                    </p:set>
                                  </p:childTnLst>
                                </p:cTn>
                              </p:par>
                            </p:childTnLst>
                          </p:cTn>
                        </p:par>
                      </p:childTnLst>
                    </p:cTn>
                  </p:par>
                  <p:par>
                    <p:cTn id="15" fill="hold">
                      <p:stCondLst>
                        <p:cond delay="indefinite"/>
                      </p:stCondLst>
                      <p:childTnLst>
                        <p:par>
                          <p:cTn id="16" fill="hold">
                            <p:stCondLst>
                              <p:cond delay="0"/>
                            </p:stCondLst>
                            <p:childTnLst>
                              <p:par>
                                <p:cTn id="17" presetID="2" presetClass="exit" presetSubtype="2" fill="hold" grpId="0" nodeType="clickEffect">
                                  <p:stCondLst>
                                    <p:cond delay="0"/>
                                  </p:stCondLst>
                                  <p:childTnLst>
                                    <p:anim calcmode="lin" valueType="num">
                                      <p:cBhvr additive="base">
                                        <p:cTn id="18" dur="500"/>
                                        <p:tgtEl>
                                          <p:spTgt spid="18"/>
                                        </p:tgtEl>
                                        <p:attrNameLst>
                                          <p:attrName>ppt_x</p:attrName>
                                        </p:attrNameLst>
                                      </p:cBhvr>
                                      <p:tavLst>
                                        <p:tav tm="0">
                                          <p:val>
                                            <p:strVal val="ppt_x"/>
                                          </p:val>
                                        </p:tav>
                                        <p:tav tm="100000">
                                          <p:val>
                                            <p:strVal val="1+ppt_w/2"/>
                                          </p:val>
                                        </p:tav>
                                      </p:tavLst>
                                    </p:anim>
                                    <p:anim calcmode="lin" valueType="num">
                                      <p:cBhvr additive="base">
                                        <p:cTn id="19" dur="500"/>
                                        <p:tgtEl>
                                          <p:spTgt spid="18"/>
                                        </p:tgtEl>
                                        <p:attrNameLst>
                                          <p:attrName>ppt_y</p:attrName>
                                        </p:attrNameLst>
                                      </p:cBhvr>
                                      <p:tavLst>
                                        <p:tav tm="0">
                                          <p:val>
                                            <p:strVal val="ppt_y"/>
                                          </p:val>
                                        </p:tav>
                                        <p:tav tm="100000">
                                          <p:val>
                                            <p:strVal val="ppt_y"/>
                                          </p:val>
                                        </p:tav>
                                      </p:tavLst>
                                    </p:anim>
                                    <p:set>
                                      <p:cBhvr>
                                        <p:cTn id="20" dur="1" fill="hold">
                                          <p:stCondLst>
                                            <p:cond delay="499"/>
                                          </p:stCondLst>
                                        </p:cTn>
                                        <p:tgtEl>
                                          <p:spTgt spid="18"/>
                                        </p:tgtEl>
                                        <p:attrNameLst>
                                          <p:attrName>style.visibility</p:attrName>
                                        </p:attrNameLst>
                                      </p:cBhvr>
                                      <p:to>
                                        <p:strVal val="hidden"/>
                                      </p:to>
                                    </p:set>
                                  </p:childTnLst>
                                </p:cTn>
                              </p:par>
                            </p:childTnLst>
                          </p:cTn>
                        </p:par>
                      </p:childTnLst>
                    </p:cTn>
                  </p:par>
                  <p:par>
                    <p:cTn id="21" fill="hold">
                      <p:stCondLst>
                        <p:cond delay="indefinite"/>
                      </p:stCondLst>
                      <p:childTnLst>
                        <p:par>
                          <p:cTn id="22" fill="hold">
                            <p:stCondLst>
                              <p:cond delay="0"/>
                            </p:stCondLst>
                            <p:childTnLst>
                              <p:par>
                                <p:cTn id="23" presetID="2" presetClass="exit" presetSubtype="2" fill="hold" grpId="0" nodeType="clickEffect">
                                  <p:stCondLst>
                                    <p:cond delay="0"/>
                                  </p:stCondLst>
                                  <p:childTnLst>
                                    <p:anim calcmode="lin" valueType="num">
                                      <p:cBhvr additive="base">
                                        <p:cTn id="24" dur="500"/>
                                        <p:tgtEl>
                                          <p:spTgt spid="19"/>
                                        </p:tgtEl>
                                        <p:attrNameLst>
                                          <p:attrName>ppt_x</p:attrName>
                                        </p:attrNameLst>
                                      </p:cBhvr>
                                      <p:tavLst>
                                        <p:tav tm="0">
                                          <p:val>
                                            <p:strVal val="ppt_x"/>
                                          </p:val>
                                        </p:tav>
                                        <p:tav tm="100000">
                                          <p:val>
                                            <p:strVal val="1+ppt_w/2"/>
                                          </p:val>
                                        </p:tav>
                                      </p:tavLst>
                                    </p:anim>
                                    <p:anim calcmode="lin" valueType="num">
                                      <p:cBhvr additive="base">
                                        <p:cTn id="25" dur="500"/>
                                        <p:tgtEl>
                                          <p:spTgt spid="19"/>
                                        </p:tgtEl>
                                        <p:attrNameLst>
                                          <p:attrName>ppt_y</p:attrName>
                                        </p:attrNameLst>
                                      </p:cBhvr>
                                      <p:tavLst>
                                        <p:tav tm="0">
                                          <p:val>
                                            <p:strVal val="ppt_y"/>
                                          </p:val>
                                        </p:tav>
                                        <p:tav tm="100000">
                                          <p:val>
                                            <p:strVal val="ppt_y"/>
                                          </p:val>
                                        </p:tav>
                                      </p:tavLst>
                                    </p:anim>
                                    <p:set>
                                      <p:cBhvr>
                                        <p:cTn id="26" dur="1" fill="hold">
                                          <p:stCondLst>
                                            <p:cond delay="499"/>
                                          </p:stCondLst>
                                        </p:cTn>
                                        <p:tgtEl>
                                          <p:spTgt spid="19"/>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7" grpId="0" animBg="1"/>
      <p:bldP spid="18" grpId="0" animBg="1"/>
      <p:bldP spid="19"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Enigma machine and U-559</a:t>
            </a:r>
            <a:endParaRPr lang="en-GB" dirty="0"/>
          </a:p>
        </p:txBody>
      </p:sp>
      <p:sp>
        <p:nvSpPr>
          <p:cNvPr id="3" name="Content Placeholder 2"/>
          <p:cNvSpPr>
            <a:spLocks noGrp="1"/>
          </p:cNvSpPr>
          <p:nvPr>
            <p:ph idx="1"/>
          </p:nvPr>
        </p:nvSpPr>
        <p:spPr>
          <a:xfrm>
            <a:off x="3041650" y="1789773"/>
            <a:ext cx="5210252" cy="4310063"/>
          </a:xfrm>
        </p:spPr>
        <p:txBody>
          <a:bodyPr/>
          <a:lstStyle/>
          <a:p>
            <a:r>
              <a:rPr lang="en-GB" b="0" dirty="0" smtClean="0"/>
              <a:t>Throughout World War 2, the Germans used their Enigma machine to encrypt and send secure messages.  A huge amount of allied effort was put into trying to decrypt the messages.</a:t>
            </a:r>
          </a:p>
          <a:p>
            <a:endParaRPr lang="en-GB" b="0" dirty="0" smtClean="0"/>
          </a:p>
          <a:p>
            <a:r>
              <a:rPr lang="en-GB" b="0" dirty="0" smtClean="0"/>
              <a:t>In 1942, four destroyers used depth charges to force the German submarine U-559 to the surface.  Three Royal Navy men swam aboard the sinking sub, and retrieved the Enigma key settings sheets. Two of three men drowned. However, the rescued material enabled the allies to read weeks of messages, and eventually crack the Enigma codes.</a:t>
            </a:r>
          </a:p>
        </p:txBody>
      </p:sp>
      <p:sp>
        <p:nvSpPr>
          <p:cNvPr id="4" name="Date Placeholder 3"/>
          <p:cNvSpPr>
            <a:spLocks noGrp="1"/>
          </p:cNvSpPr>
          <p:nvPr>
            <p:ph type="dt" sz="half" idx="10"/>
          </p:nvPr>
        </p:nvSpPr>
        <p:spPr/>
        <p:txBody>
          <a:bodyPr/>
          <a:lstStyle/>
          <a:p>
            <a:fld id="{94A1FC4D-B497-EF4A-92A9-9F454F5EE595}" type="datetime1">
              <a:rPr lang="en-GB" smtClean="0"/>
              <a:pPr/>
              <a:t>08/06/2015</a:t>
            </a:fld>
            <a:endParaRPr lang="en-US"/>
          </a:p>
        </p:txBody>
      </p:sp>
      <p:sp>
        <p:nvSpPr>
          <p:cNvPr id="5" name="Footer Placeholder 4"/>
          <p:cNvSpPr>
            <a:spLocks noGrp="1"/>
          </p:cNvSpPr>
          <p:nvPr>
            <p:ph type="ftr" sz="quarter" idx="11"/>
          </p:nvPr>
        </p:nvSpPr>
        <p:spPr/>
        <p:txBody>
          <a:bodyPr/>
          <a:lstStyle/>
          <a:p>
            <a:r>
              <a:rPr lang="en-US" smtClean="0"/>
              <a:t>Quantum Key Distribution</a:t>
            </a:r>
            <a:endParaRPr lang="en-US" dirty="0"/>
          </a:p>
        </p:txBody>
      </p:sp>
      <p:pic>
        <p:nvPicPr>
          <p:cNvPr id="10" name="Picture Placeholder 9"/>
          <p:cNvPicPr>
            <a:picLocks noGrp="1" noChangeAspect="1"/>
          </p:cNvPicPr>
          <p:nvPr>
            <p:ph type="pic" sz="quarter" idx="12"/>
          </p:nvPr>
        </p:nvPicPr>
        <p:blipFill>
          <a:blip r:embed="rId3" cstate="email">
            <a:extLst>
              <a:ext uri="{28A0092B-C50C-407E-A947-70E740481C1C}">
                <a14:useLocalDpi xmlns:a14="http://schemas.microsoft.com/office/drawing/2010/main" xmlns="" val="0"/>
              </a:ext>
            </a:extLst>
          </a:blip>
          <a:srcRect l="16687" r="16687"/>
          <a:stretch>
            <a:fillRect/>
          </a:stretch>
        </p:blipFill>
        <p:spPr>
          <a:xfrm>
            <a:off x="693738" y="1789771"/>
            <a:ext cx="2057400" cy="2057400"/>
          </a:xfrm>
          <a:prstGeom prst="rect">
            <a:avLst/>
          </a:prstGeom>
        </p:spPr>
      </p:pic>
      <p:pic>
        <p:nvPicPr>
          <p:cNvPr id="11" name="Picture Placeholder 10"/>
          <p:cNvPicPr>
            <a:picLocks noGrp="1" noChangeAspect="1"/>
          </p:cNvPicPr>
          <p:nvPr>
            <p:ph type="pic" sz="quarter" idx="13"/>
          </p:nvPr>
        </p:nvPicPr>
        <p:blipFill>
          <a:blip r:embed="rId4" cstate="email">
            <a:extLst>
              <a:ext uri="{28A0092B-C50C-407E-A947-70E740481C1C}">
                <a14:useLocalDpi xmlns:a14="http://schemas.microsoft.com/office/drawing/2010/main" xmlns="" val="0"/>
              </a:ext>
            </a:extLst>
          </a:blip>
          <a:srcRect l="10375" r="10375"/>
          <a:stretch>
            <a:fillRect/>
          </a:stretch>
        </p:blipFill>
        <p:spPr>
          <a:xfrm>
            <a:off x="693738" y="4042434"/>
            <a:ext cx="2057400" cy="2057400"/>
          </a:xfrm>
          <a:prstGeom prst="rect">
            <a:avLst/>
          </a:prstGeom>
        </p:spPr>
      </p:pic>
    </p:spTree>
    <p:extLst>
      <p:ext uri="{BB962C8B-B14F-4D97-AF65-F5344CB8AC3E}">
        <p14:creationId xmlns:p14="http://schemas.microsoft.com/office/powerpoint/2010/main" xmlns="" val="31990827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10"/>
                                        </p:tgtEl>
                                        <p:attrNameLst>
                                          <p:attrName>style.visibility</p:attrName>
                                        </p:attrNameLst>
                                      </p:cBhvr>
                                      <p:to>
                                        <p:strVal val="visible"/>
                                      </p:to>
                                    </p:set>
                                    <p:animEffect transition="in" filter="fade">
                                      <p:cBhvr>
                                        <p:cTn id="10" dur="500"/>
                                        <p:tgtEl>
                                          <p:spTgt spid="10"/>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fade">
                                      <p:cBhvr>
                                        <p:cTn id="15" dur="500"/>
                                        <p:tgtEl>
                                          <p:spTgt spid="3">
                                            <p:txEl>
                                              <p:pRg st="2" end="2"/>
                                            </p:txEl>
                                          </p:spTgt>
                                        </p:tgtEl>
                                      </p:cBhvr>
                                    </p:animEffect>
                                  </p:childTnLst>
                                </p:cTn>
                              </p:par>
                              <p:par>
                                <p:cTn id="16" presetID="10" presetClass="entr" presetSubtype="0" fill="hold" nodeType="withEffect">
                                  <p:stCondLst>
                                    <p:cond delay="0"/>
                                  </p:stCondLst>
                                  <p:childTnLst>
                                    <p:set>
                                      <p:cBhvr>
                                        <p:cTn id="17" dur="1" fill="hold">
                                          <p:stCondLst>
                                            <p:cond delay="0"/>
                                          </p:stCondLst>
                                        </p:cTn>
                                        <p:tgtEl>
                                          <p:spTgt spid="11"/>
                                        </p:tgtEl>
                                        <p:attrNameLst>
                                          <p:attrName>style.visibility</p:attrName>
                                        </p:attrNameLst>
                                      </p:cBhvr>
                                      <p:to>
                                        <p:strVal val="visible"/>
                                      </p:to>
                                    </p:set>
                                    <p:animEffect transition="in" filter="fade">
                                      <p:cBhvr>
                                        <p:cTn id="18"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SLC Theme 4">
  <a:themeElements>
    <a:clrScheme name="Custom 1">
      <a:dk1>
        <a:srgbClr val="000000"/>
      </a:dk1>
      <a:lt1>
        <a:srgbClr val="FFFFFF"/>
      </a:lt1>
      <a:dk2>
        <a:srgbClr val="000000"/>
      </a:dk2>
      <a:lt2>
        <a:srgbClr val="C0C0C0"/>
      </a:lt2>
      <a:accent1>
        <a:srgbClr val="058387"/>
      </a:accent1>
      <a:accent2>
        <a:srgbClr val="F08C2E"/>
      </a:accent2>
      <a:accent3>
        <a:srgbClr val="76A8A8"/>
      </a:accent3>
      <a:accent4>
        <a:srgbClr val="EDAC32"/>
      </a:accent4>
      <a:accent5>
        <a:srgbClr val="D64067"/>
      </a:accent5>
      <a:accent6>
        <a:srgbClr val="769A31"/>
      </a:accent6>
      <a:hlink>
        <a:srgbClr val="44345F"/>
      </a:hlink>
      <a:folHlink>
        <a:srgbClr val="9A478D"/>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Default Desig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SLC Theme 4</Template>
  <TotalTime>19657</TotalTime>
  <Words>2045</Words>
  <Application>Microsoft Office PowerPoint</Application>
  <PresentationFormat>On-screen Show (4:3)</PresentationFormat>
  <Paragraphs>368</Paragraphs>
  <Slides>27</Slides>
  <Notes>24</Notes>
  <HiddenSlides>0</HiddenSlides>
  <MMClips>0</MMClips>
  <ScaleCrop>false</ScaleCrop>
  <HeadingPairs>
    <vt:vector size="4" baseType="variant">
      <vt:variant>
        <vt:lpstr>Theme</vt:lpstr>
      </vt:variant>
      <vt:variant>
        <vt:i4>1</vt:i4>
      </vt:variant>
      <vt:variant>
        <vt:lpstr>Slide Titles</vt:lpstr>
      </vt:variant>
      <vt:variant>
        <vt:i4>27</vt:i4>
      </vt:variant>
    </vt:vector>
  </HeadingPairs>
  <TitlesOfParts>
    <vt:vector size="28" baseType="lpstr">
      <vt:lpstr>SLC Theme 4</vt:lpstr>
      <vt:lpstr>Slide 1</vt:lpstr>
      <vt:lpstr>Why do we need Quantum Key Distribution?</vt:lpstr>
      <vt:lpstr>Cryptography through history</vt:lpstr>
      <vt:lpstr>What is cryptography?</vt:lpstr>
      <vt:lpstr>What is cryptography?</vt:lpstr>
      <vt:lpstr>What other uses are there for cryptography, beyond securely sending a message from A to B?</vt:lpstr>
      <vt:lpstr>Do the cryptography challenge</vt:lpstr>
      <vt:lpstr>What are the keys used in the four decode challenges?</vt:lpstr>
      <vt:lpstr>Enigma machine and U-559</vt:lpstr>
      <vt:lpstr>Classical cryptography limitations</vt:lpstr>
      <vt:lpstr>Most cryptography systems are ‘crackable’</vt:lpstr>
      <vt:lpstr>One-time pad</vt:lpstr>
      <vt:lpstr>But…</vt:lpstr>
      <vt:lpstr>Quantum Key Distribution</vt:lpstr>
      <vt:lpstr>The Physics bit…</vt:lpstr>
      <vt:lpstr>Slide 16</vt:lpstr>
      <vt:lpstr>Slide 17</vt:lpstr>
      <vt:lpstr>Slide 18</vt:lpstr>
      <vt:lpstr>How can Alice transmit a key to Bob?</vt:lpstr>
      <vt:lpstr>They only definitely agree if Alice and Bob measured in the same basis rectilinear together, or diagonally together.</vt:lpstr>
      <vt:lpstr>Slide 21</vt:lpstr>
      <vt:lpstr>Slide 22</vt:lpstr>
      <vt:lpstr>Slide 23</vt:lpstr>
      <vt:lpstr>Slide 24</vt:lpstr>
      <vt:lpstr>Heisenberg’s Uncertainty Principle</vt:lpstr>
      <vt:lpstr>How is this more secure?</vt:lpstr>
      <vt:lpstr>So, what is QKD?</vt:lpstr>
    </vt:vector>
  </TitlesOfParts>
  <Manager/>
  <Company/>
  <LinksUpToDate>false</LinksUpToDate>
  <SharedDoc>false</SharedDoc>
  <HyperlinkBase/>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Designing Better Radiopharamaceuticals</dc:title>
  <dc:subject/>
  <dc:creator>Alan  Denton</dc:creator>
  <cp:keywords/>
  <dc:description/>
  <cp:lastModifiedBy>Kay</cp:lastModifiedBy>
  <cp:revision>248</cp:revision>
  <dcterms:created xsi:type="dcterms:W3CDTF">2014-01-05T09:48:21Z</dcterms:created>
  <dcterms:modified xsi:type="dcterms:W3CDTF">2015-06-08T16:41:35Z</dcterms:modified>
  <cp:category/>
</cp:coreProperties>
</file>