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5673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0479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87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68540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0344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98610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7729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2019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3056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5363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795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00AF4-D667-4E34-BE63-95EE3535529F}" type="datetimeFigureOut">
              <a:rPr lang="en-GB" smtClean="0"/>
              <a:pPr/>
              <a:t>08/04/2013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642CB-2F66-4D68-9010-52F8F41E4A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68312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Materials to </a:t>
            </a:r>
            <a:r>
              <a:rPr lang="en-GB" dirty="0" smtClean="0"/>
              <a:t>Build our Glaciers: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00923549"/>
              </p:ext>
            </p:extLst>
          </p:nvPr>
        </p:nvGraphicFramePr>
        <p:xfrm>
          <a:off x="467544" y="1124744"/>
          <a:ext cx="8136904" cy="548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36904"/>
              </a:tblGrid>
              <a:tr h="5010467">
                <a:tc>
                  <a:txBody>
                    <a:bodyPr/>
                    <a:lstStyle/>
                    <a:p>
                      <a:pPr marL="342900" lvl="0" indent="-342900">
                        <a:buFont typeface="Arial" pitchFamily="34" charset="0"/>
                        <a:buChar char="•"/>
                      </a:pP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1.5L container (e.g.,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ice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cream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tub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lunch box)</a:t>
                      </a: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Greenland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Ice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Sheet</a:t>
                      </a:r>
                      <a:endParaRPr lang="it-IT" sz="24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West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Antarctic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Ice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Sheet</a:t>
                      </a:r>
                      <a:endParaRPr lang="it-IT" sz="24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Arial" pitchFamily="34" charset="0"/>
                        <a:buChar char="•"/>
                      </a:pP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 L container (e.g. large margarine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tub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Columbia Glacier (Alaska)</a:t>
                      </a: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Larsen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Ice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Shelf</a:t>
                      </a:r>
                      <a:endParaRPr lang="it-IT" sz="24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Arial" pitchFamily="34" charset="0"/>
                        <a:buChar char="•"/>
                      </a:pP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 L (e.g., yoghurt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make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sure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curved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top!)</a:t>
                      </a: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Arolla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Glacier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Switzerland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GB" sz="2400" dirty="0" smtClean="0">
                          <a:effectLst/>
                        </a:rPr>
                        <a:t>ice cube trays </a:t>
                      </a: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Furtwängler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Glacier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(Mt. </a:t>
                      </a: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Kilimanjaro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Tanzania)</a:t>
                      </a: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Baby </a:t>
                      </a: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Glacier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Axel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Heiberg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Island, </a:t>
                      </a: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Nunavut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Canada)</a:t>
                      </a:r>
                      <a:endParaRPr lang="it-IT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00100" lvl="1" indent="-342900">
                        <a:buFont typeface="Arial" pitchFamily="34" charset="0"/>
                        <a:buChar char="•"/>
                      </a:pPr>
                      <a:endParaRPr lang="it-IT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Font typeface="Arial" pitchFamily="34" charset="0"/>
                        <a:buChar char="•"/>
                      </a:pP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 – 5 L (for </a:t>
                      </a:r>
                      <a:r>
                        <a:rPr lang="it-IT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</a:t>
                      </a: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lvl="0" indent="-342900">
                        <a:buFont typeface="Arial" pitchFamily="34" charset="0"/>
                        <a:buChar char="•"/>
                      </a:pPr>
                      <a:r>
                        <a:rPr lang="it-IT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Clingfilm – to line the large containers</a:t>
                      </a:r>
                      <a:r>
                        <a:rPr lang="it-IT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before freezing!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  <a:tr h="318125">
                <a:tc>
                  <a:txBody>
                    <a:bodyPr/>
                    <a:lstStyle/>
                    <a:p>
                      <a:pPr marL="171450" indent="-171450" algn="just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59268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Observing the </a:t>
            </a:r>
            <a:r>
              <a:rPr lang="en-GB" dirty="0" smtClean="0"/>
              <a:t>Melting </a:t>
            </a:r>
            <a:r>
              <a:rPr lang="en-GB" dirty="0" smtClean="0"/>
              <a:t>of our </a:t>
            </a:r>
            <a:r>
              <a:rPr lang="en-GB" dirty="0" smtClean="0"/>
              <a:t>Glaciers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What will your observations be?  </a:t>
            </a:r>
          </a:p>
          <a:p>
            <a:pPr lvl="1"/>
            <a:r>
              <a:rPr lang="en-GB" dirty="0" smtClean="0"/>
              <a:t>How </a:t>
            </a:r>
            <a:r>
              <a:rPr lang="en-GB" dirty="0" smtClean="0"/>
              <a:t>thickness </a:t>
            </a:r>
            <a:r>
              <a:rPr lang="en-GB" dirty="0"/>
              <a:t>changes  </a:t>
            </a:r>
            <a:r>
              <a:rPr lang="en-GB" dirty="0" smtClean="0"/>
              <a:t>(centimetres)</a:t>
            </a:r>
          </a:p>
          <a:p>
            <a:pPr lvl="1"/>
            <a:r>
              <a:rPr lang="en-GB" dirty="0" smtClean="0"/>
              <a:t>How </a:t>
            </a:r>
            <a:r>
              <a:rPr lang="en-GB" dirty="0" smtClean="0"/>
              <a:t>area </a:t>
            </a:r>
            <a:r>
              <a:rPr lang="en-GB" dirty="0"/>
              <a:t>changes (measuring length or width in </a:t>
            </a:r>
            <a:r>
              <a:rPr lang="en-GB" dirty="0" smtClean="0"/>
              <a:t>centimetres)</a:t>
            </a:r>
            <a:endParaRPr lang="en-GB" dirty="0"/>
          </a:p>
          <a:p>
            <a:pPr lvl="1"/>
            <a:r>
              <a:rPr lang="en-GB" dirty="0" smtClean="0"/>
              <a:t>How </a:t>
            </a:r>
            <a:r>
              <a:rPr lang="en-GB" dirty="0" smtClean="0"/>
              <a:t>‘</a:t>
            </a:r>
            <a:r>
              <a:rPr lang="en-GB" dirty="0" smtClean="0"/>
              <a:t>sea level’ </a:t>
            </a:r>
            <a:r>
              <a:rPr lang="en-GB" dirty="0"/>
              <a:t>changes if it is surrounded by water </a:t>
            </a:r>
            <a:r>
              <a:rPr lang="en-GB" dirty="0" smtClean="0"/>
              <a:t>(measure water depth at start and end of melting – make sure it is a fair test!)</a:t>
            </a:r>
            <a:endParaRPr lang="en-GB" dirty="0"/>
          </a:p>
          <a:p>
            <a:pPr lvl="1"/>
            <a:r>
              <a:rPr lang="en-GB" dirty="0" smtClean="0"/>
              <a:t>Change </a:t>
            </a:r>
            <a:r>
              <a:rPr lang="en-GB" dirty="0"/>
              <a:t>in appearance: quick sketch of size/shape</a:t>
            </a:r>
          </a:p>
          <a:p>
            <a:pPr lvl="1"/>
            <a:r>
              <a:rPr lang="en-GB" dirty="0" smtClean="0"/>
              <a:t>Any movement?</a:t>
            </a:r>
          </a:p>
          <a:p>
            <a:pPr lvl="1"/>
            <a:r>
              <a:rPr lang="en-GB" dirty="0" smtClean="0"/>
              <a:t>How much </a:t>
            </a:r>
            <a:r>
              <a:rPr lang="en-GB" dirty="0" err="1" smtClean="0"/>
              <a:t>meltwater</a:t>
            </a:r>
            <a:r>
              <a:rPr lang="en-GB" dirty="0" smtClean="0"/>
              <a:t> the glacier produced  (mL / L)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Not all glaciers will need ALL of these… Think about which will work for yours.</a:t>
            </a:r>
          </a:p>
        </p:txBody>
      </p:sp>
    </p:spTree>
    <p:extLst>
      <p:ext uri="{BB962C8B-B14F-4D97-AF65-F5344CB8AC3E}">
        <p14:creationId xmlns:p14="http://schemas.microsoft.com/office/powerpoint/2010/main" xmlns="" val="66287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experiment: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Put your glacier in a tray in the appropriate place (warm, cool, etc</a:t>
            </a:r>
            <a:r>
              <a:rPr lang="en-GB" dirty="0" smtClean="0"/>
              <a:t>.)</a:t>
            </a:r>
          </a:p>
          <a:p>
            <a:endParaRPr lang="en-GB" dirty="0" smtClean="0"/>
          </a:p>
          <a:p>
            <a:r>
              <a:rPr lang="en-GB" dirty="0" smtClean="0"/>
              <a:t>Observe/measure your starting point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5 minute presentation by groups</a:t>
            </a:r>
          </a:p>
          <a:p>
            <a:r>
              <a:rPr lang="en-GB" dirty="0" smtClean="0"/>
              <a:t>Make another observation/measurement</a:t>
            </a:r>
          </a:p>
          <a:p>
            <a:endParaRPr lang="en-GB" dirty="0"/>
          </a:p>
          <a:p>
            <a:r>
              <a:rPr lang="en-GB" dirty="0" smtClean="0"/>
              <a:t>10 minutes before the end of the lesson:</a:t>
            </a:r>
          </a:p>
          <a:p>
            <a:pPr lvl="1"/>
            <a:r>
              <a:rPr lang="en-GB" dirty="0" smtClean="0"/>
              <a:t>Make final observations/measurements</a:t>
            </a:r>
          </a:p>
          <a:p>
            <a:pPr lvl="1"/>
            <a:r>
              <a:rPr lang="en-GB" dirty="0" smtClean="0"/>
              <a:t>Measure </a:t>
            </a:r>
            <a:r>
              <a:rPr lang="en-GB" dirty="0" err="1" smtClean="0"/>
              <a:t>meltwater</a:t>
            </a:r>
            <a:r>
              <a:rPr lang="en-GB" dirty="0"/>
              <a:t> </a:t>
            </a:r>
            <a:r>
              <a:rPr lang="en-GB" dirty="0" smtClean="0"/>
              <a:t>/ depth of “sea level”</a:t>
            </a:r>
            <a:endParaRPr lang="en-GB" dirty="0"/>
          </a:p>
        </p:txBody>
      </p:sp>
      <p:sp>
        <p:nvSpPr>
          <p:cNvPr id="4" name="Curved Right Arrow 3"/>
          <p:cNvSpPr/>
          <p:nvPr/>
        </p:nvSpPr>
        <p:spPr>
          <a:xfrm rot="10800000">
            <a:off x="7564255" y="3284984"/>
            <a:ext cx="351039" cy="79628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80886" y="2806361"/>
            <a:ext cx="911594" cy="147732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Repeat until all groups have gone!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29477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55867650"/>
              </p:ext>
            </p:extLst>
          </p:nvPr>
        </p:nvGraphicFramePr>
        <p:xfrm>
          <a:off x="251520" y="260647"/>
          <a:ext cx="8568952" cy="6218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1458162"/>
                <a:gridCol w="1296144"/>
                <a:gridCol w="3672408"/>
              </a:tblGrid>
              <a:tr h="680954"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/>
                        <a:t>Name of Glacier</a:t>
                      </a:r>
                      <a:endParaRPr lang="en-GB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/>
                        <a:t>Original</a:t>
                      </a:r>
                      <a:r>
                        <a:rPr lang="en-GB" sz="1800" b="0" baseline="0" dirty="0" smtClean="0"/>
                        <a:t> Vulnerability Score</a:t>
                      </a:r>
                      <a:endParaRPr lang="en-GB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err="1" smtClean="0"/>
                        <a:t>Meltwater</a:t>
                      </a:r>
                      <a:r>
                        <a:rPr lang="en-GB" sz="1800" b="0" dirty="0" smtClean="0"/>
                        <a:t> Produced </a:t>
                      </a:r>
                      <a:r>
                        <a:rPr lang="en-GB" sz="1800" b="0" smtClean="0"/>
                        <a:t>(ml)</a:t>
                      </a:r>
                      <a:endParaRPr lang="en-GB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 smtClean="0"/>
                        <a:t>Any other comments</a:t>
                      </a:r>
                      <a:endParaRPr lang="en-GB" sz="1800" b="0" dirty="0"/>
                    </a:p>
                  </a:txBody>
                  <a:tcPr anchor="ctr"/>
                </a:tc>
              </a:tr>
              <a:tr h="76923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West Antarctic Ice Sheet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</a:tr>
              <a:tr h="70394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Greenland</a:t>
                      </a:r>
                      <a:r>
                        <a:rPr lang="en-GB" baseline="0" dirty="0" smtClean="0"/>
                        <a:t> Ice Sheet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0394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Larsen Ice Shelf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69235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Arolla</a:t>
                      </a:r>
                      <a:r>
                        <a:rPr lang="en-GB" dirty="0" smtClean="0"/>
                        <a:t> Glacier (Switzerland)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81975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Baby</a:t>
                      </a:r>
                      <a:r>
                        <a:rPr lang="en-GB" baseline="0" dirty="0" smtClean="0"/>
                        <a:t> Glacier (Axel Heiberg, Canada)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69235"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Furtwängler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Glacier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(Mt.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Kilimanjaro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</a:tr>
              <a:tr h="76923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Columbia Glacier (Alaska)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89156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did we find from our experiment?</a:t>
            </a:r>
          </a:p>
          <a:p>
            <a:r>
              <a:rPr lang="en-GB" dirty="0" smtClean="0"/>
              <a:t>Were we right about the vulnerability?</a:t>
            </a:r>
          </a:p>
          <a:p>
            <a:r>
              <a:rPr lang="en-GB" dirty="0" smtClean="0"/>
              <a:t>What impact could climate change have on:</a:t>
            </a:r>
          </a:p>
          <a:p>
            <a:pPr lvl="1"/>
            <a:r>
              <a:rPr lang="en-GB" dirty="0" smtClean="0"/>
              <a:t>Our glacier</a:t>
            </a:r>
          </a:p>
          <a:p>
            <a:pPr lvl="1"/>
            <a:r>
              <a:rPr lang="en-GB" dirty="0" smtClean="0"/>
              <a:t>Ourselves</a:t>
            </a:r>
          </a:p>
          <a:p>
            <a:pPr lvl="1"/>
            <a:r>
              <a:rPr lang="en-GB" dirty="0" smtClean="0"/>
              <a:t>People around the world</a:t>
            </a:r>
          </a:p>
          <a:p>
            <a:pPr lvl="1"/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Results </a:t>
            </a:r>
            <a:r>
              <a:rPr lang="en-GB" dirty="0" smtClean="0"/>
              <a:t>to </a:t>
            </a:r>
            <a:r>
              <a:rPr lang="en-GB" dirty="0" smtClean="0"/>
              <a:t>Class</a:t>
            </a:r>
            <a:r>
              <a:rPr lang="en-GB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03309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350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Materials to Build our Glaciers:</vt:lpstr>
      <vt:lpstr>Observing the Melting of our Glaciers:</vt:lpstr>
      <vt:lpstr>The experiment:</vt:lpstr>
      <vt:lpstr>Slide 4</vt:lpstr>
      <vt:lpstr>Feedback Results to Class:</vt:lpstr>
    </vt:vector>
  </TitlesOfParts>
  <Company>Durham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to build your glacier:</dc:title>
  <dc:creator>NPCS</dc:creator>
  <cp:lastModifiedBy>crs</cp:lastModifiedBy>
  <cp:revision>12</cp:revision>
  <cp:lastPrinted>2013-03-27T11:16:18Z</cp:lastPrinted>
  <dcterms:created xsi:type="dcterms:W3CDTF">2013-02-13T11:03:20Z</dcterms:created>
  <dcterms:modified xsi:type="dcterms:W3CDTF">2013-04-08T11:47:53Z</dcterms:modified>
</cp:coreProperties>
</file>