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63" r:id="rId5"/>
    <p:sldMasterId id="2147483666" r:id="rId6"/>
    <p:sldMasterId id="2147483660" r:id="rId7"/>
    <p:sldMasterId id="2147483656" r:id="rId8"/>
    <p:sldMasterId id="2147483661" r:id="rId9"/>
    <p:sldMasterId id="2147483669" r:id="rId10"/>
    <p:sldMasterId id="2147483662" r:id="rId11"/>
    <p:sldMasterId id="2147483658" r:id="rId12"/>
    <p:sldMasterId id="2147483657" r:id="rId13"/>
    <p:sldMasterId id="2147483659" r:id="rId14"/>
    <p:sldMasterId id="2147483664" r:id="rId15"/>
    <p:sldMasterId id="2147483667" r:id="rId16"/>
    <p:sldMasterId id="2147483668" r:id="rId17"/>
    <p:sldMasterId id="2147483826" r:id="rId18"/>
    <p:sldMasterId id="2147483838" r:id="rId19"/>
    <p:sldMasterId id="2147483853" r:id="rId20"/>
    <p:sldMasterId id="2147483865" r:id="rId21"/>
  </p:sldMasterIdLst>
  <p:notesMasterIdLst>
    <p:notesMasterId r:id="rId30"/>
  </p:notesMasterIdLst>
  <p:handoutMasterIdLst>
    <p:handoutMasterId r:id="rId31"/>
  </p:handoutMasterIdLst>
  <p:sldIdLst>
    <p:sldId id="271" r:id="rId22"/>
    <p:sldId id="326" r:id="rId23"/>
    <p:sldId id="318" r:id="rId24"/>
    <p:sldId id="327" r:id="rId25"/>
    <p:sldId id="319" r:id="rId26"/>
    <p:sldId id="304" r:id="rId27"/>
    <p:sldId id="328" r:id="rId28"/>
    <p:sldId id="270" r:id="rId29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14D"/>
    <a:srgbClr val="008E8F"/>
    <a:srgbClr val="FC1921"/>
    <a:srgbClr val="D674B7"/>
    <a:srgbClr val="96D045"/>
    <a:srgbClr val="FFD600"/>
    <a:srgbClr val="6AC6D2"/>
    <a:srgbClr val="24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71" autoAdjust="0"/>
  </p:normalViewPr>
  <p:slideViewPr>
    <p:cSldViewPr>
      <p:cViewPr>
        <p:scale>
          <a:sx n="100" d="100"/>
          <a:sy n="100" d="100"/>
        </p:scale>
        <p:origin x="-1176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B1706-645B-400B-B787-FB95AC5CAF6B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F8760-0162-4F4A-A02D-DB2282B68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0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0047DB-D45A-44D6-BB7A-71542D3D4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A63F8F-859B-4C09-9EAD-8C714C249F6C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challenge is set in Nepal : What do you know about the</a:t>
            </a:r>
            <a:r>
              <a:rPr lang="en-GB" baseline="0" dirty="0" smtClean="0"/>
              <a:t> country and its people so far?</a:t>
            </a:r>
          </a:p>
          <a:p>
            <a:r>
              <a:rPr lang="en-GB" baseline="0" dirty="0" smtClean="0"/>
              <a:t>Set a short research task to find out some key facts about the country and people of Nepal.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7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Starter activity: Give each small group of 2-4 students a set of four pictures that you’ve downloaded from Flickr on the main Squashed Tomato Challenge page and ask them to consider:</a:t>
            </a:r>
          </a:p>
          <a:p>
            <a:r>
              <a:rPr lang="en-GB" dirty="0" smtClean="0"/>
              <a:t>What do they see in the photos and what might be some of the challenges for people living here.</a:t>
            </a:r>
          </a:p>
          <a:p>
            <a:endParaRPr lang="en-GB" dirty="0" smtClean="0"/>
          </a:p>
          <a:p>
            <a:r>
              <a:rPr lang="en-GB" dirty="0" smtClean="0"/>
              <a:t>What might be some of the challenges for farmers who grow crops on the mountainside in Nepal?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1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</a:t>
            </a:r>
            <a:r>
              <a:rPr lang="en-GB" baseline="0" dirty="0" smtClean="0"/>
              <a:t> the teacher, you might decide to add a competitive element by seeing which group can transport the most tomatoes in a given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4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4E8A9-AB9D-4D91-B043-F436D1AEFB7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5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might want to have a discussion with your students the </a:t>
            </a:r>
            <a:r>
              <a:rPr lang="en-GB" baseline="0" dirty="0" smtClean="0"/>
              <a:t>difference this simple technology can make to peoples lives.</a:t>
            </a:r>
          </a:p>
          <a:p>
            <a:r>
              <a:rPr lang="en-GB" baseline="0" dirty="0" smtClean="0"/>
              <a:t>For students who would like more technical detail of the aerial ropeway, you’ll find a Technical brief (in the download tab) to support the project here at http://practicalaction.org/squashed-tomato-challenge-5.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1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03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359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827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912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768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5750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552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973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976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75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2722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2722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822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0864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566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294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394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488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6520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320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553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74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17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067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3762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4294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658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311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5B72-5BEF-46FE-9FB3-DE765E4CA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143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0E7B-0235-41AF-9A5C-31209F4A89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165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E51B-5F2E-49F2-A945-DAFAB01E7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536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0B1-D936-4FD6-A51E-D5C5EA594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413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B620-1543-4BCB-BD5E-615696A4DC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098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70375-4045-4D6B-BDDE-9A8B2AEBFA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8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513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4A531-6D3F-4FB8-824E-0D99523CEE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4687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00AD-27DF-4602-80E3-279F06948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035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85F0-6B3A-43F1-9CAC-49B3458D2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8823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2C0E-6EDA-400B-8B6B-C9BF2BAE94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668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365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365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EEBD-DF85-4F83-B374-1CCA96B44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887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9136-E48A-4D15-9B8F-44A9C5A7A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122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7BCB-377C-45E1-980D-6BAC410D5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127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33F2-01E2-43E5-93A5-EC7443C81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385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B8CB-CEBE-46A5-ACC1-DC9EFE3E25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187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A310-BC1B-423A-98DC-71753E366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02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9360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D1459-79D2-4933-9841-4765C7FDE3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759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7759-7C8F-40EE-8A77-98D661D14C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27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298C-9D0F-438A-9311-A7C58F1131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460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DBDE-0663-407C-A64C-ED13EBD2EA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177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6B70-0C13-415F-983D-21A52B2AD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243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365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365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33108-328B-4C74-ACF1-7AB29FCF6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778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59BA-8149-4F70-9151-F469E2C682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1862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3B80-53DF-4029-899F-9A72C092B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659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8320-FFCB-4BE7-9E87-D3210EAC65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595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1B5B-FCB7-4706-9A4C-24A3FF86C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68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878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67B5-D857-4C91-BD18-592EE02DE1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419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55B3-9312-4322-9341-F025451028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010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2505-C314-4545-AC0D-7108C4968A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742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F9FA-CD77-4822-BE4B-7AF72987C3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095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8D54-D5D2-4A8F-8FCD-9874556D2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386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5789-1A85-47BE-8397-D65D984615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268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365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365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F95C-3F29-4F0E-9EA6-A5FD1E2FB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6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100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957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69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590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859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76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5850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4230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26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822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6417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923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4614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76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176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74136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515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988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577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355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1109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8010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921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024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68191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30716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59BA-8149-4F70-9151-F469E2C682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138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3B80-53DF-4029-899F-9A72C092BE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279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8320-FFCB-4BE7-9E87-D3210EAC65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588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1B5B-FCB7-4706-9A4C-24A3FF86C96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913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67B5-D857-4C91-BD18-592EE02DE12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5471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55B3-9312-4322-9341-F025451028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22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2505-C314-4545-AC0D-7108C4968AE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7663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F9FA-CD77-4822-BE4B-7AF72987C3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6996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8D54-D5D2-4A8F-8FCD-9874556D2F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813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5789-1A85-47BE-8397-D65D984615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4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21227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365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365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F95C-3F29-4F0E-9EA6-A5FD1E2FB5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4618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9016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620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934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35912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615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725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2137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0693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72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1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00483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5597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4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0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2722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2722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93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43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98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77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39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1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83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84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162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58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916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98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2722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2722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54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56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94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21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22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7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7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52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42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50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054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36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1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086080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529133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21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02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66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35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82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72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39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926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521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114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98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51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685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68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87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537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65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17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203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4014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143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612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997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48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4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4600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328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13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552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963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24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060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39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0019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952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1170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583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61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6635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36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854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82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284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716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7572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9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2700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88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986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969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0620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494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53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470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0509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4068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44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18" Type="http://schemas.openxmlformats.org/officeDocument/2006/relationships/hyperlink" Target="http://www.facebook.com/practicalaction" TargetMode="External"/><Relationship Id="rId3" Type="http://schemas.openxmlformats.org/officeDocument/2006/relationships/slideLayout" Target="../slideLayouts/slideLayout126.xml"/><Relationship Id="rId21" Type="http://schemas.openxmlformats.org/officeDocument/2006/relationships/image" Target="../media/image13.jpeg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25.xml"/><Relationship Id="rId16" Type="http://schemas.openxmlformats.org/officeDocument/2006/relationships/hyperlink" Target="http://www.practicalaction.org.uk/blogs" TargetMode="External"/><Relationship Id="rId20" Type="http://schemas.openxmlformats.org/officeDocument/2006/relationships/hyperlink" Target="http://www.flickr.com/photos/practicalaction" TargetMode="Externa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10.jpeg"/><Relationship Id="rId23" Type="http://schemas.openxmlformats.org/officeDocument/2006/relationships/image" Target="../media/image14.jpeg"/><Relationship Id="rId10" Type="http://schemas.openxmlformats.org/officeDocument/2006/relationships/slideLayout" Target="../slideLayouts/slideLayout133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hyperlink" Target="http://www.youtube.com/practicalaction" TargetMode="External"/><Relationship Id="rId22" Type="http://schemas.openxmlformats.org/officeDocument/2006/relationships/hyperlink" Target="http://www.twitter.com/practicalaction" TargetMode="Externa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png"/><Relationship Id="rId18" Type="http://schemas.openxmlformats.org/officeDocument/2006/relationships/hyperlink" Target="http://www.facebook.com/practicalaction" TargetMode="External"/><Relationship Id="rId3" Type="http://schemas.openxmlformats.org/officeDocument/2006/relationships/slideLayout" Target="../slideLayouts/slideLayout137.xml"/><Relationship Id="rId21" Type="http://schemas.openxmlformats.org/officeDocument/2006/relationships/image" Target="../media/image13.jpeg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36.xml"/><Relationship Id="rId16" Type="http://schemas.openxmlformats.org/officeDocument/2006/relationships/hyperlink" Target="http://www.practicalaction.org.uk/blogs" TargetMode="External"/><Relationship Id="rId20" Type="http://schemas.openxmlformats.org/officeDocument/2006/relationships/hyperlink" Target="http://www.flickr.com/photos/practicalaction" TargetMode="Externa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10.jpeg"/><Relationship Id="rId23" Type="http://schemas.openxmlformats.org/officeDocument/2006/relationships/image" Target="../media/image14.jpeg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hyperlink" Target="http://www.youtube.com/practicalaction" TargetMode="External"/><Relationship Id="rId22" Type="http://schemas.openxmlformats.org/officeDocument/2006/relationships/hyperlink" Target="http://www.twitter.com/practicalaction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18" Type="http://schemas.openxmlformats.org/officeDocument/2006/relationships/hyperlink" Target="http://www.facebook.com/practicalaction" TargetMode="External"/><Relationship Id="rId3" Type="http://schemas.openxmlformats.org/officeDocument/2006/relationships/slideLayout" Target="../slideLayouts/slideLayout148.xml"/><Relationship Id="rId21" Type="http://schemas.openxmlformats.org/officeDocument/2006/relationships/image" Target="../media/image13.jpeg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47.xml"/><Relationship Id="rId16" Type="http://schemas.openxmlformats.org/officeDocument/2006/relationships/hyperlink" Target="http://www.practicalaction.org.uk/blogs" TargetMode="External"/><Relationship Id="rId20" Type="http://schemas.openxmlformats.org/officeDocument/2006/relationships/hyperlink" Target="http://www.flickr.com/photos/practicalaction" TargetMode="Externa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10.jpeg"/><Relationship Id="rId23" Type="http://schemas.openxmlformats.org/officeDocument/2006/relationships/image" Target="../media/image14.jpeg"/><Relationship Id="rId10" Type="http://schemas.openxmlformats.org/officeDocument/2006/relationships/slideLayout" Target="../slideLayouts/slideLayout155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hyperlink" Target="http://www.youtube.com/practicalaction" TargetMode="External"/><Relationship Id="rId22" Type="http://schemas.openxmlformats.org/officeDocument/2006/relationships/hyperlink" Target="http://www.twitter.com/practicalaction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8.gi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1.png"/><Relationship Id="rId18" Type="http://schemas.openxmlformats.org/officeDocument/2006/relationships/hyperlink" Target="http://www.facebook.com/practicalaction" TargetMode="External"/><Relationship Id="rId3" Type="http://schemas.openxmlformats.org/officeDocument/2006/relationships/slideLayout" Target="../slideLayouts/slideLayout182.xml"/><Relationship Id="rId21" Type="http://schemas.openxmlformats.org/officeDocument/2006/relationships/image" Target="../media/image13.jpeg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81.xml"/><Relationship Id="rId16" Type="http://schemas.openxmlformats.org/officeDocument/2006/relationships/hyperlink" Target="http://www.practicalaction.org.uk/blogs" TargetMode="External"/><Relationship Id="rId20" Type="http://schemas.openxmlformats.org/officeDocument/2006/relationships/hyperlink" Target="http://www.flickr.com/photos/practicalaction" TargetMode="Externa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image" Target="../media/image10.jpeg"/><Relationship Id="rId23" Type="http://schemas.openxmlformats.org/officeDocument/2006/relationships/image" Target="../media/image14.jpeg"/><Relationship Id="rId10" Type="http://schemas.openxmlformats.org/officeDocument/2006/relationships/slideLayout" Target="../slideLayouts/slideLayout189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hyperlink" Target="http://www.youtube.com/practicalaction" TargetMode="External"/><Relationship Id="rId22" Type="http://schemas.openxmlformats.org/officeDocument/2006/relationships/hyperlink" Target="http://www.twitter.com/practicalaction" TargetMode="Externa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7.gif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2461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029" name="Picture 5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3818"/>
            <a:ext cx="4210050" cy="3771900"/>
          </a:xfrm>
          <a:prstGeom prst="rect">
            <a:avLst/>
          </a:prstGeom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11981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4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0246" name="Picture 12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Arial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38" y="3114675"/>
            <a:ext cx="4210050" cy="3771900"/>
          </a:xfrm>
          <a:prstGeom prst="rect">
            <a:avLst/>
          </a:prstGeom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40873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126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1270" name="Picture 15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Arial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2461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Thank you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7AD5DB-6E01-406D-9742-6FF4B818F6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2294" name="Picture 6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900113" y="4292600"/>
            <a:ext cx="2244725" cy="549275"/>
            <a:chOff x="2555776" y="3137514"/>
            <a:chExt cx="2243985" cy="549240"/>
          </a:xfrm>
        </p:grpSpPr>
        <p:pic>
          <p:nvPicPr>
            <p:cNvPr id="12296" name="Picture 1">
              <a:hlinkClick r:id="rId14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2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661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3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011" y="3143828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4">
              <a:hlinkClick r:id="rId20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576" y="3137514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5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132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E201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Thank you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32D5EB-CD7B-414F-A364-A2564F7CB9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8" name="Picture 6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900113" y="4292600"/>
            <a:ext cx="2244725" cy="549275"/>
            <a:chOff x="2555776" y="3137514"/>
            <a:chExt cx="2243985" cy="549240"/>
          </a:xfrm>
        </p:grpSpPr>
        <p:pic>
          <p:nvPicPr>
            <p:cNvPr id="13320" name="Picture 1">
              <a:hlinkClick r:id="rId14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2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661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3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011" y="3143828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4">
              <a:hlinkClick r:id="rId20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576" y="3137514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5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132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008E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Thank you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F73F6D-D089-4063-AC00-2634DC1927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4342" name="Picture 6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900113" y="4292600"/>
            <a:ext cx="2244725" cy="549275"/>
            <a:chOff x="2555776" y="3137514"/>
            <a:chExt cx="2243985" cy="549240"/>
          </a:xfrm>
        </p:grpSpPr>
        <p:pic>
          <p:nvPicPr>
            <p:cNvPr id="14344" name="Picture 1">
              <a:hlinkClick r:id="rId14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2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661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3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011" y="3143828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4">
              <a:hlinkClick r:id="rId20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576" y="3137514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5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132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33950" y="3086100"/>
            <a:ext cx="42100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54277" name="Picture 4" descr="practical_action_logo_3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4279" name="Picture 12" descr="practical_action_logo_3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00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Arial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3818"/>
            <a:ext cx="4210050" cy="3771900"/>
          </a:xfrm>
          <a:prstGeom prst="rect">
            <a:avLst/>
          </a:prstGeom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11981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4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0246" name="Picture 12" descr="practical_action_logo_3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practical_action_logo_3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38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Arial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008E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Thank you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F73F6D-D089-4063-AC00-2634DC1927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4342" name="Picture 6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900113" y="4292600"/>
            <a:ext cx="2244725" cy="549275"/>
            <a:chOff x="2555776" y="3137514"/>
            <a:chExt cx="2243985" cy="549240"/>
          </a:xfrm>
        </p:grpSpPr>
        <p:pic>
          <p:nvPicPr>
            <p:cNvPr id="14344" name="Picture 1">
              <a:hlinkClick r:id="rId14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2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661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3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011" y="3143828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4">
              <a:hlinkClick r:id="rId20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576" y="3137514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5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132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33950" y="3086100"/>
            <a:ext cx="42100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54277" name="Picture 4" descr="practical_action_logo_3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4279" name="Picture 12" descr="practical_action_logo_3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08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Arial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E201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2053" name="Picture 7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008E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3077" name="Picture 5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410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4102" name="Picture 12" descr="practical_action_logo_3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Arial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5125" name="Picture 4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7" name="Picture 12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Arial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90941"/>
            <a:ext cx="4210050" cy="3771900"/>
          </a:xfrm>
          <a:prstGeom prst="rect">
            <a:avLst/>
          </a:prstGeom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597693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14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6150" name="Picture 12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Arial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7173" name="Picture 6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Arial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20" y="3086100"/>
            <a:ext cx="4210050" cy="3771900"/>
          </a:xfrm>
          <a:prstGeom prst="rect">
            <a:avLst/>
          </a:prstGeom>
        </p:spPr>
      </p:pic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11981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8198" name="Picture 9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922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9222" name="Picture 12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Arial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0.xml"/><Relationship Id="rId6" Type="http://schemas.microsoft.com/office/2007/relationships/hdphoto" Target="../media/hdphoto3.wdp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23.gif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23.gif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acticalaction.org/squashed-tomato-challenge-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3.gif"/><Relationship Id="rId5" Type="http://schemas.openxmlformats.org/officeDocument/2006/relationships/image" Target="../media/image31.jpg"/><Relationship Id="rId4" Type="http://schemas.openxmlformats.org/officeDocument/2006/relationships/hyperlink" Target="https://www.youtube.com/watch?v=YAtIBXvnWFo#t=6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practicalaction.org/ste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3" y="1124744"/>
            <a:ext cx="4320481" cy="2273612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challenge to move tomatoes down a mountainside without squashing them!</a:t>
            </a:r>
          </a:p>
        </p:txBody>
      </p:sp>
      <p:pic>
        <p:nvPicPr>
          <p:cNvPr id="8" name="Picture 2" descr="\\itdg-uk-data-01\user_mydocuments\brenhel\My Pictures\New folder\5263030819_2fe36b62e3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2951990" cy="19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itdg-uk-data-01\user_mydocuments\brenhel\My Pictures\New folder\5263938058_ee9a59e4cb_z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52" y="3573016"/>
            <a:ext cx="3066146" cy="19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itdg-uk-data-01\user_mydocuments\brenhel\My Pictures\New folder\5263930940_47e45f8950_z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1" t="4266"/>
          <a:stretch/>
        </p:blipFill>
        <p:spPr bwMode="auto">
          <a:xfrm>
            <a:off x="5926729" y="3573016"/>
            <a:ext cx="3217271" cy="197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omato_challenge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35354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\\practa-uk-pro1\user_mydocuments\brenhel\My Pictures\logos\EC fl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" y="5733256"/>
            <a:ext cx="1346448" cy="8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863377"/>
          </a:xfrm>
        </p:spPr>
        <p:txBody>
          <a:bodyPr/>
          <a:lstStyle/>
          <a:p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Nepal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\\itdg-uk-data-01\user_mydocuments\brenhel\My Pictures\STC\south_asia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9" y="1700808"/>
            <a:ext cx="3528392" cy="32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iceradio.net/wp-content/uploads/2015/04/Nepal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3816424" cy="2542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isaustralia.com.au/uploads/images/program/7928-Indigenous-faces-of-Nepal-0_2138739964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/>
          <a:stretch/>
        </p:blipFill>
        <p:spPr bwMode="auto">
          <a:xfrm>
            <a:off x="5508104" y="1700808"/>
            <a:ext cx="3332063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omat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4778">
            <a:off x="7676691" y="4034839"/>
            <a:ext cx="1131851" cy="1035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tomat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084">
            <a:off x="3686201" y="5803262"/>
            <a:ext cx="776303" cy="710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1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Farming in the mountains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052736"/>
            <a:ext cx="7272808" cy="518455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families living in the fertile mountainous areas in Nepal grow a variety of crops to feed their families and to sell at local markets.</a:t>
            </a:r>
          </a:p>
          <a:p>
            <a:pPr marL="0" indent="0">
              <a:buNone/>
            </a:pPr>
            <a:endParaRPr lang="en-GB" sz="1800" dirty="0" smtClean="0">
              <a:solidFill>
                <a:srgbClr val="E20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E20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pictures given to you:</a:t>
            </a:r>
          </a:p>
          <a:p>
            <a:pPr>
              <a:buSzPct val="113000"/>
              <a:buBlip>
                <a:blip r:embed="rId3"/>
              </a:buBlip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see?</a:t>
            </a:r>
          </a:p>
          <a:p>
            <a:pPr>
              <a:buSzPct val="113000"/>
              <a:buBlip>
                <a:blip r:embed="rId3"/>
              </a:buBlip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might be some of the challenges for farmers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crops on the mountainsides in Nepal?</a:t>
            </a: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3075" name="Picture 3" descr="\\itdg-uk-data-01\user_mydocuments\brenhel\My Pictures\STC\5263029383_e2d0cd1078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24" y="4077072"/>
            <a:ext cx="3213847" cy="2409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renhel\AppData\Local\Microsoft\Windows\Temporary Internet Files\Content.IE5\37D2J9YL\5263940332_048a40752d_z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952328" cy="2218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omato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4778">
            <a:off x="7676691" y="2666685"/>
            <a:ext cx="1131851" cy="1035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4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A problem for farmers…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196752"/>
            <a:ext cx="7776864" cy="504053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farmers in Nepal grow their crops on the mountainside areas where the land is fertile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 </a:t>
            </a:r>
            <a:r>
              <a:rPr lang="en-GB" sz="1800" b="1" dirty="0">
                <a:solidFill>
                  <a:srgbClr val="E20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farmers can get a </a:t>
            </a:r>
            <a:r>
              <a:rPr lang="en-GB" sz="1800" b="1" dirty="0">
                <a:solidFill>
                  <a:srgbClr val="E20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price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their produce (including their tomatoes) are at the bottom of the mountain on the other side of the river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often a hard three hour walk down steep and dangerous paths and the produce often gets squashed on the journey.</a:t>
            </a:r>
          </a:p>
          <a:p>
            <a:pPr marL="0" indent="0">
              <a:buNone/>
            </a:pPr>
            <a:endParaRPr lang="en-GB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\\itdg-uk-data-01\user_mydocuments\brenhel\My Pictures\New folder\5263930940_47e45f8950_z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3431947" cy="2348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919360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omat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561">
            <a:off x="1500233" y="5481044"/>
            <a:ext cx="1131851" cy="1035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ashed-tom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3024336" cy="20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Your challenge…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3" y="1340768"/>
            <a:ext cx="7344817" cy="489652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find a way that can help farmers in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Nepal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their tomatoes down the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market.</a:t>
            </a: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E20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Design, make and test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of a system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transport tomatoes in a way that won't squash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them!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E20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ground rules</a:t>
            </a:r>
          </a:p>
          <a:p>
            <a:pPr>
              <a:buSzPct val="117000"/>
              <a:buBlip>
                <a:blip r:embed="rId4"/>
              </a:buBlip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tomatoes must be transported a minimum of one metre, not touching the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ground.</a:t>
            </a:r>
          </a:p>
          <a:p>
            <a:pPr>
              <a:buSzPct val="117000"/>
              <a:buBlip>
                <a:blip r:embed="rId4"/>
              </a:buBlip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tomatoes cannot be touched whilst they are moving, catapulted or flown in any way! They must be moved in a controlled way.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13831"/>
            <a:ext cx="5904656" cy="638905"/>
          </a:xfrm>
        </p:spPr>
        <p:txBody>
          <a:bodyPr/>
          <a:lstStyle/>
          <a:p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Nepal…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237402"/>
            <a:ext cx="7416824" cy="4760012"/>
          </a:xfrm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that you’ve had a go at transporting tomatoes yourselves, we’d like to show you how Practical Action has worked with farmers in Nepal to develop aerial ropeway systems to help farmers transport their produce to market.</a:t>
            </a:r>
          </a:p>
          <a:p>
            <a:pPr algn="l"/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\\itdg-uk-data-01\user_mydocuments\brenhel\My Pictures\STC\5263645070_ba4749f0a7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r="388"/>
          <a:stretch/>
        </p:blipFill>
        <p:spPr bwMode="auto">
          <a:xfrm>
            <a:off x="4499992" y="3501008"/>
            <a:ext cx="433426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brenhel\AppData\Local\Microsoft\Windows\Temporary Internet Files\Content.IE5\37D2J9YL\5263612062_1e912197a8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288032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omat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4778">
            <a:off x="7304891" y="2774159"/>
            <a:ext cx="1131851" cy="1035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0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Arial"/>
                <a:cs typeface="Arial"/>
              </a:rPr>
              <a:t>Video</a:t>
            </a:r>
            <a:endParaRPr lang="en-GB" b="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01317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E2014D"/>
                </a:solidFill>
              </a:rPr>
              <a:t>How an aerial ropeway system works</a:t>
            </a:r>
            <a:r>
              <a:rPr lang="en-GB" sz="2000" dirty="0" smtClean="0">
                <a:solidFill>
                  <a:srgbClr val="7F7F7F"/>
                </a:solidFill>
              </a:rPr>
              <a:t>.</a:t>
            </a:r>
          </a:p>
          <a:p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www.youtube.com/watch?v=YAtIBXvnWFo#t=66 </a:t>
            </a:r>
            <a:endParaRPr lang="en-GB" dirty="0"/>
          </a:p>
        </p:txBody>
      </p:sp>
      <p:pic>
        <p:nvPicPr>
          <p:cNvPr id="3" name="Picture 2" descr="Pulle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6768752" cy="377019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E2014D"/>
            </a:solidFill>
            <a:miter lim="800000"/>
          </a:ln>
          <a:effectLst/>
        </p:spPr>
      </p:pic>
      <p:pic>
        <p:nvPicPr>
          <p:cNvPr id="8" name="Picture 7" descr="tomat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489">
            <a:off x="7388448" y="5189087"/>
            <a:ext cx="993313" cy="908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39752" y="4293096"/>
            <a:ext cx="4248472" cy="57606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4"/>
            <a:ext cx="7992887" cy="2376263"/>
          </a:xfrm>
        </p:spPr>
        <p:txBody>
          <a:bodyPr/>
          <a:lstStyle/>
          <a:p>
            <a:pPr algn="ctr" eaLnBrk="1" hangingPunct="1"/>
            <a:r>
              <a:rPr lang="en-GB" dirty="0" smtClean="0"/>
              <a:t>Thank you for taking part in the</a:t>
            </a:r>
          </a:p>
          <a:p>
            <a:pPr algn="ctr" eaLnBrk="1" hangingPunct="1"/>
            <a:r>
              <a:rPr lang="en-GB" dirty="0" smtClean="0"/>
              <a:t> </a:t>
            </a:r>
          </a:p>
          <a:p>
            <a:pPr algn="ctr" eaLnBrk="1" hangingPunct="1"/>
            <a:endParaRPr lang="en-GB" dirty="0" smtClean="0"/>
          </a:p>
          <a:p>
            <a:pPr algn="ctr" eaLnBrk="1" hangingPunct="1"/>
            <a:endParaRPr lang="en-GB" dirty="0"/>
          </a:p>
          <a:p>
            <a:pPr algn="ctr" eaLnBrk="1" hangingPunct="1"/>
            <a:endParaRPr lang="en-GB" dirty="0"/>
          </a:p>
          <a:p>
            <a:pPr algn="ctr" eaLnBrk="1" hangingPunct="1"/>
            <a:r>
              <a:rPr lang="en-GB" sz="2400" dirty="0" smtClean="0"/>
              <a:t>For more challenges go to:</a:t>
            </a:r>
          </a:p>
          <a:p>
            <a:pPr algn="ctr" eaLnBrk="1" hangingPunct="1"/>
            <a:endParaRPr lang="en-GB" sz="1050" dirty="0" smtClean="0"/>
          </a:p>
          <a:p>
            <a:pPr algn="ctr" eaLnBrk="1" hangingPunct="1"/>
            <a:r>
              <a:rPr lang="en-GB" sz="2800" dirty="0" smtClean="0">
                <a:solidFill>
                  <a:srgbClr val="FFFFFF"/>
                </a:solidFill>
                <a:hlinkClick r:id="rId2"/>
              </a:rPr>
              <a:t>practicalaction.org/stem</a:t>
            </a:r>
            <a:endParaRPr lang="en-GB" sz="2800" dirty="0" smtClean="0">
              <a:solidFill>
                <a:srgbClr val="FFFFFF"/>
              </a:solidFill>
            </a:endParaRPr>
          </a:p>
        </p:txBody>
      </p:sp>
      <p:pic>
        <p:nvPicPr>
          <p:cNvPr id="3" name="Picture 2" descr="tomat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289">
            <a:off x="508378" y="4109410"/>
            <a:ext cx="1321001" cy="1208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omat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489">
            <a:off x="7841561" y="302301"/>
            <a:ext cx="993313" cy="908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omato_challeng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2520280" cy="194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\\practa-uk-pro1\user_mydocuments\brenhel\My Pictures\logos\EC fla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79" y="5661248"/>
            <a:ext cx="1058416" cy="7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P Science">
  <a:themeElements>
    <a:clrScheme name="title slide -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 - 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-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yellow">
  <a:themeElements>
    <a:clrScheme name="yell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llow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l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ed">
  <a:themeElements>
    <a:clrScheme name="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d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final slide - thank you (blue)">
  <a:themeElements>
    <a:clrScheme name="final slide - thank you (blue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slide - thank you (blue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slide - thank you (blue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inal slide - thank you (magenta)">
  <a:themeElements>
    <a:clrScheme name="final slide - thank you (magenta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slide - thank you (magenta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slide - thank you (magent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final slide - thank you (cyan)">
  <a:themeElements>
    <a:clrScheme name="final slide - thank you (cyan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slide - thank you (cyan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slide - thank you (cyan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magenta">
  <a:themeElements>
    <a:clrScheme name="magen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gen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gen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yellow">
  <a:themeElements>
    <a:clrScheme name="yell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llow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l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final slide - thank you (cyan)">
  <a:themeElements>
    <a:clrScheme name="final slide - thank you (cyan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slide - thank you (cyan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slide - thank you (cyan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magenta">
  <a:themeElements>
    <a:clrScheme name="magen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gen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gen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- magenta">
  <a:themeElements>
    <a:clrScheme name="title slide - magen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 - magen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- magen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 - cyan">
  <a:themeElements>
    <a:clrScheme name="title slide - cy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 - cya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- cy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ilac">
  <a:themeElements>
    <a:clrScheme name="lila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la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la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genta">
  <a:themeElements>
    <a:clrScheme name="magen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gen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gen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ue">
  <a:themeElements>
    <a:clrScheme name="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ight blue">
  <a:themeElements>
    <a:clrScheme name="light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ght 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yan">
  <a:themeElements>
    <a:clrScheme name="cy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ya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ge xmlns="c2435d27-b05e-4718-8d28-582c78300e07">Year 1</Stage>
    <Category xmlns="c2435d27-b05e-4718-8d28-582c78300e07">Training</Category>
    <TaxCatchAll xmlns="873b80ed-a4d2-4d92-b672-2a420c26d9e1"/>
    <j45c437d3c704368bfc9142a15986af3 xmlns="c2435d27-b05e-4718-8d28-582c78300e07">
      <Terms xmlns="http://schemas.microsoft.com/office/infopath/2007/PartnerControls"/>
    </j45c437d3c704368bfc9142a15986af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657878C9ABEF478B2C5ADE6C4BFDCB" ma:contentTypeVersion="5" ma:contentTypeDescription="Create a new document." ma:contentTypeScope="" ma:versionID="c4d8ab373f25a4257d0979b97fe1de9a">
  <xsd:schema xmlns:xsd="http://www.w3.org/2001/XMLSchema" xmlns:xs="http://www.w3.org/2001/XMLSchema" xmlns:p="http://schemas.microsoft.com/office/2006/metadata/properties" xmlns:ns2="c2435d27-b05e-4718-8d28-582c78300e07" xmlns:ns3="873b80ed-a4d2-4d92-b672-2a420c26d9e1" targetNamespace="http://schemas.microsoft.com/office/2006/metadata/properties" ma:root="true" ma:fieldsID="204f60570efb4df5134ffbc06154f6cb" ns2:_="" ns3:_="">
    <xsd:import namespace="c2435d27-b05e-4718-8d28-582c78300e07"/>
    <xsd:import namespace="873b80ed-a4d2-4d92-b672-2a420c26d9e1"/>
    <xsd:element name="properties">
      <xsd:complexType>
        <xsd:sequence>
          <xsd:element name="documentManagement">
            <xsd:complexType>
              <xsd:all>
                <xsd:element ref="ns2:Stage" minOccurs="0"/>
                <xsd:element ref="ns2:Category" minOccurs="0"/>
                <xsd:element ref="ns2:j45c437d3c704368bfc9142a15986af3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35d27-b05e-4718-8d28-582c78300e07" elementFormDefault="qualified">
    <xsd:import namespace="http://schemas.microsoft.com/office/2006/documentManagement/types"/>
    <xsd:import namespace="http://schemas.microsoft.com/office/infopath/2007/PartnerControls"/>
    <xsd:element name="Stage" ma:index="8" nillable="true" ma:displayName="Stage" ma:format="Dropdown" ma:internalName="Stage">
      <xsd:simpleType>
        <xsd:restriction base="dms:Choice">
          <xsd:enumeration value="Pre-Project"/>
          <xsd:enumeration value="Year 1"/>
          <xsd:enumeration value="Year 2"/>
          <xsd:enumeration value="Year 3"/>
          <xsd:enumeration value="Year 4"/>
          <xsd:enumeration value="Year 5"/>
          <xsd:enumeration value="Year 6"/>
          <xsd:enumeration value="Year 7"/>
        </xsd:restriction>
      </xsd:simpleType>
    </xsd:element>
    <xsd:element name="Category" ma:index="9" nillable="true" ma:displayName="Category" ma:format="Dropdown" ma:internalName="Category">
      <xsd:simpleType>
        <xsd:restriction base="dms:Choice">
          <xsd:enumeration value="Reports to EC"/>
          <xsd:enumeration value="Reports from partners"/>
          <xsd:enumeration value="Statistics"/>
          <xsd:enumeration value="Training"/>
          <xsd:enumeration value="Evidence"/>
          <xsd:enumeration value="STEM challenge"/>
          <xsd:enumeration value="M &amp; E tools"/>
          <xsd:enumeration value="M &amp; E docs"/>
          <xsd:enumeration value="Partners resources"/>
          <xsd:enumeration value="Case studies"/>
          <xsd:enumeration value="Miscellaneous"/>
          <xsd:enumeration value="Promotion"/>
          <xsd:enumeration value="Questionnaires"/>
          <xsd:enumeration value="Meetings"/>
          <xsd:enumeration value="External reports and docs"/>
        </xsd:restriction>
      </xsd:simpleType>
    </xsd:element>
    <xsd:element name="j45c437d3c704368bfc9142a15986af3" ma:index="11" nillable="true" ma:taxonomy="true" ma:internalName="j45c437d3c704368bfc9142a15986af3" ma:taxonomyFieldName="SubjectType" ma:displayName="SubjectType" ma:default="" ma:fieldId="{345c437d-3c70-4368-bfc9-142a15986af3}" ma:sspId="12a91f62-aa11-4392-b3ac-70c1991e7747" ma:termSetId="9a4cbea9-0e28-4966-958b-0e245356a945" ma:anchorId="6cd50237-6cf1-4eec-85a1-81e871306876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b80ed-a4d2-4d92-b672-2a420c26d9e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52fcfe8-01ab-4496-b2a8-3ef05737fa79}" ma:internalName="TaxCatchAll" ma:showField="CatchAllData" ma:web="7d81d896-6574-4bdf-bd8f-eb142b437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DAFC8-A020-46C7-BBC8-2865EDE66473}">
  <ds:schemaRefs>
    <ds:schemaRef ds:uri="http://purl.org/dc/elements/1.1/"/>
    <ds:schemaRef ds:uri="873b80ed-a4d2-4d92-b672-2a420c26d9e1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c2435d27-b05e-4718-8d28-582c78300e07"/>
  </ds:schemaRefs>
</ds:datastoreItem>
</file>

<file path=customXml/itemProps2.xml><?xml version="1.0" encoding="utf-8"?>
<ds:datastoreItem xmlns:ds="http://schemas.openxmlformats.org/officeDocument/2006/customXml" ds:itemID="{683AC990-E852-4418-8FD6-1B124650AA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AD2981-A37A-4948-AC6F-AEC4FC5FC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435d27-b05e-4718-8d28-582c78300e07"/>
    <ds:schemaRef ds:uri="873b80ed-a4d2-4d92-b672-2a420c26d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GLP Science</Template>
  <TotalTime>2022</TotalTime>
  <Words>421</Words>
  <Application>Microsoft Office PowerPoint</Application>
  <PresentationFormat>On-screen Show (4:3)</PresentationFormat>
  <Paragraphs>58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GLP Science</vt:lpstr>
      <vt:lpstr>title slide - magenta</vt:lpstr>
      <vt:lpstr>title slide - cyan</vt:lpstr>
      <vt:lpstr>lilac</vt:lpstr>
      <vt:lpstr>magenta</vt:lpstr>
      <vt:lpstr>blue</vt:lpstr>
      <vt:lpstr>light blue</vt:lpstr>
      <vt:lpstr>cyan</vt:lpstr>
      <vt:lpstr>green</vt:lpstr>
      <vt:lpstr>yellow</vt:lpstr>
      <vt:lpstr>red</vt:lpstr>
      <vt:lpstr>final slide - thank you (blue)</vt:lpstr>
      <vt:lpstr>final slide - thank you (magenta)</vt:lpstr>
      <vt:lpstr>final slide - thank you (cyan)</vt:lpstr>
      <vt:lpstr>1_magenta</vt:lpstr>
      <vt:lpstr>1_yellow</vt:lpstr>
      <vt:lpstr>1_final slide - thank you (cyan)</vt:lpstr>
      <vt:lpstr>2_magenta</vt:lpstr>
      <vt:lpstr>A challenge to move tomatoes down a mountainside without squashing them!</vt:lpstr>
      <vt:lpstr>Nepal</vt:lpstr>
      <vt:lpstr>Farming in the mountains</vt:lpstr>
      <vt:lpstr>A problem for farmers…</vt:lpstr>
      <vt:lpstr>Your challenge…</vt:lpstr>
      <vt:lpstr>In Nepal…</vt:lpstr>
      <vt:lpstr>Video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Learning Project - Global learning in Science - workshop</dc:title>
  <dc:creator>Bren Hellier</dc:creator>
  <cp:lastModifiedBy>Bren Hellier</cp:lastModifiedBy>
  <cp:revision>122</cp:revision>
  <cp:lastPrinted>2015-01-27T16:13:39Z</cp:lastPrinted>
  <dcterms:created xsi:type="dcterms:W3CDTF">2013-10-15T11:10:46Z</dcterms:created>
  <dcterms:modified xsi:type="dcterms:W3CDTF">2015-08-27T11:14:43Z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ment">
    <vt:lpwstr/>
  </property>
  <property fmtid="{D5CDD505-2E9C-101B-9397-08002B2CF9AE}" pid="3" name="doctype">
    <vt:lpwstr>Powerpoint</vt:lpwstr>
  </property>
  <property fmtid="{D5CDD505-2E9C-101B-9397-08002B2CF9AE}" pid="4" name="Description0">
    <vt:lpwstr>Powerpoint template</vt:lpwstr>
  </property>
  <property fmtid="{D5CDD505-2E9C-101B-9397-08002B2CF9AE}" pid="5" name="Display Name">
    <vt:lpwstr>New Powerpoint</vt:lpwstr>
  </property>
  <property fmtid="{D5CDD505-2E9C-101B-9397-08002B2CF9AE}" pid="6" name="ContentTypeId">
    <vt:lpwstr>0x0101006B657878C9ABEF478B2C5ADE6C4BFDCB</vt:lpwstr>
  </property>
  <property fmtid="{D5CDD505-2E9C-101B-9397-08002B2CF9AE}" pid="7" name="Unit">
    <vt:lpwstr>111;#K＆C|f5954d97-fe10-418c-ad84-bda6eb9ab95f</vt:lpwstr>
  </property>
  <property fmtid="{D5CDD505-2E9C-101B-9397-08002B2CF9AE}" pid="8" name="Org">
    <vt:lpwstr>24;#Practa|fb2cde24-ea12-499f-ae1d-548cfe8a1dc6</vt:lpwstr>
  </property>
  <property fmtid="{D5CDD505-2E9C-101B-9397-08002B2CF9AE}" pid="9" name="Cal_Year">
    <vt:lpwstr>69;#2011|4af324be-df59-48e5-9fd4-c7d3283f7e36</vt:lpwstr>
  </property>
  <property fmtid="{D5CDD505-2E9C-101B-9397-08002B2CF9AE}" pid="10" name="C/R Office">
    <vt:lpwstr>1;#UK|5ed35a90-2c37-47ee-b575-c9f90b896db7</vt:lpwstr>
  </property>
</Properties>
</file>