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56" autoAdjust="0"/>
  </p:normalViewPr>
  <p:slideViewPr>
    <p:cSldViewPr>
      <p:cViewPr varScale="1">
        <p:scale>
          <a:sx n="91" d="100"/>
          <a:sy n="91" d="100"/>
        </p:scale>
        <p:origin x="4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6D488-3636-4E43-949C-9E2F5905264A}" type="datetimeFigureOut">
              <a:rPr lang="en-GB" smtClean="0"/>
              <a:t>31/08/2015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43A15-F460-465D-90BB-18D0318A9A1B}" type="slidenum">
              <a:rPr lang="en-GB" smtClean="0"/>
              <a:t>‹#›</a:t>
            </a:fld>
            <a:endParaRPr lang="en-GB"/>
          </a:p>
        </p:txBody>
      </p:sp>
    </p:spTree>
    <p:extLst>
      <p:ext uri="{BB962C8B-B14F-4D97-AF65-F5344CB8AC3E}">
        <p14:creationId xmlns:p14="http://schemas.microsoft.com/office/powerpoint/2010/main" val="283174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susanad813/180375278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joepyrek/829569547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isherwoodchris/338299151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59037616@N02/1514463017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on_earth/145230874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SL3-121-2445 (July-September 1973) --- An oblique view of a portion of Great Britain looking </a:t>
            </a:r>
            <a:r>
              <a:rPr lang="en-GB" sz="1200" kern="1200" dirty="0" err="1" smtClean="0">
                <a:solidFill>
                  <a:schemeClr val="tx1"/>
                </a:solidFill>
                <a:effectLst/>
                <a:latin typeface="+mn-lt"/>
                <a:ea typeface="+mn-ea"/>
                <a:cs typeface="+mn-cs"/>
              </a:rPr>
              <a:t>northeastward</a:t>
            </a:r>
            <a:r>
              <a:rPr lang="en-GB" sz="1200" kern="1200" dirty="0" smtClean="0">
                <a:solidFill>
                  <a:schemeClr val="tx1"/>
                </a:solidFill>
                <a:effectLst/>
                <a:latin typeface="+mn-lt"/>
                <a:ea typeface="+mn-ea"/>
                <a:cs typeface="+mn-cs"/>
              </a:rPr>
              <a:t> across England and Wales, as photographed by one of the Skylab 3 crewmen aboard the Skylab space station in Earth orbit. The picture was taken with a hand-held 70mm Hasselblad camera using a 100mm lens and SO-368 medium-speed </a:t>
            </a:r>
            <a:r>
              <a:rPr lang="en-GB" sz="1200" kern="1200" dirty="0" err="1" smtClean="0">
                <a:solidFill>
                  <a:schemeClr val="tx1"/>
                </a:solidFill>
                <a:effectLst/>
                <a:latin typeface="+mn-lt"/>
                <a:ea typeface="+mn-ea"/>
                <a:cs typeface="+mn-cs"/>
              </a:rPr>
              <a:t>Ektacrome</a:t>
            </a:r>
            <a:r>
              <a:rPr lang="en-GB" sz="1200" kern="1200" dirty="0" smtClean="0">
                <a:solidFill>
                  <a:schemeClr val="tx1"/>
                </a:solidFill>
                <a:effectLst/>
                <a:latin typeface="+mn-lt"/>
                <a:ea typeface="+mn-ea"/>
                <a:cs typeface="+mn-cs"/>
              </a:rPr>
              <a:t> film. The English Channel is at lower right. The Bristol Channel is at lower left. The North Sea with much cloud cover is in the background. (NASA)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SL3-121-2367 (July-September 1973) --- Skylab 3 Earth view of Greece, Albania, Athens and </a:t>
            </a:r>
            <a:r>
              <a:rPr lang="en-GB" sz="1200" kern="1200" dirty="0" err="1" smtClean="0">
                <a:solidFill>
                  <a:schemeClr val="tx1"/>
                </a:solidFill>
                <a:effectLst/>
                <a:latin typeface="+mn-lt"/>
                <a:ea typeface="+mn-ea"/>
                <a:cs typeface="+mn-cs"/>
              </a:rPr>
              <a:t>Peloponnesos</a:t>
            </a:r>
            <a:r>
              <a:rPr lang="en-GB" sz="1200" kern="1200" dirty="0" smtClean="0">
                <a:solidFill>
                  <a:schemeClr val="tx1"/>
                </a:solidFill>
                <a:effectLst/>
                <a:latin typeface="+mn-lt"/>
                <a:ea typeface="+mn-ea"/>
                <a:cs typeface="+mn-cs"/>
              </a:rPr>
              <a:t>. (NASA)</a:t>
            </a:r>
          </a:p>
          <a:p>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2</a:t>
            </a:fld>
            <a:endParaRPr lang="en-GB"/>
          </a:p>
        </p:txBody>
      </p:sp>
    </p:spTree>
    <p:extLst>
      <p:ext uri="{BB962C8B-B14F-4D97-AF65-F5344CB8AC3E}">
        <p14:creationId xmlns:p14="http://schemas.microsoft.com/office/powerpoint/2010/main" val="117923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AS7-06-1718 (14 Oct. 1968) --- Sudan, showing White Nile and Blue Nile rivers below Khartoum, as seen from the Apollo 7 spacecraft during its 44th revolution of Earth. Photographed from an altitude of approximately 130 nautical miles, at ground elapsed time of 69 hours and 10 minutes. Note quilted-patchwork effect created by irrigated cultivated land. (NASA</a:t>
            </a:r>
            <a:r>
              <a:rPr lang="en-GB" sz="1200" kern="1200" dirty="0" smtClean="0">
                <a:solidFill>
                  <a:schemeClr val="tx1"/>
                </a:solidFill>
                <a:effectLst/>
                <a:latin typeface="+mn-lt"/>
                <a:ea typeface="+mn-ea"/>
                <a:cs typeface="+mn-cs"/>
                <a:sym typeface="Wingdings" panose="05000000000000000000" pitchFamily="2" charset="2"/>
              </a:rPr>
              <a:t>)</a:t>
            </a:r>
            <a:r>
              <a:rPr lang="en-GB" sz="1200" kern="1200" baseline="0" dirty="0" smtClean="0">
                <a:solidFill>
                  <a:schemeClr val="tx1"/>
                </a:solidFill>
                <a:effectLst/>
                <a:latin typeface="+mn-lt"/>
                <a:ea typeface="+mn-ea"/>
                <a:cs typeface="+mn-cs"/>
                <a:sym typeface="Wingdings" panose="05000000000000000000" pitchFamily="2" charset="2"/>
              </a:rPr>
              <a:t> </a:t>
            </a:r>
            <a:r>
              <a:rPr lang="en-GB" sz="1200" kern="1200" dirty="0" smtClean="0">
                <a:solidFill>
                  <a:schemeClr val="tx1"/>
                </a:solidFill>
                <a:effectLst/>
                <a:latin typeface="+mn-lt"/>
                <a:ea typeface="+mn-ea"/>
                <a:cs typeface="+mn-cs"/>
              </a:rPr>
              <a:t>(Cropped CAF)</a:t>
            </a:r>
          </a:p>
          <a:p>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12</a:t>
            </a:fld>
            <a:endParaRPr lang="en-GB"/>
          </a:p>
        </p:txBody>
      </p:sp>
    </p:spTree>
    <p:extLst>
      <p:ext uri="{BB962C8B-B14F-4D97-AF65-F5344CB8AC3E}">
        <p14:creationId xmlns:p14="http://schemas.microsoft.com/office/powerpoint/2010/main" val="100471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S65-45748 (21-29 Aug. 1965) --- Looking northeast, the Imperial Valley and Salton Sea in southern California is photographed from the Earth-orbiting Gemini-5 spacecraft. This picture was taken with a modified 70mm Hasselblad camera, using MS </a:t>
            </a:r>
            <a:r>
              <a:rPr lang="en-GB" sz="1200" kern="1200" dirty="0" err="1" smtClean="0">
                <a:solidFill>
                  <a:schemeClr val="tx1"/>
                </a:solidFill>
                <a:effectLst/>
                <a:latin typeface="+mn-lt"/>
                <a:ea typeface="+mn-ea"/>
                <a:cs typeface="+mn-cs"/>
              </a:rPr>
              <a:t>Ektachrome</a:t>
            </a:r>
            <a:r>
              <a:rPr lang="en-GB" sz="1200" kern="1200" dirty="0" smtClean="0">
                <a:solidFill>
                  <a:schemeClr val="tx1"/>
                </a:solidFill>
                <a:effectLst/>
                <a:latin typeface="+mn-lt"/>
                <a:ea typeface="+mn-ea"/>
                <a:cs typeface="+mn-cs"/>
              </a:rPr>
              <a:t> thin base film, ASA 64. (NASA</a:t>
            </a:r>
            <a:r>
              <a:rPr lang="en-GB" sz="1200" kern="1200" dirty="0" smtClean="0">
                <a:solidFill>
                  <a:schemeClr val="tx1"/>
                </a:solidFill>
                <a:effectLst/>
                <a:latin typeface="+mn-lt"/>
                <a:ea typeface="+mn-ea"/>
                <a:cs typeface="+mn-cs"/>
                <a:sym typeface="Wingdings" panose="05000000000000000000" pitchFamily="2" charset="2"/>
              </a:rPr>
              <a:t>)</a:t>
            </a:r>
            <a:r>
              <a:rPr lang="en-GB" sz="1200" kern="1200" baseline="0" dirty="0" smtClean="0">
                <a:solidFill>
                  <a:schemeClr val="tx1"/>
                </a:solidFill>
                <a:effectLst/>
                <a:latin typeface="+mn-lt"/>
                <a:ea typeface="+mn-ea"/>
                <a:cs typeface="+mn-cs"/>
                <a:sym typeface="Wingdings" panose="05000000000000000000" pitchFamily="2" charset="2"/>
              </a:rPr>
              <a:t> </a:t>
            </a:r>
            <a:r>
              <a:rPr lang="en-GB" sz="1200" kern="1200" dirty="0" smtClean="0">
                <a:solidFill>
                  <a:schemeClr val="tx1"/>
                </a:solidFill>
                <a:effectLst/>
                <a:latin typeface="+mn-lt"/>
                <a:ea typeface="+mn-ea"/>
                <a:cs typeface="+mn-cs"/>
              </a:rPr>
              <a:t>(Cropped CAF)</a:t>
            </a:r>
          </a:p>
          <a:p>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13</a:t>
            </a:fld>
            <a:endParaRPr lang="en-GB"/>
          </a:p>
        </p:txBody>
      </p:sp>
    </p:spTree>
    <p:extLst>
      <p:ext uri="{BB962C8B-B14F-4D97-AF65-F5344CB8AC3E}">
        <p14:creationId xmlns:p14="http://schemas.microsoft.com/office/powerpoint/2010/main" val="405374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AS09-22-3463 (9 March 1969) --- Oblique view of the Houston, Texas area as photographed from the Apollo 9 spacecraft during its Earth-orbital mission. This picture was taken from an altitude of 103 nautical miles, at about 1:40 p.m. (CST), on March 9, 1969. Prominent features visible include highways leading out of the city, Lake Houston, San Jacinto River, Trinity Bay, Galveston Bay, </a:t>
            </a:r>
            <a:r>
              <a:rPr lang="en-GB" sz="1200" kern="1200" dirty="0" err="1" smtClean="0">
                <a:solidFill>
                  <a:schemeClr val="tx1"/>
                </a:solidFill>
                <a:effectLst/>
                <a:latin typeface="+mn-lt"/>
                <a:ea typeface="+mn-ea"/>
                <a:cs typeface="+mn-cs"/>
              </a:rPr>
              <a:t>Brazos</a:t>
            </a:r>
            <a:r>
              <a:rPr lang="en-GB" sz="1200" kern="1200" dirty="0" smtClean="0">
                <a:solidFill>
                  <a:schemeClr val="tx1"/>
                </a:solidFill>
                <a:effectLst/>
                <a:latin typeface="+mn-lt"/>
                <a:ea typeface="+mn-ea"/>
                <a:cs typeface="+mn-cs"/>
              </a:rPr>
              <a:t> River, Baytown, and Texas City. (NASA</a:t>
            </a:r>
            <a:r>
              <a:rPr lang="en-GB" sz="1200" kern="1200" dirty="0" smtClean="0">
                <a:solidFill>
                  <a:schemeClr val="tx1"/>
                </a:solidFill>
                <a:effectLst/>
                <a:latin typeface="+mn-lt"/>
                <a:ea typeface="+mn-ea"/>
                <a:cs typeface="+mn-cs"/>
                <a:sym typeface="Wingdings" panose="05000000000000000000" pitchFamily="2" charset="2"/>
              </a:rPr>
              <a:t>)</a:t>
            </a:r>
            <a:r>
              <a:rPr lang="en-GB" sz="1200" kern="1200" baseline="0" dirty="0" smtClean="0">
                <a:solidFill>
                  <a:schemeClr val="tx1"/>
                </a:solidFill>
                <a:effectLst/>
                <a:latin typeface="+mn-lt"/>
                <a:ea typeface="+mn-ea"/>
                <a:cs typeface="+mn-cs"/>
                <a:sym typeface="Wingdings" panose="05000000000000000000" pitchFamily="2" charset="2"/>
              </a:rPr>
              <a:t> </a:t>
            </a:r>
            <a:r>
              <a:rPr lang="en-GB" sz="1200" kern="1200" dirty="0" smtClean="0">
                <a:solidFill>
                  <a:schemeClr val="tx1"/>
                </a:solidFill>
                <a:effectLst/>
                <a:latin typeface="+mn-lt"/>
                <a:ea typeface="+mn-ea"/>
                <a:cs typeface="+mn-cs"/>
              </a:rPr>
              <a:t>(Cropped CAF)</a:t>
            </a:r>
          </a:p>
          <a:p>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14</a:t>
            </a:fld>
            <a:endParaRPr lang="en-GB"/>
          </a:p>
        </p:txBody>
      </p:sp>
    </p:spTree>
    <p:extLst>
      <p:ext uri="{BB962C8B-B14F-4D97-AF65-F5344CB8AC3E}">
        <p14:creationId xmlns:p14="http://schemas.microsoft.com/office/powerpoint/2010/main" val="100723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Compare an Earth picture and an astronaut picture of the same place.</a:t>
            </a: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SL3-28-059 (July-September 1973) --- A vertical view of the Lake Mead and Las Vegas, Nevada area as photographed from Earth orbit by one of the six lenses of the </a:t>
            </a:r>
            <a:r>
              <a:rPr lang="en-GB" sz="1200" kern="1200" dirty="0" err="1" smtClean="0">
                <a:solidFill>
                  <a:schemeClr val="tx1"/>
                </a:solidFill>
                <a:effectLst/>
                <a:latin typeface="+mn-lt"/>
                <a:ea typeface="+mn-ea"/>
                <a:cs typeface="+mn-cs"/>
              </a:rPr>
              <a:t>Itek</a:t>
            </a:r>
            <a:r>
              <a:rPr lang="en-GB" sz="1200" kern="1200" dirty="0" smtClean="0">
                <a:solidFill>
                  <a:schemeClr val="tx1"/>
                </a:solidFill>
                <a:effectLst/>
                <a:latin typeface="+mn-lt"/>
                <a:ea typeface="+mn-ea"/>
                <a:cs typeface="+mn-cs"/>
              </a:rPr>
              <a:t>-furnished S190-A Multispectral Photographic Facility Experiment aboard the Skylab space station. Lake Mead is water of the Colorado River impounded by Hoover Dam. Most of the land in the picture is Nevada. However, a part of the northwest corner of Arizona can be seen. Federal agencies participating with NASA on the EREP project are the Departments of Agriculture, Commerce, Interior, the Environmental Protection Agency and the Corps of Engineers. All EREP photography is available to the public through the Department of Interior's Earth Resources Observations Systems Data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Sioux Falls, South Dakota, 57198. (NASA</a:t>
            </a:r>
            <a:r>
              <a:rPr lang="en-GB" sz="1200" kern="1200" dirty="0" smtClean="0">
                <a:solidFill>
                  <a:schemeClr val="tx1"/>
                </a:solidFill>
                <a:effectLst/>
                <a:latin typeface="+mn-lt"/>
                <a:ea typeface="+mn-ea"/>
                <a:cs typeface="+mn-cs"/>
                <a:sym typeface="Wingdings" panose="05000000000000000000" pitchFamily="2" charset="2"/>
              </a:rPr>
              <a:t>)</a:t>
            </a:r>
            <a:r>
              <a:rPr lang="en-GB" sz="1200" kern="1200" baseline="0" dirty="0" smtClean="0">
                <a:solidFill>
                  <a:schemeClr val="tx1"/>
                </a:solidFill>
                <a:effectLst/>
                <a:latin typeface="+mn-lt"/>
                <a:ea typeface="+mn-ea"/>
                <a:cs typeface="+mn-cs"/>
                <a:sym typeface="Wingdings" panose="05000000000000000000" pitchFamily="2" charset="2"/>
              </a:rPr>
              <a:t>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Vegas Skyline Filipe Fortes https://www.flickr.com/photos/fortes/138603740 (CCL)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15</a:t>
            </a:fld>
            <a:endParaRPr lang="en-GB"/>
          </a:p>
        </p:txBody>
      </p:sp>
    </p:spTree>
    <p:extLst>
      <p:ext uri="{BB962C8B-B14F-4D97-AF65-F5344CB8AC3E}">
        <p14:creationId xmlns:p14="http://schemas.microsoft.com/office/powerpoint/2010/main" val="316513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 </a:t>
            </a:r>
            <a:r>
              <a:rPr lang="en-GB" dirty="0" err="1" smtClean="0"/>
              <a:t>Peake</a:t>
            </a:r>
            <a:r>
              <a:rPr lang="en-GB" dirty="0" smtClean="0"/>
              <a:t> UK Space Agency https://www.flickr.com/photos/spacegovuk/8757791230 (used with permission)</a:t>
            </a:r>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16</a:t>
            </a:fld>
            <a:endParaRPr lang="en-GB"/>
          </a:p>
        </p:txBody>
      </p:sp>
    </p:spTree>
    <p:extLst>
      <p:ext uri="{BB962C8B-B14F-4D97-AF65-F5344CB8AC3E}">
        <p14:creationId xmlns:p14="http://schemas.microsoft.com/office/powerpoint/2010/main" val="35163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Earth looks very different from the International Space Station. </a:t>
            </a:r>
          </a:p>
          <a:p>
            <a:r>
              <a:rPr lang="en-GB" dirty="0" smtClean="0"/>
              <a:t>Picture 1 and Picture A are both pictures of mountains. Picture 1 was taken by someone standing on a hillside here on Earth. Picture A was taken by an astronaut in a spacecraft called Gemini-5 in 1965.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Himalayas B </a:t>
            </a:r>
            <a:r>
              <a:rPr lang="en-GB" sz="1200" kern="1200" dirty="0" err="1" smtClean="0">
                <a:solidFill>
                  <a:schemeClr val="tx1"/>
                </a:solidFill>
                <a:effectLst/>
                <a:latin typeface="+mn-lt"/>
                <a:ea typeface="+mn-ea"/>
                <a:cs typeface="+mn-cs"/>
              </a:rPr>
              <a:t>Balaji</a:t>
            </a:r>
            <a:r>
              <a:rPr lang="en-GB" sz="1200" kern="1200" dirty="0" smtClean="0">
                <a:solidFill>
                  <a:schemeClr val="tx1"/>
                </a:solidFill>
                <a:effectLst/>
                <a:latin typeface="+mn-lt"/>
                <a:ea typeface="+mn-ea"/>
                <a:cs typeface="+mn-cs"/>
              </a:rPr>
              <a:t> https://www.flickr.com/photos/bbalaji/4637438533  (CCL)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S65-45717 (21-29 Aug. 1965) --- View of the Himalayas and Northern India photographed from the Gemini-5 spacecraft in orbit over Earth. (NASA)</a:t>
            </a:r>
          </a:p>
          <a:p>
            <a:endParaRPr lang="en-GB" dirty="0" smtClean="0"/>
          </a:p>
          <a:p>
            <a:r>
              <a:rPr lang="en-GB" dirty="0" smtClean="0"/>
              <a:t>S65-43482 (20 Aug. 1965) --- Table-top view of several of the optical and photographic pieces of equipment planned for use on the Gemini-5 spacecraft before installation in the spacecraft. (NASA)</a:t>
            </a:r>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3</a:t>
            </a:fld>
            <a:endParaRPr lang="en-GB"/>
          </a:p>
        </p:txBody>
      </p:sp>
    </p:spTree>
    <p:extLst>
      <p:ext uri="{BB962C8B-B14F-4D97-AF65-F5344CB8AC3E}">
        <p14:creationId xmlns:p14="http://schemas.microsoft.com/office/powerpoint/2010/main" val="373659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Downtown Dallas Susan Adams </a:t>
            </a:r>
            <a:r>
              <a:rPr lang="en-GB" sz="1200" u="sng" kern="1200" dirty="0" smtClean="0">
                <a:solidFill>
                  <a:schemeClr val="tx1"/>
                </a:solidFill>
                <a:effectLst/>
                <a:latin typeface="+mn-lt"/>
                <a:ea typeface="+mn-ea"/>
                <a:cs typeface="+mn-cs"/>
                <a:hlinkClick r:id="rId3"/>
              </a:rPr>
              <a:t>https://www.flickr.com/photos/susanad813/1803752788</a:t>
            </a:r>
            <a:r>
              <a:rPr lang="en-GB" sz="1200" kern="1200" dirty="0" smtClean="0">
                <a:solidFill>
                  <a:schemeClr val="tx1"/>
                </a:solidFill>
                <a:effectLst/>
                <a:latin typeface="+mn-lt"/>
                <a:ea typeface="+mn-ea"/>
                <a:cs typeface="+mn-cs"/>
              </a:rPr>
              <a:t>  (CCL)</a:t>
            </a:r>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5</a:t>
            </a:fld>
            <a:endParaRPr lang="en-GB"/>
          </a:p>
        </p:txBody>
      </p:sp>
    </p:spTree>
    <p:extLst>
      <p:ext uri="{BB962C8B-B14F-4D97-AF65-F5344CB8AC3E}">
        <p14:creationId xmlns:p14="http://schemas.microsoft.com/office/powerpoint/2010/main" val="176686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Confluence of the Nile </a:t>
            </a:r>
            <a:r>
              <a:rPr lang="en-GB" sz="1200" kern="1200" dirty="0" err="1" smtClean="0">
                <a:solidFill>
                  <a:schemeClr val="tx1"/>
                </a:solidFill>
                <a:effectLst/>
                <a:latin typeface="+mn-lt"/>
                <a:ea typeface="+mn-ea"/>
                <a:cs typeface="+mn-cs"/>
              </a:rPr>
              <a:t>joepyrek</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https://www.flickr.com/photos/joepyrek/8295695470</a:t>
            </a:r>
            <a:r>
              <a:rPr lang="en-GB" sz="1200" u="sng" kern="1200" dirty="0" smtClean="0">
                <a:solidFill>
                  <a:schemeClr val="tx1"/>
                </a:solidFill>
                <a:effectLst/>
                <a:latin typeface="+mn-lt"/>
                <a:ea typeface="+mn-ea"/>
                <a:cs typeface="+mn-cs"/>
              </a:rPr>
              <a:t> </a:t>
            </a:r>
            <a:r>
              <a:rPr lang="en-GB" sz="1200" u="none" kern="1200" dirty="0" smtClean="0">
                <a:solidFill>
                  <a:schemeClr val="tx1"/>
                </a:solidFill>
                <a:effectLst/>
                <a:latin typeface="+mn-lt"/>
                <a:ea typeface="+mn-ea"/>
                <a:cs typeface="+mn-cs"/>
              </a:rPr>
              <a:t>(CCL)</a:t>
            </a:r>
            <a:endParaRPr lang="en-GB" u="none" dirty="0"/>
          </a:p>
        </p:txBody>
      </p:sp>
      <p:sp>
        <p:nvSpPr>
          <p:cNvPr id="4" name="Slide Number Placeholder 3"/>
          <p:cNvSpPr>
            <a:spLocks noGrp="1"/>
          </p:cNvSpPr>
          <p:nvPr>
            <p:ph type="sldNum" sz="quarter" idx="10"/>
          </p:nvPr>
        </p:nvSpPr>
        <p:spPr/>
        <p:txBody>
          <a:bodyPr/>
          <a:lstStyle/>
          <a:p>
            <a:fld id="{87A43A15-F460-465D-90BB-18D0318A9A1B}" type="slidenum">
              <a:rPr lang="en-GB" smtClean="0"/>
              <a:t>6</a:t>
            </a:fld>
            <a:endParaRPr lang="en-GB"/>
          </a:p>
        </p:txBody>
      </p:sp>
    </p:spTree>
    <p:extLst>
      <p:ext uri="{BB962C8B-B14F-4D97-AF65-F5344CB8AC3E}">
        <p14:creationId xmlns:p14="http://schemas.microsoft.com/office/powerpoint/2010/main" val="223505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Island with clear waters Chris Isherwood </a:t>
            </a:r>
            <a:r>
              <a:rPr lang="en-GB" sz="1200" u="sng" kern="1200" dirty="0" smtClean="0">
                <a:solidFill>
                  <a:schemeClr val="tx1"/>
                </a:solidFill>
                <a:effectLst/>
                <a:latin typeface="+mn-lt"/>
                <a:ea typeface="+mn-ea"/>
                <a:cs typeface="+mn-cs"/>
                <a:hlinkClick r:id="rId3"/>
              </a:rPr>
              <a:t>https://www.flickr.com/photos/isherwoodchris/3382991517</a:t>
            </a:r>
            <a:r>
              <a:rPr lang="en-GB" sz="1200" u="none" kern="1200" dirty="0" smtClean="0">
                <a:solidFill>
                  <a:schemeClr val="tx1"/>
                </a:solidFill>
                <a:effectLst/>
                <a:latin typeface="+mn-lt"/>
                <a:ea typeface="+mn-ea"/>
                <a:cs typeface="+mn-cs"/>
              </a:rPr>
              <a:t> (CCL)</a:t>
            </a:r>
            <a:endParaRPr lang="en-GB" u="none" dirty="0"/>
          </a:p>
        </p:txBody>
      </p:sp>
      <p:sp>
        <p:nvSpPr>
          <p:cNvPr id="4" name="Slide Number Placeholder 3"/>
          <p:cNvSpPr>
            <a:spLocks noGrp="1"/>
          </p:cNvSpPr>
          <p:nvPr>
            <p:ph type="sldNum" sz="quarter" idx="10"/>
          </p:nvPr>
        </p:nvSpPr>
        <p:spPr/>
        <p:txBody>
          <a:bodyPr/>
          <a:lstStyle/>
          <a:p>
            <a:fld id="{87A43A15-F460-465D-90BB-18D0318A9A1B}" type="slidenum">
              <a:rPr lang="en-GB" smtClean="0"/>
              <a:t>7</a:t>
            </a:fld>
            <a:endParaRPr lang="en-GB"/>
          </a:p>
        </p:txBody>
      </p:sp>
    </p:spTree>
    <p:extLst>
      <p:ext uri="{BB962C8B-B14F-4D97-AF65-F5344CB8AC3E}">
        <p14:creationId xmlns:p14="http://schemas.microsoft.com/office/powerpoint/2010/main" val="225886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OMAN </a:t>
            </a:r>
            <a:r>
              <a:rPr lang="en-GB" sz="1200" kern="1200" dirty="0" err="1" smtClean="0">
                <a:solidFill>
                  <a:schemeClr val="tx1"/>
                </a:solidFill>
                <a:effectLst/>
                <a:latin typeface="+mn-lt"/>
                <a:ea typeface="+mn-ea"/>
                <a:cs typeface="+mn-cs"/>
              </a:rPr>
              <a:t>Wahiba</a:t>
            </a:r>
            <a:r>
              <a:rPr lang="en-GB" sz="1200" kern="1200" dirty="0" smtClean="0">
                <a:solidFill>
                  <a:schemeClr val="tx1"/>
                </a:solidFill>
                <a:effectLst/>
                <a:latin typeface="+mn-lt"/>
                <a:ea typeface="+mn-ea"/>
                <a:cs typeface="+mn-cs"/>
              </a:rPr>
              <a:t> Sands </a:t>
            </a:r>
            <a:r>
              <a:rPr lang="en-GB" sz="1200" kern="1200" dirty="0" err="1" smtClean="0">
                <a:solidFill>
                  <a:schemeClr val="tx1"/>
                </a:solidFill>
                <a:effectLst/>
                <a:latin typeface="+mn-lt"/>
                <a:ea typeface="+mn-ea"/>
                <a:cs typeface="+mn-cs"/>
              </a:rPr>
              <a:t>Sylwia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Pecio</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https://www.flickr.com/photos/59037616@N02/15144630176</a:t>
            </a:r>
            <a:r>
              <a:rPr lang="en-GB" sz="1200" u="sng" kern="1200" dirty="0" smtClean="0">
                <a:solidFill>
                  <a:schemeClr val="tx1"/>
                </a:solidFill>
                <a:effectLst/>
                <a:latin typeface="+mn-lt"/>
                <a:ea typeface="+mn-ea"/>
                <a:cs typeface="+mn-cs"/>
              </a:rPr>
              <a:t>  </a:t>
            </a:r>
            <a:r>
              <a:rPr lang="en-GB" sz="1200" u="none" kern="1200" dirty="0" smtClean="0">
                <a:solidFill>
                  <a:schemeClr val="tx1"/>
                </a:solidFill>
                <a:effectLst/>
                <a:latin typeface="+mn-lt"/>
                <a:ea typeface="+mn-ea"/>
                <a:cs typeface="+mn-cs"/>
              </a:rPr>
              <a:t>(CCL)</a:t>
            </a:r>
            <a:endParaRPr lang="en-GB" u="none" dirty="0"/>
          </a:p>
        </p:txBody>
      </p:sp>
      <p:sp>
        <p:nvSpPr>
          <p:cNvPr id="4" name="Slide Number Placeholder 3"/>
          <p:cNvSpPr>
            <a:spLocks noGrp="1"/>
          </p:cNvSpPr>
          <p:nvPr>
            <p:ph type="sldNum" sz="quarter" idx="10"/>
          </p:nvPr>
        </p:nvSpPr>
        <p:spPr/>
        <p:txBody>
          <a:bodyPr/>
          <a:lstStyle/>
          <a:p>
            <a:fld id="{87A43A15-F460-465D-90BB-18D0318A9A1B}" type="slidenum">
              <a:rPr lang="en-GB" smtClean="0"/>
              <a:t>8</a:t>
            </a:fld>
            <a:endParaRPr lang="en-GB"/>
          </a:p>
        </p:txBody>
      </p:sp>
    </p:spTree>
    <p:extLst>
      <p:ext uri="{BB962C8B-B14F-4D97-AF65-F5344CB8AC3E}">
        <p14:creationId xmlns:p14="http://schemas.microsoft.com/office/powerpoint/2010/main" val="252502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Salton Sea </a:t>
            </a:r>
            <a:r>
              <a:rPr lang="en-GB" sz="1200" kern="1200" dirty="0" err="1" smtClean="0">
                <a:solidFill>
                  <a:schemeClr val="tx1"/>
                </a:solidFill>
                <a:effectLst/>
                <a:latin typeface="+mn-lt"/>
                <a:ea typeface="+mn-ea"/>
                <a:cs typeface="+mn-cs"/>
              </a:rPr>
              <a:t>pano</a:t>
            </a:r>
            <a:r>
              <a:rPr lang="en-GB" sz="1200" kern="1200" dirty="0" smtClean="0">
                <a:solidFill>
                  <a:schemeClr val="tx1"/>
                </a:solidFill>
                <a:effectLst/>
                <a:latin typeface="+mn-lt"/>
                <a:ea typeface="+mn-ea"/>
                <a:cs typeface="+mn-cs"/>
              </a:rPr>
              <a:t> 1 </a:t>
            </a:r>
            <a:r>
              <a:rPr lang="en-GB" sz="1200" kern="1200" dirty="0" err="1" smtClean="0">
                <a:solidFill>
                  <a:schemeClr val="tx1"/>
                </a:solidFill>
                <a:effectLst/>
                <a:latin typeface="+mn-lt"/>
                <a:ea typeface="+mn-ea"/>
                <a:cs typeface="+mn-cs"/>
              </a:rPr>
              <a:t>Akos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Kokai</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https://www.flickr.com/photos/on_earth/1452308744</a:t>
            </a:r>
            <a:r>
              <a:rPr lang="en-GB" sz="1200" u="none" kern="1200" dirty="0" smtClean="0">
                <a:solidFill>
                  <a:schemeClr val="tx1"/>
                </a:solidFill>
                <a:effectLst/>
                <a:latin typeface="+mn-lt"/>
                <a:ea typeface="+mn-ea"/>
                <a:cs typeface="+mn-cs"/>
              </a:rPr>
              <a:t>  (CCL)</a:t>
            </a:r>
            <a:endParaRPr lang="en-GB" u="none" dirty="0"/>
          </a:p>
        </p:txBody>
      </p:sp>
      <p:sp>
        <p:nvSpPr>
          <p:cNvPr id="4" name="Slide Number Placeholder 3"/>
          <p:cNvSpPr>
            <a:spLocks noGrp="1"/>
          </p:cNvSpPr>
          <p:nvPr>
            <p:ph type="sldNum" sz="quarter" idx="10"/>
          </p:nvPr>
        </p:nvSpPr>
        <p:spPr/>
        <p:txBody>
          <a:bodyPr/>
          <a:lstStyle/>
          <a:p>
            <a:fld id="{87A43A15-F460-465D-90BB-18D0318A9A1B}" type="slidenum">
              <a:rPr lang="en-GB" smtClean="0"/>
              <a:t>9</a:t>
            </a:fld>
            <a:endParaRPr lang="en-GB"/>
          </a:p>
        </p:txBody>
      </p:sp>
    </p:spTree>
    <p:extLst>
      <p:ext uri="{BB962C8B-B14F-4D97-AF65-F5344CB8AC3E}">
        <p14:creationId xmlns:p14="http://schemas.microsoft.com/office/powerpoint/2010/main" val="288184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S65-63150 (16 Dec. 1965) --- Eddies in stratocumulus clouds over the Canary Islands as seen from the Gemini-6 spacecraft during its 14th revolution of Earth. (NASA)</a:t>
            </a:r>
          </a:p>
        </p:txBody>
      </p:sp>
      <p:sp>
        <p:nvSpPr>
          <p:cNvPr id="4" name="Slide Number Placeholder 3"/>
          <p:cNvSpPr>
            <a:spLocks noGrp="1"/>
          </p:cNvSpPr>
          <p:nvPr>
            <p:ph type="sldNum" sz="quarter" idx="10"/>
          </p:nvPr>
        </p:nvSpPr>
        <p:spPr/>
        <p:txBody>
          <a:bodyPr/>
          <a:lstStyle/>
          <a:p>
            <a:fld id="{87A43A15-F460-465D-90BB-18D0318A9A1B}" type="slidenum">
              <a:rPr lang="en-GB" smtClean="0"/>
              <a:t>10</a:t>
            </a:fld>
            <a:endParaRPr lang="en-GB"/>
          </a:p>
        </p:txBody>
      </p:sp>
    </p:spTree>
    <p:extLst>
      <p:ext uri="{BB962C8B-B14F-4D97-AF65-F5344CB8AC3E}">
        <p14:creationId xmlns:p14="http://schemas.microsoft.com/office/powerpoint/2010/main" val="145555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S65-34661 (3-7 June 1965) --- Among the photographs of Earth's terrain taken from the Gemini-4 spacecraft during its orbital mission was this view of the </a:t>
            </a:r>
            <a:r>
              <a:rPr lang="en-GB" sz="1200" kern="1200" dirty="0" err="1" smtClean="0">
                <a:solidFill>
                  <a:schemeClr val="tx1"/>
                </a:solidFill>
                <a:effectLst/>
                <a:latin typeface="+mn-lt"/>
                <a:ea typeface="+mn-ea"/>
                <a:cs typeface="+mn-cs"/>
              </a:rPr>
              <a:t>southeastern</a:t>
            </a:r>
            <a:r>
              <a:rPr lang="en-GB" sz="1200" kern="1200" dirty="0" smtClean="0">
                <a:solidFill>
                  <a:schemeClr val="tx1"/>
                </a:solidFill>
                <a:effectLst/>
                <a:latin typeface="+mn-lt"/>
                <a:ea typeface="+mn-ea"/>
                <a:cs typeface="+mn-cs"/>
              </a:rPr>
              <a:t> tip of the Arabian Peninsula with the Gulf of Oman at upper right. </a:t>
            </a:r>
            <a:r>
              <a:rPr lang="en-GB" sz="1200" kern="1200" dirty="0" err="1" smtClean="0">
                <a:solidFill>
                  <a:schemeClr val="tx1"/>
                </a:solidFill>
                <a:effectLst/>
                <a:latin typeface="+mn-lt"/>
                <a:ea typeface="+mn-ea"/>
                <a:cs typeface="+mn-cs"/>
              </a:rPr>
              <a:t>Seif</a:t>
            </a:r>
            <a:r>
              <a:rPr lang="en-GB" sz="1200" kern="1200" dirty="0" smtClean="0">
                <a:solidFill>
                  <a:schemeClr val="tx1"/>
                </a:solidFill>
                <a:effectLst/>
                <a:latin typeface="+mn-lt"/>
                <a:ea typeface="+mn-ea"/>
                <a:cs typeface="+mn-cs"/>
              </a:rPr>
              <a:t> dunes (sand) at lower left. This picture was taken with a modified 70mm Hasselblad camera, using Eastman </a:t>
            </a:r>
            <a:r>
              <a:rPr lang="en-GB" sz="1200" kern="1200" dirty="0" err="1" smtClean="0">
                <a:solidFill>
                  <a:schemeClr val="tx1"/>
                </a:solidFill>
                <a:effectLst/>
                <a:latin typeface="+mn-lt"/>
                <a:ea typeface="+mn-ea"/>
                <a:cs typeface="+mn-cs"/>
              </a:rPr>
              <a:t>color</a:t>
            </a:r>
            <a:r>
              <a:rPr lang="en-GB" sz="1200" kern="1200" dirty="0" smtClean="0">
                <a:solidFill>
                  <a:schemeClr val="tx1"/>
                </a:solidFill>
                <a:effectLst/>
                <a:latin typeface="+mn-lt"/>
                <a:ea typeface="+mn-ea"/>
                <a:cs typeface="+mn-cs"/>
              </a:rPr>
              <a:t> film, ASA 64 at a setting of 250th of a second at f/11. </a:t>
            </a:r>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Paul Lowman Jr., NASA geologist, was in charge of the Synoptic Terrain Photography. (NASA)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A43A15-F460-465D-90BB-18D0318A9A1B}" type="slidenum">
              <a:rPr lang="en-GB" smtClean="0"/>
              <a:t>11</a:t>
            </a:fld>
            <a:endParaRPr lang="en-GB"/>
          </a:p>
        </p:txBody>
      </p:sp>
    </p:spTree>
    <p:extLst>
      <p:ext uri="{BB962C8B-B14F-4D97-AF65-F5344CB8AC3E}">
        <p14:creationId xmlns:p14="http://schemas.microsoft.com/office/powerpoint/2010/main" val="31310521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4488" y="2130425"/>
            <a:ext cx="7772400" cy="1470025"/>
          </a:xfrm>
        </p:spPr>
        <p:txBody>
          <a:bodyPr>
            <a:noAutofit/>
          </a:bodyPr>
          <a:lstStyle>
            <a:lvl1pPr>
              <a:defRPr sz="9600"/>
            </a:lvl1pPr>
          </a:lstStyle>
          <a:p>
            <a:r>
              <a:rPr lang="en-US" dirty="0" smtClean="0"/>
              <a:t>EO Detective</a:t>
            </a:r>
            <a:endParaRPr lang="en-GB" dirty="0"/>
          </a:p>
        </p:txBody>
      </p:sp>
      <p:sp>
        <p:nvSpPr>
          <p:cNvPr id="3" name="Subtitle 2"/>
          <p:cNvSpPr>
            <a:spLocks noGrp="1"/>
          </p:cNvSpPr>
          <p:nvPr>
            <p:ph type="subTitle" idx="1" hasCustomPrompt="1"/>
          </p:nvPr>
        </p:nvSpPr>
        <p:spPr>
          <a:xfrm>
            <a:off x="1480288" y="3886200"/>
            <a:ext cx="6400800" cy="8389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Observing the Earth from space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79679"/>
            <a:ext cx="1512168" cy="168637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40" y="179679"/>
            <a:ext cx="3960440" cy="2191334"/>
          </a:xfrm>
          <a:prstGeom prst="rect">
            <a:avLst/>
          </a:prstGeom>
        </p:spPr>
      </p:pic>
      <p:grpSp>
        <p:nvGrpSpPr>
          <p:cNvPr id="9" name="Group 8"/>
          <p:cNvGrpSpPr>
            <a:grpSpLocks noChangeAspect="1"/>
          </p:cNvGrpSpPr>
          <p:nvPr userDrawn="1"/>
        </p:nvGrpSpPr>
        <p:grpSpPr>
          <a:xfrm>
            <a:off x="720688" y="5302952"/>
            <a:ext cx="7920000" cy="1181900"/>
            <a:chOff x="0" y="0"/>
            <a:chExt cx="6191250" cy="923925"/>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09550"/>
              <a:ext cx="1914525" cy="49530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71800" y="0"/>
              <a:ext cx="923925" cy="923925"/>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14550" y="209550"/>
              <a:ext cx="695325" cy="495300"/>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19550" y="180975"/>
              <a:ext cx="1085850" cy="561975"/>
            </a:xfrm>
            <a:prstGeom prst="rect">
              <a:avLst/>
            </a:prstGeom>
          </p:spPr>
        </p:pic>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57800" y="209550"/>
              <a:ext cx="933450" cy="495300"/>
            </a:xfrm>
            <a:prstGeom prst="rect">
              <a:avLst/>
            </a:prstGeom>
          </p:spPr>
        </p:pic>
      </p:grpSp>
    </p:spTree>
    <p:extLst>
      <p:ext uri="{BB962C8B-B14F-4D97-AF65-F5344CB8AC3E}">
        <p14:creationId xmlns:p14="http://schemas.microsoft.com/office/powerpoint/2010/main" val="54498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901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56792"/>
            <a:ext cx="2057400" cy="48965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7544" y="260648"/>
            <a:ext cx="6019800" cy="619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916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690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556792"/>
            <a:ext cx="7772400" cy="1362075"/>
          </a:xfrm>
        </p:spPr>
        <p:txBody>
          <a:bodyPr anchor="t"/>
          <a:lstStyle>
            <a:lvl1pPr algn="l">
              <a:defRPr sz="40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3831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853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8531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43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9D7433C-0EE1-461A-9CDA-6539AB9AD4A5}" type="datetimeFigureOut">
              <a:rPr lang="en-GB" smtClean="0"/>
              <a:t>31/08/2015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CF1304-1E98-4E29-B98D-27F4ED9E7B6A}" type="slidenum">
              <a:rPr lang="en-GB" smtClean="0"/>
              <a:t>‹#›</a:t>
            </a:fld>
            <a:endParaRPr lang="en-GB"/>
          </a:p>
        </p:txBody>
      </p:sp>
    </p:spTree>
    <p:extLst>
      <p:ext uri="{BB962C8B-B14F-4D97-AF65-F5344CB8AC3E}">
        <p14:creationId xmlns:p14="http://schemas.microsoft.com/office/powerpoint/2010/main" val="119796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92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39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484784"/>
            <a:ext cx="5111750" cy="49650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50182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9953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560" y="4880521"/>
            <a:ext cx="5832648" cy="556310"/>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611560" y="692696"/>
            <a:ext cx="5832648" cy="40390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11560" y="5447259"/>
            <a:ext cx="5832648" cy="79005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917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03032" cy="113813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4491" y="241990"/>
            <a:ext cx="2115982" cy="1170785"/>
          </a:xfrm>
          <a:prstGeom prst="rect">
            <a:avLst/>
          </a:prstGeom>
        </p:spPr>
      </p:pic>
    </p:spTree>
    <p:extLst>
      <p:ext uri="{BB962C8B-B14F-4D97-AF65-F5344CB8AC3E}">
        <p14:creationId xmlns:p14="http://schemas.microsoft.com/office/powerpoint/2010/main" val="95723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0C0"/>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70C0"/>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70C0"/>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348880"/>
            <a:ext cx="7772400" cy="1470025"/>
          </a:xfrm>
        </p:spPr>
        <p:txBody>
          <a:bodyPr/>
          <a:lstStyle/>
          <a:p>
            <a:r>
              <a:rPr lang="en-GB" dirty="0" smtClean="0"/>
              <a:t>EO Detective</a:t>
            </a:r>
            <a:endParaRPr lang="en-GB" dirty="0"/>
          </a:p>
        </p:txBody>
      </p:sp>
      <p:sp>
        <p:nvSpPr>
          <p:cNvPr id="3" name="Subtitle 2"/>
          <p:cNvSpPr>
            <a:spLocks noGrp="1"/>
          </p:cNvSpPr>
          <p:nvPr>
            <p:ph type="subTitle" idx="1"/>
          </p:nvPr>
        </p:nvSpPr>
        <p:spPr>
          <a:xfrm>
            <a:off x="1297360" y="4104655"/>
            <a:ext cx="6400800" cy="838944"/>
          </a:xfrm>
        </p:spPr>
        <p:txBody>
          <a:bodyPr/>
          <a:lstStyle/>
          <a:p>
            <a:r>
              <a:rPr lang="en-GB" dirty="0" smtClean="0"/>
              <a:t>Observing the Earth from Space</a:t>
            </a:r>
            <a:endParaRPr lang="en-GB" dirty="0"/>
          </a:p>
        </p:txBody>
      </p:sp>
    </p:spTree>
    <p:extLst>
      <p:ext uri="{BB962C8B-B14F-4D97-AF65-F5344CB8AC3E}">
        <p14:creationId xmlns:p14="http://schemas.microsoft.com/office/powerpoint/2010/main" val="4050609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B</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556792"/>
            <a:ext cx="4608512" cy="4608512"/>
          </a:xfrm>
        </p:spPr>
      </p:pic>
    </p:spTree>
    <p:extLst>
      <p:ext uri="{BB962C8B-B14F-4D97-AF65-F5344CB8AC3E}">
        <p14:creationId xmlns:p14="http://schemas.microsoft.com/office/powerpoint/2010/main" val="4223066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C</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412776"/>
            <a:ext cx="4896544" cy="4896544"/>
          </a:xfrm>
        </p:spPr>
      </p:pic>
    </p:spTree>
    <p:extLst>
      <p:ext uri="{BB962C8B-B14F-4D97-AF65-F5344CB8AC3E}">
        <p14:creationId xmlns:p14="http://schemas.microsoft.com/office/powerpoint/2010/main" val="426046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484784"/>
            <a:ext cx="5427603" cy="4824536"/>
          </a:xfrm>
        </p:spPr>
      </p:pic>
    </p:spTree>
    <p:extLst>
      <p:ext uri="{BB962C8B-B14F-4D97-AF65-F5344CB8AC3E}">
        <p14:creationId xmlns:p14="http://schemas.microsoft.com/office/powerpoint/2010/main" val="108290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340768"/>
            <a:ext cx="5400600" cy="4801661"/>
          </a:xfrm>
        </p:spPr>
      </p:pic>
    </p:spTree>
    <p:extLst>
      <p:ext uri="{BB962C8B-B14F-4D97-AF65-F5344CB8AC3E}">
        <p14:creationId xmlns:p14="http://schemas.microsoft.com/office/powerpoint/2010/main" val="928938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F</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340768"/>
            <a:ext cx="5426328" cy="4824536"/>
          </a:xfrm>
        </p:spPr>
      </p:pic>
    </p:spTree>
    <p:extLst>
      <p:ext uri="{BB962C8B-B14F-4D97-AF65-F5344CB8AC3E}">
        <p14:creationId xmlns:p14="http://schemas.microsoft.com/office/powerpoint/2010/main" val="3748168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Compare two pictures</a:t>
            </a:r>
            <a:endParaRPr lang="en-GB" dirty="0"/>
          </a:p>
        </p:txBody>
      </p:sp>
      <p:sp>
        <p:nvSpPr>
          <p:cNvPr id="3" name="Content Placeholder 2"/>
          <p:cNvSpPr>
            <a:spLocks noGrp="1"/>
          </p:cNvSpPr>
          <p:nvPr>
            <p:ph idx="1"/>
          </p:nvPr>
        </p:nvSpPr>
        <p:spPr>
          <a:xfrm>
            <a:off x="251520" y="1255187"/>
            <a:ext cx="5328592" cy="3312368"/>
          </a:xfrm>
        </p:spPr>
        <p:txBody>
          <a:bodyPr>
            <a:normAutofit/>
          </a:bodyPr>
          <a:lstStyle/>
          <a:p>
            <a:r>
              <a:rPr lang="en-GB" dirty="0" smtClean="0">
                <a:solidFill>
                  <a:schemeClr val="tx1"/>
                </a:solidFill>
              </a:rPr>
              <a:t>What </a:t>
            </a:r>
            <a:r>
              <a:rPr lang="en-GB" dirty="0">
                <a:solidFill>
                  <a:schemeClr val="tx1"/>
                </a:solidFill>
              </a:rPr>
              <a:t>things can you see in both pictures?</a:t>
            </a:r>
          </a:p>
          <a:p>
            <a:r>
              <a:rPr lang="en-GB" dirty="0" smtClean="0">
                <a:solidFill>
                  <a:schemeClr val="tx1"/>
                </a:solidFill>
              </a:rPr>
              <a:t>What </a:t>
            </a:r>
            <a:r>
              <a:rPr lang="en-GB" dirty="0">
                <a:solidFill>
                  <a:schemeClr val="tx1"/>
                </a:solidFill>
              </a:rPr>
              <a:t>things only show in </a:t>
            </a:r>
            <a:r>
              <a:rPr lang="en-GB" dirty="0" smtClean="0">
                <a:solidFill>
                  <a:schemeClr val="tx1"/>
                </a:solidFill>
              </a:rPr>
              <a:t>one picture?</a:t>
            </a:r>
            <a:endParaRPr lang="en-GB" dirty="0">
              <a:solidFill>
                <a:schemeClr val="tx1"/>
              </a:solidFill>
            </a:endParaRPr>
          </a:p>
          <a:p>
            <a:r>
              <a:rPr lang="en-GB" dirty="0" smtClean="0">
                <a:solidFill>
                  <a:schemeClr val="tx1"/>
                </a:solidFill>
              </a:rPr>
              <a:t>Which </a:t>
            </a:r>
            <a:r>
              <a:rPr lang="en-GB" dirty="0">
                <a:solidFill>
                  <a:schemeClr val="tx1"/>
                </a:solidFill>
              </a:rPr>
              <a:t>do you think is best? </a:t>
            </a:r>
            <a:endParaRPr lang="en-GB" dirty="0" smtClean="0">
              <a:solidFill>
                <a:schemeClr val="tx1"/>
              </a:solidFill>
            </a:endParaRPr>
          </a:p>
          <a:p>
            <a:r>
              <a:rPr lang="en-GB" dirty="0" smtClean="0">
                <a:solidFill>
                  <a:schemeClr val="tx1"/>
                </a:solidFill>
              </a:rPr>
              <a:t>Why</a:t>
            </a:r>
            <a:r>
              <a:rPr lang="en-GB" dirty="0">
                <a:solidFill>
                  <a:schemeClr val="tx1"/>
                </a:solidFill>
              </a:rPr>
              <a:t>?</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700808"/>
            <a:ext cx="2830362" cy="28541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25144"/>
            <a:ext cx="9144000" cy="2000250"/>
          </a:xfrm>
          <a:prstGeom prst="rect">
            <a:avLst/>
          </a:prstGeom>
        </p:spPr>
      </p:pic>
    </p:spTree>
    <p:extLst>
      <p:ext uri="{BB962C8B-B14F-4D97-AF65-F5344CB8AC3E}">
        <p14:creationId xmlns:p14="http://schemas.microsoft.com/office/powerpoint/2010/main" val="1604726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EO Detectives</a:t>
            </a:r>
            <a:endParaRPr lang="en-GB" dirty="0"/>
          </a:p>
        </p:txBody>
      </p:sp>
      <p:sp>
        <p:nvSpPr>
          <p:cNvPr id="3" name="Content Placeholder 2"/>
          <p:cNvSpPr>
            <a:spLocks noGrp="1"/>
          </p:cNvSpPr>
          <p:nvPr>
            <p:ph sz="half" idx="1"/>
          </p:nvPr>
        </p:nvSpPr>
        <p:spPr>
          <a:xfrm>
            <a:off x="4716016" y="1628800"/>
            <a:ext cx="4038600" cy="4853136"/>
          </a:xfrm>
        </p:spPr>
        <p:txBody>
          <a:bodyPr>
            <a:normAutofit/>
          </a:bodyPr>
          <a:lstStyle/>
          <a:p>
            <a:pPr marL="0" indent="0">
              <a:buNone/>
            </a:pPr>
            <a:r>
              <a:rPr lang="en-GB" dirty="0" smtClean="0">
                <a:solidFill>
                  <a:schemeClr val="tx1"/>
                </a:solidFill>
              </a:rPr>
              <a:t>Pictures of the Earth taken by astronauts show us …</a:t>
            </a:r>
          </a:p>
          <a:p>
            <a:pPr marL="0" indent="0">
              <a:buNone/>
            </a:pPr>
            <a:r>
              <a:rPr lang="en-GB" dirty="0" smtClean="0">
                <a:solidFill>
                  <a:schemeClr val="tx1"/>
                </a:solidFill>
              </a:rPr>
              <a:t>In them, we can also see …</a:t>
            </a:r>
          </a:p>
          <a:p>
            <a:pPr marL="0" indent="0">
              <a:buNone/>
            </a:pPr>
            <a:r>
              <a:rPr lang="en-GB" dirty="0" smtClean="0">
                <a:solidFill>
                  <a:schemeClr val="tx1"/>
                </a:solidFill>
              </a:rPr>
              <a:t>A picture taken from the ground is better if you want to …</a:t>
            </a:r>
          </a:p>
          <a:p>
            <a:pPr marL="0" indent="0">
              <a:buNone/>
            </a:pPr>
            <a:r>
              <a:rPr lang="en-GB" dirty="0" smtClean="0">
                <a:solidFill>
                  <a:schemeClr val="tx1"/>
                </a:solidFill>
              </a:rPr>
              <a:t>But a picture taken from space is better if you want to …</a:t>
            </a:r>
          </a:p>
          <a:p>
            <a:pPr marL="0" indent="0">
              <a:buNone/>
            </a:pPr>
            <a:endParaRPr lang="en-GB" dirty="0" smtClean="0">
              <a:solidFill>
                <a:schemeClr val="tx1"/>
              </a:solidFill>
            </a:endParaRPr>
          </a:p>
          <a:p>
            <a:pPr marL="0" indent="0">
              <a:buNone/>
            </a:pPr>
            <a:endParaRPr lang="en-GB" dirty="0"/>
          </a:p>
          <a:p>
            <a:endParaRPr lang="en-GB" dirty="0"/>
          </a:p>
        </p:txBody>
      </p:sp>
      <p:sp>
        <p:nvSpPr>
          <p:cNvPr id="10" name="Content Placeholder 9"/>
          <p:cNvSpPr>
            <a:spLocks noGrp="1"/>
          </p:cNvSpPr>
          <p:nvPr>
            <p:ph sz="half" idx="2"/>
          </p:nvPr>
        </p:nvSpPr>
        <p:spPr>
          <a:xfrm>
            <a:off x="611560" y="1556792"/>
            <a:ext cx="4038600" cy="1800200"/>
          </a:xfrm>
        </p:spPr>
        <p:txBody>
          <a:bodyPr>
            <a:normAutofit/>
          </a:bodyPr>
          <a:lstStyle/>
          <a:p>
            <a:pPr marL="0" indent="0">
              <a:buNone/>
            </a:pPr>
            <a:r>
              <a:rPr lang="en-GB" dirty="0"/>
              <a:t>Why do you think EO Detectives </a:t>
            </a:r>
            <a:r>
              <a:rPr lang="en-GB" dirty="0" smtClean="0"/>
              <a:t>often use astronaut pictures </a:t>
            </a:r>
            <a:r>
              <a:rPr lang="en-GB" dirty="0"/>
              <a:t>of the </a:t>
            </a:r>
            <a:r>
              <a:rPr lang="en-GB" dirty="0" smtClean="0"/>
              <a:t>Earth?</a:t>
            </a:r>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501008"/>
            <a:ext cx="3825356" cy="2520280"/>
          </a:xfrm>
          <a:prstGeom prst="rect">
            <a:avLst/>
          </a:prstGeom>
        </p:spPr>
      </p:pic>
    </p:spTree>
    <p:extLst>
      <p:ext uri="{BB962C8B-B14F-4D97-AF65-F5344CB8AC3E}">
        <p14:creationId xmlns:p14="http://schemas.microsoft.com/office/powerpoint/2010/main" val="4086553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332656"/>
            <a:ext cx="5976664" cy="1512168"/>
          </a:xfrm>
        </p:spPr>
        <p:txBody>
          <a:bodyPr/>
          <a:lstStyle/>
          <a:p>
            <a:pPr algn="ctr"/>
            <a:r>
              <a:rPr lang="en-GB" dirty="0" smtClean="0"/>
              <a:t>From the ground and from the sky</a:t>
            </a:r>
            <a:endParaRPr lang="en-GB" dirty="0"/>
          </a:p>
        </p:txBody>
      </p:sp>
      <p:sp>
        <p:nvSpPr>
          <p:cNvPr id="5" name="Text Placeholder 4"/>
          <p:cNvSpPr>
            <a:spLocks noGrp="1"/>
          </p:cNvSpPr>
          <p:nvPr>
            <p:ph type="body" idx="1"/>
          </p:nvPr>
        </p:nvSpPr>
        <p:spPr>
          <a:xfrm>
            <a:off x="3419872" y="5949280"/>
            <a:ext cx="5522144" cy="576064"/>
          </a:xfrm>
        </p:spPr>
        <p:txBody>
          <a:bodyPr>
            <a:normAutofit lnSpcReduction="10000"/>
          </a:bodyPr>
          <a:lstStyle/>
          <a:p>
            <a:r>
              <a:rPr lang="en-GB" dirty="0" smtClean="0"/>
              <a:t>Astronaut photographs of Earth</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772816"/>
            <a:ext cx="4248472" cy="420460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66295" y="2271911"/>
            <a:ext cx="3784998" cy="2592288"/>
          </a:xfrm>
          <a:prstGeom prst="rect">
            <a:avLst/>
          </a:prstGeom>
        </p:spPr>
      </p:pic>
    </p:spTree>
    <p:extLst>
      <p:ext uri="{BB962C8B-B14F-4D97-AF65-F5344CB8AC3E}">
        <p14:creationId xmlns:p14="http://schemas.microsoft.com/office/powerpoint/2010/main" val="903444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355976" y="1628800"/>
            <a:ext cx="3329605" cy="576000"/>
          </a:xfrm>
        </p:spPr>
        <p:txBody>
          <a:bodyPr>
            <a:normAutofit lnSpcReduction="10000"/>
          </a:bodyPr>
          <a:lstStyle/>
          <a:p>
            <a:pPr>
              <a:lnSpc>
                <a:spcPct val="90000"/>
              </a:lnSpc>
            </a:pPr>
            <a:r>
              <a:rPr lang="en-GB" sz="1700" dirty="0"/>
              <a:t>Picture 1</a:t>
            </a:r>
          </a:p>
          <a:p>
            <a:pPr>
              <a:lnSpc>
                <a:spcPct val="90000"/>
              </a:lnSpc>
            </a:pPr>
            <a:r>
              <a:rPr lang="en-GB" sz="1700" dirty="0"/>
              <a:t>Taken by someone on Earth</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7" y="332656"/>
            <a:ext cx="3960000" cy="1960615"/>
          </a:xfrm>
        </p:spPr>
      </p:pic>
      <p:sp>
        <p:nvSpPr>
          <p:cNvPr id="7" name="Text Placeholder 6"/>
          <p:cNvSpPr>
            <a:spLocks noGrp="1"/>
          </p:cNvSpPr>
          <p:nvPr>
            <p:ph type="body" sz="quarter" idx="3"/>
          </p:nvPr>
        </p:nvSpPr>
        <p:spPr>
          <a:xfrm>
            <a:off x="4355976" y="2420888"/>
            <a:ext cx="3744415" cy="576000"/>
          </a:xfrm>
        </p:spPr>
        <p:txBody>
          <a:bodyPr>
            <a:normAutofit fontScale="70000" lnSpcReduction="20000"/>
          </a:bodyPr>
          <a:lstStyle/>
          <a:p>
            <a:r>
              <a:rPr lang="en-GB" dirty="0" smtClean="0"/>
              <a:t>Picture A</a:t>
            </a:r>
          </a:p>
          <a:p>
            <a:r>
              <a:rPr lang="en-GB" dirty="0" smtClean="0"/>
              <a:t>Taken by an astronaut on Gemini 5</a:t>
            </a:r>
            <a:endParaRPr lang="en-GB" dirty="0"/>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323529" y="2420890"/>
            <a:ext cx="3960000" cy="3937667"/>
          </a:xfr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92080" y="3068960"/>
            <a:ext cx="3024336" cy="3236527"/>
          </a:xfrm>
          <a:prstGeom prst="rect">
            <a:avLst/>
          </a:prstGeom>
        </p:spPr>
      </p:pic>
    </p:spTree>
    <p:extLst>
      <p:ext uri="{BB962C8B-B14F-4D97-AF65-F5344CB8AC3E}">
        <p14:creationId xmlns:p14="http://schemas.microsoft.com/office/powerpoint/2010/main" val="363416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b="1" dirty="0" smtClean="0"/>
              <a:t>Match the pictures</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65069478"/>
              </p:ext>
            </p:extLst>
          </p:nvPr>
        </p:nvGraphicFramePr>
        <p:xfrm>
          <a:off x="457200" y="1600200"/>
          <a:ext cx="8231999" cy="5154679"/>
        </p:xfrm>
        <a:graphic>
          <a:graphicData uri="http://schemas.openxmlformats.org/drawingml/2006/table">
            <a:tbl>
              <a:tblPr/>
              <a:tblGrid>
                <a:gridCol w="3141678"/>
                <a:gridCol w="2425842"/>
                <a:gridCol w="2664479"/>
              </a:tblGrid>
              <a:tr h="786204">
                <a:tc>
                  <a:txBody>
                    <a:bodyPr/>
                    <a:lstStyle/>
                    <a:p>
                      <a:pPr marR="0" indent="0" algn="ctr" rtl="0">
                        <a:lnSpc>
                          <a:spcPct val="119000"/>
                        </a:lnSpc>
                        <a:spcBef>
                          <a:spcPts val="0"/>
                        </a:spcBef>
                        <a:spcAft>
                          <a:spcPts val="600"/>
                        </a:spcAft>
                      </a:pPr>
                      <a:r>
                        <a:rPr lang="en-GB" sz="3200" b="1" kern="1400" dirty="0">
                          <a:solidFill>
                            <a:srgbClr val="000000"/>
                          </a:solidFill>
                          <a:effectLst/>
                          <a:latin typeface="Gill Sans MT" panose="020B0502020104020203" pitchFamily="34" charset="0"/>
                        </a:rPr>
                        <a:t>Place</a:t>
                      </a:r>
                      <a:endParaRPr lang="en-GB" sz="3200" kern="1400" dirty="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Earth </a:t>
                      </a:r>
                      <a:br>
                        <a:rPr lang="en-GB" sz="3200" b="1" kern="1400">
                          <a:solidFill>
                            <a:srgbClr val="000000"/>
                          </a:solidFill>
                          <a:effectLst/>
                          <a:latin typeface="Gill Sans MT" panose="020B0502020104020203" pitchFamily="34" charset="0"/>
                        </a:rPr>
                      </a:br>
                      <a:r>
                        <a:rPr lang="en-GB" sz="3200" b="1" kern="1400">
                          <a:solidFill>
                            <a:srgbClr val="000000"/>
                          </a:solidFill>
                          <a:effectLst/>
                          <a:latin typeface="Gill Sans MT" panose="020B0502020104020203" pitchFamily="34" charset="0"/>
                        </a:rPr>
                        <a:t>picture</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Astronaut picture</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645835">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Mountains</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kern="1400">
                          <a:solidFill>
                            <a:srgbClr val="000000"/>
                          </a:solidFill>
                          <a:effectLst/>
                          <a:latin typeface="Gill Sans MT" panose="020B0502020104020203" pitchFamily="34" charset="0"/>
                        </a:rPr>
                        <a:t>1</a:t>
                      </a: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kern="1400">
                          <a:solidFill>
                            <a:srgbClr val="000000"/>
                          </a:solidFill>
                          <a:effectLst/>
                          <a:latin typeface="Gill Sans MT" panose="020B0502020104020203" pitchFamily="34" charset="0"/>
                        </a:rPr>
                        <a:t>A</a:t>
                      </a: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563287">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A desert</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dirty="0">
                          <a:solidFill>
                            <a:srgbClr val="000000"/>
                          </a:solidFill>
                          <a:effectLst/>
                          <a:latin typeface="Gill Sans MT" panose="020B0502020104020203" pitchFamily="34" charset="0"/>
                        </a:rPr>
                        <a:t> </a:t>
                      </a:r>
                      <a:endParaRPr lang="en-GB" sz="3200" kern="1400" dirty="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563287">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An island</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563287">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A city</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563287">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A lake</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563287">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A river</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a:solidFill>
                            <a:srgbClr val="000000"/>
                          </a:solidFill>
                          <a:effectLst/>
                          <a:latin typeface="Gill Sans MT" panose="020B0502020104020203" pitchFamily="34" charset="0"/>
                        </a:rPr>
                        <a:t> </a:t>
                      </a:r>
                      <a:endParaRPr lang="en-GB" sz="3200" kern="140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3200" b="1" kern="1400" dirty="0">
                          <a:solidFill>
                            <a:srgbClr val="000000"/>
                          </a:solidFill>
                          <a:effectLst/>
                          <a:latin typeface="Gill Sans MT" panose="020B0502020104020203" pitchFamily="34" charset="0"/>
                        </a:rPr>
                        <a:t> </a:t>
                      </a:r>
                      <a:endParaRPr lang="en-GB" sz="3200" kern="1400" dirty="0">
                        <a:solidFill>
                          <a:srgbClr val="000000"/>
                        </a:solidFill>
                        <a:effectLst/>
                        <a:latin typeface="Gill Sans MT" panose="020B0502020104020203" pitchFamily="34" charset="0"/>
                      </a:endParaRPr>
                    </a:p>
                  </a:txBody>
                  <a:tcPr marL="80411" marR="80411"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bl>
          </a:graphicData>
        </a:graphic>
      </p:graphicFrame>
      <p:sp>
        <p:nvSpPr>
          <p:cNvPr id="12" name="Control 1"/>
          <p:cNvSpPr>
            <a:spLocks noChangeArrowheads="1" noChangeShapeType="1"/>
          </p:cNvSpPr>
          <p:nvPr/>
        </p:nvSpPr>
        <p:spPr bwMode="auto">
          <a:xfrm>
            <a:off x="9937750" y="6826250"/>
            <a:ext cx="2484438" cy="27289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56591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2</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844824"/>
            <a:ext cx="7920880" cy="3960440"/>
          </a:xfrm>
        </p:spPr>
      </p:pic>
    </p:spTree>
    <p:extLst>
      <p:ext uri="{BB962C8B-B14F-4D97-AF65-F5344CB8AC3E}">
        <p14:creationId xmlns:p14="http://schemas.microsoft.com/office/powerpoint/2010/main" val="26849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3</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628800"/>
            <a:ext cx="6909207" cy="4606139"/>
          </a:xfrm>
        </p:spPr>
      </p:pic>
    </p:spTree>
    <p:extLst>
      <p:ext uri="{BB962C8B-B14F-4D97-AF65-F5344CB8AC3E}">
        <p14:creationId xmlns:p14="http://schemas.microsoft.com/office/powerpoint/2010/main" val="61093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4</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1628800"/>
            <a:ext cx="7520569" cy="4703676"/>
          </a:xfrm>
        </p:spPr>
      </p:pic>
    </p:spTree>
    <p:extLst>
      <p:ext uri="{BB962C8B-B14F-4D97-AF65-F5344CB8AC3E}">
        <p14:creationId xmlns:p14="http://schemas.microsoft.com/office/powerpoint/2010/main" val="171558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5</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556792"/>
            <a:ext cx="6984776" cy="4647765"/>
          </a:xfrm>
        </p:spPr>
      </p:pic>
    </p:spTree>
    <p:extLst>
      <p:ext uri="{BB962C8B-B14F-4D97-AF65-F5344CB8AC3E}">
        <p14:creationId xmlns:p14="http://schemas.microsoft.com/office/powerpoint/2010/main" val="173936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 6</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1" y="2492896"/>
            <a:ext cx="9147363" cy="2078413"/>
          </a:xfrm>
        </p:spPr>
      </p:pic>
    </p:spTree>
    <p:extLst>
      <p:ext uri="{BB962C8B-B14F-4D97-AF65-F5344CB8AC3E}">
        <p14:creationId xmlns:p14="http://schemas.microsoft.com/office/powerpoint/2010/main" val="2505461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851</Words>
  <Application>Microsoft Office PowerPoint</Application>
  <PresentationFormat>On-screen Show (4:3)</PresentationFormat>
  <Paragraphs>93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Office Theme</vt:lpstr>
      <vt:lpstr>EO Detective</vt:lpstr>
      <vt:lpstr>From the ground and from the sky</vt:lpstr>
      <vt:lpstr>PowerPoint Presentation</vt:lpstr>
      <vt:lpstr>Match the pictures</vt:lpstr>
      <vt:lpstr>Picture 2</vt:lpstr>
      <vt:lpstr>Picture 3</vt:lpstr>
      <vt:lpstr>Picture 4</vt:lpstr>
      <vt:lpstr>Picture 5</vt:lpstr>
      <vt:lpstr>Picture 6</vt:lpstr>
      <vt:lpstr>Picture B</vt:lpstr>
      <vt:lpstr>Picture C</vt:lpstr>
      <vt:lpstr>Picture D</vt:lpstr>
      <vt:lpstr>Picture E</vt:lpstr>
      <vt:lpstr>Picture F</vt:lpstr>
      <vt:lpstr>Compare two pictures</vt:lpstr>
      <vt:lpstr>The EO Detectives</vt:lpstr>
    </vt:vector>
  </TitlesOfParts>
  <Company>University of Leicester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CF199</dc:creator>
  <cp:lastModifiedBy>Catherine Fitzsimons</cp:lastModifiedBy>
  <cp:revision>15</cp:revision>
  <dcterms:created xsi:type="dcterms:W3CDTF">2015-08-17T12:38:39Z</dcterms:created>
  <dcterms:modified xsi:type="dcterms:W3CDTF">2015-08-31T13:52:59Z</dcterms:modified>
</cp:coreProperties>
</file>