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BE595-5EBE-4200-A3FB-3A4A70912DB6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A530-C8A1-4ECC-A262-2EA788A8B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3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B4613-C06C-4EAA-8874-7D025FD2729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90C9-D71F-4D78-8685-566D6EAEE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90C9-D71F-4D78-8685-566D6EAEE4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BFB0-BA5D-493F-84D9-84B0E016210C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8FCB-0C3B-46FB-816E-C5C5DE400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vimeo.com/8990924" TargetMode="External"/><Relationship Id="rId4" Type="http://schemas.openxmlformats.org/officeDocument/2006/relationships/hyperlink" Target="http://youtu.be/aG3n1fAa7v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964488" cy="122413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World Oceans Day:</a:t>
            </a:r>
            <a:br>
              <a:rPr lang="en-GB" b="1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</a:b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Learning about ocean acidification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8" y="2420888"/>
            <a:ext cx="8796337" cy="2376264"/>
          </a:xfrm>
        </p:spPr>
        <p:txBody>
          <a:bodyPr>
            <a:normAutofit/>
          </a:bodyPr>
          <a:lstStyle/>
          <a:p>
            <a:pPr algn="l"/>
            <a:r>
              <a:rPr lang="en-GB" sz="3400" b="1" dirty="0" smtClean="0">
                <a:solidFill>
                  <a:schemeClr val="tx1"/>
                </a:solidFill>
                <a:latin typeface="Akzidenz Grotesk BE Cn" pitchFamily="34" charset="0"/>
              </a:rPr>
              <a:t>Missions:</a:t>
            </a:r>
          </a:p>
          <a:p>
            <a:pPr algn="l"/>
            <a:r>
              <a:rPr lang="en-GB" sz="3000" b="1" dirty="0" smtClean="0">
                <a:solidFill>
                  <a:schemeClr val="tx1"/>
                </a:solidFill>
                <a:latin typeface="Akzidenz Grotesk BE Cn" pitchFamily="34" charset="0"/>
              </a:rPr>
              <a:t>- Know what ocean acidification is</a:t>
            </a:r>
          </a:p>
          <a:p>
            <a:pPr algn="l"/>
            <a:r>
              <a:rPr lang="en-GB" sz="3000" b="1" dirty="0" smtClean="0">
                <a:solidFill>
                  <a:schemeClr val="tx1"/>
                </a:solidFill>
                <a:latin typeface="Akzidenz Grotesk BE Cn" pitchFamily="34" charset="0"/>
              </a:rPr>
              <a:t>- Understand how ocean acidification affects plants and animals</a:t>
            </a:r>
          </a:p>
          <a:p>
            <a:pPr algn="l"/>
            <a:r>
              <a:rPr lang="en-GB" sz="3000" b="1" dirty="0" smtClean="0">
                <a:solidFill>
                  <a:schemeClr val="tx1"/>
                </a:solidFill>
                <a:latin typeface="Akzidenz Grotesk BE Cn" pitchFamily="34" charset="0"/>
              </a:rPr>
              <a:t>- Reflect on the impact of ocean acidification on the food web</a:t>
            </a:r>
            <a:endParaRPr lang="en-US" sz="3000" b="1" dirty="0">
              <a:solidFill>
                <a:schemeClr val="tx1"/>
              </a:solidFill>
              <a:latin typeface="Akzidenz Grotesk BE Cn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9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3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ATLIN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46" name="Picture 2" descr="C:\Documents and Settings\Jamie\My Documents\My Dropbox\OCEANS\RESOURCES\CMP\full-images\de-oceans-2011-073.jpg"/>
          <p:cNvPicPr>
            <a:picLocks noChangeAspect="1" noChangeArrowheads="1"/>
          </p:cNvPicPr>
          <p:nvPr/>
        </p:nvPicPr>
        <p:blipFill rotWithShape="1">
          <a:blip r:embed="rId5" cstate="print"/>
          <a:srcRect t="11203" r="2181" b="6952"/>
          <a:stretch/>
        </p:blipFill>
        <p:spPr bwMode="auto">
          <a:xfrm>
            <a:off x="-1" y="-27384"/>
            <a:ext cx="9144001" cy="61206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...like this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pteropod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 or ‘sea angel’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5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0" name="Picture 2" descr="C:\Documents and Settings\Jamie\My Documents\My Dropbox\OCEANS\WOW\Lesson\illustration_2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6264" y="1180099"/>
            <a:ext cx="6526096" cy="45531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44624"/>
            <a:ext cx="91440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Mission 1: Know what ocean acidification is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6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13" y="1556792"/>
            <a:ext cx="4186808" cy="226084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Akzidenz Grotesk BE Cn" pitchFamily="34" charset="0"/>
              </a:rPr>
              <a:t>Make sure that you have 2 beakers each with 200ml of water</a:t>
            </a:r>
          </a:p>
          <a:p>
            <a:r>
              <a:rPr lang="en-GB" sz="2800" b="1" dirty="0" smtClean="0">
                <a:latin typeface="Akzidenz Grotesk BE Cn" pitchFamily="34" charset="0"/>
              </a:rPr>
              <a:t>Add 5 drops of universal indicator to each one</a:t>
            </a:r>
          </a:p>
          <a:p>
            <a:r>
              <a:rPr lang="en-GB" sz="2800" b="1" dirty="0" smtClean="0">
                <a:latin typeface="Akzidenz Grotesk BE Cn" pitchFamily="34" charset="0"/>
              </a:rPr>
              <a:t>Using the straws blow through the water in one of the beakers</a:t>
            </a:r>
            <a:endParaRPr lang="en-US" sz="2800" b="1" dirty="0">
              <a:latin typeface="Akzidenz Grotesk BE Cn" pitchFamily="34" charset="0"/>
            </a:endParaRPr>
          </a:p>
        </p:txBody>
      </p:sp>
      <p:pic>
        <p:nvPicPr>
          <p:cNvPr id="8196" name="Picture 4" descr="C:\Documents and Settings\Jamie\My Documents\My Dropbox\OCEANS\TRAINING\Photos\[de] Oceans 17th-18th March\New Folder\chile 0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60338" y="1124744"/>
            <a:ext cx="3132142" cy="469821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44624"/>
            <a:ext cx="91440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Mission 1: Experiment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ATLIN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5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44624"/>
            <a:ext cx="91440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Mission 1: Reflect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95536" y="2420888"/>
            <a:ext cx="8554789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latin typeface="Akzidenz Grotesk BE Cn" pitchFamily="34" charset="0"/>
              </a:rPr>
              <a:t>What did you see happen to the water?</a:t>
            </a:r>
          </a:p>
          <a:p>
            <a:r>
              <a:rPr lang="en-GB" sz="2800" b="1" dirty="0">
                <a:latin typeface="Akzidenz Grotesk BE Cn" pitchFamily="34" charset="0"/>
              </a:rPr>
              <a:t>Why do you think the pH of the water changed?</a:t>
            </a:r>
          </a:p>
          <a:p>
            <a:r>
              <a:rPr lang="en-GB" sz="2800" b="1" dirty="0">
                <a:latin typeface="Akzidenz Grotesk BE Cn" pitchFamily="34" charset="0"/>
              </a:rPr>
              <a:t>What chemical reaction took place?</a:t>
            </a:r>
            <a:endParaRPr lang="en-US" sz="2800" b="1" dirty="0"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4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Mission 2 - Understand how ocean acidification affects plants and animals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  <p:pic>
        <p:nvPicPr>
          <p:cNvPr id="9221" name="Picture 5" descr="C:\Documents and Settings\Jamie\My Documents\My Dropbox\OCEANS\WOW\Lesson\illustration_3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628800"/>
            <a:ext cx="6336704" cy="43511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6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4546848" cy="197281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Akzidenz Grotesk BE Cn" pitchFamily="34" charset="0"/>
              </a:rPr>
              <a:t>Pour about 100ml of vinegar into the beaker</a:t>
            </a:r>
          </a:p>
          <a:p>
            <a:r>
              <a:rPr lang="en-GB" sz="2800" b="1" dirty="0" smtClean="0">
                <a:latin typeface="Akzidenz Grotesk BE Cn" pitchFamily="34" charset="0"/>
              </a:rPr>
              <a:t>Drop a shell into the vinegar</a:t>
            </a:r>
          </a:p>
          <a:p>
            <a:r>
              <a:rPr lang="en-GB" sz="2800" b="1" dirty="0" smtClean="0">
                <a:latin typeface="Akzidenz Grotesk BE Cn" pitchFamily="34" charset="0"/>
              </a:rPr>
              <a:t>Top up if the shell is not covered</a:t>
            </a:r>
          </a:p>
          <a:p>
            <a:r>
              <a:rPr lang="en-GB" sz="2800" b="1" dirty="0" smtClean="0">
                <a:latin typeface="Akzidenz Grotesk BE Cn" pitchFamily="34" charset="0"/>
              </a:rPr>
              <a:t>Observe what happens</a:t>
            </a:r>
            <a:endParaRPr lang="en-US" sz="2800" b="1" dirty="0">
              <a:latin typeface="Akzidenz Grotesk BE Cn" pitchFamily="34" charset="0"/>
            </a:endParaRPr>
          </a:p>
        </p:txBody>
      </p:sp>
      <p:pic>
        <p:nvPicPr>
          <p:cNvPr id="4" name="Picture 3" descr="C:\Documents and Settings\Jamie\My Documents\My Dropbox\OCEANS\TRAINING\Photos\[de] Oceans 17th-18th March\New Folder\chile 105 (Large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76391" y="1268760"/>
            <a:ext cx="3072341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44624"/>
            <a:ext cx="91440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Mission 2: Experiment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6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3157811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kzidenz Grotesk BE Cn" pitchFamily="34" charset="0"/>
              </a:rPr>
              <a:t>What did you see happen to the shell?</a:t>
            </a:r>
          </a:p>
          <a:p>
            <a:r>
              <a:rPr lang="en-GB" sz="2800" b="1" dirty="0" smtClean="0">
                <a:latin typeface="Akzidenz Grotesk BE Cn" pitchFamily="34" charset="0"/>
              </a:rPr>
              <a:t>Why do you think this happened?</a:t>
            </a:r>
          </a:p>
          <a:p>
            <a:r>
              <a:rPr lang="en-GB" sz="2800" b="1" dirty="0" smtClean="0">
                <a:latin typeface="Akzidenz Grotesk BE Cn" pitchFamily="34" charset="0"/>
              </a:rPr>
              <a:t>What might happen to animals and plants with carbonate structures if the oceans continue to acidify?</a:t>
            </a:r>
            <a:endParaRPr lang="en-US" sz="2800" b="1" dirty="0">
              <a:latin typeface="Akzidenz Grotesk BE Cn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4624"/>
            <a:ext cx="91440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Mission 2: Reflect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4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Mission 3 - Reflect on the impact of ocean acidification on the food web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  <p:pic>
        <p:nvPicPr>
          <p:cNvPr id="10242" name="Picture 2" descr="C:\Documents and Settings\Jamie\My Documents\My Dropbox\OCEANS\WOW\Lesson\illustration_1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3" y="1598108"/>
            <a:ext cx="5184576" cy="44231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33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470212" cy="334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36623"/>
            <a:ext cx="1097300" cy="107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38093"/>
            <a:ext cx="1127490" cy="106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7" y="1341767"/>
            <a:ext cx="1132135" cy="105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3" y="2850365"/>
            <a:ext cx="1148391" cy="107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1127490" cy="107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1128651" cy="107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3" y="4365104"/>
            <a:ext cx="1128651" cy="109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9673" y="4365104"/>
            <a:ext cx="1127490" cy="107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99" y="4365104"/>
            <a:ext cx="1128651" cy="107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8290" y="2476356"/>
            <a:ext cx="1047083" cy="1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kzidenz Grotesk BE Cn" pitchFamily="34" charset="0"/>
                <a:cs typeface="Arial" pitchFamily="34" charset="0"/>
              </a:rPr>
              <a:t>Beluga whale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619673" y="2477944"/>
            <a:ext cx="1086278" cy="1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kzidenz Grotesk BE Cn" pitchFamily="34" charset="0"/>
                <a:cs typeface="Arial" pitchFamily="34" charset="0"/>
              </a:rPr>
              <a:t>Walrus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87824" y="2476356"/>
            <a:ext cx="1094117" cy="1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kzidenz Grotesk BE Cn" pitchFamily="34" charset="0"/>
                <a:cs typeface="Arial" pitchFamily="34" charset="0"/>
              </a:rPr>
              <a:t>Algae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1140" y="3996330"/>
            <a:ext cx="1100837" cy="1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kzidenz Grotesk BE Cn" pitchFamily="34" charset="0"/>
                <a:cs typeface="Arial" pitchFamily="34" charset="0"/>
              </a:rPr>
              <a:t>Clam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621259" y="4004089"/>
            <a:ext cx="1053802" cy="1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kzidenz Grotesk BE Cn" pitchFamily="34" charset="0"/>
                <a:cs typeface="Arial" pitchFamily="34" charset="0"/>
              </a:rPr>
              <a:t>Ringed seal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046561" y="3977675"/>
            <a:ext cx="1047083" cy="15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kzidenz Grotesk BE Cn" pitchFamily="34" charset="0"/>
                <a:cs typeface="Arial" pitchFamily="34" charset="0"/>
              </a:rPr>
              <a:t>Arctic cod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04478" y="5519197"/>
            <a:ext cx="1087398" cy="1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kzidenz Grotesk BE Cn" pitchFamily="34" charset="0"/>
                <a:cs typeface="Arial" pitchFamily="34" charset="0"/>
              </a:rPr>
              <a:t>Arctic fox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626024" y="5497706"/>
            <a:ext cx="1080678" cy="1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kzidenz Grotesk BE Cn" pitchFamily="34" charset="0"/>
                <a:cs typeface="Arial" pitchFamily="34" charset="0"/>
              </a:rPr>
              <a:t>Copepod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987824" y="5497706"/>
            <a:ext cx="1094117" cy="1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kzidenz Grotesk BE Cn" pitchFamily="34" charset="0"/>
                <a:cs typeface="Arial" pitchFamily="34" charset="0"/>
              </a:rPr>
              <a:t>Polar bear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44624"/>
            <a:ext cx="91440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Mission 2: Activity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22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Mission 3 - Answers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51" y="1033363"/>
            <a:ext cx="6651625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14" y="4844951"/>
            <a:ext cx="12604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30188"/>
            <a:ext cx="1225327" cy="116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26" y="3268563"/>
            <a:ext cx="126047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01" y="3268563"/>
            <a:ext cx="12588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14" y="2827238"/>
            <a:ext cx="1223962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26" y="2981226"/>
            <a:ext cx="12604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29" y="1855688"/>
            <a:ext cx="12239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26" y="1073051"/>
            <a:ext cx="1223963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3960440" cy="468052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800" b="1" dirty="0">
                <a:latin typeface="Akzidenz Grotesk BE Cn" pitchFamily="34" charset="0"/>
              </a:rPr>
              <a:t>72% of the planet’s surface is covered by oceans</a:t>
            </a:r>
          </a:p>
          <a:p>
            <a:pPr>
              <a:spcBef>
                <a:spcPts val="200"/>
              </a:spcBef>
            </a:pPr>
            <a:r>
              <a:rPr lang="en-US" sz="2800" b="1" dirty="0" smtClean="0">
                <a:latin typeface="Akzidenz Grotesk BE Cn" pitchFamily="34" charset="0"/>
              </a:rPr>
              <a:t>The oceans </a:t>
            </a:r>
            <a:r>
              <a:rPr lang="en-US" sz="2800" b="1" dirty="0">
                <a:latin typeface="Akzidenz Grotesk BE Cn" pitchFamily="34" charset="0"/>
              </a:rPr>
              <a:t>provide 50% of the oxygen that we breathe</a:t>
            </a:r>
          </a:p>
          <a:p>
            <a:pPr>
              <a:spcBef>
                <a:spcPts val="200"/>
              </a:spcBef>
            </a:pPr>
            <a:r>
              <a:rPr lang="en-US" sz="2800" b="1" dirty="0">
                <a:latin typeface="Akzidenz Grotesk BE Cn" pitchFamily="34" charset="0"/>
              </a:rPr>
              <a:t>94% of all life is aquatic</a:t>
            </a:r>
          </a:p>
          <a:p>
            <a:pPr>
              <a:spcBef>
                <a:spcPts val="200"/>
              </a:spcBef>
            </a:pPr>
            <a:r>
              <a:rPr lang="en-US" sz="2800" b="1" dirty="0" smtClean="0">
                <a:latin typeface="Akzidenz Grotesk BE Cn" pitchFamily="34" charset="0"/>
              </a:rPr>
              <a:t>90</a:t>
            </a:r>
            <a:r>
              <a:rPr lang="en-US" sz="2800" b="1" dirty="0">
                <a:latin typeface="Akzidenz Grotesk BE Cn" pitchFamily="34" charset="0"/>
              </a:rPr>
              <a:t>% of big fish such as tuna, swordfish and sharks have gone</a:t>
            </a:r>
          </a:p>
          <a:p>
            <a:pPr>
              <a:spcBef>
                <a:spcPts val="200"/>
              </a:spcBef>
            </a:pPr>
            <a:r>
              <a:rPr lang="en-US" sz="2800" b="1" dirty="0">
                <a:latin typeface="Akzidenz Grotesk BE Cn" pitchFamily="34" charset="0"/>
              </a:rPr>
              <a:t>Ocean acidity has increased by 30% since </a:t>
            </a:r>
            <a:r>
              <a:rPr lang="en-US" sz="2800" b="1" dirty="0" smtClean="0">
                <a:latin typeface="Akzidenz Grotesk BE Cn" pitchFamily="34" charset="0"/>
              </a:rPr>
              <a:t>1750</a:t>
            </a:r>
            <a:endParaRPr lang="en-US" sz="2800" b="1" dirty="0">
              <a:latin typeface="Akzidenz Grotesk BE Cn" pitchFamily="34" charset="0"/>
            </a:endParaRPr>
          </a:p>
        </p:txBody>
      </p:sp>
      <p:pic>
        <p:nvPicPr>
          <p:cNvPr id="4" name="Picture 11" descr="Fisheries3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74" y="3239765"/>
            <a:ext cx="3132138" cy="2349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9" descr="wallpapers-oceans-102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268760"/>
            <a:ext cx="3024187" cy="22685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13" descr="Marine-Alga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140993"/>
            <a:ext cx="2266950" cy="163671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44624"/>
            <a:ext cx="91440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Importance of the oceans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6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ATLIN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5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kzidenz Grotesk BE Cn" pitchFamily="34" charset="0"/>
              </a:rPr>
              <a:t>Which plants and animals are most at risk from ocean acidification?</a:t>
            </a:r>
          </a:p>
          <a:p>
            <a:r>
              <a:rPr lang="en-GB" sz="2800" b="1" dirty="0" smtClean="0">
                <a:latin typeface="Akzidenz Grotesk BE Cn" pitchFamily="34" charset="0"/>
              </a:rPr>
              <a:t>What might happen if the numbers of copepods (an animal with a carbonate shell) decreased?</a:t>
            </a:r>
          </a:p>
          <a:p>
            <a:r>
              <a:rPr lang="en-GB" sz="2800" b="1" dirty="0" smtClean="0">
                <a:latin typeface="Akzidenz Grotesk BE Cn" pitchFamily="34" charset="0"/>
              </a:rPr>
              <a:t>How is the health of algae related to the health of polar bears?</a:t>
            </a:r>
            <a:endParaRPr lang="en-US" sz="2800" b="1" dirty="0">
              <a:latin typeface="Akzidenz Grotesk BE Cn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4624"/>
            <a:ext cx="91440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Mission 3: Reflect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25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ATLI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2200" y="1648539"/>
            <a:ext cx="26999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kzidenz Grotesk BE Cn" pitchFamily="34" charset="0"/>
              </a:rPr>
              <a:t>1 thing</a:t>
            </a:r>
          </a:p>
          <a:p>
            <a:r>
              <a:rPr lang="en-GB" sz="2200" b="1" dirty="0" smtClean="0">
                <a:latin typeface="Akzidenz Grotesk BE Cn" pitchFamily="34" charset="0"/>
              </a:rPr>
              <a:t>you can do to reduce the rate of ocean acidification</a:t>
            </a:r>
          </a:p>
          <a:p>
            <a:endParaRPr lang="en-GB" sz="400" b="1" dirty="0">
              <a:latin typeface="Akzidenz Grotesk BE Cn" pitchFamily="34" charset="0"/>
            </a:endParaRPr>
          </a:p>
          <a:p>
            <a:endParaRPr lang="en-GB" sz="400" b="1" dirty="0">
              <a:latin typeface="Akzidenz Grotesk BE Cn" pitchFamily="34" charset="0"/>
            </a:endParaRPr>
          </a:p>
          <a:p>
            <a:r>
              <a:rPr lang="en-GB" sz="2800" b="1" dirty="0" smtClean="0">
                <a:latin typeface="Akzidenz Grotesk BE Cn" pitchFamily="34" charset="0"/>
              </a:rPr>
              <a:t>2 connections</a:t>
            </a:r>
          </a:p>
          <a:p>
            <a:r>
              <a:rPr lang="en-GB" sz="2200" b="1" dirty="0" smtClean="0">
                <a:latin typeface="Akzidenz Grotesk BE Cn" pitchFamily="34" charset="0"/>
              </a:rPr>
              <a:t>you can make with things you already know</a:t>
            </a:r>
          </a:p>
          <a:p>
            <a:endParaRPr lang="en-GB" sz="400" b="1" dirty="0" smtClean="0">
              <a:latin typeface="Akzidenz Grotesk BE Cn" pitchFamily="34" charset="0"/>
            </a:endParaRPr>
          </a:p>
          <a:p>
            <a:endParaRPr lang="en-GB" sz="400" b="1" dirty="0">
              <a:latin typeface="Akzidenz Grotesk BE Cn" pitchFamily="34" charset="0"/>
            </a:endParaRPr>
          </a:p>
          <a:p>
            <a:endParaRPr lang="en-GB" sz="400" b="1" dirty="0">
              <a:latin typeface="Akzidenz Grotesk BE Cn" pitchFamily="34" charset="0"/>
            </a:endParaRPr>
          </a:p>
          <a:p>
            <a:r>
              <a:rPr lang="en-GB" sz="2800" b="1" dirty="0" smtClean="0">
                <a:latin typeface="Akzidenz Grotesk BE Cn" pitchFamily="34" charset="0"/>
              </a:rPr>
              <a:t>3 things</a:t>
            </a:r>
          </a:p>
          <a:p>
            <a:r>
              <a:rPr lang="en-GB" sz="2200" b="1" dirty="0">
                <a:latin typeface="Akzidenz Grotesk BE Cn" pitchFamily="34" charset="0"/>
              </a:rPr>
              <a:t>y</a:t>
            </a:r>
            <a:r>
              <a:rPr lang="en-GB" sz="2200" b="1" dirty="0" smtClean="0">
                <a:latin typeface="Akzidenz Grotesk BE Cn" pitchFamily="34" charset="0"/>
              </a:rPr>
              <a:t>ou learnt today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4624"/>
            <a:ext cx="91440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Plenary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752" y="1700808"/>
            <a:ext cx="201622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31640" y="2924944"/>
            <a:ext cx="201622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47864" y="2924944"/>
            <a:ext cx="201622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3528" y="4149080"/>
            <a:ext cx="201622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39752" y="4149080"/>
            <a:ext cx="201622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55976" y="4149080"/>
            <a:ext cx="201622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5157192"/>
            <a:ext cx="6768752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>
                <a:latin typeface="Akzidenz Grotesk BE Cn" pitchFamily="34" charset="0"/>
              </a:rPr>
              <a:t>Watch Acid Test 3 min version: </a:t>
            </a:r>
          </a:p>
          <a:p>
            <a:pPr marL="0" indent="0">
              <a:buNone/>
            </a:pPr>
            <a:r>
              <a:rPr lang="en-US" sz="2200" b="1" dirty="0" smtClean="0">
                <a:latin typeface="Akzidenz Grotesk BE Cn" pitchFamily="34" charset="0"/>
                <a:hlinkClick r:id="rId4"/>
              </a:rPr>
              <a:t>http://youtu.be/aG3n1fAa7vk</a:t>
            </a:r>
            <a:r>
              <a:rPr lang="en-US" sz="2200" b="1" dirty="0" smtClean="0">
                <a:latin typeface="Akzidenz Grotesk BE Cn" pitchFamily="34" charset="0"/>
              </a:rPr>
              <a:t> or </a:t>
            </a:r>
            <a:r>
              <a:rPr lang="en-US" sz="2200" b="1" dirty="0" smtClean="0">
                <a:latin typeface="Akzidenz Grotesk BE Cn" pitchFamily="34" charset="0"/>
                <a:hlinkClick r:id="rId5"/>
              </a:rPr>
              <a:t>https://vimeo.com/8990924</a:t>
            </a:r>
            <a:endParaRPr lang="en-US" sz="2200" b="1" dirty="0" smtClean="0">
              <a:latin typeface="Akzidenz Grotesk BE Cn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4624"/>
            <a:ext cx="91440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Video intro – The Acid Test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  <p:pic>
        <p:nvPicPr>
          <p:cNvPr id="39940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6593" t="18080" r="17450" b="22281"/>
          <a:stretch>
            <a:fillRect/>
          </a:stretch>
        </p:blipFill>
        <p:spPr bwMode="auto">
          <a:xfrm>
            <a:off x="1259632" y="1196752"/>
            <a:ext cx="6624736" cy="374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5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ATLIN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27385"/>
            <a:ext cx="9144000" cy="68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 descr="ice-base-location-2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5228" t="3354"/>
          <a:stretch/>
        </p:blipFill>
        <p:spPr>
          <a:xfrm>
            <a:off x="0" y="0"/>
            <a:ext cx="9143999" cy="61699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During this lesson you will be replicating the work of Arctic scientists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3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ATLIN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amie\My Documents\My Dropbox\OCEANS\RESOURCES\CMP\full-images\de-oceans-extra2011-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929" t="10087" r="737" b="8291"/>
          <a:stretch/>
        </p:blipFill>
        <p:spPr bwMode="auto">
          <a:xfrm>
            <a:off x="1" y="-27385"/>
            <a:ext cx="9180511" cy="61206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kzidenz Grotesk BE Cn" pitchFamily="34" charset="0"/>
              </a:rPr>
              <a:t>They lived in unheated tents on the frozen ocean for months</a:t>
            </a:r>
            <a:endParaRPr lang="en-US" dirty="0">
              <a:latin typeface="Akzidenz Grotesk BE Cn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3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ATLIN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amie\My Documents\My Dropbox\OCEANS\RESOURCES\CMP\full-images\de-oceans-2011-0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52" t="11140" r="558" b="6916"/>
          <a:stretch/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kzidenz Grotesk BE Cn" pitchFamily="34" charset="0"/>
              </a:rPr>
              <a:t>T</a:t>
            </a:r>
            <a:r>
              <a:rPr lang="en-GB" dirty="0" smtClean="0">
                <a:latin typeface="Akzidenz Grotesk BE Cn" pitchFamily="34" charset="0"/>
              </a:rPr>
              <a:t>o take samples from the ocean beneath the ice, they needed to dig sampling holes</a:t>
            </a:r>
            <a:endParaRPr lang="en-US" dirty="0">
              <a:latin typeface="Akzidenz Grotesk BE Cn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3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ATLIN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amie\My Documents\My Dropbox\OCEANS\RESOURCES\CMP\full-images\de-oceans-extra2011-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6106" t="13159" r="1007" b="9724"/>
          <a:stretch/>
        </p:blipFill>
        <p:spPr bwMode="auto">
          <a:xfrm>
            <a:off x="0" y="-1"/>
            <a:ext cx="9180512" cy="6097691"/>
          </a:xfrm>
          <a:prstGeom prst="rect">
            <a:avLst/>
          </a:prstGeom>
          <a:noFill/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3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ATLIN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44624"/>
            <a:ext cx="3096345" cy="338437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kzidenz Grotesk BE Cn" pitchFamily="34" charset="0"/>
              </a:rPr>
              <a:t>They collected ocean water samples to analyse its chemistry...</a:t>
            </a:r>
            <a:endParaRPr lang="en-US" dirty="0"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3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ATLIN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8" name="Picture 2" descr="C:\Documents and Settings\Jamie\My Documents\My Dropbox\OCEANS\RESOURCES\CMP\full-images\de-oceans-extra2011200.jpg"/>
          <p:cNvPicPr>
            <a:picLocks noChangeAspect="1" noChangeArrowheads="1"/>
          </p:cNvPicPr>
          <p:nvPr/>
        </p:nvPicPr>
        <p:blipFill rotWithShape="1">
          <a:blip r:embed="rId5" cstate="print"/>
          <a:srcRect l="12200" t="20374" r="13958" b="17647"/>
          <a:stretch/>
        </p:blipFill>
        <p:spPr bwMode="auto">
          <a:xfrm>
            <a:off x="0" y="-27384"/>
            <a:ext cx="9144000" cy="61400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1412776"/>
            <a:ext cx="4042792" cy="171420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kzidenz Grotesk BE Cn" pitchFamily="34" charset="0"/>
              </a:rPr>
              <a:t>...and collected tiny animals (plankton) using a trawling net</a:t>
            </a:r>
            <a:endParaRPr lang="en-US" dirty="0"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79512" y="6299200"/>
            <a:ext cx="877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Akzidenz Grotesk BE Cn" pitchFamily="34" charset="0"/>
              </a:rPr>
              <a:t>World Oceans Day</a:t>
            </a:r>
            <a:endParaRPr lang="en-GB" dirty="0">
              <a:latin typeface="Akzidenz Grotesk BE Cn" pitchFamily="34" charset="0"/>
            </a:endParaRPr>
          </a:p>
        </p:txBody>
      </p:sp>
      <p:pic>
        <p:nvPicPr>
          <p:cNvPr id="13" name="Picture 6" descr="C:\Users\Sarah\Dropbox\OCEANS\DESIGN\Logos\[de]oceas_logo_formats\PNG\[de]oceans_2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4" y="6299200"/>
            <a:ext cx="11525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ATLIN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6337301"/>
            <a:ext cx="1152525" cy="3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2" name="Picture 2" descr="C:\Documents and Settings\Jamie\My Documents\My Dropbox\OCEANS\RESOURCES\CMP\full-images\de-oceans-extra2011-206.jpg"/>
          <p:cNvPicPr>
            <a:picLocks noChangeAspect="1" noChangeArrowheads="1"/>
          </p:cNvPicPr>
          <p:nvPr/>
        </p:nvPicPr>
        <p:blipFill rotWithShape="1">
          <a:blip r:embed="rId5" cstate="print"/>
          <a:srcRect l="682" t="341" r="454" b="16706"/>
          <a:stretch/>
        </p:blipFill>
        <p:spPr bwMode="auto">
          <a:xfrm>
            <a:off x="0" y="-27384"/>
            <a:ext cx="9144000" cy="61380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60648"/>
            <a:ext cx="4075856" cy="19442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Akzidenz Grotesk BE Cn" pitchFamily="34" charset="0"/>
              </a:rPr>
              <a:t>Back in their lab tent, they examined their samples...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kzidenz Grotesk BE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537</Words>
  <Application>Microsoft Office PowerPoint</Application>
  <PresentationFormat>On-screen Show (4:3)</PresentationFormat>
  <Paragraphs>110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Akzidenz Grotesk BE Cn</vt:lpstr>
      <vt:lpstr>Calibri</vt:lpstr>
      <vt:lpstr>Office Theme</vt:lpstr>
      <vt:lpstr>World Oceans Day: Learning about ocean acidification</vt:lpstr>
      <vt:lpstr>PowerPoint Presentation</vt:lpstr>
      <vt:lpstr>PowerPoint Presentation</vt:lpstr>
      <vt:lpstr>During this lesson you will be replicating the work of Arctic scientists</vt:lpstr>
      <vt:lpstr>They lived in unheated tents on the frozen ocean for months</vt:lpstr>
      <vt:lpstr>To take samples from the ocean beneath the ice, they needed to dig sampling holes</vt:lpstr>
      <vt:lpstr>They collected ocean water samples to analyse its chemistry...</vt:lpstr>
      <vt:lpstr>...and collected tiny animals (plankton) using a trawling net</vt:lpstr>
      <vt:lpstr>Back in their lab tent, they examined their samples...</vt:lpstr>
      <vt:lpstr>...like this pteropod or ‘sea angel’</vt:lpstr>
      <vt:lpstr>PowerPoint Presentation</vt:lpstr>
      <vt:lpstr>PowerPoint Presentation</vt:lpstr>
      <vt:lpstr>PowerPoint Presentation</vt:lpstr>
      <vt:lpstr>Mission 2 - Understand how ocean acidification affects plants and animals</vt:lpstr>
      <vt:lpstr>PowerPoint Presentation</vt:lpstr>
      <vt:lpstr>PowerPoint Presentation</vt:lpstr>
      <vt:lpstr>Mission 3 - Reflect on the impact of ocean acidification on the food web</vt:lpstr>
      <vt:lpstr>PowerPoint Presentation</vt:lpstr>
      <vt:lpstr>Mission 3 - Answers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 lesson on OA</dc:title>
  <dc:creator>Jamie Buchanan-Dunlop</dc:creator>
  <cp:lastModifiedBy>Sarah</cp:lastModifiedBy>
  <cp:revision>41</cp:revision>
  <dcterms:created xsi:type="dcterms:W3CDTF">2012-05-03T13:28:16Z</dcterms:created>
  <dcterms:modified xsi:type="dcterms:W3CDTF">2012-05-17T12:21:11Z</dcterms:modified>
</cp:coreProperties>
</file>