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7"/>
  </p:notesMasterIdLst>
  <p:sldIdLst>
    <p:sldId id="103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E4D290-D917-470B-FB2B-17150D0D93C2}" v="6" dt="2024-07-12T15:24:44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7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Harrison" userId="S::alan_stemlondon.org#ext#@stemorguk.onmicrosoft.com::784526e0-4593-4400-9aaf-59ee73cae780" providerId="AD" clId="Web-{B6E4D290-D917-470B-FB2B-17150D0D93C2}"/>
    <pc:docChg chg="delSld modSld">
      <pc:chgData name="Alan Harrison" userId="S::alan_stemlondon.org#ext#@stemorguk.onmicrosoft.com::784526e0-4593-4400-9aaf-59ee73cae780" providerId="AD" clId="Web-{B6E4D290-D917-470B-FB2B-17150D0D93C2}" dt="2024-07-12T15:24:44.157" v="5"/>
      <pc:docMkLst>
        <pc:docMk/>
      </pc:docMkLst>
      <pc:sldChg chg="delSp modSp del">
        <pc:chgData name="Alan Harrison" userId="S::alan_stemlondon.org#ext#@stemorguk.onmicrosoft.com::784526e0-4593-4400-9aaf-59ee73cae780" providerId="AD" clId="Web-{B6E4D290-D917-470B-FB2B-17150D0D93C2}" dt="2024-07-12T15:24:44.157" v="5"/>
        <pc:sldMkLst>
          <pc:docMk/>
          <pc:sldMk cId="800857219" sldId="257"/>
        </pc:sldMkLst>
        <pc:spChg chg="del">
          <ac:chgData name="Alan Harrison" userId="S::alan_stemlondon.org#ext#@stemorguk.onmicrosoft.com::784526e0-4593-4400-9aaf-59ee73cae780" providerId="AD" clId="Web-{B6E4D290-D917-470B-FB2B-17150D0D93C2}" dt="2024-07-12T15:24:12.781" v="3"/>
          <ac:spMkLst>
            <pc:docMk/>
            <pc:sldMk cId="800857219" sldId="257"/>
            <ac:spMk id="3" creationId="{08C6A6C7-35AA-5EA7-A003-2F26647B94A9}"/>
          </ac:spMkLst>
        </pc:spChg>
        <pc:spChg chg="mod">
          <ac:chgData name="Alan Harrison" userId="S::alan_stemlondon.org#ext#@stemorguk.onmicrosoft.com::784526e0-4593-4400-9aaf-59ee73cae780" providerId="AD" clId="Web-{B6E4D290-D917-470B-FB2B-17150D0D93C2}" dt="2024-07-12T15:23:56.530" v="1" actId="1076"/>
          <ac:spMkLst>
            <pc:docMk/>
            <pc:sldMk cId="800857219" sldId="257"/>
            <ac:spMk id="16" creationId="{743AA194-86EB-47F9-C24A-8CEE3167E5F4}"/>
          </ac:spMkLst>
        </pc:spChg>
        <pc:graphicFrameChg chg="ord">
          <ac:chgData name="Alan Harrison" userId="S::alan_stemlondon.org#ext#@stemorguk.onmicrosoft.com::784526e0-4593-4400-9aaf-59ee73cae780" providerId="AD" clId="Web-{B6E4D290-D917-470B-FB2B-17150D0D93C2}" dt="2024-07-12T15:24:10.249" v="2"/>
          <ac:graphicFrameMkLst>
            <pc:docMk/>
            <pc:sldMk cId="800857219" sldId="257"/>
            <ac:graphicFrameMk id="4" creationId="{515706E8-7ABC-C3D0-6AED-B01C997A7B14}"/>
          </ac:graphicFrameMkLst>
        </pc:graphicFrameChg>
      </pc:sldChg>
      <pc:sldChg chg="modSp">
        <pc:chgData name="Alan Harrison" userId="S::alan_stemlondon.org#ext#@stemorguk.onmicrosoft.com::784526e0-4593-4400-9aaf-59ee73cae780" providerId="AD" clId="Web-{B6E4D290-D917-470B-FB2B-17150D0D93C2}" dt="2024-07-12T15:24:29.594" v="4"/>
        <pc:sldMkLst>
          <pc:docMk/>
          <pc:sldMk cId="2938862180" sldId="1032"/>
        </pc:sldMkLst>
        <pc:spChg chg="mod">
          <ac:chgData name="Alan Harrison" userId="S::alan_stemlondon.org#ext#@stemorguk.onmicrosoft.com::784526e0-4593-4400-9aaf-59ee73cae780" providerId="AD" clId="Web-{B6E4D290-D917-470B-FB2B-17150D0D93C2}" dt="2024-07-12T15:24:29.594" v="4"/>
          <ac:spMkLst>
            <pc:docMk/>
            <pc:sldMk cId="2938862180" sldId="1032"/>
            <ac:spMk id="4" creationId="{B7E8C36D-CF66-D540-4CD7-2C11009D98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FB7B0-915B-476D-8288-5F65F0A1F02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BB420-8D2D-4E04-82F9-45BE0D0FB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5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Time: 2 minute</a:t>
            </a:r>
          </a:p>
          <a:p>
            <a:pPr algn="l" fontAlgn="base"/>
            <a:endParaRPr lang="en-US" sz="1200" b="1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 fontAlgn="base"/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Key outcome: </a:t>
            </a:r>
          </a:p>
          <a:p>
            <a:r>
              <a:rPr lang="en-GB" dirty="0"/>
              <a:t>Share the answers with the students, address any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9B050E-8024-4953-9325-0BA2196308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374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5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7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117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E905757-83AF-4125-8B5D-37E598A1419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5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4E93A96-A2F7-6CA4-F0E6-6296830AFC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10160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210191B5-6768-7063-41AE-6B395AED1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3799" y="3635519"/>
            <a:ext cx="6676402" cy="5432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Click to edit Master subtitle style</a:t>
            </a:r>
            <a:endParaRPr lang="en-GB" sz="3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563255-BA2B-8967-4D38-2A8C2A696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97384"/>
            <a:ext cx="6172200" cy="132556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20A863-DCF1-DADB-A7E5-3EAC125F71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8114" y="5957898"/>
            <a:ext cx="1679972" cy="542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Date</a:t>
            </a: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671B659-93F5-510C-21C7-CC270172B9A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73" y="536707"/>
            <a:ext cx="2632870" cy="89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075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66FAC0C0-1E7C-4A28-9E00-8BB170B065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20E7BDE-F47E-0864-AC4E-86773F19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E93A4-6A9C-54A8-C9BD-A9530E9EFD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05004"/>
            <a:ext cx="7886700" cy="37010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22C48-CE25-6390-ECCB-5386AEB6B1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435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0E7BDE-F47E-0864-AC4E-86773F19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E93A4-6A9C-54A8-C9BD-A9530E9EFD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05004"/>
            <a:ext cx="7886700" cy="37010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22C48-CE25-6390-ECCB-5386AEB6B1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14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ction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chart&#10;&#10;Description automatically generated">
            <a:extLst>
              <a:ext uri="{FF2B5EF4-FFF2-40B4-BE49-F238E27FC236}">
                <a16:creationId xmlns:a16="http://schemas.microsoft.com/office/drawing/2014/main" id="{E234BE49-8FC9-F590-7162-5EF4BCFE31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E93A4-6A9C-54A8-C9BD-A9530E9EFD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589934"/>
            <a:ext cx="7886700" cy="50161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22C48-CE25-6390-ECCB-5386AEB6B1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47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hart&#10;&#10;Description automatically generated">
            <a:extLst>
              <a:ext uri="{FF2B5EF4-FFF2-40B4-BE49-F238E27FC236}">
                <a16:creationId xmlns:a16="http://schemas.microsoft.com/office/drawing/2014/main" id="{0195869E-8D20-F400-B824-AAF756BF4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34D7A7-7E0D-19CD-A1FA-A4FD2AE2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11870-5322-0180-40A4-C8FDF3D21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98663"/>
            <a:ext cx="3839766" cy="35048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73E7522-D51C-5C29-F666-1DD6958EC3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584" y="1998544"/>
            <a:ext cx="3839766" cy="3504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57208-29A3-7F49-C16E-B13B3D1E1A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140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D7A7-7E0D-19CD-A1FA-A4FD2AE2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11870-5322-0180-40A4-C8FDF3D21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98663"/>
            <a:ext cx="3839766" cy="35048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73E7522-D51C-5C29-F666-1DD6958EC3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584" y="1998544"/>
            <a:ext cx="3839766" cy="3504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57208-29A3-7F49-C16E-B13B3D1E1A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56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chart&#10;&#10;Description automatically generated">
            <a:extLst>
              <a:ext uri="{FF2B5EF4-FFF2-40B4-BE49-F238E27FC236}">
                <a16:creationId xmlns:a16="http://schemas.microsoft.com/office/drawing/2014/main" id="{FD2707B4-57BC-35AA-52DE-828CE08FEE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11870-5322-0180-40A4-C8FDF3D21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747253"/>
            <a:ext cx="3839766" cy="47562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73E7522-D51C-5C29-F666-1DD6958EC3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584" y="747252"/>
            <a:ext cx="3839766" cy="47562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57208-29A3-7F49-C16E-B13B3D1E1A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471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bg>
      <p:bgPr>
        <a:solidFill>
          <a:srgbClr val="1205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D411D92-C6C3-D710-ACE9-406765C84BA7}"/>
              </a:ext>
            </a:extLst>
          </p:cNvPr>
          <p:cNvSpPr/>
          <p:nvPr userDrawn="1"/>
        </p:nvSpPr>
        <p:spPr>
          <a:xfrm flipV="1">
            <a:off x="1" y="2"/>
            <a:ext cx="9144000" cy="6857998"/>
          </a:xfrm>
          <a:prstGeom prst="triangle">
            <a:avLst>
              <a:gd name="adj" fmla="val 100000"/>
            </a:avLst>
          </a:prstGeom>
          <a:solidFill>
            <a:srgbClr val="1C0F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C3F102-2C10-9AEF-C526-E1EE72370C5B}"/>
              </a:ext>
            </a:extLst>
          </p:cNvPr>
          <p:cNvCxnSpPr>
            <a:cxnSpLocks/>
          </p:cNvCxnSpPr>
          <p:nvPr userDrawn="1"/>
        </p:nvCxnSpPr>
        <p:spPr>
          <a:xfrm>
            <a:off x="2113865" y="3605117"/>
            <a:ext cx="491627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7473D5-461D-85D6-15D1-016D08D55D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0592" y="4090993"/>
            <a:ext cx="3500438" cy="7826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- Quote author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8899139-F811-36E4-918A-F6CA7E8A6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791169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“Inspirational quote”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3CC25F-411A-D5B4-B775-1956EC467A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796" y="6043185"/>
            <a:ext cx="410554" cy="40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3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4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E905757-83AF-4125-8B5D-37E598A1419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5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4E93A96-A2F7-6CA4-F0E6-6296830AFC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1016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F563255-BA2B-8967-4D38-2A8C2A6968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000" y="1600602"/>
            <a:ext cx="6858000" cy="1325563"/>
          </a:xfrm>
          <a:prstGeom prst="rect">
            <a:avLst/>
          </a:prstGeom>
        </p:spPr>
        <p:txBody>
          <a:bodyPr anchor="ctr"/>
          <a:lstStyle>
            <a:lvl1pPr algn="ctr">
              <a:defRPr sz="8000"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341881A-C4C5-1B05-39EF-FD7B993CF5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284" y="4048682"/>
            <a:ext cx="2961803" cy="1422148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7159D7D-E5D0-91D9-A5EA-C10DFB26842D}"/>
              </a:ext>
            </a:extLst>
          </p:cNvPr>
          <p:cNvCxnSpPr>
            <a:cxnSpLocks/>
          </p:cNvCxnSpPr>
          <p:nvPr userDrawn="1"/>
        </p:nvCxnSpPr>
        <p:spPr>
          <a:xfrm>
            <a:off x="2113865" y="3605117"/>
            <a:ext cx="491627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FA84939-8704-5FFB-C1DE-53B9EF47523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502" y="4153393"/>
            <a:ext cx="3257498" cy="110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1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8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2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93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4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51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7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16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63BC55-761F-9715-A31D-F79968EE5B99}"/>
              </a:ext>
            </a:extLst>
          </p:cNvPr>
          <p:cNvGraphicFramePr>
            <a:graphicFrameLocks noGrp="1"/>
          </p:cNvGraphicFramePr>
          <p:nvPr/>
        </p:nvGraphicFramePr>
        <p:xfrm>
          <a:off x="193809" y="1948351"/>
          <a:ext cx="8756382" cy="4544520"/>
        </p:xfrm>
        <a:graphic>
          <a:graphicData uri="http://schemas.openxmlformats.org/drawingml/2006/table">
            <a:tbl>
              <a:tblPr/>
              <a:tblGrid>
                <a:gridCol w="1680544">
                  <a:extLst>
                    <a:ext uri="{9D8B030D-6E8A-4147-A177-3AD203B41FA5}">
                      <a16:colId xmlns:a16="http://schemas.microsoft.com/office/drawing/2014/main" val="2547807857"/>
                    </a:ext>
                  </a:extLst>
                </a:gridCol>
                <a:gridCol w="3364511">
                  <a:extLst>
                    <a:ext uri="{9D8B030D-6E8A-4147-A177-3AD203B41FA5}">
                      <a16:colId xmlns:a16="http://schemas.microsoft.com/office/drawing/2014/main" val="830327700"/>
                    </a:ext>
                  </a:extLst>
                </a:gridCol>
                <a:gridCol w="3711327">
                  <a:extLst>
                    <a:ext uri="{9D8B030D-6E8A-4147-A177-3AD203B41FA5}">
                      <a16:colId xmlns:a16="http://schemas.microsoft.com/office/drawing/2014/main" val="2554961291"/>
                    </a:ext>
                  </a:extLst>
                </a:gridCol>
              </a:tblGrid>
              <a:tr h="181306">
                <a:tc>
                  <a:txBody>
                    <a:bodyPr/>
                    <a:lstStyle/>
                    <a:p>
                      <a:pPr fontAlgn="b"/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</a:rPr>
                        <a:t>Feature</a:t>
                      </a:r>
                    </a:p>
                  </a:txBody>
                  <a:tcPr marL="25901" marR="25901" marT="12950" marB="129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</a:rPr>
                        <a:t>Harvard Architecture</a:t>
                      </a:r>
                    </a:p>
                  </a:txBody>
                  <a:tcPr marL="25901" marR="25901" marT="12950" marB="129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Von Neumann Architecture</a:t>
                      </a:r>
                    </a:p>
                  </a:txBody>
                  <a:tcPr marL="25901" marR="25901" marT="12950" marB="129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88810"/>
                  </a:ext>
                </a:extLst>
              </a:tr>
              <a:tr h="725453"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Memory Use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Has two sets of memory and buses: one for instructions and another for data. 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Uses the same  memory and buses for both instructions and data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94046"/>
                  </a:ext>
                </a:extLst>
              </a:tr>
              <a:tr h="623037"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Customisation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Each part of the memory can be tailored to the system's needs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Memory is more general-purpose, allowing for a wide range of programs.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009216"/>
                  </a:ext>
                </a:extLst>
              </a:tr>
              <a:tr h="637354">
                <a:tc>
                  <a:txBody>
                    <a:bodyPr/>
                    <a:lstStyle/>
                    <a:p>
                      <a:pPr fontAlgn="base"/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Speed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Generally faster, especially for tasks that need to handle lots of data quickly,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Can be slower due to limitations in how it handles memory.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885842"/>
                  </a:ext>
                </a:extLst>
              </a:tr>
              <a:tr h="554513">
                <a:tc>
                  <a:txBody>
                    <a:bodyPr/>
                    <a:lstStyle/>
                    <a:p>
                      <a:pPr fontAlgn="base"/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Flexibility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Instruction memory is often fixed and unchangeable, good for security.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Very flexible, as the same memory is used for everything.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06625"/>
                  </a:ext>
                </a:extLst>
              </a:tr>
              <a:tr h="569818">
                <a:tc>
                  <a:txBody>
                    <a:bodyPr/>
                    <a:lstStyle/>
                    <a:p>
                      <a:pPr fontAlgn="base"/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Where It's Used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In gadgets designed for specific jobs, like smart thermostats or car brake systems.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 PCs, laptops, and servers that run different kinds of software for various tasks.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51167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B7E8C36D-CF66-D540-4CD7-2C11009D98E5}"/>
              </a:ext>
            </a:extLst>
          </p:cNvPr>
          <p:cNvSpPr txBox="1">
            <a:spLocks/>
          </p:cNvSpPr>
          <p:nvPr/>
        </p:nvSpPr>
        <p:spPr>
          <a:xfrm>
            <a:off x="225287" y="252398"/>
            <a:ext cx="8489505" cy="1131124"/>
          </a:xfrm>
          <a:prstGeom prst="rect">
            <a:avLst/>
          </a:prstGeom>
        </p:spPr>
        <p:txBody>
          <a:bodyPr anchor="ctr"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20540"/>
                </a:solidFill>
                <a:latin typeface="DM Sans Medium" pitchFamily="2" charset="0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20540"/>
                </a:solidFill>
                <a:effectLst/>
                <a:uLnTx/>
                <a:uFillTx/>
                <a:latin typeface="DM Sans Medium" pitchFamily="2" charset="0"/>
                <a:ea typeface="+mj-ea"/>
                <a:cs typeface="+mj-cs"/>
              </a:rPr>
              <a:t>Handout 1 - Von Neumann vs Harvard architecture - answers </a:t>
            </a:r>
          </a:p>
        </p:txBody>
      </p:sp>
    </p:spTree>
    <p:extLst>
      <p:ext uri="{BB962C8B-B14F-4D97-AF65-F5344CB8AC3E}">
        <p14:creationId xmlns:p14="http://schemas.microsoft.com/office/powerpoint/2010/main" val="293886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S Sans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NCCE template - standard screen" id="{1CF63562-83F6-4BFB-ABED-D1311C013257}" vid="{DC4F5136-85B7-4BF6-BC86-E9FCBE25A68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9BE14FEBA6A9469F9EC990DF1A5C2F" ma:contentTypeVersion="20" ma:contentTypeDescription="Create a new document." ma:contentTypeScope="" ma:versionID="51b6f6ee6e6ee43400f44ab05b2110e6">
  <xsd:schema xmlns:xsd="http://www.w3.org/2001/XMLSchema" xmlns:xs="http://www.w3.org/2001/XMLSchema" xmlns:p="http://schemas.microsoft.com/office/2006/metadata/properties" xmlns:ns2="30132e42-b6f3-4565-b6a8-2af405d09f9a" xmlns:ns3="4fc6e60d-ff0d-42b3-a774-07f948cc857e" targetNamespace="http://schemas.microsoft.com/office/2006/metadata/properties" ma:root="true" ma:fieldsID="e30d2728b919b369e41afc796ee432ce" ns2:_="" ns3:_="">
    <xsd:import namespace="30132e42-b6f3-4565-b6a8-2af405d09f9a"/>
    <xsd:import namespace="4fc6e60d-ff0d-42b3-a774-07f948cc8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FolderOwner" minOccurs="0"/>
                <xsd:element ref="ns2:MediaServiceObjectDetectorVersions" minOccurs="0"/>
                <xsd:element ref="ns2:ReviewSept23" minOccurs="0"/>
                <xsd:element ref="ns2:MediaServiceSearchProperties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32e42-b6f3-4565-b6a8-2af405d09f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default="COMPLETE" ma:format="Dropdown" ma:internalName="Sign_x002d_off_x0020_status">
      <xsd:simpleType>
        <xsd:restriction base="dms:Text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FolderOwner" ma:index="22" nillable="true" ma:displayName="Folder Owner" ma:description="16th March, Vash has done a quick pass at tidying up this folder space ready for BAU, and identified quick folder owners as a starting point" ma:format="Dropdown" ma:list="UserInfo" ma:SharePointGroup="0" ma:internalName="Folder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ReviewSept23" ma:index="24" nillable="true" ma:displayName="Review Sept 23" ma:default="1" ma:format="Dropdown" ma:internalName="ReviewSept23">
      <xsd:simpleType>
        <xsd:restriction base="dms:Boolea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6e60d-ff0d-42b3-a774-07f948cc8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7000a15-74a6-4152-bc32-0e79fd73f161}" ma:internalName="TaxCatchAll" ma:showField="CatchAllData" ma:web="4fc6e60d-ff0d-42b3-a774-07f948cc8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132e42-b6f3-4565-b6a8-2af405d09f9a">
      <Terms xmlns="http://schemas.microsoft.com/office/infopath/2007/PartnerControls"/>
    </lcf76f155ced4ddcb4097134ff3c332f>
    <TaxCatchAll xmlns="4fc6e60d-ff0d-42b3-a774-07f948cc857e" xsi:nil="true"/>
    <SharedWithUsers xmlns="4fc6e60d-ff0d-42b3-a774-07f948cc857e">
      <UserInfo>
        <DisplayName/>
        <AccountId xsi:nil="true"/>
        <AccountType/>
      </UserInfo>
    </SharedWithUsers>
    <MediaLengthInSeconds xmlns="30132e42-b6f3-4565-b6a8-2af405d09f9a" xsi:nil="true"/>
    <_Flow_SignoffStatus xmlns="30132e42-b6f3-4565-b6a8-2af405d09f9a">COMPLETE</_Flow_SignoffStatus>
    <Thumbnail xmlns="30132e42-b6f3-4565-b6a8-2af405d09f9a" xsi:nil="true"/>
    <ReviewSept23 xmlns="30132e42-b6f3-4565-b6a8-2af405d09f9a">true</ReviewSept23>
    <FolderOwner xmlns="30132e42-b6f3-4565-b6a8-2af405d09f9a">
      <UserInfo>
        <DisplayName/>
        <AccountId xsi:nil="true"/>
        <AccountType/>
      </UserInfo>
    </FolderOwner>
  </documentManagement>
</p:properties>
</file>

<file path=customXml/itemProps1.xml><?xml version="1.0" encoding="utf-8"?>
<ds:datastoreItem xmlns:ds="http://schemas.openxmlformats.org/officeDocument/2006/customXml" ds:itemID="{C0310520-890D-484B-859D-43FF00581E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47E071-1CB4-4A62-931F-ABEFA7D06C91}"/>
</file>

<file path=customXml/itemProps3.xml><?xml version="1.0" encoding="utf-8"?>
<ds:datastoreItem xmlns:ds="http://schemas.openxmlformats.org/officeDocument/2006/customXml" ds:itemID="{43E7AADE-F1F9-4A81-8BEC-3AC28F7BB5ED}">
  <ds:schemaRefs>
    <ds:schemaRef ds:uri="http://schemas.microsoft.com/office/2006/metadata/properties"/>
    <ds:schemaRef ds:uri="http://schemas.microsoft.com/office/infopath/2007/PartnerControls"/>
    <ds:schemaRef ds:uri="ad799b30-e3d9-4092-866b-648a1152f6b9"/>
    <ds:schemaRef ds:uri="8b5ac1b9-3e45-4497-b8c3-dad1865581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341</Words>
  <Application>Microsoft Office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Lamb</dc:creator>
  <cp:lastModifiedBy>John Lamb</cp:lastModifiedBy>
  <cp:revision>11</cp:revision>
  <dcterms:created xsi:type="dcterms:W3CDTF">2024-04-29T21:21:15Z</dcterms:created>
  <dcterms:modified xsi:type="dcterms:W3CDTF">2024-07-12T15:24:46Z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0x010100D79BE14FEBA6A9469F9EC990DF1A5C2F</vt:lpwstr>
  </property>
  <property fmtid="{D5CDD505-2E9C-101B-9397-08002B2CF9AE}" pid="3" name="MediaServiceImageTags">
    <vt:lpwstr/>
  </property>
  <property fmtid="{D5CDD505-2E9C-101B-9397-08002B2CF9AE}" pid="4" name="Order">
    <vt:r8>1170300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