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7A7B0-B654-70E3-5D7F-A4E1FB4D0912}" v="2" dt="2024-07-12T15:25:03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rison" userId="S::alan_stemlondon.org#ext#@stemorguk.onmicrosoft.com::784526e0-4593-4400-9aaf-59ee73cae780" providerId="AD" clId="Web-{2747A7B0-B654-70E3-5D7F-A4E1FB4D0912}"/>
    <pc:docChg chg="modSld">
      <pc:chgData name="Alan Harrison" userId="S::alan_stemlondon.org#ext#@stemorguk.onmicrosoft.com::784526e0-4593-4400-9aaf-59ee73cae780" providerId="AD" clId="Web-{2747A7B0-B654-70E3-5D7F-A4E1FB4D0912}" dt="2024-07-12T15:25:03.172" v="1"/>
      <pc:docMkLst>
        <pc:docMk/>
      </pc:docMkLst>
      <pc:sldChg chg="delSp modSp">
        <pc:chgData name="Alan Harrison" userId="S::alan_stemlondon.org#ext#@stemorguk.onmicrosoft.com::784526e0-4593-4400-9aaf-59ee73cae780" providerId="AD" clId="Web-{2747A7B0-B654-70E3-5D7F-A4E1FB4D0912}" dt="2024-07-12T15:25:03.172" v="1"/>
        <pc:sldMkLst>
          <pc:docMk/>
          <pc:sldMk cId="800857219" sldId="257"/>
        </pc:sldMkLst>
        <pc:spChg chg="del">
          <ac:chgData name="Alan Harrison" userId="S::alan_stemlondon.org#ext#@stemorguk.onmicrosoft.com::784526e0-4593-4400-9aaf-59ee73cae780" providerId="AD" clId="Web-{2747A7B0-B654-70E3-5D7F-A4E1FB4D0912}" dt="2024-07-12T15:25:03.172" v="1"/>
          <ac:spMkLst>
            <pc:docMk/>
            <pc:sldMk cId="800857219" sldId="257"/>
            <ac:spMk id="3" creationId="{08C6A6C7-35AA-5EA7-A003-2F26647B94A9}"/>
          </ac:spMkLst>
        </pc:spChg>
        <pc:graphicFrameChg chg="ord">
          <ac:chgData name="Alan Harrison" userId="S::alan_stemlondon.org#ext#@stemorguk.onmicrosoft.com::784526e0-4593-4400-9aaf-59ee73cae780" providerId="AD" clId="Web-{2747A7B0-B654-70E3-5D7F-A4E1FB4D0912}" dt="2024-07-12T15:25:01.328" v="0"/>
          <ac:graphicFrameMkLst>
            <pc:docMk/>
            <pc:sldMk cId="800857219" sldId="257"/>
            <ac:graphicFrameMk id="4" creationId="{515706E8-7ABC-C3D0-6AED-B01C997A7B1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1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8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4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1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7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423664-B27A-4D53-B58D-6BB5EC24C05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A15E1-CE35-47C7-A436-50ED46F02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5706E8-7ABC-C3D0-6AED-B01C997A7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82399"/>
              </p:ext>
            </p:extLst>
          </p:nvPr>
        </p:nvGraphicFramePr>
        <p:xfrm>
          <a:off x="235363" y="1549400"/>
          <a:ext cx="8756382" cy="5093160"/>
        </p:xfrm>
        <a:graphic>
          <a:graphicData uri="http://schemas.openxmlformats.org/drawingml/2006/table">
            <a:tbl>
              <a:tblPr/>
              <a:tblGrid>
                <a:gridCol w="1680544">
                  <a:extLst>
                    <a:ext uri="{9D8B030D-6E8A-4147-A177-3AD203B41FA5}">
                      <a16:colId xmlns:a16="http://schemas.microsoft.com/office/drawing/2014/main" val="2547807857"/>
                    </a:ext>
                  </a:extLst>
                </a:gridCol>
                <a:gridCol w="3364511">
                  <a:extLst>
                    <a:ext uri="{9D8B030D-6E8A-4147-A177-3AD203B41FA5}">
                      <a16:colId xmlns:a16="http://schemas.microsoft.com/office/drawing/2014/main" val="830327700"/>
                    </a:ext>
                  </a:extLst>
                </a:gridCol>
                <a:gridCol w="3711327">
                  <a:extLst>
                    <a:ext uri="{9D8B030D-6E8A-4147-A177-3AD203B41FA5}">
                      <a16:colId xmlns:a16="http://schemas.microsoft.com/office/drawing/2014/main" val="2554961291"/>
                    </a:ext>
                  </a:extLst>
                </a:gridCol>
              </a:tblGrid>
              <a:tr h="1813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"/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</a:rPr>
                        <a:t>Feature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"/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</a:rPr>
                        <a:t>Harvard Architecture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"/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Von Neumann Architecture</a:t>
                      </a:r>
                    </a:p>
                  </a:txBody>
                  <a:tcPr marL="25901" marR="25901" marT="12950" marB="1295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88810"/>
                  </a:ext>
                </a:extLst>
              </a:tr>
              <a:tr h="725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Memory Use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94046"/>
                  </a:ext>
                </a:extLst>
              </a:tr>
              <a:tr h="623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Customisation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09216"/>
                  </a:ext>
                </a:extLst>
              </a:tr>
              <a:tr h="6373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Speed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85842"/>
                  </a:ext>
                </a:extLst>
              </a:tr>
              <a:tr h="554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Flexibility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6625"/>
                  </a:ext>
                </a:extLst>
              </a:tr>
              <a:tr h="569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Where It's Used</a:t>
                      </a: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base"/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901" marR="25901" marT="12950" marB="1295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116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0E49F4-C279-8FC3-9946-E18EA94D3921}"/>
              </a:ext>
            </a:extLst>
          </p:cNvPr>
          <p:cNvSpPr txBox="1"/>
          <p:nvPr/>
        </p:nvSpPr>
        <p:spPr>
          <a:xfrm>
            <a:off x="-3433544" y="4053690"/>
            <a:ext cx="33121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Has two sets of memory and buses: one for instructions and another for data.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D2964-7835-C204-DD32-F68BA00EFC67}"/>
              </a:ext>
            </a:extLst>
          </p:cNvPr>
          <p:cNvSpPr txBox="1"/>
          <p:nvPr/>
        </p:nvSpPr>
        <p:spPr>
          <a:xfrm>
            <a:off x="-3461251" y="5186212"/>
            <a:ext cx="33121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2000" dirty="0">
                <a:solidFill>
                  <a:schemeClr val="tx1"/>
                </a:solidFill>
                <a:effectLst/>
              </a:rPr>
              <a:t>Uses the same  memory and buses for both instructions and 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50CFB-BB07-23EB-F1F8-0000FEA8F88D}"/>
              </a:ext>
            </a:extLst>
          </p:cNvPr>
          <p:cNvSpPr txBox="1"/>
          <p:nvPr/>
        </p:nvSpPr>
        <p:spPr>
          <a:xfrm>
            <a:off x="-3433544" y="2921168"/>
            <a:ext cx="33121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2000" dirty="0">
                <a:solidFill>
                  <a:schemeClr val="tx1"/>
                </a:solidFill>
                <a:effectLst/>
              </a:rPr>
              <a:t>Memory is more general-purpose, allowing for a wide range of programs.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B33F73-461D-AF93-13EC-08CC325D7655}"/>
              </a:ext>
            </a:extLst>
          </p:cNvPr>
          <p:cNvSpPr txBox="1"/>
          <p:nvPr/>
        </p:nvSpPr>
        <p:spPr>
          <a:xfrm>
            <a:off x="9409931" y="809620"/>
            <a:ext cx="33121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Each part of the memory can be tailored to the system's needs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15059-2E95-F213-D134-5A59D3CEF47E}"/>
              </a:ext>
            </a:extLst>
          </p:cNvPr>
          <p:cNvSpPr txBox="1"/>
          <p:nvPr/>
        </p:nvSpPr>
        <p:spPr>
          <a:xfrm>
            <a:off x="9409931" y="3130360"/>
            <a:ext cx="35306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Can be slower due to limitations in how it handles memory.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E6FF6-2136-4DC0-0BBC-A9579D3EB7EC}"/>
              </a:ext>
            </a:extLst>
          </p:cNvPr>
          <p:cNvSpPr txBox="1"/>
          <p:nvPr/>
        </p:nvSpPr>
        <p:spPr>
          <a:xfrm>
            <a:off x="9351924" y="3928884"/>
            <a:ext cx="326136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Generally faster, especially for tasks that need to handle lots of data quickly,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4FAFB-202B-2C26-5472-42C7EE274D9D}"/>
              </a:ext>
            </a:extLst>
          </p:cNvPr>
          <p:cNvSpPr txBox="1"/>
          <p:nvPr/>
        </p:nvSpPr>
        <p:spPr>
          <a:xfrm>
            <a:off x="9409931" y="1997838"/>
            <a:ext cx="326136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Instruction memory is often fixed and unchangeable, good for security.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DAE2A6-699B-7424-FDFB-010E4DE4E06A}"/>
              </a:ext>
            </a:extLst>
          </p:cNvPr>
          <p:cNvSpPr txBox="1"/>
          <p:nvPr/>
        </p:nvSpPr>
        <p:spPr>
          <a:xfrm>
            <a:off x="9472488" y="5231275"/>
            <a:ext cx="3404602" cy="6490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Very flexible, as the same memory is used for everything.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47D7C2-2320-DE11-4A88-18448B87732E}"/>
              </a:ext>
            </a:extLst>
          </p:cNvPr>
          <p:cNvSpPr txBox="1"/>
          <p:nvPr/>
        </p:nvSpPr>
        <p:spPr>
          <a:xfrm>
            <a:off x="-3471411" y="1843057"/>
            <a:ext cx="340460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In gadgets designed for specific jobs, like smart thermostats or car brake systems.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3AA194-86EB-47F9-C24A-8CEE3167E5F4}"/>
              </a:ext>
            </a:extLst>
          </p:cNvPr>
          <p:cNvSpPr txBox="1"/>
          <p:nvPr/>
        </p:nvSpPr>
        <p:spPr>
          <a:xfrm>
            <a:off x="-3433544" y="809620"/>
            <a:ext cx="340460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1800" dirty="0">
                <a:solidFill>
                  <a:schemeClr val="tx1"/>
                </a:solidFill>
                <a:effectLst/>
              </a:rPr>
              <a:t>In PCs, laptops, and servers that run different kinds of software for various tasks.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D43B3A6-871C-E549-D336-AC040EBB2B3C}"/>
              </a:ext>
            </a:extLst>
          </p:cNvPr>
          <p:cNvSpPr txBox="1">
            <a:spLocks/>
          </p:cNvSpPr>
          <p:nvPr/>
        </p:nvSpPr>
        <p:spPr>
          <a:xfrm>
            <a:off x="284944" y="672137"/>
            <a:ext cx="7962339" cy="481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Arrange the descriptions provided for each architecture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F27686DC-4125-91B3-CC90-63BF6BD712FE}"/>
              </a:ext>
            </a:extLst>
          </p:cNvPr>
          <p:cNvSpPr txBox="1">
            <a:spLocks/>
          </p:cNvSpPr>
          <p:nvPr/>
        </p:nvSpPr>
        <p:spPr>
          <a:xfrm>
            <a:off x="284944" y="219894"/>
            <a:ext cx="8430431" cy="481855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20540"/>
                </a:solidFill>
                <a:effectLst/>
                <a:uLnTx/>
                <a:uFillTx/>
                <a:latin typeface="DM Sans Medium" pitchFamily="2" charset="0"/>
                <a:ea typeface="+mj-ea"/>
                <a:cs typeface="+mj-cs"/>
              </a:rPr>
              <a:t>Handout 1 - Von Neumann vs Harvard architecture </a:t>
            </a:r>
          </a:p>
        </p:txBody>
      </p:sp>
    </p:spTree>
    <p:extLst>
      <p:ext uri="{BB962C8B-B14F-4D97-AF65-F5344CB8AC3E}">
        <p14:creationId xmlns:p14="http://schemas.microsoft.com/office/powerpoint/2010/main" val="80085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D5482-45D8-432C-80FB-1BC32AF7C857}">
  <ds:schemaRefs>
    <ds:schemaRef ds:uri="http://schemas.microsoft.com/office/2006/metadata/properties"/>
    <ds:schemaRef ds:uri="http://schemas.microsoft.com/office/infopath/2007/PartnerControls"/>
    <ds:schemaRef ds:uri="ad799b30-e3d9-4092-866b-648a1152f6b9"/>
    <ds:schemaRef ds:uri="8b5ac1b9-3e45-4497-b8c3-dad1865581ee"/>
  </ds:schemaRefs>
</ds:datastoreItem>
</file>

<file path=customXml/itemProps2.xml><?xml version="1.0" encoding="utf-8"?>
<ds:datastoreItem xmlns:ds="http://schemas.openxmlformats.org/officeDocument/2006/customXml" ds:itemID="{B6AB6D47-14B1-43A3-BC62-7D5574AA11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404C5-1FC5-4A9A-95EC-0553DC3ED7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Lamb</dc:creator>
  <cp:lastModifiedBy>John Lamb</cp:lastModifiedBy>
  <cp:revision>5</cp:revision>
  <dcterms:created xsi:type="dcterms:W3CDTF">2024-04-29T21:21:15Z</dcterms:created>
  <dcterms:modified xsi:type="dcterms:W3CDTF">2024-07-12T15:25:07Z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MediaServiceImageTags">
    <vt:lpwstr/>
  </property>
  <property fmtid="{D5CDD505-2E9C-101B-9397-08002B2CF9AE}" pid="4" name="Order">
    <vt:r8>1111000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