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  <p:sldMasterId id="2147483713" r:id="rId2"/>
  </p:sldMasterIdLst>
  <p:notesMasterIdLst>
    <p:notesMasterId r:id="rId21"/>
  </p:notesMasterIdLst>
  <p:sldIdLst>
    <p:sldId id="394" r:id="rId3"/>
    <p:sldId id="372" r:id="rId4"/>
    <p:sldId id="374" r:id="rId5"/>
    <p:sldId id="375" r:id="rId6"/>
    <p:sldId id="400" r:id="rId7"/>
    <p:sldId id="376" r:id="rId8"/>
    <p:sldId id="377" r:id="rId9"/>
    <p:sldId id="378" r:id="rId10"/>
    <p:sldId id="379" r:id="rId11"/>
    <p:sldId id="380" r:id="rId12"/>
    <p:sldId id="381" r:id="rId13"/>
    <p:sldId id="396" r:id="rId14"/>
    <p:sldId id="397" r:id="rId15"/>
    <p:sldId id="398" r:id="rId16"/>
    <p:sldId id="399" r:id="rId17"/>
    <p:sldId id="403" r:id="rId18"/>
    <p:sldId id="395" r:id="rId19"/>
    <p:sldId id="404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460" y="-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C5F95-6451-477F-B116-36F3B5E0ABD4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B97EC-8BB3-4ECB-BDE7-652A64728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2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IR = infrared</a:t>
            </a:r>
          </a:p>
          <a:p>
            <a:r>
              <a:rPr lang="en-GB" dirty="0"/>
              <a:t>Momentum wheels or reaction wheels are used to control a spacecraft’s rotation and provide stability.</a:t>
            </a:r>
          </a:p>
          <a:p>
            <a:r>
              <a:rPr lang="en-GB" dirty="0"/>
              <a:t>Example of fuel: hydrazine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B97EC-8BB3-4ECB-BDE7-652A64728B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3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B97EC-8BB3-4ECB-BDE7-652A64728B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9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7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3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52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us 1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31E4A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31E4A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7C3DD9-7816-9547-8C5B-6F25F522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24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174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F7CE-C14E-4A45-8B6D-F56D7374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412AB-853D-884B-8861-BE417F72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C80FC-96F7-AA4B-9201-8AB7524D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E3250-D7D5-6347-B233-C2D32598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0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B914-4D59-B34D-B4EC-2FAC8771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CC364-E6EB-8349-96AF-9DF332123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93E84-4339-0D4D-9A91-46F609AD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31ED-8FF4-B745-9C63-8A9D06E1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3FF6-2E4D-9F4F-8509-2E7D6B6D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2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531D-E1A2-9B43-8AC3-41452ED0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DC1B-DD81-B247-BDAD-AFECCE65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F420-4682-5949-B992-9C498D0A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6CCC-03F8-C54B-88AC-37F96BDF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8DFC-FBA5-644F-8869-D80F2CA9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97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1182-2A1B-8244-932C-DD085A75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03C1-6296-8848-9174-7FC4B9DE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65282-27BF-2841-AFCF-3BB739A6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A58BA-E462-A24E-95B4-55D2EC54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62612-672C-F146-A25D-DA531F11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98703-64EB-E04E-9BDC-9DE18489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95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10B7-3942-8D49-AFD9-8A179837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239A1-777A-1B4C-AC22-BBA31139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871B5-A548-4E44-BA8A-91D9341AA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62B7E-F5FB-614C-ABA4-0CBAC8C6D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5703D-5961-AA44-B9A0-965D4CCF0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D1BE2-BCDD-0D46-8DF0-53F9EE24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623B3-FEFD-5F47-8798-6D1117F2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747F8-5FBA-0845-9686-61338205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50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9567-A4F5-FE40-A7CB-1502FB55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1B92B-CCCF-9745-8662-A0096D43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FF2F8-C621-144D-BB32-8D757BD2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1ADCC-7CC8-6A4C-AAD7-B57B0324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8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616FC-AF3D-5147-A78A-6A701AFB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C8299-FA44-424B-B961-2E822588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64051-2EAE-7B41-8DA9-D8DF6875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48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8491-D880-9F48-9DC2-06598346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05684-0965-1E48-9E28-65388077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C5654-8142-A04F-A8AD-058A50192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1A8C2-D75E-3243-A21D-79A6A050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716ED-A626-A942-B734-82676A4A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9189A-6625-B34B-B419-6EE02A9D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82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BB98-824F-CA4E-8A6D-D0E713E7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43867-52DE-5E4E-B24E-1A2D67C4C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5A7C7-4764-5749-879D-23F08DE7F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6DEB7-9836-3B43-B3B3-43A6F336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345B3-D969-934F-AE03-52660B02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F180A-21F1-6C4D-92A7-A8A3F36B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3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B9BA-DD81-1441-AA88-7FBADF45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50FC-ECA2-C641-8F1B-126E2ACF0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46398-F101-F04C-B796-616002AD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F746-1ACD-9D48-B99E-3597F585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4994-44C5-B941-B416-7DC916C7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4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0871E-C375-7E48-B95C-D319A5089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AD119-66B9-2945-BE51-5AB824C3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1ECAF-A94B-E14F-B68E-C45C3E9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5AAA8-E379-9E43-9780-1D2A9B8F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027DE-5944-3E47-BEEA-E3B2B1E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9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7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9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0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16A4E-C980-1B4E-AB07-243472D4897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orient="horz" pos="3657">
          <p15:clr>
            <a:srgbClr val="F26B43"/>
          </p15:clr>
        </p15:guide>
        <p15:guide id="7" pos="15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B68EF-5DD8-9C4B-9A77-83282A4E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A06D-764C-3845-B50A-643EF940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E97E1-F5E6-5542-AB0A-45416C056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6E1F-610F-7C47-A898-7F0FAAE2172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5652A-5E6D-9249-A56F-5B25A867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D665-5E96-CE41-A734-3D8628CA9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DB2F0-21B5-B44D-B08D-94B3C0551F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0" y="140400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temlearning.wistia.com/medias/ej2wbikiel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ralspaceenquiries@stfc.ac.uk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ralspace.stfc.ac.uk/Virtual%20Tour/RALSpaceV1/index.asp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emlearning.wistia.com/medias/bghkkmlo8v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9FC205-9C3D-8546-9A74-6BCA43F355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121400" y="0"/>
            <a:ext cx="6070600" cy="3646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C2F604-7856-7C42-A226-67BB75D1C920}"/>
              </a:ext>
            </a:extLst>
          </p:cNvPr>
          <p:cNvSpPr txBox="1"/>
          <p:nvPr/>
        </p:nvSpPr>
        <p:spPr>
          <a:xfrm>
            <a:off x="901393" y="2644170"/>
            <a:ext cx="627446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Engineering for space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E1107-4E4C-DA42-8E5D-9461A12E8F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62"/>
          <a:stretch/>
        </p:blipFill>
        <p:spPr>
          <a:xfrm flipV="1">
            <a:off x="5421991" y="-8709"/>
            <a:ext cx="6770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7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0" y="292351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n-lt"/>
              </a:rPr>
              <a:t>Passive Thermal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10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4864" y="1152062"/>
            <a:ext cx="11222271" cy="4322312"/>
            <a:chOff x="490894" y="1976582"/>
            <a:chExt cx="11222271" cy="4322312"/>
          </a:xfrm>
        </p:grpSpPr>
        <p:grpSp>
          <p:nvGrpSpPr>
            <p:cNvPr id="9" name="Group 8"/>
            <p:cNvGrpSpPr/>
            <p:nvPr/>
          </p:nvGrpSpPr>
          <p:grpSpPr>
            <a:xfrm>
              <a:off x="490894" y="1976582"/>
              <a:ext cx="11222271" cy="3205242"/>
              <a:chOff x="638676" y="1902691"/>
              <a:chExt cx="11222271" cy="320524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8676" y="1902691"/>
                <a:ext cx="5698208" cy="320524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89335" y="1902691"/>
                <a:ext cx="5171612" cy="3205242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766618" y="5375564"/>
              <a:ext cx="477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626262"/>
                  </a:solidFill>
                  <a:latin typeface="+mj-lt"/>
                </a:rPr>
                <a:t>Polar bears </a:t>
              </a:r>
              <a:r>
                <a:rPr lang="en-GB" dirty="0">
                  <a:solidFill>
                    <a:srgbClr val="626262"/>
                  </a:solidFill>
                  <a:latin typeface="+mj-lt"/>
                </a:rPr>
                <a:t>have transparent fur with black skin underneath to absorb as much sunlight as possible while trapping the heat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58283" y="5375564"/>
              <a:ext cx="477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626262"/>
                  </a:solidFill>
                </a:rPr>
                <a:t>Fennec foxes </a:t>
              </a:r>
              <a:r>
                <a:rPr lang="en-GB" dirty="0">
                  <a:solidFill>
                    <a:srgbClr val="626262"/>
                  </a:solidFill>
                </a:rPr>
                <a:t>have large ears that act as natural radiators, to maximise surface area for heat removal and stay cool</a:t>
              </a:r>
              <a:endParaRPr lang="en-GB" b="1" dirty="0">
                <a:solidFill>
                  <a:srgbClr val="62626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33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0" y="292351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n-lt"/>
              </a:rPr>
              <a:t>How do we insulate in space?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065" y="1162698"/>
            <a:ext cx="5730025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626262"/>
                </a:solidFill>
                <a:latin typeface="+mn-lt"/>
              </a:rPr>
              <a:t>We use a special type of material called </a:t>
            </a:r>
            <a:r>
              <a:rPr lang="en-GB" b="1" dirty="0">
                <a:solidFill>
                  <a:srgbClr val="626262"/>
                </a:solidFill>
                <a:latin typeface="+mn-lt"/>
              </a:rPr>
              <a:t>Multi-Layer Insulation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626262"/>
                </a:solidFill>
                <a:latin typeface="+mn-lt"/>
              </a:rPr>
              <a:t>(MLI)</a:t>
            </a:r>
            <a:endParaRPr lang="en-GB" dirty="0">
              <a:solidFill>
                <a:srgbClr val="626262"/>
              </a:solidFill>
              <a:latin typeface="+mn-lt"/>
            </a:endParaRPr>
          </a:p>
          <a:p>
            <a:r>
              <a:rPr lang="en-GB" dirty="0">
                <a:solidFill>
                  <a:srgbClr val="626262"/>
                </a:solidFill>
                <a:latin typeface="+mn-lt"/>
              </a:rPr>
              <a:t>MLI is made up of lots of very thin layers of foil separated by a spacer material</a:t>
            </a:r>
          </a:p>
          <a:p>
            <a:r>
              <a:rPr lang="en-GB" dirty="0">
                <a:solidFill>
                  <a:srgbClr val="626262"/>
                </a:solidFill>
                <a:latin typeface="+mn-lt"/>
              </a:rPr>
              <a:t>The foil is shiny, to limit radiative heat transfer, and the spacer material stops heat from conducting between layers</a:t>
            </a:r>
          </a:p>
          <a:p>
            <a:pPr lvl="1"/>
            <a:r>
              <a:rPr lang="en-GB" dirty="0">
                <a:solidFill>
                  <a:srgbClr val="626262"/>
                </a:solidFill>
                <a:latin typeface="+mn-lt"/>
              </a:rPr>
              <a:t>And remember, there’s no air in space so no convection between the layers!</a:t>
            </a:r>
          </a:p>
          <a:p>
            <a:r>
              <a:rPr lang="en-GB" dirty="0">
                <a:solidFill>
                  <a:srgbClr val="626262"/>
                </a:solidFill>
                <a:latin typeface="+mn-lt"/>
              </a:rPr>
              <a:t>Pretty much every spacecraft uses MLI in some way – we have our own MLI manufacturing facility at RAL Space</a:t>
            </a:r>
          </a:p>
          <a:p>
            <a:r>
              <a:rPr lang="en-GB" dirty="0">
                <a:solidFill>
                  <a:srgbClr val="626262"/>
                </a:solidFill>
                <a:latin typeface="+mn-lt"/>
              </a:rPr>
              <a:t>We made novel cryogenic MLI for the Mid-Infrared Instrument onboard the Webb Telescope, to ensure it stays at 7K (-266°C) for its highly sensitive IR detectors</a:t>
            </a:r>
          </a:p>
          <a:p>
            <a:endParaRPr lang="en-GB" dirty="0">
              <a:solidFill>
                <a:srgbClr val="62626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11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pic>
        <p:nvPicPr>
          <p:cNvPr id="6" name="Picture 5" descr="https://www.ralspace.stfc.ac.uk/Gallery/WorkingonMIRIatRAL.jpg"/>
          <p:cNvPicPr/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4434" y="3773931"/>
            <a:ext cx="4649554" cy="30997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8FDD78-0DEF-71BC-AB6A-911F45A9F654}"/>
              </a:ext>
            </a:extLst>
          </p:cNvPr>
          <p:cNvSpPr txBox="1"/>
          <p:nvPr/>
        </p:nvSpPr>
        <p:spPr>
          <a:xfrm>
            <a:off x="10054581" y="3798002"/>
            <a:ext cx="221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MIRI covered in MLI blankets. Credit: STFC RAL Space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BDE1C2-32DE-0D88-3FFB-A22C8D14E90F}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/>
          <a:stretch/>
        </p:blipFill>
        <p:spPr>
          <a:xfrm>
            <a:off x="7544434" y="991892"/>
            <a:ext cx="4652377" cy="27820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C83A55-8123-41CD-34CD-3EC0CA2FFE33}"/>
              </a:ext>
            </a:extLst>
          </p:cNvPr>
          <p:cNvSpPr txBox="1"/>
          <p:nvPr/>
        </p:nvSpPr>
        <p:spPr>
          <a:xfrm>
            <a:off x="7544434" y="3444286"/>
            <a:ext cx="315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MLI sample. Credit: STFC RAL Space</a:t>
            </a:r>
          </a:p>
        </p:txBody>
      </p:sp>
    </p:spTree>
    <p:extLst>
      <p:ext uri="{BB962C8B-B14F-4D97-AF65-F5344CB8AC3E}">
        <p14:creationId xmlns:p14="http://schemas.microsoft.com/office/powerpoint/2010/main" val="65442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5236" y="1818527"/>
            <a:ext cx="9658564" cy="91973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+mn-lt"/>
              </a:rPr>
              <a:t>MLI experiment video</a:t>
            </a:r>
            <a:br>
              <a:rPr lang="en-GB" sz="4400" dirty="0">
                <a:solidFill>
                  <a:schemeClr val="tx1"/>
                </a:solidFill>
                <a:latin typeface="+mn-lt"/>
              </a:rPr>
            </a:br>
            <a:r>
              <a:rPr lang="en-GB" sz="2400" b="0" dirty="0">
                <a:solidFill>
                  <a:schemeClr val="tx1"/>
                </a:solidFill>
                <a:latin typeface="+mn-lt"/>
                <a:hlinkClick r:id="rId2"/>
              </a:rPr>
              <a:t>https://stemlearning.wistia.com/medias/ej2wbikiel</a:t>
            </a:r>
            <a:r>
              <a:rPr lang="en-GB" sz="2400" b="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12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41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0" y="292351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n-lt"/>
              </a:rPr>
              <a:t>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13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4DCECF1B-C98C-7384-E80A-69184636FC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r="30704"/>
          <a:stretch/>
        </p:blipFill>
        <p:spPr>
          <a:xfrm rot="16200000">
            <a:off x="4112344" y="-873727"/>
            <a:ext cx="3967313" cy="8235355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FD356E-CC32-6B56-DF6A-FB5A452C3175}"/>
              </a:ext>
            </a:extLst>
          </p:cNvPr>
          <p:cNvSpPr txBox="1">
            <a:spLocks/>
          </p:cNvSpPr>
          <p:nvPr/>
        </p:nvSpPr>
        <p:spPr>
          <a:xfrm>
            <a:off x="10357448" y="1832107"/>
            <a:ext cx="1477994" cy="479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 kern="1200">
                <a:solidFill>
                  <a:srgbClr val="0025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kern="1200" baseline="0">
                <a:solidFill>
                  <a:srgbClr val="7578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kern="1200" baseline="0">
                <a:solidFill>
                  <a:srgbClr val="7578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800" dirty="0">
                <a:solidFill>
                  <a:srgbClr val="626262"/>
                </a:solidFill>
              </a:rPr>
              <a:t>3 ice cubes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C7B806-6EF7-3F4E-9A01-29B3F74E8D87}"/>
              </a:ext>
            </a:extLst>
          </p:cNvPr>
          <p:cNvSpPr txBox="1">
            <a:spLocks/>
          </p:cNvSpPr>
          <p:nvPr/>
        </p:nvSpPr>
        <p:spPr>
          <a:xfrm>
            <a:off x="541310" y="1818161"/>
            <a:ext cx="1293241" cy="46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 kern="1200">
                <a:solidFill>
                  <a:srgbClr val="0025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kern="1200" baseline="0">
                <a:solidFill>
                  <a:srgbClr val="7578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kern="1200" baseline="0">
                <a:solidFill>
                  <a:srgbClr val="7578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800" dirty="0">
                <a:solidFill>
                  <a:srgbClr val="626262"/>
                </a:solidFill>
              </a:rPr>
              <a:t>Tin foil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7351C3-100D-AF36-0F78-4D9BDF0036DB}"/>
              </a:ext>
            </a:extLst>
          </p:cNvPr>
          <p:cNvSpPr txBox="1">
            <a:spLocks/>
          </p:cNvSpPr>
          <p:nvPr/>
        </p:nvSpPr>
        <p:spPr>
          <a:xfrm>
            <a:off x="6371032" y="5410231"/>
            <a:ext cx="3842646" cy="94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 kern="1200">
                <a:solidFill>
                  <a:srgbClr val="0025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kern="1200" baseline="0">
                <a:solidFill>
                  <a:srgbClr val="7578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kern="1200" baseline="0">
                <a:solidFill>
                  <a:srgbClr val="7578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800" dirty="0">
                <a:solidFill>
                  <a:srgbClr val="626262"/>
                </a:solidFill>
              </a:rPr>
              <a:t>Netting (from a pack of oranges/fruit)</a:t>
            </a:r>
          </a:p>
        </p:txBody>
      </p:sp>
    </p:spTree>
    <p:extLst>
      <p:ext uri="{BB962C8B-B14F-4D97-AF65-F5344CB8AC3E}">
        <p14:creationId xmlns:p14="http://schemas.microsoft.com/office/powerpoint/2010/main" val="42940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0" y="292351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n-lt"/>
              </a:rPr>
              <a:t>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14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0A7448-E08C-DB5D-4FB9-5FE7068BC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19245"/>
          <a:stretch/>
        </p:blipFill>
        <p:spPr>
          <a:xfrm>
            <a:off x="437705" y="1623430"/>
            <a:ext cx="4582529" cy="3865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C6B97B-B79B-8D8F-97EE-0DC18C7EC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1762" y="344747"/>
            <a:ext cx="4861112" cy="648148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337044-0E76-5464-28E0-D46BEC2FF4E1}"/>
              </a:ext>
            </a:extLst>
          </p:cNvPr>
          <p:cNvSpPr txBox="1">
            <a:spLocks/>
          </p:cNvSpPr>
          <p:nvPr/>
        </p:nvSpPr>
        <p:spPr>
          <a:xfrm>
            <a:off x="824285" y="1021720"/>
            <a:ext cx="3809368" cy="46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4"/>
              </a:buBlip>
              <a:defRPr sz="2000" kern="1200">
                <a:solidFill>
                  <a:srgbClr val="0025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4"/>
              </a:buBlip>
              <a:defRPr sz="1600" kern="1200" baseline="0">
                <a:solidFill>
                  <a:srgbClr val="7578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4"/>
              </a:buBlip>
              <a:defRPr sz="1600" kern="1200" baseline="0">
                <a:solidFill>
                  <a:srgbClr val="7578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2800" dirty="0">
                <a:solidFill>
                  <a:srgbClr val="626262"/>
                </a:solidFill>
              </a:rPr>
              <a:t>Single Layer Insulation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87388C-C341-0474-88B5-AFCBF028C575}"/>
              </a:ext>
            </a:extLst>
          </p:cNvPr>
          <p:cNvSpPr txBox="1">
            <a:spLocks/>
          </p:cNvSpPr>
          <p:nvPr/>
        </p:nvSpPr>
        <p:spPr>
          <a:xfrm>
            <a:off x="6893076" y="608066"/>
            <a:ext cx="3578483" cy="46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4"/>
              </a:buBlip>
              <a:defRPr sz="2000" kern="1200">
                <a:solidFill>
                  <a:srgbClr val="0025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4"/>
              </a:buBlip>
              <a:defRPr sz="1600" kern="1200" baseline="0">
                <a:solidFill>
                  <a:srgbClr val="7578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Tx/>
              <a:buBlip>
                <a:blip r:embed="rId4"/>
              </a:buBlip>
              <a:defRPr sz="1600" kern="1200" baseline="0">
                <a:solidFill>
                  <a:srgbClr val="75787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2800" dirty="0">
                <a:solidFill>
                  <a:srgbClr val="626262"/>
                </a:solidFill>
              </a:rPr>
              <a:t>Multi Layer Insulation</a:t>
            </a:r>
          </a:p>
        </p:txBody>
      </p:sp>
    </p:spTree>
    <p:extLst>
      <p:ext uri="{BB962C8B-B14F-4D97-AF65-F5344CB8AC3E}">
        <p14:creationId xmlns:p14="http://schemas.microsoft.com/office/powerpoint/2010/main" val="236552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0" y="292351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n-lt"/>
              </a:rPr>
              <a:t>Before and after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15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FD10D-B290-9CB9-8916-E635FD9B6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7" t="5834" r="30692" b="31104"/>
          <a:stretch/>
        </p:blipFill>
        <p:spPr>
          <a:xfrm rot="5400000">
            <a:off x="701537" y="920380"/>
            <a:ext cx="4627118" cy="4702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CB4F26-77A3-91DE-B737-9EA0A5349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91" r="66354"/>
          <a:stretch/>
        </p:blipFill>
        <p:spPr>
          <a:xfrm rot="16200000">
            <a:off x="6872175" y="-156975"/>
            <a:ext cx="3884740" cy="64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19FC-3F85-9850-6DF3-E3D9AF24F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AF40F-070F-E39F-E348-C0E6C0D7B6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07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119C4-0FF9-FE44-8F48-609C763F25EE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121400" y="-1"/>
            <a:ext cx="6070600" cy="3630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13545C-FAC3-A84C-A2BB-C8E5A35E2547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4" t="1" r="17313" b="-163"/>
          <a:stretch/>
        </p:blipFill>
        <p:spPr>
          <a:xfrm flipV="1">
            <a:off x="6124514" y="-19861"/>
            <a:ext cx="6067486" cy="6869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EFDD8-4AA1-A449-A3E1-31CC5C6809C4}"/>
              </a:ext>
            </a:extLst>
          </p:cNvPr>
          <p:cNvSpPr txBox="1"/>
          <p:nvPr/>
        </p:nvSpPr>
        <p:spPr>
          <a:xfrm>
            <a:off x="939053" y="231067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F2438-CE7E-9842-81CC-3E73E6D156A3}"/>
              </a:ext>
            </a:extLst>
          </p:cNvPr>
          <p:cNvSpPr/>
          <p:nvPr/>
        </p:nvSpPr>
        <p:spPr>
          <a:xfrm>
            <a:off x="2953037" y="5904254"/>
            <a:ext cx="2134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RAL_Space_STFC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6869A-A061-434D-9891-4D1551A3D65A}"/>
              </a:ext>
            </a:extLst>
          </p:cNvPr>
          <p:cNvSpPr/>
          <p:nvPr/>
        </p:nvSpPr>
        <p:spPr>
          <a:xfrm>
            <a:off x="281119" y="5904254"/>
            <a:ext cx="1889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ralspace.stfc.ac.uk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A329D-CF17-6B43-855F-D7035D54DE76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376" y="5994000"/>
            <a:ext cx="236329" cy="19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190A03-61C9-F440-8B1C-E1851E701384}"/>
              </a:ext>
            </a:extLst>
          </p:cNvPr>
          <p:cNvSpPr/>
          <p:nvPr/>
        </p:nvSpPr>
        <p:spPr>
          <a:xfrm>
            <a:off x="7966310" y="5912978"/>
            <a:ext cx="1334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RAL Space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CF5E5-0D88-8449-AFE6-4E8BDBC93EFD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0848" y="5994000"/>
            <a:ext cx="255483" cy="18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3E96A4-83C2-C742-B921-874A40DA5294}"/>
              </a:ext>
            </a:extLst>
          </p:cNvPr>
          <p:cNvSpPr/>
          <p:nvPr/>
        </p:nvSpPr>
        <p:spPr>
          <a:xfrm>
            <a:off x="5897859" y="5904000"/>
            <a:ext cx="1334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RAL Space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453682-9D61-2844-946D-AF18DE38579E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8682" y="5965902"/>
            <a:ext cx="254512" cy="2160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0F19967-A129-27B6-57A7-91F4CD4CF411}"/>
              </a:ext>
            </a:extLst>
          </p:cNvPr>
          <p:cNvSpPr txBox="1">
            <a:spLocks/>
          </p:cNvSpPr>
          <p:nvPr/>
        </p:nvSpPr>
        <p:spPr>
          <a:xfrm>
            <a:off x="931889" y="408904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None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2C6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have any questions, get in touch via our social media channels or email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ralspaceenquiries@stfc.ac.uk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383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0" y="292351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n-lt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065" y="1162698"/>
            <a:ext cx="110458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626262"/>
                </a:solidFill>
                <a:latin typeface="+mn-lt"/>
              </a:rPr>
              <a:t>Declan Jonckers</a:t>
            </a:r>
          </a:p>
          <a:p>
            <a:pPr marL="0" indent="0">
              <a:buNone/>
            </a:pPr>
            <a:r>
              <a:rPr lang="en-GB" dirty="0">
                <a:solidFill>
                  <a:srgbClr val="626262"/>
                </a:solidFill>
                <a:latin typeface="+mn-lt"/>
              </a:rPr>
              <a:t>Sam Tustain</a:t>
            </a:r>
          </a:p>
          <a:p>
            <a:pPr marL="0" indent="0">
              <a:buNone/>
            </a:pPr>
            <a:r>
              <a:rPr lang="en-GB" dirty="0">
                <a:solidFill>
                  <a:srgbClr val="626262"/>
                </a:solidFill>
                <a:latin typeface="+mn-lt"/>
              </a:rPr>
              <a:t>Haider Razzaq</a:t>
            </a:r>
          </a:p>
          <a:p>
            <a:pPr marL="0" indent="0">
              <a:buNone/>
            </a:pPr>
            <a:r>
              <a:rPr lang="en-GB" dirty="0">
                <a:solidFill>
                  <a:srgbClr val="626262"/>
                </a:solidFill>
                <a:latin typeface="+mn-lt"/>
              </a:rPr>
              <a:t>Vicky Stowell</a:t>
            </a:r>
          </a:p>
          <a:p>
            <a:pPr marL="0" indent="0">
              <a:buNone/>
            </a:pPr>
            <a:r>
              <a:rPr lang="en-GB" dirty="0">
                <a:solidFill>
                  <a:srgbClr val="626262"/>
                </a:solidFill>
                <a:latin typeface="+mn-lt"/>
              </a:rPr>
              <a:t>Dylan Feore</a:t>
            </a:r>
          </a:p>
          <a:p>
            <a:pPr marL="0" indent="0">
              <a:buNone/>
            </a:pPr>
            <a:r>
              <a:rPr lang="en-GB" dirty="0">
                <a:solidFill>
                  <a:srgbClr val="626262"/>
                </a:solidFill>
                <a:latin typeface="+mn-lt"/>
              </a:rPr>
              <a:t>Vicky Hall</a:t>
            </a:r>
          </a:p>
          <a:p>
            <a:pPr marL="0" indent="0">
              <a:buNone/>
            </a:pPr>
            <a:r>
              <a:rPr lang="en-GB" dirty="0">
                <a:solidFill>
                  <a:srgbClr val="626262"/>
                </a:solidFill>
                <a:latin typeface="+mn-lt"/>
              </a:rPr>
              <a:t>Celine </a:t>
            </a:r>
            <a:r>
              <a:rPr lang="en-GB" dirty="0" err="1">
                <a:solidFill>
                  <a:srgbClr val="626262"/>
                </a:solidFill>
                <a:latin typeface="+mn-lt"/>
              </a:rPr>
              <a:t>Elledge</a:t>
            </a:r>
            <a:endParaRPr lang="en-GB" dirty="0">
              <a:solidFill>
                <a:srgbClr val="626262"/>
              </a:solidFill>
              <a:latin typeface="+mn-lt"/>
            </a:endParaRPr>
          </a:p>
          <a:p>
            <a:pPr marL="0" indent="0">
              <a:buNone/>
            </a:pPr>
            <a:r>
              <a:rPr lang="en-GB" dirty="0">
                <a:solidFill>
                  <a:srgbClr val="626262"/>
                </a:solidFill>
                <a:latin typeface="+mn-lt"/>
              </a:rPr>
              <a:t>Reuben Chesterman</a:t>
            </a:r>
          </a:p>
          <a:p>
            <a:pPr marL="0" indent="0">
              <a:buNone/>
            </a:pPr>
            <a:r>
              <a:rPr lang="en-GB" dirty="0">
                <a:solidFill>
                  <a:srgbClr val="626262"/>
                </a:solidFill>
                <a:latin typeface="+mn-lt"/>
              </a:rPr>
              <a:t>Poppy Holford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18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42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0" y="331595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j-lt"/>
              </a:rPr>
              <a:t>RAL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020" y="1471027"/>
            <a:ext cx="5028568" cy="4351338"/>
          </a:xfrm>
        </p:spPr>
        <p:txBody>
          <a:bodyPr/>
          <a:lstStyle/>
          <a:p>
            <a:r>
              <a:rPr lang="en-GB" dirty="0">
                <a:solidFill>
                  <a:srgbClr val="626262"/>
                </a:solidFill>
                <a:latin typeface="+mn-lt"/>
              </a:rPr>
              <a:t>Based at the Rutherford Appleton Laboratory in Oxfordshire</a:t>
            </a:r>
          </a:p>
          <a:p>
            <a:r>
              <a:rPr lang="en-GB" dirty="0">
                <a:solidFill>
                  <a:srgbClr val="626262"/>
                </a:solidFill>
                <a:latin typeface="+mn-lt"/>
              </a:rPr>
              <a:t>Approximately 330 staff</a:t>
            </a:r>
          </a:p>
          <a:p>
            <a:pPr marL="0" indent="0">
              <a:buNone/>
            </a:pPr>
            <a:endParaRPr lang="en-GB" dirty="0">
              <a:solidFill>
                <a:srgbClr val="626262"/>
              </a:solidFill>
              <a:latin typeface="+mn-lt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626262"/>
                </a:solidFill>
                <a:latin typeface="+mn-lt"/>
              </a:rPr>
              <a:t>“We are the UK’s national laboratory to advance the exploration of space and the environment, for the benefit of all.”  </a:t>
            </a:r>
          </a:p>
          <a:p>
            <a:endParaRPr lang="en-GB" dirty="0">
              <a:solidFill>
                <a:srgbClr val="626262"/>
              </a:solidFill>
              <a:latin typeface="+mn-lt"/>
            </a:endParaRPr>
          </a:p>
          <a:p>
            <a:pPr marL="0" indent="0">
              <a:buNone/>
            </a:pPr>
            <a:r>
              <a:rPr lang="en-GB" dirty="0">
                <a:solidFill>
                  <a:srgbClr val="626262"/>
                </a:solidFill>
                <a:latin typeface="+mn-lt"/>
              </a:rPr>
              <a:t>Explore inside our labs on our virtual 360 tour: </a:t>
            </a:r>
            <a:r>
              <a:rPr lang="en-GB" dirty="0">
                <a:solidFill>
                  <a:srgbClr val="626262"/>
                </a:solidFill>
                <a:latin typeface="+mn-lt"/>
                <a:hlinkClick r:id="rId2"/>
              </a:rPr>
              <a:t>https://www.ralspace.stfc.ac.uk/Virtual%20Tour/RALSpaceV1/index.aspx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2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pic>
        <p:nvPicPr>
          <p:cNvPr id="6" name="Picture 5" descr="A sign outside of a building&#10;&#10;Description automatically generated with medium confidence">
            <a:extLst>
              <a:ext uri="{FF2B5EF4-FFF2-40B4-BE49-F238E27FC236}">
                <a16:creationId xmlns:a16="http://schemas.microsoft.com/office/drawing/2014/main" id="{16DA8765-4B85-A4A1-D3AC-74F855C1A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70" y="3189034"/>
            <a:ext cx="5518031" cy="3671330"/>
          </a:xfrm>
          <a:prstGeom prst="rect">
            <a:avLst/>
          </a:prstGeom>
        </p:spPr>
      </p:pic>
      <p:pic>
        <p:nvPicPr>
          <p:cNvPr id="36" name="Picture 2" descr="C:\Users\noo40509\Pictures\Drone pix Sept 2015\DJI_01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970" y="0"/>
            <a:ext cx="5518030" cy="329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59CC2D-7ADA-873F-538D-F691F8771CC8}"/>
              </a:ext>
            </a:extLst>
          </p:cNvPr>
          <p:cNvSpPr txBox="1"/>
          <p:nvPr/>
        </p:nvSpPr>
        <p:spPr>
          <a:xfrm>
            <a:off x="6756345" y="6526405"/>
            <a:ext cx="2211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Credit: STFC RAL Space</a:t>
            </a:r>
          </a:p>
        </p:txBody>
      </p:sp>
    </p:spTree>
    <p:extLst>
      <p:ext uri="{BB962C8B-B14F-4D97-AF65-F5344CB8AC3E}">
        <p14:creationId xmlns:p14="http://schemas.microsoft.com/office/powerpoint/2010/main" val="180529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0" y="327523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n-lt"/>
              </a:rPr>
              <a:t>What do we do?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020" y="1153989"/>
            <a:ext cx="5715000" cy="4351338"/>
          </a:xfrm>
        </p:spPr>
        <p:txBody>
          <a:bodyPr/>
          <a:lstStyle/>
          <a:p>
            <a:r>
              <a:rPr lang="en-GB" b="1" dirty="0">
                <a:solidFill>
                  <a:srgbClr val="626262"/>
                </a:solidFill>
                <a:latin typeface="+mn-lt"/>
              </a:rPr>
              <a:t>Design and Build - 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Space hardware</a:t>
            </a:r>
          </a:p>
          <a:p>
            <a:r>
              <a:rPr lang="en-GB" b="1" dirty="0">
                <a:solidFill>
                  <a:srgbClr val="626262"/>
                </a:solidFill>
                <a:latin typeface="+mn-lt"/>
              </a:rPr>
              <a:t>Science and Research -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 Astronomy, Solar Physics, Climate, Earth observation</a:t>
            </a:r>
          </a:p>
          <a:p>
            <a:r>
              <a:rPr lang="en-GB" b="1" dirty="0">
                <a:solidFill>
                  <a:srgbClr val="626262"/>
                </a:solidFill>
                <a:latin typeface="+mn-lt"/>
              </a:rPr>
              <a:t>Technology Development - 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Optics, Thermal, Electronics, Spectroscopy</a:t>
            </a:r>
          </a:p>
          <a:p>
            <a:r>
              <a:rPr lang="en-GB" b="1" dirty="0">
                <a:solidFill>
                  <a:srgbClr val="626262"/>
                </a:solidFill>
                <a:latin typeface="+mn-lt"/>
              </a:rPr>
              <a:t>Data/Information - 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Curation, Analysis, Dissemination</a:t>
            </a:r>
          </a:p>
          <a:p>
            <a:r>
              <a:rPr lang="en-GB" b="1" dirty="0">
                <a:solidFill>
                  <a:srgbClr val="626262"/>
                </a:solidFill>
                <a:latin typeface="+mn-lt"/>
              </a:rPr>
              <a:t>Facilities - 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Ground Stations, Precision machining, Calibration, Environmental Testing</a:t>
            </a:r>
          </a:p>
          <a:p>
            <a:r>
              <a:rPr lang="en-GB" b="1" dirty="0">
                <a:solidFill>
                  <a:srgbClr val="626262"/>
                </a:solidFill>
                <a:latin typeface="+mn-lt"/>
              </a:rPr>
              <a:t>Economic Impact - 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Spin-out, Outreach, Training</a:t>
            </a:r>
            <a:endParaRPr lang="en-GB" b="1" dirty="0">
              <a:solidFill>
                <a:srgbClr val="62626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3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70454" y="476217"/>
            <a:ext cx="3097763" cy="2145328"/>
          </a:xfrm>
          <a:prstGeom prst="rect">
            <a:avLst/>
          </a:prstGeom>
        </p:spPr>
      </p:pic>
      <p:pic>
        <p:nvPicPr>
          <p:cNvPr id="7" name="Picture 4" descr="Image result for ral space test chamb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4445" y="3089018"/>
            <a:ext cx="5024095" cy="37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sky, outdoor, grass, field&#10;&#10;Description automatically generated">
            <a:extLst>
              <a:ext uri="{FF2B5EF4-FFF2-40B4-BE49-F238E27FC236}">
                <a16:creationId xmlns:a16="http://schemas.microsoft.com/office/drawing/2014/main" id="{59341674-66F2-6C55-A751-E0BEBCF0A3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/>
          <a:stretch/>
        </p:blipFill>
        <p:spPr>
          <a:xfrm>
            <a:off x="7174445" y="-8709"/>
            <a:ext cx="2872226" cy="30977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5D486A-B666-08C4-1350-CDA4B59FD12E}"/>
              </a:ext>
            </a:extLst>
          </p:cNvPr>
          <p:cNvSpPr txBox="1"/>
          <p:nvPr/>
        </p:nvSpPr>
        <p:spPr>
          <a:xfrm>
            <a:off x="3250145" y="6135948"/>
            <a:ext cx="392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626262"/>
                </a:solidFill>
              </a:rPr>
              <a:t>Top left: Chilbolton Observatory 25m radio dish.</a:t>
            </a:r>
          </a:p>
          <a:p>
            <a:r>
              <a:rPr lang="en-GB" sz="1200" dirty="0">
                <a:solidFill>
                  <a:srgbClr val="626262"/>
                </a:solidFill>
              </a:rPr>
              <a:t>Top right: space weather.</a:t>
            </a:r>
          </a:p>
          <a:p>
            <a:r>
              <a:rPr lang="en-GB" sz="1200" dirty="0">
                <a:solidFill>
                  <a:srgbClr val="626262"/>
                </a:solidFill>
              </a:rPr>
              <a:t>Bottom: Space test chamber. Credit: STFC RAL Space</a:t>
            </a:r>
          </a:p>
        </p:txBody>
      </p:sp>
    </p:spTree>
    <p:extLst>
      <p:ext uri="{BB962C8B-B14F-4D97-AF65-F5344CB8AC3E}">
        <p14:creationId xmlns:p14="http://schemas.microsoft.com/office/powerpoint/2010/main" val="178292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261535"/>
            <a:ext cx="10515600" cy="508815"/>
          </a:xfrm>
        </p:spPr>
        <p:txBody>
          <a:bodyPr>
            <a:noAutofit/>
          </a:bodyPr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+mn-lt"/>
              </a:rPr>
              <a:t>What is thermal engineering and how does it apply to space?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4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03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5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81323-32C8-AF4B-AC3D-2E39CF333AA0}"/>
              </a:ext>
            </a:extLst>
          </p:cNvPr>
          <p:cNvSpPr txBox="1"/>
          <p:nvPr/>
        </p:nvSpPr>
        <p:spPr>
          <a:xfrm>
            <a:off x="1345915" y="2351782"/>
            <a:ext cx="9771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Thermal engineering for space video </a:t>
            </a:r>
            <a:r>
              <a:rPr lang="en-GB" sz="3200" dirty="0">
                <a:hlinkClick r:id="rId2"/>
              </a:rPr>
              <a:t>https://stemlearning.wistia.com/medias/bghkkmlo8v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14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0" y="292351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j-lt"/>
              </a:rPr>
              <a:t>Modes of Heat Transfer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3937000" cy="4351338"/>
          </a:xfrm>
        </p:spPr>
        <p:txBody>
          <a:bodyPr/>
          <a:lstStyle/>
          <a:p>
            <a:r>
              <a:rPr lang="en-GB" b="1" dirty="0">
                <a:solidFill>
                  <a:srgbClr val="626262"/>
                </a:solidFill>
                <a:latin typeface="+mn-lt"/>
              </a:rPr>
              <a:t>Conduction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: the transfer of heat via direct contact</a:t>
            </a:r>
          </a:p>
          <a:p>
            <a:r>
              <a:rPr lang="en-GB" b="1" dirty="0">
                <a:solidFill>
                  <a:srgbClr val="626262"/>
                </a:solidFill>
                <a:latin typeface="+mn-lt"/>
              </a:rPr>
              <a:t>Convection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: the transfer of heat through a fluid (liquid or gas) caused by molecular motion</a:t>
            </a:r>
          </a:p>
          <a:p>
            <a:r>
              <a:rPr lang="en-GB" b="1" dirty="0">
                <a:solidFill>
                  <a:srgbClr val="626262"/>
                </a:solidFill>
                <a:latin typeface="+mn-lt"/>
              </a:rPr>
              <a:t>Radiation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: the transfer of heat via electromagnetic radiation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6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24" y="3998041"/>
            <a:ext cx="5551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626262"/>
                </a:solidFill>
              </a:rPr>
              <a:t>Thermal engineering </a:t>
            </a:r>
            <a:r>
              <a:rPr lang="en-GB" sz="2000" dirty="0">
                <a:solidFill>
                  <a:srgbClr val="626262"/>
                </a:solidFill>
              </a:rPr>
              <a:t>is the study and understanding of heat transfer and controlling these processes to manage the </a:t>
            </a:r>
            <a:r>
              <a:rPr lang="en-GB" sz="2000" b="1" dirty="0">
                <a:solidFill>
                  <a:srgbClr val="626262"/>
                </a:solidFill>
              </a:rPr>
              <a:t>temperature</a:t>
            </a:r>
            <a:r>
              <a:rPr lang="en-GB" sz="2000" dirty="0">
                <a:solidFill>
                  <a:srgbClr val="626262"/>
                </a:solidFill>
              </a:rPr>
              <a:t> of the equipment we design, ensuring it stays within safe operating limits.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E6B10-DE8B-70E9-C9D4-28B63CDE5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3"/>
          <a:stretch/>
        </p:blipFill>
        <p:spPr>
          <a:xfrm>
            <a:off x="6221181" y="1045030"/>
            <a:ext cx="5815039" cy="4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0" y="301059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n-lt"/>
              </a:rPr>
              <a:t>Why is this important for space?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020" y="1153989"/>
            <a:ext cx="5645727" cy="4351338"/>
          </a:xfrm>
        </p:spPr>
        <p:txBody>
          <a:bodyPr/>
          <a:lstStyle/>
          <a:p>
            <a:r>
              <a:rPr lang="en-GB" sz="2400" dirty="0">
                <a:solidFill>
                  <a:srgbClr val="626262"/>
                </a:solidFill>
                <a:latin typeface="+mn-lt"/>
              </a:rPr>
              <a:t>Reliable, long-term performance of most spacecraft components requires them to operate within thermal ranges</a:t>
            </a:r>
          </a:p>
          <a:p>
            <a:pPr lvl="1"/>
            <a:r>
              <a:rPr lang="en-GB" sz="2000" dirty="0">
                <a:solidFill>
                  <a:srgbClr val="626262"/>
                </a:solidFill>
                <a:latin typeface="+mn-lt"/>
              </a:rPr>
              <a:t>We can’t replace items once they’re in space!</a:t>
            </a:r>
          </a:p>
          <a:p>
            <a:r>
              <a:rPr lang="en-GB" sz="2400" dirty="0">
                <a:solidFill>
                  <a:srgbClr val="626262"/>
                </a:solidFill>
                <a:latin typeface="+mn-lt"/>
              </a:rPr>
              <a:t>We need to ensure that these temperature requirements are met for </a:t>
            </a:r>
            <a:r>
              <a:rPr lang="en-GB" sz="2400" b="1" dirty="0">
                <a:solidFill>
                  <a:srgbClr val="626262"/>
                </a:solidFill>
                <a:latin typeface="+mn-lt"/>
              </a:rPr>
              <a:t>all</a:t>
            </a:r>
            <a:r>
              <a:rPr lang="en-GB" sz="2400" dirty="0">
                <a:solidFill>
                  <a:srgbClr val="626262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rgbClr val="626262"/>
                </a:solidFill>
                <a:latin typeface="+mn-lt"/>
              </a:rPr>
              <a:t>components during all mission phases</a:t>
            </a:r>
            <a:endParaRPr lang="en-GB" sz="2400" dirty="0">
              <a:solidFill>
                <a:srgbClr val="626262"/>
              </a:solidFill>
              <a:latin typeface="+mn-lt"/>
            </a:endParaRPr>
          </a:p>
          <a:p>
            <a:r>
              <a:rPr lang="en-GB" sz="2400" dirty="0">
                <a:solidFill>
                  <a:srgbClr val="626262"/>
                </a:solidFill>
                <a:latin typeface="+mn-lt"/>
              </a:rPr>
              <a:t>Thermal engineers are therefore involved in the design of nearly every </a:t>
            </a:r>
            <a:r>
              <a:rPr lang="en-GB" sz="2400" dirty="0" err="1">
                <a:solidFill>
                  <a:srgbClr val="626262"/>
                </a:solidFill>
                <a:latin typeface="+mn-lt"/>
              </a:rPr>
              <a:t>onboard</a:t>
            </a:r>
            <a:r>
              <a:rPr lang="en-GB" sz="2400" dirty="0">
                <a:solidFill>
                  <a:srgbClr val="626262"/>
                </a:solidFill>
                <a:latin typeface="+mn-lt"/>
              </a:rPr>
              <a:t>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7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51192"/>
              </p:ext>
            </p:extLst>
          </p:nvPr>
        </p:nvGraphicFramePr>
        <p:xfrm>
          <a:off x="6816436" y="1523211"/>
          <a:ext cx="4876800" cy="3612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65693229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2243524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74558258"/>
                    </a:ext>
                  </a:extLst>
                </a:gridCol>
              </a:tblGrid>
              <a:tr h="166408"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Operating Temperature Range</a:t>
                      </a:r>
                      <a:r>
                        <a:rPr lang="en-GB" baseline="0" dirty="0">
                          <a:latin typeface="+mn-lt"/>
                        </a:rPr>
                        <a:t> (</a:t>
                      </a:r>
                      <a:r>
                        <a:rPr lang="en-GB" baseline="0" dirty="0">
                          <a:latin typeface="+mn-lt"/>
                          <a:cs typeface="Calibri" panose="020F0502020204030204" pitchFamily="34" charset="0"/>
                        </a:rPr>
                        <a:t>°C)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+mn-lt"/>
                        </a:rPr>
                        <a:t>Survival Temperature Range (</a:t>
                      </a:r>
                      <a:r>
                        <a:rPr lang="en-GB" baseline="0" dirty="0">
                          <a:latin typeface="+mn-lt"/>
                          <a:cs typeface="Calibri" panose="020F0502020204030204" pitchFamily="34" charset="0"/>
                        </a:rPr>
                        <a:t>°C)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13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0 to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-20 to 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93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0 to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-10 to</a:t>
                      </a:r>
                      <a:r>
                        <a:rPr lang="en-GB" baseline="0" dirty="0">
                          <a:latin typeface="+mn-lt"/>
                        </a:rPr>
                        <a:t> 25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99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IR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-269 to -173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-269 to 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99045"/>
                  </a:ext>
                </a:extLst>
              </a:tr>
              <a:tr h="438602"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Solar panels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-150</a:t>
                      </a:r>
                      <a:r>
                        <a:rPr lang="en-GB" baseline="0" dirty="0">
                          <a:latin typeface="+mn-lt"/>
                        </a:rPr>
                        <a:t> to 110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-200 to 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85713"/>
                  </a:ext>
                </a:extLst>
              </a:tr>
              <a:tr h="507292"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Momentum wheels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0</a:t>
                      </a:r>
                      <a:r>
                        <a:rPr lang="en-GB" baseline="0" dirty="0">
                          <a:latin typeface="+mn-lt"/>
                        </a:rPr>
                        <a:t> to 40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-20 to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177245"/>
                  </a:ext>
                </a:extLst>
              </a:tr>
              <a:tr h="507292"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15 to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>
                          <a:latin typeface="+mn-lt"/>
                        </a:rPr>
                        <a:t>5 to 50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506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02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16" y="297621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n-lt"/>
              </a:rPr>
              <a:t>Why is this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716" y="1188677"/>
            <a:ext cx="5156200" cy="4351338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626262"/>
                </a:solidFill>
                <a:latin typeface="+mn-lt"/>
              </a:rPr>
              <a:t>There is no atmosphere in space so radiation is the dominant heat transfer mode between a spacecraft and its surroundings</a:t>
            </a:r>
          </a:p>
          <a:p>
            <a:r>
              <a:rPr lang="en-GB" sz="2400" dirty="0">
                <a:solidFill>
                  <a:srgbClr val="626262"/>
                </a:solidFill>
                <a:latin typeface="+mn-lt"/>
              </a:rPr>
              <a:t>The thermal environment is very extreme and variable</a:t>
            </a:r>
          </a:p>
          <a:p>
            <a:pPr lvl="1"/>
            <a:r>
              <a:rPr lang="en-GB" sz="1800" dirty="0">
                <a:solidFill>
                  <a:srgbClr val="626262"/>
                </a:solidFill>
                <a:latin typeface="+mn-lt"/>
              </a:rPr>
              <a:t>Very cold background at about -270°C</a:t>
            </a:r>
          </a:p>
          <a:p>
            <a:pPr lvl="1"/>
            <a:r>
              <a:rPr lang="en-GB" sz="1800" dirty="0">
                <a:solidFill>
                  <a:srgbClr val="626262"/>
                </a:solidFill>
                <a:latin typeface="+mn-lt"/>
              </a:rPr>
              <a:t>Intense solar radiation in direct sunlight, which disappears when the spacecraft enters the Earth’s shadow</a:t>
            </a:r>
          </a:p>
          <a:p>
            <a:r>
              <a:rPr lang="en-GB" sz="2400" dirty="0">
                <a:solidFill>
                  <a:srgbClr val="626262"/>
                </a:solidFill>
                <a:latin typeface="+mn-lt"/>
              </a:rPr>
              <a:t>We need to balance the extremes of hot and cold to keep the spacecraft temperature somewhere in the middle</a:t>
            </a:r>
          </a:p>
          <a:p>
            <a:endParaRPr lang="en-GB" dirty="0">
              <a:solidFill>
                <a:srgbClr val="626262"/>
              </a:solidFill>
              <a:latin typeface="+mn-lt"/>
            </a:endParaRPr>
          </a:p>
          <a:p>
            <a:endParaRPr lang="en-GB" dirty="0">
              <a:solidFill>
                <a:srgbClr val="62626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8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086" y="1521441"/>
            <a:ext cx="5457077" cy="38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3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0" y="292351"/>
            <a:ext cx="10515600" cy="508815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+mn-lt"/>
              </a:rPr>
              <a:t>How do we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5553364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626262"/>
                </a:solidFill>
                <a:latin typeface="+mn-lt"/>
              </a:rPr>
              <a:t>Combination of </a:t>
            </a:r>
            <a:r>
              <a:rPr lang="en-GB" b="1" dirty="0">
                <a:solidFill>
                  <a:srgbClr val="626262"/>
                </a:solidFill>
                <a:latin typeface="+mn-lt"/>
              </a:rPr>
              <a:t>passive 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(unpowered) supplemented by </a:t>
            </a:r>
            <a:r>
              <a:rPr lang="en-GB" b="1" dirty="0">
                <a:solidFill>
                  <a:srgbClr val="626262"/>
                </a:solidFill>
                <a:latin typeface="+mn-lt"/>
              </a:rPr>
              <a:t>active </a:t>
            </a:r>
            <a:r>
              <a:rPr lang="en-GB" dirty="0">
                <a:solidFill>
                  <a:srgbClr val="626262"/>
                </a:solidFill>
                <a:latin typeface="+mn-lt"/>
              </a:rPr>
              <a:t>(powered) thermal control</a:t>
            </a:r>
          </a:p>
          <a:p>
            <a:r>
              <a:rPr lang="en-GB" dirty="0">
                <a:solidFill>
                  <a:srgbClr val="626262"/>
                </a:solidFill>
                <a:latin typeface="+mn-lt"/>
              </a:rPr>
              <a:t>Passive </a:t>
            </a:r>
          </a:p>
          <a:p>
            <a:pPr lvl="1"/>
            <a:r>
              <a:rPr lang="en-GB" dirty="0">
                <a:solidFill>
                  <a:srgbClr val="626262"/>
                </a:solidFill>
                <a:latin typeface="+mn-lt"/>
              </a:rPr>
              <a:t>Radiators to transmit heat to deep space and prevent overheating</a:t>
            </a:r>
          </a:p>
          <a:p>
            <a:pPr lvl="1"/>
            <a:r>
              <a:rPr lang="en-GB" dirty="0">
                <a:solidFill>
                  <a:srgbClr val="626262"/>
                </a:solidFill>
                <a:latin typeface="+mn-lt"/>
              </a:rPr>
              <a:t>Insulation to limit heat absorption from the environment (or stop heat escaping)</a:t>
            </a:r>
          </a:p>
          <a:p>
            <a:pPr lvl="1"/>
            <a:r>
              <a:rPr lang="en-GB" dirty="0">
                <a:solidFill>
                  <a:srgbClr val="626262"/>
                </a:solidFill>
                <a:latin typeface="+mn-lt"/>
              </a:rPr>
              <a:t>Specialised coatings to absorb or reflect sunlight</a:t>
            </a:r>
          </a:p>
          <a:p>
            <a:r>
              <a:rPr lang="en-GB" dirty="0">
                <a:solidFill>
                  <a:srgbClr val="626262"/>
                </a:solidFill>
                <a:latin typeface="+mn-lt"/>
              </a:rPr>
              <a:t>Active</a:t>
            </a:r>
          </a:p>
          <a:p>
            <a:pPr lvl="1"/>
            <a:r>
              <a:rPr lang="en-GB" dirty="0">
                <a:solidFill>
                  <a:srgbClr val="626262"/>
                </a:solidFill>
                <a:latin typeface="+mn-lt"/>
              </a:rPr>
              <a:t>Heater control systems (to stop sensitive components from freezing)</a:t>
            </a:r>
          </a:p>
          <a:p>
            <a:pPr lvl="1"/>
            <a:r>
              <a:rPr lang="en-GB" dirty="0">
                <a:solidFill>
                  <a:srgbClr val="626262"/>
                </a:solidFill>
                <a:latin typeface="+mn-lt"/>
              </a:rPr>
              <a:t>Cryogenic cooler systems</a:t>
            </a:r>
          </a:p>
          <a:p>
            <a:r>
              <a:rPr lang="en-GB" dirty="0">
                <a:solidFill>
                  <a:srgbClr val="626262"/>
                </a:solidFill>
                <a:latin typeface="+mn-lt"/>
              </a:rPr>
              <a:t>Thermal engineers prefer passive control because of limited power availability and it’s more reliable</a:t>
            </a:r>
          </a:p>
          <a:p>
            <a:pPr lvl="1"/>
            <a:endParaRPr lang="en-GB" dirty="0">
              <a:solidFill>
                <a:srgbClr val="62626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>
                <a:solidFill>
                  <a:srgbClr val="626262"/>
                </a:solidFill>
                <a:latin typeface="+mj-lt"/>
              </a:rPr>
              <a:pPr/>
              <a:t>9</a:t>
            </a:fld>
            <a:endParaRPr lang="en-GB" dirty="0">
              <a:solidFill>
                <a:srgbClr val="62626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4" y="0"/>
            <a:ext cx="5075066" cy="3235355"/>
          </a:xfrm>
          <a:prstGeom prst="rect">
            <a:avLst/>
          </a:prstGeom>
        </p:spPr>
      </p:pic>
      <p:pic>
        <p:nvPicPr>
          <p:cNvPr id="7" name="Picture 6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2BDA8E6D-953D-5B93-D477-9163F60A9BC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50" y="3235354"/>
            <a:ext cx="2561050" cy="36226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48CF8-D944-35FB-0410-B1F806195D85}"/>
              </a:ext>
            </a:extLst>
          </p:cNvPr>
          <p:cNvSpPr txBox="1"/>
          <p:nvPr/>
        </p:nvSpPr>
        <p:spPr>
          <a:xfrm>
            <a:off x="7204020" y="2958355"/>
            <a:ext cx="3292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International Space Station. Credit: NASA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2AC78-38F7-5AED-24F6-701A40CBAB4E}"/>
              </a:ext>
            </a:extLst>
          </p:cNvPr>
          <p:cNvSpPr txBox="1"/>
          <p:nvPr/>
        </p:nvSpPr>
        <p:spPr>
          <a:xfrm>
            <a:off x="9654467" y="6498353"/>
            <a:ext cx="2211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Solar Orbiter. Credit: ESA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98D7E1-294A-FF61-4224-DF0AE813E98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641230" y="3370350"/>
            <a:ext cx="2774767" cy="27747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7B53EF-E66F-4B2B-2861-0D2032B1445B}"/>
              </a:ext>
            </a:extLst>
          </p:cNvPr>
          <p:cNvSpPr txBox="1"/>
          <p:nvPr/>
        </p:nvSpPr>
        <p:spPr>
          <a:xfrm>
            <a:off x="6645584" y="6129021"/>
            <a:ext cx="279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626262"/>
                </a:solidFill>
              </a:rPr>
              <a:t>Kapton heaters are small (few cm across) flexible and resilient, suitable for efficient heat transfer in spacecraft.</a:t>
            </a:r>
          </a:p>
        </p:txBody>
      </p:sp>
    </p:spTree>
    <p:extLst>
      <p:ext uri="{BB962C8B-B14F-4D97-AF65-F5344CB8AC3E}">
        <p14:creationId xmlns:p14="http://schemas.microsoft.com/office/powerpoint/2010/main" val="1278700657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STFC corporate colours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3088"/>
      </a:accent1>
      <a:accent2>
        <a:srgbClr val="1E5DF8"/>
      </a:accent2>
      <a:accent3>
        <a:srgbClr val="E94D36"/>
      </a:accent3>
      <a:accent4>
        <a:srgbClr val="00A788"/>
      </a:accent4>
      <a:accent5>
        <a:srgbClr val="FBBB10"/>
      </a:accent5>
      <a:accent6>
        <a:srgbClr val="DADAD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Microsoft Office PowerPoint</Application>
  <PresentationFormat>Widescreen</PresentationFormat>
  <Paragraphs>129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Corisande</vt:lpstr>
      <vt:lpstr>Wingdings</vt:lpstr>
      <vt:lpstr>Font and logo master</vt:lpstr>
      <vt:lpstr>Custom Design</vt:lpstr>
      <vt:lpstr>PowerPoint Presentation</vt:lpstr>
      <vt:lpstr>RAL Space</vt:lpstr>
      <vt:lpstr>What do we do? </vt:lpstr>
      <vt:lpstr>What is thermal engineering and how does it apply to space?</vt:lpstr>
      <vt:lpstr>PowerPoint Presentation</vt:lpstr>
      <vt:lpstr>Modes of Heat Transfer</vt:lpstr>
      <vt:lpstr>Why is this important for space?</vt:lpstr>
      <vt:lpstr>Why is this difficult?</vt:lpstr>
      <vt:lpstr>How do we do it?</vt:lpstr>
      <vt:lpstr>Passive Thermal Control</vt:lpstr>
      <vt:lpstr>How do we insulate in space?</vt:lpstr>
      <vt:lpstr>MLI experiment video https://stemlearning.wistia.com/medias/ej2wbikiel </vt:lpstr>
      <vt:lpstr>Materials</vt:lpstr>
      <vt:lpstr>Materials</vt:lpstr>
      <vt:lpstr>Before and after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Toft-Eriksen</dc:creator>
  <cp:lastModifiedBy>Jenny Toft-Eriksen</cp:lastModifiedBy>
  <cp:revision>1</cp:revision>
  <dcterms:modified xsi:type="dcterms:W3CDTF">2024-02-20T16:57:20Z</dcterms:modified>
</cp:coreProperties>
</file>