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8" r:id="rId4"/>
    <p:sldId id="257" r:id="rId5"/>
    <p:sldId id="261" r:id="rId6"/>
    <p:sldId id="262" r:id="rId7"/>
    <p:sldId id="263" r:id="rId8"/>
    <p:sldId id="260" r:id="rId9"/>
    <p:sldId id="259" r:id="rId10"/>
    <p:sldId id="265" r:id="rId11"/>
    <p:sldId id="266" r:id="rId12"/>
    <p:sldId id="267" r:id="rId13"/>
    <p:sldId id="268" r:id="rId14"/>
    <p:sldId id="280" r:id="rId15"/>
    <p:sldId id="281" r:id="rId16"/>
    <p:sldId id="282" r:id="rId17"/>
    <p:sldId id="283" r:id="rId18"/>
    <p:sldId id="270" r:id="rId19"/>
    <p:sldId id="271" r:id="rId20"/>
    <p:sldId id="277" r:id="rId21"/>
    <p:sldId id="274" r:id="rId22"/>
    <p:sldId id="275" r:id="rId23"/>
    <p:sldId id="276" r:id="rId24"/>
    <p:sldId id="279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673F1-B70F-EC44-B217-410AAE974FCD}" v="23" dt="2023-09-26T10:49:27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/>
    <p:restoredTop sz="94648"/>
  </p:normalViewPr>
  <p:slideViewPr>
    <p:cSldViewPr snapToGrid="0">
      <p:cViewPr varScale="1">
        <p:scale>
          <a:sx n="90" d="100"/>
          <a:sy n="90" d="100"/>
        </p:scale>
        <p:origin x="24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810E-7C86-CF5C-863C-84C48482F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520B5-B70B-DD55-4203-A89093279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D81EC-6A5E-C609-B6B3-E5EF06BE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3405A-5DCC-6A35-E149-C477082A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A013-1B09-64FE-9F0B-F667A61E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3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1B97-B856-3525-5700-807C9BB3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0A067-FDE6-7723-94DC-5786DA3CA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0665-88BC-29D7-494C-3083BA5B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585DA-EBC1-2576-2C53-7FA0D901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00FF5-DABC-1DDA-2DD4-0B2D492F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1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DC5D8-CC8F-691F-62F3-4184D87C7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E6803-3FB0-64B7-89B4-83D95A871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ACFC5-1998-45D7-6D2D-BF73261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E219-F43D-6379-70A5-FEE5238B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15EAE-789B-1D88-FBDB-5472F250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CE07-EFB5-47D8-9D20-307C1347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F3B1-B929-B52A-0EB6-E9F91A2DE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5C2D-2A70-342E-EFAE-338B9EDD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80C03-6EFF-F39C-9EAC-D7DDCEB9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3141C-F066-5657-3B00-CA5B9D12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1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D594-873A-E48F-9DD5-ED061EC4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8C9D8-99EE-621B-57EF-E16AD61E4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15C76-B351-D0E0-8EC7-9C566B8F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99FA0-B136-1035-76BB-82F65BDB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AB483-BA10-BAE8-109A-FACF629E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6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1350-7199-18E8-6940-AF21D1AD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8BCE-EFB6-A4F5-7B3E-03F8621A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34F19-FD4C-88FD-2AB4-E1A55C392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371A8-E43A-9AD4-FC5E-78356821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FD9BB-A202-D95D-AFFF-DD449547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5E942-8A16-4DBE-28C0-0251748D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8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DADF3-FE7F-67B7-24D5-282FD63D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FB462-A75B-DBB2-2D4D-8124F1F7C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702DC-48F3-5472-5231-CB2FB5101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E274B-F440-DBEE-9754-4FE73C6BA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E211F-295B-A9F1-8F18-23E6A8BD3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EDC9B-BD15-85E5-F8CA-8ACE0475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C0A46-32FF-D19F-8BB0-DFFBD726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764D95-EC60-2686-DAB1-D471D111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1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5A35-221B-8C53-0C5B-084DEDCD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772B2-81AD-BFF1-D9C4-C035301B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2BC58-B013-E608-6128-33D3215E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94AB5-07B2-A8CF-F6B1-0BB92B46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2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D48FC-AC4C-51F3-C1B0-735BB40E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254AF-D777-124B-6E54-FF6C72F5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0516A-D444-EF10-D03A-A0D3DFA9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4EA4-95F1-4992-13F3-690C3F79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661B-B60B-1598-0984-DDFA97FF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A50B2-A460-8FF0-664C-7C52B903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AB510-5398-4D6F-2C8D-EA4C958C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FC353-E9AE-659A-7F74-CD1C4748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13B94-87AD-9A63-8B37-25E91551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2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CB5E-75D3-52B6-BCA4-7ABD38E6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0D551-7B2F-85B1-3389-ECF3589A9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92F9C-0054-FD70-89F3-6900A176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68256-8D0E-23F9-E0EE-EC52CD70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E3526-E5E6-9733-831E-A4640085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15289-A034-462F-0924-7AF7540F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1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24078-6528-EBA5-348A-86D9FDEF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4C4E2-F5AD-F3AE-9CB8-E0A9106CD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196BC-16EF-2095-2403-6F647C8DE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12C7-7642-C341-AFE0-DEDDE759FEA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9D8E8-894F-98A4-5775-89B9AF0DF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15B37-3799-0C30-24B6-CCD0F8D62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D9EE-7699-AB49-B2DE-ED0866B8D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4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2141-D791-4F2B-1C83-8E67580EC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771" y="1545772"/>
            <a:ext cx="409302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8800" dirty="0"/>
              <a:t>Climate </a:t>
            </a:r>
            <a:br>
              <a:rPr lang="en-GB" sz="8800" dirty="0"/>
            </a:br>
            <a:r>
              <a:rPr lang="en-GB" sz="8800" dirty="0"/>
              <a:t>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D225-18B3-4CB9-FCB5-929744E3F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31372" y="4419828"/>
            <a:ext cx="9144000" cy="935943"/>
          </a:xfrm>
        </p:spPr>
        <p:txBody>
          <a:bodyPr>
            <a:normAutofit/>
          </a:bodyPr>
          <a:lstStyle/>
          <a:p>
            <a:r>
              <a:rPr lang="en-GB" sz="5400" dirty="0"/>
              <a:t>It’s in our hands</a:t>
            </a:r>
          </a:p>
        </p:txBody>
      </p:sp>
      <p:pic>
        <p:nvPicPr>
          <p:cNvPr id="4" name="Picture 3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65ADA5F0-6C10-8A96-F3FF-291C1028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757" y="954089"/>
            <a:ext cx="36957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E25-F77D-B876-9A7A-F27EB65F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Each 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31D1-3A95-C5AE-8254-A1C3FF88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600" cy="4351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Get your money, this is 2 coins per player.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Chose how to spend or save your money and place it on the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Once everyone has placed their coins, work out the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Increase the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Roll the dice to find out your weather events. </a:t>
            </a:r>
          </a:p>
        </p:txBody>
      </p:sp>
      <p:pic>
        <p:nvPicPr>
          <p:cNvPr id="5" name="Picture 4" descr="A poster of a diagram of a safety instruction&#10;&#10;Description automatically generated with medium confidence">
            <a:extLst>
              <a:ext uri="{FF2B5EF4-FFF2-40B4-BE49-F238E27FC236}">
                <a16:creationId xmlns:a16="http://schemas.microsoft.com/office/drawing/2014/main" id="{64555ED8-771D-DA14-23F6-AA993B1D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800" y="681037"/>
            <a:ext cx="3927850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E25-F77D-B876-9A7A-F27EB65F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Each 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31D1-3A95-C5AE-8254-A1C3FF88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600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Get your money, this is 2 coins per player.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Chose how to spend your money and place it on the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Once everyone has placed their coins, work out the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Increase the temperature by 20 and then add or take away your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Roll the dice to find out your weather events. </a:t>
            </a:r>
          </a:p>
        </p:txBody>
      </p:sp>
      <p:pic>
        <p:nvPicPr>
          <p:cNvPr id="5" name="Picture 4" descr="A poster of a diagram of a safety instruction&#10;&#10;Description automatically generated with medium confidence">
            <a:extLst>
              <a:ext uri="{FF2B5EF4-FFF2-40B4-BE49-F238E27FC236}">
                <a16:creationId xmlns:a16="http://schemas.microsoft.com/office/drawing/2014/main" id="{2F82733D-93AC-1C2D-1B82-4608C573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39" r="49910" b="56213"/>
          <a:stretch/>
        </p:blipFill>
        <p:spPr>
          <a:xfrm>
            <a:off x="8305274" y="2257425"/>
            <a:ext cx="3295459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5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E25-F77D-B876-9A7A-F27EB65F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Each 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31D1-3A95-C5AE-8254-A1C3FF88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565" cy="435133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Get your money, this is 2 coins per player.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Chose how to spend your money and place it on the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Once everyone has placed their coins, work out the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Increase the temperature by 20 and then add (red – go up) or take away (green – go down) your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Roll the dice to find out your weather events. </a:t>
            </a:r>
          </a:p>
        </p:txBody>
      </p:sp>
      <p:pic>
        <p:nvPicPr>
          <p:cNvPr id="4" name="Picture 3" descr="A map of a town&#10;&#10;Description automatically generated">
            <a:extLst>
              <a:ext uri="{FF2B5EF4-FFF2-40B4-BE49-F238E27FC236}">
                <a16:creationId xmlns:a16="http://schemas.microsoft.com/office/drawing/2014/main" id="{04162CAE-F5EF-BF51-FACE-CF0F85723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52"/>
          <a:stretch/>
        </p:blipFill>
        <p:spPr>
          <a:xfrm>
            <a:off x="9544050" y="650081"/>
            <a:ext cx="1254874" cy="5557838"/>
          </a:xfrm>
          <a:prstGeom prst="rect">
            <a:avLst/>
          </a:prstGeom>
        </p:spPr>
      </p:pic>
      <p:pic>
        <p:nvPicPr>
          <p:cNvPr id="6" name="Picture 5" descr="A brown and black triangle&#10;&#10;Description automatically generated">
            <a:extLst>
              <a:ext uri="{FF2B5EF4-FFF2-40B4-BE49-F238E27FC236}">
                <a16:creationId xmlns:a16="http://schemas.microsoft.com/office/drawing/2014/main" id="{427C0513-61FC-9FEC-1E86-4985A67EC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174" y="5039293"/>
            <a:ext cx="1241529" cy="9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E25-F77D-B876-9A7A-F27EB65F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Each 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31D1-3A95-C5AE-8254-A1C3FF88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565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Get your money, this is 2 coins per player.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Chose how to spend your money and place it on the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Once everyone has placed their coins, work out the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Increase the temperature by 20 and then add or take away your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Roll the dice to find out your weather events.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5C68F00-8614-842D-0DD0-B90815FC2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27" t="675" r="1366" b="81203"/>
          <a:stretch/>
        </p:blipFill>
        <p:spPr>
          <a:xfrm>
            <a:off x="8536697" y="1886551"/>
            <a:ext cx="2956282" cy="1040796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D5FB7AE-EBA0-05FA-9F81-AB7DD63C0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1" t="675" r="38160" b="81203"/>
          <a:stretch/>
        </p:blipFill>
        <p:spPr>
          <a:xfrm>
            <a:off x="8542824" y="876899"/>
            <a:ext cx="2900081" cy="1009652"/>
          </a:xfrm>
          <a:prstGeom prst="rect">
            <a:avLst/>
          </a:prstGeom>
        </p:spPr>
      </p:pic>
      <p:pic>
        <p:nvPicPr>
          <p:cNvPr id="5" name="Picture 4" descr="A graphic of a coastal flooding&#10;&#10;Description automatically generated">
            <a:extLst>
              <a:ext uri="{FF2B5EF4-FFF2-40B4-BE49-F238E27FC236}">
                <a16:creationId xmlns:a16="http://schemas.microsoft.com/office/drawing/2014/main" id="{91D73E48-C44F-7A3F-D471-1792D4CC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176" y="3405985"/>
            <a:ext cx="3633299" cy="2575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684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1FC4C6-D8A9-5E16-D2A5-511364E6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b="1" dirty="0"/>
              <a:t>Round 1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2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3</a:t>
            </a:r>
            <a:br>
              <a:rPr lang="en-GB" sz="8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4</a:t>
            </a:r>
          </a:p>
        </p:txBody>
      </p:sp>
      <p:pic>
        <p:nvPicPr>
          <p:cNvPr id="2" name="Picture 1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EAD0C6BE-FAC8-85CA-0D2E-EB096EFE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01" y="902113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8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1FC4C6-D8A9-5E16-D2A5-511364E6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1</a:t>
            </a:r>
            <a:br>
              <a:rPr lang="en-GB" sz="8800" dirty="0"/>
            </a:br>
            <a:r>
              <a:rPr lang="en-GB" sz="8800" b="1" dirty="0"/>
              <a:t>Round 2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3</a:t>
            </a:r>
            <a:br>
              <a:rPr lang="en-GB" sz="8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4</a:t>
            </a:r>
          </a:p>
        </p:txBody>
      </p:sp>
      <p:pic>
        <p:nvPicPr>
          <p:cNvPr id="2" name="Picture 1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3E643F44-BBCE-9463-9CFE-59795AF6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01" y="1834165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2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1FC4C6-D8A9-5E16-D2A5-511364E6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1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2</a:t>
            </a:r>
            <a:br>
              <a:rPr lang="en-GB" sz="8800" dirty="0"/>
            </a:br>
            <a:r>
              <a:rPr lang="en-GB" sz="8800" b="1" dirty="0"/>
              <a:t>Round 3</a:t>
            </a:r>
            <a:br>
              <a:rPr lang="en-GB" sz="8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4</a:t>
            </a:r>
          </a:p>
        </p:txBody>
      </p:sp>
      <p:pic>
        <p:nvPicPr>
          <p:cNvPr id="2" name="Picture 1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208E5911-306F-0238-2A71-E9AA9BF3E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01" y="3159728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1FC4C6-D8A9-5E16-D2A5-511364E6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1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2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3</a:t>
            </a:r>
            <a:br>
              <a:rPr lang="en-GB" sz="8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800" b="1" dirty="0"/>
              <a:t>Round 4*       </a:t>
            </a:r>
            <a:r>
              <a:rPr lang="en-GB" b="1" dirty="0"/>
              <a:t>*final round!</a:t>
            </a:r>
            <a:endParaRPr lang="en-GB" sz="8800" b="1" dirty="0"/>
          </a:p>
        </p:txBody>
      </p:sp>
      <p:pic>
        <p:nvPicPr>
          <p:cNvPr id="3" name="Picture 2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D5B1EC59-2CF0-4BC5-745C-FD880D11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01" y="535798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2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1298-A6F4-C80C-8E28-88008AC8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6000" dirty="0"/>
              <a:t>End of game 1,</a:t>
            </a:r>
            <a:br>
              <a:rPr lang="en-GB" sz="6000" dirty="0"/>
            </a:br>
            <a:r>
              <a:rPr lang="en-GB" sz="6000" dirty="0"/>
              <a:t>how well did you</a:t>
            </a:r>
            <a:br>
              <a:rPr lang="en-GB" sz="6000" dirty="0"/>
            </a:br>
            <a:r>
              <a:rPr lang="en-GB" sz="6000" dirty="0"/>
              <a:t>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64E1-7BDF-3D1B-71BC-6CEF2F31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129" y="1806248"/>
            <a:ext cx="2801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607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765E53-6262-575C-3686-2A647F2A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2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6000" dirty="0"/>
              <a:t>We’re going to play again!</a:t>
            </a:r>
            <a:br>
              <a:rPr lang="en-GB" sz="6000" dirty="0"/>
            </a:br>
            <a:br>
              <a:rPr lang="en-GB" sz="6000" dirty="0"/>
            </a:br>
            <a:r>
              <a:rPr lang="en-GB" sz="6000" dirty="0"/>
              <a:t>This time talk about</a:t>
            </a:r>
            <a:br>
              <a:rPr lang="en-GB" sz="6000" dirty="0"/>
            </a:br>
            <a:r>
              <a:rPr lang="en-GB" sz="6000" dirty="0"/>
              <a:t>your strategy as a group</a:t>
            </a:r>
            <a:br>
              <a:rPr lang="en-GB" sz="6000" dirty="0"/>
            </a:br>
            <a:r>
              <a:rPr lang="en-GB" sz="6000" dirty="0"/>
              <a:t>before you play.</a:t>
            </a:r>
          </a:p>
        </p:txBody>
      </p:sp>
    </p:spTree>
    <p:extLst>
      <p:ext uri="{BB962C8B-B14F-4D97-AF65-F5344CB8AC3E}">
        <p14:creationId xmlns:p14="http://schemas.microsoft.com/office/powerpoint/2010/main" val="192013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1298-A6F4-C80C-8E28-88008AC8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6000" dirty="0"/>
              <a:t>What do we know </a:t>
            </a:r>
            <a:br>
              <a:rPr lang="en-GB" sz="6000" dirty="0"/>
            </a:br>
            <a:r>
              <a:rPr lang="en-GB" sz="6000" dirty="0"/>
              <a:t>about climate </a:t>
            </a:r>
            <a:br>
              <a:rPr lang="en-GB" sz="6000" dirty="0"/>
            </a:br>
            <a:r>
              <a:rPr lang="en-GB" sz="6000" dirty="0"/>
              <a:t>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64E1-7BDF-3D1B-71BC-6CEF2F31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129" y="1806248"/>
            <a:ext cx="2801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086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1FC4C6-D8A9-5E16-D2A5-511364E6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b="1" dirty="0"/>
              <a:t>Round 1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2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3</a:t>
            </a:r>
            <a:br>
              <a:rPr lang="en-GB" sz="8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4</a:t>
            </a:r>
          </a:p>
        </p:txBody>
      </p:sp>
      <p:pic>
        <p:nvPicPr>
          <p:cNvPr id="2" name="Picture 1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EAD0C6BE-FAC8-85CA-0D2E-EB096EFE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01" y="902113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1FC4C6-D8A9-5E16-D2A5-511364E6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1</a:t>
            </a:r>
            <a:br>
              <a:rPr lang="en-GB" sz="8800" dirty="0"/>
            </a:br>
            <a:r>
              <a:rPr lang="en-GB" sz="8800" b="1" dirty="0"/>
              <a:t>Round 2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3</a:t>
            </a:r>
            <a:br>
              <a:rPr lang="en-GB" sz="8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4</a:t>
            </a:r>
          </a:p>
        </p:txBody>
      </p:sp>
      <p:pic>
        <p:nvPicPr>
          <p:cNvPr id="2" name="Picture 1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3E643F44-BBCE-9463-9CFE-59795AF6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01" y="1834165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1FC4C6-D8A9-5E16-D2A5-511364E6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1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2</a:t>
            </a:r>
            <a:br>
              <a:rPr lang="en-GB" sz="8800" dirty="0"/>
            </a:br>
            <a:r>
              <a:rPr lang="en-GB" sz="8800" b="1" dirty="0"/>
              <a:t>Round 3</a:t>
            </a:r>
            <a:br>
              <a:rPr lang="en-GB" sz="8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4</a:t>
            </a:r>
          </a:p>
        </p:txBody>
      </p:sp>
      <p:pic>
        <p:nvPicPr>
          <p:cNvPr id="2" name="Picture 1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208E5911-306F-0238-2A71-E9AA9BF3E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01" y="3159728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1FC4C6-D8A9-5E16-D2A5-511364E6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1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2</a:t>
            </a:r>
            <a:br>
              <a:rPr lang="en-GB" sz="8800" dirty="0"/>
            </a:br>
            <a:r>
              <a:rPr lang="en-GB" sz="8800" dirty="0">
                <a:solidFill>
                  <a:schemeClr val="bg1">
                    <a:lumMod val="65000"/>
                  </a:schemeClr>
                </a:solidFill>
              </a:rPr>
              <a:t>Round 3</a:t>
            </a:r>
            <a:br>
              <a:rPr lang="en-GB" sz="8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800" b="1" dirty="0"/>
              <a:t>Round 4*       </a:t>
            </a:r>
            <a:r>
              <a:rPr lang="en-GB" b="1" dirty="0"/>
              <a:t>*final round!</a:t>
            </a:r>
            <a:endParaRPr lang="en-GB" sz="8800" b="1" dirty="0"/>
          </a:p>
        </p:txBody>
      </p:sp>
      <p:pic>
        <p:nvPicPr>
          <p:cNvPr id="3" name="Picture 2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D5B1EC59-2CF0-4BC5-745C-FD880D11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01" y="535798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1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1784-5F7C-CA4B-4EB8-558C4BCC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Change: It’s in Our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253FF-6151-E201-D1DC-9D5E9697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70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6600" dirty="0"/>
              <a:t>What have you learned about our actions and how they impact on the climate?</a:t>
            </a:r>
          </a:p>
        </p:txBody>
      </p:sp>
      <p:pic>
        <p:nvPicPr>
          <p:cNvPr id="4" name="Picture 3" descr="A cartoon of a planet with arms and eyes&#10;&#10;Description automatically generated">
            <a:extLst>
              <a:ext uri="{FF2B5EF4-FFF2-40B4-BE49-F238E27FC236}">
                <a16:creationId xmlns:a16="http://schemas.microsoft.com/office/drawing/2014/main" id="{E1C9229B-EF82-B4F5-44A3-EBD5005FD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141" y="4628770"/>
            <a:ext cx="2368797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3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7AD2-7EB7-1F53-4709-F9012985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72C5-3AFB-1826-4C9F-4E0AEF7E9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Actions Now </a:t>
            </a:r>
          </a:p>
          <a:p>
            <a:pPr marL="0" indent="0" algn="ctr">
              <a:buNone/>
            </a:pPr>
            <a:r>
              <a:rPr lang="en-GB" sz="9600" dirty="0"/>
              <a:t>or </a:t>
            </a:r>
          </a:p>
          <a:p>
            <a:pPr marL="0" indent="0" algn="ctr">
              <a:buNone/>
            </a:pPr>
            <a:r>
              <a:rPr lang="en-GB" sz="9600" dirty="0"/>
              <a:t>Actions Later</a:t>
            </a:r>
          </a:p>
        </p:txBody>
      </p:sp>
    </p:spTree>
    <p:extLst>
      <p:ext uri="{BB962C8B-B14F-4D97-AF65-F5344CB8AC3E}">
        <p14:creationId xmlns:p14="http://schemas.microsoft.com/office/powerpoint/2010/main" val="3114001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7AD2-7EB7-1F53-4709-F9012985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72C5-3AFB-1826-4C9F-4E0AEF7E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836511"/>
            <a:ext cx="8276545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9600" dirty="0"/>
              <a:t>Individual Actions</a:t>
            </a:r>
          </a:p>
          <a:p>
            <a:pPr marL="0" indent="0" algn="ctr">
              <a:buNone/>
            </a:pPr>
            <a:r>
              <a:rPr lang="en-GB" sz="9600" dirty="0"/>
              <a:t>or </a:t>
            </a:r>
          </a:p>
          <a:p>
            <a:pPr marL="0" indent="0" algn="ctr">
              <a:buNone/>
            </a:pPr>
            <a:r>
              <a:rPr lang="en-GB" sz="9600" dirty="0"/>
              <a:t>Collective Actions</a:t>
            </a:r>
          </a:p>
        </p:txBody>
      </p:sp>
      <p:pic>
        <p:nvPicPr>
          <p:cNvPr id="5" name="Picture 4" descr="A group of people with blue lines&#10;&#10;Description automatically generated">
            <a:extLst>
              <a:ext uri="{FF2B5EF4-FFF2-40B4-BE49-F238E27FC236}">
                <a16:creationId xmlns:a16="http://schemas.microsoft.com/office/drawing/2014/main" id="{372CCF50-3824-960A-9D94-998E3312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88" y="4942612"/>
            <a:ext cx="1662112" cy="1391060"/>
          </a:xfrm>
          <a:prstGeom prst="rect">
            <a:avLst/>
          </a:prstGeom>
        </p:spPr>
      </p:pic>
      <p:pic>
        <p:nvPicPr>
          <p:cNvPr id="7" name="Picture 6" descr="A blue pictogram of a person with one hand raised&#10;&#10;Description automatically generated">
            <a:extLst>
              <a:ext uri="{FF2B5EF4-FFF2-40B4-BE49-F238E27FC236}">
                <a16:creationId xmlns:a16="http://schemas.microsoft.com/office/drawing/2014/main" id="{C1F6322C-703A-4A82-DD73-A164E20A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88" y="2236560"/>
            <a:ext cx="107511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7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of a diagram of a safety instruction&#10;&#10;Description automatically generated with medium confidence">
            <a:extLst>
              <a:ext uri="{FF2B5EF4-FFF2-40B4-BE49-F238E27FC236}">
                <a16:creationId xmlns:a16="http://schemas.microsoft.com/office/drawing/2014/main" id="{78A5E76F-4FEA-AEAB-7320-A6DBD9D3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9" y="378619"/>
            <a:ext cx="3060585" cy="4330673"/>
          </a:xfrm>
          <a:prstGeom prst="rect">
            <a:avLst/>
          </a:prstGeom>
        </p:spPr>
      </p:pic>
      <p:pic>
        <p:nvPicPr>
          <p:cNvPr id="8" name="Picture 7" descr="A map of a town&#10;&#10;Description automatically generated">
            <a:extLst>
              <a:ext uri="{FF2B5EF4-FFF2-40B4-BE49-F238E27FC236}">
                <a16:creationId xmlns:a16="http://schemas.microsoft.com/office/drawing/2014/main" id="{48465420-1E58-D99E-D570-4EA0AEFB0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230" y="378619"/>
            <a:ext cx="3060585" cy="433067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E407F10-6E4A-2933-0012-4048E049B154}"/>
              </a:ext>
            </a:extLst>
          </p:cNvPr>
          <p:cNvGrpSpPr/>
          <p:nvPr/>
        </p:nvGrpSpPr>
        <p:grpSpPr>
          <a:xfrm>
            <a:off x="9595532" y="702677"/>
            <a:ext cx="1935541" cy="1473213"/>
            <a:chOff x="9301617" y="942162"/>
            <a:chExt cx="1935541" cy="1473213"/>
          </a:xfrm>
        </p:grpSpPr>
        <p:pic>
          <p:nvPicPr>
            <p:cNvPr id="13" name="Picture 12" descr="A white symbol on a brown hexagon&#10;&#10;Description automatically generated">
              <a:extLst>
                <a:ext uri="{FF2B5EF4-FFF2-40B4-BE49-F238E27FC236}">
                  <a16:creationId xmlns:a16="http://schemas.microsoft.com/office/drawing/2014/main" id="{4468C27B-F764-FA3A-C149-102EAD329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01617" y="1260092"/>
              <a:ext cx="873579" cy="842927"/>
            </a:xfrm>
            <a:prstGeom prst="rect">
              <a:avLst/>
            </a:prstGeom>
          </p:spPr>
        </p:pic>
        <p:pic>
          <p:nvPicPr>
            <p:cNvPr id="14" name="Picture 13" descr="A white symbol on a brown hexagon&#10;&#10;Description automatically generated">
              <a:extLst>
                <a:ext uri="{FF2B5EF4-FFF2-40B4-BE49-F238E27FC236}">
                  <a16:creationId xmlns:a16="http://schemas.microsoft.com/office/drawing/2014/main" id="{D5B22D2E-43E9-F7FB-CFC0-800BBB631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7935" y="942162"/>
              <a:ext cx="873579" cy="842927"/>
            </a:xfrm>
            <a:prstGeom prst="rect">
              <a:avLst/>
            </a:prstGeom>
          </p:spPr>
        </p:pic>
        <p:pic>
          <p:nvPicPr>
            <p:cNvPr id="15" name="Picture 14" descr="A white symbol on a brown hexagon&#10;&#10;Description automatically generated">
              <a:extLst>
                <a:ext uri="{FF2B5EF4-FFF2-40B4-BE49-F238E27FC236}">
                  <a16:creationId xmlns:a16="http://schemas.microsoft.com/office/drawing/2014/main" id="{27556876-E1AE-1F10-1AFF-09F75A283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7935" y="1572448"/>
              <a:ext cx="873579" cy="842927"/>
            </a:xfrm>
            <a:prstGeom prst="rect">
              <a:avLst/>
            </a:prstGeom>
          </p:spPr>
        </p:pic>
        <p:pic>
          <p:nvPicPr>
            <p:cNvPr id="16" name="Picture 15" descr="A white symbol on a brown hexagon&#10;&#10;Description automatically generated">
              <a:extLst>
                <a:ext uri="{FF2B5EF4-FFF2-40B4-BE49-F238E27FC236}">
                  <a16:creationId xmlns:a16="http://schemas.microsoft.com/office/drawing/2014/main" id="{37F61E27-8389-4359-26D6-DAFB75B21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63579" y="1266455"/>
              <a:ext cx="873579" cy="84292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7C0347-A6A3-4F3B-2509-BF2418B338C2}"/>
              </a:ext>
            </a:extLst>
          </p:cNvPr>
          <p:cNvGrpSpPr/>
          <p:nvPr/>
        </p:nvGrpSpPr>
        <p:grpSpPr>
          <a:xfrm>
            <a:off x="10111850" y="2543955"/>
            <a:ext cx="1667418" cy="1290685"/>
            <a:chOff x="9953361" y="2861500"/>
            <a:chExt cx="1667418" cy="1290685"/>
          </a:xfrm>
        </p:grpSpPr>
        <p:pic>
          <p:nvPicPr>
            <p:cNvPr id="18" name="Picture 17" descr="A brown house with black background&#10;&#10;Description automatically generated">
              <a:extLst>
                <a:ext uri="{FF2B5EF4-FFF2-40B4-BE49-F238E27FC236}">
                  <a16:creationId xmlns:a16="http://schemas.microsoft.com/office/drawing/2014/main" id="{5CE12076-2496-445A-8147-2D406416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1133" y="2861500"/>
              <a:ext cx="784742" cy="937614"/>
            </a:xfrm>
            <a:prstGeom prst="rect">
              <a:avLst/>
            </a:prstGeom>
          </p:spPr>
        </p:pic>
        <p:pic>
          <p:nvPicPr>
            <p:cNvPr id="19" name="Picture 18" descr="A brown house with black background&#10;&#10;Description automatically generated">
              <a:extLst>
                <a:ext uri="{FF2B5EF4-FFF2-40B4-BE49-F238E27FC236}">
                  <a16:creationId xmlns:a16="http://schemas.microsoft.com/office/drawing/2014/main" id="{738C4980-8418-B2AD-1BB2-5672B9763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3361" y="3309258"/>
              <a:ext cx="705493" cy="842927"/>
            </a:xfrm>
            <a:prstGeom prst="rect">
              <a:avLst/>
            </a:prstGeom>
          </p:spPr>
        </p:pic>
        <p:pic>
          <p:nvPicPr>
            <p:cNvPr id="20" name="Picture 19" descr="A brown house with black background&#10;&#10;Description automatically generated">
              <a:extLst>
                <a:ext uri="{FF2B5EF4-FFF2-40B4-BE49-F238E27FC236}">
                  <a16:creationId xmlns:a16="http://schemas.microsoft.com/office/drawing/2014/main" id="{90D84414-B486-C617-EAAD-FF8463141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5286" y="3168955"/>
              <a:ext cx="705493" cy="842927"/>
            </a:xfrm>
            <a:prstGeom prst="rect">
              <a:avLst/>
            </a:prstGeom>
          </p:spPr>
        </p:pic>
      </p:grpSp>
      <p:pic>
        <p:nvPicPr>
          <p:cNvPr id="22" name="Picture 21" descr="A brown circle with black border&#10;&#10;Description automatically generated">
            <a:extLst>
              <a:ext uri="{FF2B5EF4-FFF2-40B4-BE49-F238E27FC236}">
                <a16:creationId xmlns:a16="http://schemas.microsoft.com/office/drawing/2014/main" id="{97268967-821A-EE68-4A5F-976748EC9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194" y="768351"/>
            <a:ext cx="705493" cy="705493"/>
          </a:xfrm>
          <a:prstGeom prst="rect">
            <a:avLst/>
          </a:prstGeom>
        </p:spPr>
      </p:pic>
      <p:pic>
        <p:nvPicPr>
          <p:cNvPr id="24" name="Picture 23" descr="A brown and black triangle&#10;&#10;Description automatically generated">
            <a:extLst>
              <a:ext uri="{FF2B5EF4-FFF2-40B4-BE49-F238E27FC236}">
                <a16:creationId xmlns:a16="http://schemas.microsoft.com/office/drawing/2014/main" id="{E59E8C92-BA60-67C3-FBED-C36FA5954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632" y="1859889"/>
            <a:ext cx="826726" cy="59937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E366A35-2320-D2D6-FED1-1376B255F230}"/>
              </a:ext>
            </a:extLst>
          </p:cNvPr>
          <p:cNvGrpSpPr/>
          <p:nvPr/>
        </p:nvGrpSpPr>
        <p:grpSpPr>
          <a:xfrm>
            <a:off x="900244" y="3789691"/>
            <a:ext cx="3747056" cy="2757783"/>
            <a:chOff x="900244" y="3789691"/>
            <a:chExt cx="3747056" cy="2757783"/>
          </a:xfrm>
        </p:grpSpPr>
        <p:pic>
          <p:nvPicPr>
            <p:cNvPr id="28" name="Picture 27" descr="A graphic of a person walking next to a thermometer&#10;&#10;Description automatically generated">
              <a:extLst>
                <a:ext uri="{FF2B5EF4-FFF2-40B4-BE49-F238E27FC236}">
                  <a16:creationId xmlns:a16="http://schemas.microsoft.com/office/drawing/2014/main" id="{AFFEB90B-EBAB-5AB6-C65A-32F96A965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8554" y="3789691"/>
              <a:ext cx="2213598" cy="15667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Picture 29" descr="A graphic of a coastal flooding&#10;&#10;Description automatically generated">
              <a:extLst>
                <a:ext uri="{FF2B5EF4-FFF2-40B4-BE49-F238E27FC236}">
                  <a16:creationId xmlns:a16="http://schemas.microsoft.com/office/drawing/2014/main" id="{2AC1A515-3C4B-DB7F-F33F-817883233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0244" y="4535448"/>
              <a:ext cx="2210525" cy="15667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6" name="Picture 25" descr="A close-up of a graphic&#10;&#10;Description automatically generated">
              <a:extLst>
                <a:ext uri="{FF2B5EF4-FFF2-40B4-BE49-F238E27FC236}">
                  <a16:creationId xmlns:a16="http://schemas.microsoft.com/office/drawing/2014/main" id="{D32CB1A2-21CF-72E9-1B5B-CABED6A17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17160" y="4980754"/>
              <a:ext cx="2230140" cy="15667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9DB0ED-CA8D-5870-18E7-FB8539A93E73}"/>
              </a:ext>
            </a:extLst>
          </p:cNvPr>
          <p:cNvGrpSpPr/>
          <p:nvPr/>
        </p:nvGrpSpPr>
        <p:grpSpPr>
          <a:xfrm>
            <a:off x="6581731" y="3041162"/>
            <a:ext cx="3385515" cy="3438219"/>
            <a:chOff x="6150422" y="3444690"/>
            <a:chExt cx="3385515" cy="3438219"/>
          </a:xfrm>
        </p:grpSpPr>
        <p:pic>
          <p:nvPicPr>
            <p:cNvPr id="34" name="Picture 33" descr="A yellow sign with black text and a cartoon of houses&#10;&#10;Description automatically generated">
              <a:extLst>
                <a:ext uri="{FF2B5EF4-FFF2-40B4-BE49-F238E27FC236}">
                  <a16:creationId xmlns:a16="http://schemas.microsoft.com/office/drawing/2014/main" id="{E24F2D48-8E05-40D8-3DB1-F923630B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5937" y="4516114"/>
              <a:ext cx="1440000" cy="20295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6" name="Picture 35" descr="A yellow rectangular sign with black text and green trees&#10;&#10;Description automatically generated">
              <a:extLst>
                <a:ext uri="{FF2B5EF4-FFF2-40B4-BE49-F238E27FC236}">
                  <a16:creationId xmlns:a16="http://schemas.microsoft.com/office/drawing/2014/main" id="{FC7F5923-0932-85D0-0004-C15CA7026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95935" y="4853379"/>
              <a:ext cx="1440000" cy="20295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8" name="Picture 37" descr="A blue and pink picture of a beach with an umbrella and sun&#10;&#10;Description automatically generated">
              <a:extLst>
                <a:ext uri="{FF2B5EF4-FFF2-40B4-BE49-F238E27FC236}">
                  <a16:creationId xmlns:a16="http://schemas.microsoft.com/office/drawing/2014/main" id="{DA160DC3-BCC1-A238-74E4-BAB98689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50422" y="4136274"/>
              <a:ext cx="1440000" cy="20550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" name="Picture 39" descr="A card with a picture of trees&#10;&#10;Description automatically generated">
              <a:extLst>
                <a:ext uri="{FF2B5EF4-FFF2-40B4-BE49-F238E27FC236}">
                  <a16:creationId xmlns:a16="http://schemas.microsoft.com/office/drawing/2014/main" id="{72B1E7AF-8214-E3AC-EABF-574B1273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63849" y="3444690"/>
              <a:ext cx="1440000" cy="20295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Picture 31" descr="A blue and grey city with buildings and text&#10;&#10;Description automatically generated with medium confidence">
              <a:extLst>
                <a:ext uri="{FF2B5EF4-FFF2-40B4-BE49-F238E27FC236}">
                  <a16:creationId xmlns:a16="http://schemas.microsoft.com/office/drawing/2014/main" id="{79CCFFC2-F443-0602-D8AC-3B9EF5EE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52094" y="4826485"/>
              <a:ext cx="1440000" cy="20315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284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C75B00-B554-772A-C5E4-3DE16C6B83FE}"/>
              </a:ext>
            </a:extLst>
          </p:cNvPr>
          <p:cNvSpPr txBox="1"/>
          <p:nvPr/>
        </p:nvSpPr>
        <p:spPr>
          <a:xfrm>
            <a:off x="8828314" y="668927"/>
            <a:ext cx="2819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Setting up the game</a:t>
            </a:r>
            <a:r>
              <a:rPr lang="en-GB" b="1" dirty="0"/>
              <a:t>:</a:t>
            </a:r>
            <a:br>
              <a:rPr lang="en-GB" b="1" dirty="0"/>
            </a:br>
            <a:endParaRPr lang="en-GB" b="1" dirty="0"/>
          </a:p>
          <a:p>
            <a:r>
              <a:rPr lang="en-GB" sz="3000" dirty="0"/>
              <a:t>Lay out the 6 ‘Event Cards’</a:t>
            </a:r>
          </a:p>
          <a:p>
            <a:endParaRPr lang="en-GB" dirty="0"/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Each player should choose a place to live – place a token on your chosen location.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</a:rPr>
            </a:b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Place a counter in the Round 1: Now box, and a counter at the bottom of the thermometer.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Give each player two counters (coins).</a:t>
            </a:r>
          </a:p>
        </p:txBody>
      </p:sp>
      <p:pic>
        <p:nvPicPr>
          <p:cNvPr id="4" name="Picture 3" descr="A poster of a diagram of a safety instruction&#10;&#10;Description automatically generated with medium confidence">
            <a:extLst>
              <a:ext uri="{FF2B5EF4-FFF2-40B4-BE49-F238E27FC236}">
                <a16:creationId xmlns:a16="http://schemas.microsoft.com/office/drawing/2014/main" id="{9792F2FC-7E93-1082-645F-A7AFC31E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83" y="304620"/>
            <a:ext cx="2902493" cy="4106976"/>
          </a:xfrm>
          <a:prstGeom prst="rect">
            <a:avLst/>
          </a:prstGeom>
        </p:spPr>
      </p:pic>
      <p:pic>
        <p:nvPicPr>
          <p:cNvPr id="5" name="Picture 4" descr="A map of a town&#10;&#10;Description automatically generated">
            <a:extLst>
              <a:ext uri="{FF2B5EF4-FFF2-40B4-BE49-F238E27FC236}">
                <a16:creationId xmlns:a16="http://schemas.microsoft.com/office/drawing/2014/main" id="{83D2DA46-78E6-1E49-EC4D-9060EE5B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876" y="304620"/>
            <a:ext cx="2902493" cy="4106976"/>
          </a:xfrm>
          <a:prstGeom prst="rect">
            <a:avLst/>
          </a:prstGeom>
        </p:spPr>
      </p:pic>
      <p:pic>
        <p:nvPicPr>
          <p:cNvPr id="15" name="Picture 14" descr="A close-up of a graphic&#10;&#10;Description automatically generated">
            <a:extLst>
              <a:ext uri="{FF2B5EF4-FFF2-40B4-BE49-F238E27FC236}">
                <a16:creationId xmlns:a16="http://schemas.microsoft.com/office/drawing/2014/main" id="{0D9BE810-38D7-215B-4EF9-563B11EE9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239" y="5665137"/>
            <a:ext cx="1440000" cy="1011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graphic of a drought&#10;&#10;Description automatically generated">
            <a:extLst>
              <a:ext uri="{FF2B5EF4-FFF2-40B4-BE49-F238E27FC236}">
                <a16:creationId xmlns:a16="http://schemas.microsoft.com/office/drawing/2014/main" id="{4C948AF0-F41D-E249-0365-1CE887930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122" y="5665137"/>
            <a:ext cx="1440000" cy="101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A graphic of a person walking next to a thermometer&#10;&#10;Description automatically generated">
            <a:extLst>
              <a:ext uri="{FF2B5EF4-FFF2-40B4-BE49-F238E27FC236}">
                <a16:creationId xmlns:a16="http://schemas.microsoft.com/office/drawing/2014/main" id="{FE0ADAB9-15BE-680B-E84F-6CC068AB6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143" y="4543385"/>
            <a:ext cx="1440000" cy="101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A graphic of a river flood&#10;&#10;Description automatically generated">
            <a:extLst>
              <a:ext uri="{FF2B5EF4-FFF2-40B4-BE49-F238E27FC236}">
                <a16:creationId xmlns:a16="http://schemas.microsoft.com/office/drawing/2014/main" id="{571A28F9-4E55-084B-3EED-D9A4BAF9B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876" y="4543385"/>
            <a:ext cx="1440000" cy="101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A graphic of a coastal flooding&#10;&#10;Description automatically generated">
            <a:extLst>
              <a:ext uri="{FF2B5EF4-FFF2-40B4-BE49-F238E27FC236}">
                <a16:creationId xmlns:a16="http://schemas.microsoft.com/office/drawing/2014/main" id="{F3E454E5-1E4D-6DBD-3688-0ED6223A78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239" y="4524921"/>
            <a:ext cx="1440000" cy="1020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A graphic of a forest fire&#10;&#10;Description automatically generated">
            <a:extLst>
              <a:ext uri="{FF2B5EF4-FFF2-40B4-BE49-F238E27FC236}">
                <a16:creationId xmlns:a16="http://schemas.microsoft.com/office/drawing/2014/main" id="{A2F5CEA6-C114-D10B-9B25-EB374193AC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6603" y="4524921"/>
            <a:ext cx="1440000" cy="101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631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C75B00-B554-772A-C5E4-3DE16C6B83FE}"/>
              </a:ext>
            </a:extLst>
          </p:cNvPr>
          <p:cNvSpPr txBox="1"/>
          <p:nvPr/>
        </p:nvSpPr>
        <p:spPr>
          <a:xfrm>
            <a:off x="8828314" y="668927"/>
            <a:ext cx="2819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Setting up the game:</a:t>
            </a:r>
            <a:br>
              <a:rPr lang="en-GB" b="1" dirty="0"/>
            </a:br>
            <a:endParaRPr lang="en-GB" b="1" dirty="0"/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Lay out the 6 ‘Event Cards’</a:t>
            </a:r>
          </a:p>
          <a:p>
            <a:endParaRPr lang="en-GB" dirty="0"/>
          </a:p>
          <a:p>
            <a:r>
              <a:rPr lang="en-GB" sz="2600" dirty="0"/>
              <a:t>Each player should choose a place to live – place a House on your choice.</a:t>
            </a:r>
            <a:br>
              <a:rPr lang="en-GB" dirty="0"/>
            </a:br>
            <a:endParaRPr lang="en-GB" dirty="0"/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Place a counter in the Round 1: Now box, and a counter at the bottom of the thermometer.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Give each player two counters (coins).</a:t>
            </a:r>
          </a:p>
        </p:txBody>
      </p:sp>
      <p:pic>
        <p:nvPicPr>
          <p:cNvPr id="4" name="Picture 3" descr="A poster of a diagram of a safety instruction&#10;&#10;Description automatically generated with medium confidence">
            <a:extLst>
              <a:ext uri="{FF2B5EF4-FFF2-40B4-BE49-F238E27FC236}">
                <a16:creationId xmlns:a16="http://schemas.microsoft.com/office/drawing/2014/main" id="{958B62B8-6E11-3FA3-1CEA-956E7227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650081"/>
            <a:ext cx="3927850" cy="5557838"/>
          </a:xfrm>
          <a:prstGeom prst="rect">
            <a:avLst/>
          </a:prstGeom>
        </p:spPr>
      </p:pic>
      <p:pic>
        <p:nvPicPr>
          <p:cNvPr id="5" name="Picture 4" descr="A map of a town&#10;&#10;Description automatically generated">
            <a:extLst>
              <a:ext uri="{FF2B5EF4-FFF2-40B4-BE49-F238E27FC236}">
                <a16:creationId xmlns:a16="http://schemas.microsoft.com/office/drawing/2014/main" id="{C1C5B8A7-85FB-E530-26CA-A8A0857F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12" y="650081"/>
            <a:ext cx="3927850" cy="5557838"/>
          </a:xfrm>
          <a:prstGeom prst="rect">
            <a:avLst/>
          </a:prstGeom>
        </p:spPr>
      </p:pic>
      <p:pic>
        <p:nvPicPr>
          <p:cNvPr id="8" name="Picture 7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75DBE45C-3727-AE75-B6CF-FBB7D9B77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64" y="2846685"/>
            <a:ext cx="487372" cy="582315"/>
          </a:xfrm>
          <a:prstGeom prst="rect">
            <a:avLst/>
          </a:prstGeom>
        </p:spPr>
      </p:pic>
      <p:pic>
        <p:nvPicPr>
          <p:cNvPr id="9" name="Picture 8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914C217A-0DF6-D47F-BFFC-3605E9FD7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400" y="2694286"/>
            <a:ext cx="487372" cy="582315"/>
          </a:xfrm>
          <a:prstGeom prst="rect">
            <a:avLst/>
          </a:prstGeom>
        </p:spPr>
      </p:pic>
      <p:pic>
        <p:nvPicPr>
          <p:cNvPr id="10" name="Picture 9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46FBC652-5EF0-1557-D10A-D33435BA8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441" y="4159944"/>
            <a:ext cx="487372" cy="582315"/>
          </a:xfrm>
          <a:prstGeom prst="rect">
            <a:avLst/>
          </a:prstGeom>
        </p:spPr>
      </p:pic>
      <p:pic>
        <p:nvPicPr>
          <p:cNvPr id="11" name="Picture 10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A6BF2303-B9A3-CCF6-52F2-E61671CD2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056" y="4009991"/>
            <a:ext cx="487372" cy="582315"/>
          </a:xfrm>
          <a:prstGeom prst="rect">
            <a:avLst/>
          </a:prstGeom>
        </p:spPr>
      </p:pic>
      <p:pic>
        <p:nvPicPr>
          <p:cNvPr id="12" name="Picture 11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69EBBBE3-5460-F405-C46F-AE9FC982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620" y="4980259"/>
            <a:ext cx="487372" cy="5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C75B00-B554-772A-C5E4-3DE16C6B83FE}"/>
              </a:ext>
            </a:extLst>
          </p:cNvPr>
          <p:cNvSpPr txBox="1"/>
          <p:nvPr/>
        </p:nvSpPr>
        <p:spPr>
          <a:xfrm>
            <a:off x="8828314" y="668927"/>
            <a:ext cx="2819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Setting up the game:</a:t>
            </a:r>
            <a:br>
              <a:rPr lang="en-GB" b="1" dirty="0"/>
            </a:br>
            <a:endParaRPr lang="en-GB" b="1" dirty="0"/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Lay out the 6 ‘Event Cards’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Each player should choose a place to live – place a token on your chosen location.</a:t>
            </a:r>
            <a:br>
              <a:rPr lang="en-GB" dirty="0"/>
            </a:br>
            <a:endParaRPr lang="en-GB" dirty="0"/>
          </a:p>
          <a:p>
            <a:r>
              <a:rPr lang="en-GB" sz="2600" dirty="0"/>
              <a:t>Place a counter in the ‘Round 1: Now box’, </a:t>
            </a:r>
            <a:r>
              <a:rPr lang="en-GB" sz="2600" b="1" dirty="0"/>
              <a:t>and</a:t>
            </a:r>
            <a:r>
              <a:rPr lang="en-GB" sz="2600" dirty="0"/>
              <a:t> a counter at the bottom of the thermometer.</a:t>
            </a:r>
          </a:p>
          <a:p>
            <a:endParaRPr lang="en-GB" dirty="0"/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Give each player two counters (coins).</a:t>
            </a:r>
          </a:p>
        </p:txBody>
      </p:sp>
      <p:pic>
        <p:nvPicPr>
          <p:cNvPr id="4" name="Picture 3" descr="A poster of a diagram of a safety instruction&#10;&#10;Description automatically generated with medium confidence">
            <a:extLst>
              <a:ext uri="{FF2B5EF4-FFF2-40B4-BE49-F238E27FC236}">
                <a16:creationId xmlns:a16="http://schemas.microsoft.com/office/drawing/2014/main" id="{E8F26276-A943-3A1A-1BDC-395417F9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650081"/>
            <a:ext cx="3927850" cy="5557838"/>
          </a:xfrm>
          <a:prstGeom prst="rect">
            <a:avLst/>
          </a:prstGeom>
        </p:spPr>
      </p:pic>
      <p:pic>
        <p:nvPicPr>
          <p:cNvPr id="5" name="Picture 4" descr="A map of a town&#10;&#10;Description automatically generated">
            <a:extLst>
              <a:ext uri="{FF2B5EF4-FFF2-40B4-BE49-F238E27FC236}">
                <a16:creationId xmlns:a16="http://schemas.microsoft.com/office/drawing/2014/main" id="{E8D92D29-541E-FBE9-C7E5-72E79008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12" y="650081"/>
            <a:ext cx="3927850" cy="5557838"/>
          </a:xfrm>
          <a:prstGeom prst="rect">
            <a:avLst/>
          </a:prstGeom>
        </p:spPr>
      </p:pic>
      <p:pic>
        <p:nvPicPr>
          <p:cNvPr id="8" name="Picture 7" descr="A brown circle with black border&#10;&#10;Description automatically generated">
            <a:extLst>
              <a:ext uri="{FF2B5EF4-FFF2-40B4-BE49-F238E27FC236}">
                <a16:creationId xmlns:a16="http://schemas.microsoft.com/office/drawing/2014/main" id="{E91EB9D6-3F7B-74EC-A4F3-D6FA1C3D3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600" y="883240"/>
            <a:ext cx="531223" cy="531223"/>
          </a:xfrm>
          <a:prstGeom prst="rect">
            <a:avLst/>
          </a:prstGeom>
        </p:spPr>
      </p:pic>
      <p:pic>
        <p:nvPicPr>
          <p:cNvPr id="9" name="Picture 8" descr="A brown and black triangle&#10;&#10;Description automatically generated">
            <a:extLst>
              <a:ext uri="{FF2B5EF4-FFF2-40B4-BE49-F238E27FC236}">
                <a16:creationId xmlns:a16="http://schemas.microsoft.com/office/drawing/2014/main" id="{D7258C57-8DE8-02F6-30BB-510F78D54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563" y="5196456"/>
            <a:ext cx="844606" cy="612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C55E07-AD62-B14E-54C6-02FE79278D5A}"/>
              </a:ext>
            </a:extLst>
          </p:cNvPr>
          <p:cNvSpPr txBox="1"/>
          <p:nvPr/>
        </p:nvSpPr>
        <p:spPr>
          <a:xfrm>
            <a:off x="3300262" y="139573"/>
            <a:ext cx="163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Round Counter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56369ED9-FE0D-D03E-E5E3-554BDC3F1E53}"/>
              </a:ext>
            </a:extLst>
          </p:cNvPr>
          <p:cNvCxnSpPr/>
          <p:nvPr/>
        </p:nvCxnSpPr>
        <p:spPr>
          <a:xfrm rot="16200000" flipH="1">
            <a:off x="4776211" y="430224"/>
            <a:ext cx="320091" cy="15731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EF6BE1-6A4C-1404-0CFB-B2D38C515F35}"/>
              </a:ext>
            </a:extLst>
          </p:cNvPr>
          <p:cNvSpPr txBox="1"/>
          <p:nvPr/>
        </p:nvSpPr>
        <p:spPr>
          <a:xfrm>
            <a:off x="5525569" y="6185999"/>
            <a:ext cx="145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Temperature Marker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D497AB95-FC22-4348-C014-497152468B90}"/>
              </a:ext>
            </a:extLst>
          </p:cNvPr>
          <p:cNvCxnSpPr>
            <a:stCxn id="13" idx="3"/>
          </p:cNvCxnSpPr>
          <p:nvPr/>
        </p:nvCxnSpPr>
        <p:spPr>
          <a:xfrm flipV="1">
            <a:off x="6977743" y="5889171"/>
            <a:ext cx="446314" cy="61999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56C97970-1849-BB54-EB69-4A35A523C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464" y="2846685"/>
            <a:ext cx="487372" cy="582315"/>
          </a:xfrm>
          <a:prstGeom prst="rect">
            <a:avLst/>
          </a:prstGeom>
        </p:spPr>
      </p:pic>
      <p:pic>
        <p:nvPicPr>
          <p:cNvPr id="17" name="Picture 16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406D2782-9386-9CA7-63EB-BD55729A3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400" y="2694286"/>
            <a:ext cx="487372" cy="582315"/>
          </a:xfrm>
          <a:prstGeom prst="rect">
            <a:avLst/>
          </a:prstGeom>
        </p:spPr>
      </p:pic>
      <p:pic>
        <p:nvPicPr>
          <p:cNvPr id="18" name="Picture 17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FDFB0B80-D58A-A6EC-2208-E7D614568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441" y="4159944"/>
            <a:ext cx="487372" cy="582315"/>
          </a:xfrm>
          <a:prstGeom prst="rect">
            <a:avLst/>
          </a:prstGeom>
        </p:spPr>
      </p:pic>
      <p:pic>
        <p:nvPicPr>
          <p:cNvPr id="19" name="Picture 18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9F67A3D6-BB52-F256-1E2C-148A780AD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056" y="4009991"/>
            <a:ext cx="487372" cy="582315"/>
          </a:xfrm>
          <a:prstGeom prst="rect">
            <a:avLst/>
          </a:prstGeom>
        </p:spPr>
      </p:pic>
      <p:pic>
        <p:nvPicPr>
          <p:cNvPr id="20" name="Picture 19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D74BCA27-F2DD-7EDE-092D-A14838890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620" y="4980259"/>
            <a:ext cx="487372" cy="5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C75B00-B554-772A-C5E4-3DE16C6B83FE}"/>
              </a:ext>
            </a:extLst>
          </p:cNvPr>
          <p:cNvSpPr txBox="1"/>
          <p:nvPr/>
        </p:nvSpPr>
        <p:spPr>
          <a:xfrm>
            <a:off x="8828314" y="668927"/>
            <a:ext cx="2819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Setting up the game:</a:t>
            </a:r>
            <a:br>
              <a:rPr lang="en-GB" b="1" dirty="0"/>
            </a:br>
            <a:endParaRPr lang="en-GB" b="1" dirty="0"/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Lay out the 6 ‘Event Cards’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Each player should choose a place to live – place a token on your chosen location.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</a:rPr>
            </a:b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Place a counter in the Round 1: Now box, and a counter at the bottom of the thermometer.</a:t>
            </a:r>
          </a:p>
          <a:p>
            <a:endParaRPr lang="en-GB" dirty="0"/>
          </a:p>
          <a:p>
            <a:r>
              <a:rPr lang="en-GB" sz="2600" dirty="0"/>
              <a:t>Give each player two coins.</a:t>
            </a:r>
          </a:p>
        </p:txBody>
      </p:sp>
      <p:pic>
        <p:nvPicPr>
          <p:cNvPr id="12" name="Picture 11" descr="A poster of a diagram of a safety instruction&#10;&#10;Description automatically generated with medium confidence">
            <a:extLst>
              <a:ext uri="{FF2B5EF4-FFF2-40B4-BE49-F238E27FC236}">
                <a16:creationId xmlns:a16="http://schemas.microsoft.com/office/drawing/2014/main" id="{F8B45B33-547D-C94C-6D45-EE2FCA72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668927"/>
            <a:ext cx="3927850" cy="5557838"/>
          </a:xfrm>
          <a:prstGeom prst="rect">
            <a:avLst/>
          </a:prstGeom>
        </p:spPr>
      </p:pic>
      <p:pic>
        <p:nvPicPr>
          <p:cNvPr id="13" name="Picture 12" descr="A map of a town&#10;&#10;Description automatically generated">
            <a:extLst>
              <a:ext uri="{FF2B5EF4-FFF2-40B4-BE49-F238E27FC236}">
                <a16:creationId xmlns:a16="http://schemas.microsoft.com/office/drawing/2014/main" id="{1C166CC8-7924-FC4B-73BA-DE8759332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36" y="668927"/>
            <a:ext cx="3927850" cy="5557838"/>
          </a:xfrm>
          <a:prstGeom prst="rect">
            <a:avLst/>
          </a:prstGeom>
        </p:spPr>
      </p:pic>
      <p:pic>
        <p:nvPicPr>
          <p:cNvPr id="14" name="Picture 13" descr="A brown circle with black border&#10;&#10;Description automatically generated">
            <a:extLst>
              <a:ext uri="{FF2B5EF4-FFF2-40B4-BE49-F238E27FC236}">
                <a16:creationId xmlns:a16="http://schemas.microsoft.com/office/drawing/2014/main" id="{BFCB3744-96CF-1ACA-2548-19904EECE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224" y="902086"/>
            <a:ext cx="531223" cy="531223"/>
          </a:xfrm>
          <a:prstGeom prst="rect">
            <a:avLst/>
          </a:prstGeom>
        </p:spPr>
      </p:pic>
      <p:pic>
        <p:nvPicPr>
          <p:cNvPr id="15" name="Picture 14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1069930D-A6CF-3B0D-F6A8-B08010DFE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88" y="2865531"/>
            <a:ext cx="487372" cy="582315"/>
          </a:xfrm>
          <a:prstGeom prst="rect">
            <a:avLst/>
          </a:prstGeom>
        </p:spPr>
      </p:pic>
      <p:pic>
        <p:nvPicPr>
          <p:cNvPr id="16" name="Picture 15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2183C6C9-02CE-39FE-CB85-066A46FCB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024" y="2713132"/>
            <a:ext cx="487372" cy="582315"/>
          </a:xfrm>
          <a:prstGeom prst="rect">
            <a:avLst/>
          </a:prstGeom>
        </p:spPr>
      </p:pic>
      <p:pic>
        <p:nvPicPr>
          <p:cNvPr id="17" name="Picture 16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5C4851AA-C8CC-7231-32A4-905C85F4F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065" y="4178790"/>
            <a:ext cx="487372" cy="582315"/>
          </a:xfrm>
          <a:prstGeom prst="rect">
            <a:avLst/>
          </a:prstGeom>
        </p:spPr>
      </p:pic>
      <p:pic>
        <p:nvPicPr>
          <p:cNvPr id="18" name="Picture 17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DED56831-025E-E7D1-B17A-CAC4CB122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680" y="4028837"/>
            <a:ext cx="487372" cy="582315"/>
          </a:xfrm>
          <a:prstGeom prst="rect">
            <a:avLst/>
          </a:prstGeom>
        </p:spPr>
      </p:pic>
      <p:pic>
        <p:nvPicPr>
          <p:cNvPr id="19" name="Picture 18" descr="A brown house with black background&#10;&#10;Description automatically generated">
            <a:extLst>
              <a:ext uri="{FF2B5EF4-FFF2-40B4-BE49-F238E27FC236}">
                <a16:creationId xmlns:a16="http://schemas.microsoft.com/office/drawing/2014/main" id="{2394B91D-1DF2-2260-7571-751679898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244" y="4999105"/>
            <a:ext cx="487372" cy="582315"/>
          </a:xfrm>
          <a:prstGeom prst="rect">
            <a:avLst/>
          </a:prstGeom>
        </p:spPr>
      </p:pic>
      <p:pic>
        <p:nvPicPr>
          <p:cNvPr id="20" name="Picture 19" descr="A white symbol on a brown hexagon&#10;&#10;Description automatically generated">
            <a:extLst>
              <a:ext uri="{FF2B5EF4-FFF2-40B4-BE49-F238E27FC236}">
                <a16:creationId xmlns:a16="http://schemas.microsoft.com/office/drawing/2014/main" id="{15339C38-0ABE-09EA-ADBA-F425FC5DA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7900" y="5514746"/>
            <a:ext cx="873579" cy="842927"/>
          </a:xfrm>
          <a:prstGeom prst="rect">
            <a:avLst/>
          </a:prstGeom>
        </p:spPr>
      </p:pic>
      <p:pic>
        <p:nvPicPr>
          <p:cNvPr id="21" name="Picture 20" descr="A white symbol on a brown hexagon&#10;&#10;Description automatically generated">
            <a:extLst>
              <a:ext uri="{FF2B5EF4-FFF2-40B4-BE49-F238E27FC236}">
                <a16:creationId xmlns:a16="http://schemas.microsoft.com/office/drawing/2014/main" id="{3400E610-32E9-7110-5E75-1A3EC1BEA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4135" y="5759885"/>
            <a:ext cx="873579" cy="842927"/>
          </a:xfrm>
          <a:prstGeom prst="rect">
            <a:avLst/>
          </a:prstGeom>
        </p:spPr>
      </p:pic>
      <p:pic>
        <p:nvPicPr>
          <p:cNvPr id="22" name="Picture 21" descr="A brown and black triangle&#10;&#10;Description automatically generated">
            <a:extLst>
              <a:ext uri="{FF2B5EF4-FFF2-40B4-BE49-F238E27FC236}">
                <a16:creationId xmlns:a16="http://schemas.microsoft.com/office/drawing/2014/main" id="{D034ABE7-9896-1A69-CCB9-5D06B24A2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715" y="5208576"/>
            <a:ext cx="844606" cy="6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AA5503E-F7E0-D2B4-AF99-77EDB14E856A}"/>
              </a:ext>
            </a:extLst>
          </p:cNvPr>
          <p:cNvSpPr txBox="1"/>
          <p:nvPr/>
        </p:nvSpPr>
        <p:spPr>
          <a:xfrm>
            <a:off x="794657" y="751114"/>
            <a:ext cx="6015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Playing the game…</a:t>
            </a:r>
          </a:p>
          <a:p>
            <a:endParaRPr lang="en-GB" sz="3600" dirty="0"/>
          </a:p>
          <a:p>
            <a:r>
              <a:rPr lang="en-GB" sz="3200" dirty="0"/>
              <a:t>The game is played over 4 rounds, </a:t>
            </a:r>
            <a:r>
              <a:rPr lang="en-GB" sz="3200" b="1" dirty="0"/>
              <a:t>round one is now</a:t>
            </a:r>
            <a:r>
              <a:rPr lang="en-GB" sz="3200" dirty="0"/>
              <a:t>, and each round is 10 years in the future.</a:t>
            </a:r>
          </a:p>
          <a:p>
            <a:endParaRPr lang="en-GB" sz="3200" dirty="0"/>
          </a:p>
          <a:p>
            <a:r>
              <a:rPr lang="en-GB" sz="3200" dirty="0"/>
              <a:t>Your job is to </a:t>
            </a:r>
            <a:r>
              <a:rPr lang="en-GB" sz="3200" b="1" dirty="0"/>
              <a:t>work together </a:t>
            </a:r>
            <a:r>
              <a:rPr lang="en-GB" sz="3200" dirty="0"/>
              <a:t>to </a:t>
            </a:r>
            <a:r>
              <a:rPr lang="en-GB" sz="3200" b="1" dirty="0"/>
              <a:t>limit the rise in temperature</a:t>
            </a:r>
            <a:r>
              <a:rPr lang="en-GB" sz="3200" dirty="0"/>
              <a:t> that, the lower your end temperature the better you have done!</a:t>
            </a:r>
          </a:p>
        </p:txBody>
      </p:sp>
    </p:spTree>
    <p:extLst>
      <p:ext uri="{BB962C8B-B14F-4D97-AF65-F5344CB8AC3E}">
        <p14:creationId xmlns:p14="http://schemas.microsoft.com/office/powerpoint/2010/main" val="398966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E25-F77D-B876-9A7A-F27EB65F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Each 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31D1-3A95-C5AE-8254-A1C3FF88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600" cy="4351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Get your money, this is 2 coins per player.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Chose how to spend your money and place it on the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Once everyone has placed their coins, work out the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Increase the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Roll the dice to find out your weather events. </a:t>
            </a:r>
          </a:p>
        </p:txBody>
      </p:sp>
      <p:pic>
        <p:nvPicPr>
          <p:cNvPr id="4" name="Picture 3" descr="A white symbol on a brown hexagon&#10;&#10;Description automatically generated">
            <a:extLst>
              <a:ext uri="{FF2B5EF4-FFF2-40B4-BE49-F238E27FC236}">
                <a16:creationId xmlns:a16="http://schemas.microsoft.com/office/drawing/2014/main" id="{7E87FEF7-CC91-3D01-EFD9-55C576B5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835" y="2870974"/>
            <a:ext cx="873579" cy="842927"/>
          </a:xfrm>
          <a:prstGeom prst="rect">
            <a:avLst/>
          </a:prstGeom>
        </p:spPr>
      </p:pic>
      <p:pic>
        <p:nvPicPr>
          <p:cNvPr id="5" name="Picture 4" descr="A white symbol on a brown hexagon&#10;&#10;Description automatically generated">
            <a:extLst>
              <a:ext uri="{FF2B5EF4-FFF2-40B4-BE49-F238E27FC236}">
                <a16:creationId xmlns:a16="http://schemas.microsoft.com/office/drawing/2014/main" id="{6E2EAA93-9E08-4252-F699-55690D792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070" y="3116113"/>
            <a:ext cx="873579" cy="8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0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800</Words>
  <Application>Microsoft Macintosh PowerPoint</Application>
  <PresentationFormat>Widescreen</PresentationFormat>
  <Paragraphs>90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Climate  Change</vt:lpstr>
      <vt:lpstr>What do we know  about climate 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Each round…</vt:lpstr>
      <vt:lpstr>Each round…</vt:lpstr>
      <vt:lpstr>Each round…</vt:lpstr>
      <vt:lpstr>Each round…</vt:lpstr>
      <vt:lpstr>Each round…</vt:lpstr>
      <vt:lpstr>Round 1 Round 2 Round 3 Round 4</vt:lpstr>
      <vt:lpstr>Round 1 Round 2 Round 3 Round 4</vt:lpstr>
      <vt:lpstr>Round 1 Round 2 Round 3 Round 4</vt:lpstr>
      <vt:lpstr>Round 1 Round 2 Round 3 Round 4*       *final round!</vt:lpstr>
      <vt:lpstr>End of game 1, how well did you do?</vt:lpstr>
      <vt:lpstr>We’re going to play again!  This time talk about your strategy as a group before you play.</vt:lpstr>
      <vt:lpstr>Round 1 Round 2 Round 3 Round 4</vt:lpstr>
      <vt:lpstr>Round 1 Round 2 Round 3 Round 4</vt:lpstr>
      <vt:lpstr>Round 1 Round 2 Round 3 Round 4</vt:lpstr>
      <vt:lpstr>Round 1 Round 2 Round 3 Round 4*       *final round!</vt:lpstr>
      <vt:lpstr>Climate Change: It’s in Our Hands</vt:lpstr>
      <vt:lpstr>What is better?</vt:lpstr>
      <vt:lpstr>What is better?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Joe Shimwell</dc:creator>
  <cp:lastModifiedBy>Joe Shimwell</cp:lastModifiedBy>
  <cp:revision>4</cp:revision>
  <dcterms:created xsi:type="dcterms:W3CDTF">2023-09-25T12:16:23Z</dcterms:created>
  <dcterms:modified xsi:type="dcterms:W3CDTF">2023-11-06T10:49:15Z</dcterms:modified>
</cp:coreProperties>
</file>