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70" r:id="rId13"/>
    <p:sldId id="267" r:id="rId14"/>
    <p:sldId id="268" r:id="rId15"/>
    <p:sldId id="273" r:id="rId16"/>
    <p:sldId id="271" r:id="rId17"/>
    <p:sldId id="272" r:id="rId18"/>
  </p:sldIdLst>
  <p:sldSz cx="9144000" cy="5708650"/>
  <p:notesSz cx="9144000" cy="57086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341" autoAdjust="0"/>
  </p:normalViewPr>
  <p:slideViewPr>
    <p:cSldViewPr>
      <p:cViewPr varScale="1">
        <p:scale>
          <a:sx n="91" d="100"/>
          <a:sy n="91" d="100"/>
        </p:scale>
        <p:origin x="2184" y="9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2857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80013" y="0"/>
            <a:ext cx="3962400" cy="285750"/>
          </a:xfrm>
          <a:prstGeom prst="rect">
            <a:avLst/>
          </a:prstGeom>
        </p:spPr>
        <p:txBody>
          <a:bodyPr vert="horz" lIns="91440" tIns="45720" rIns="91440" bIns="45720" rtlCol="0"/>
          <a:lstStyle>
            <a:lvl1pPr algn="r">
              <a:defRPr sz="1200"/>
            </a:lvl1pPr>
          </a:lstStyle>
          <a:p>
            <a:fld id="{3BA692A9-4505-4288-A922-B7F98941888D}" type="datetimeFigureOut">
              <a:rPr lang="en-GB" smtClean="0"/>
              <a:t>22/08/2023</a:t>
            </a:fld>
            <a:endParaRPr lang="en-GB"/>
          </a:p>
        </p:txBody>
      </p:sp>
      <p:sp>
        <p:nvSpPr>
          <p:cNvPr id="4" name="Slide Image Placeholder 3"/>
          <p:cNvSpPr>
            <a:spLocks noGrp="1" noRot="1" noChangeAspect="1"/>
          </p:cNvSpPr>
          <p:nvPr>
            <p:ph type="sldImg" idx="2"/>
          </p:nvPr>
        </p:nvSpPr>
        <p:spPr>
          <a:xfrm>
            <a:off x="3030538" y="714375"/>
            <a:ext cx="3082925" cy="192563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2747963"/>
            <a:ext cx="7315200" cy="22479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5422900"/>
            <a:ext cx="3962400" cy="28575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80013" y="5422900"/>
            <a:ext cx="3962400" cy="285750"/>
          </a:xfrm>
          <a:prstGeom prst="rect">
            <a:avLst/>
          </a:prstGeom>
        </p:spPr>
        <p:txBody>
          <a:bodyPr vert="horz" lIns="91440" tIns="45720" rIns="91440" bIns="45720" rtlCol="0" anchor="b"/>
          <a:lstStyle>
            <a:lvl1pPr algn="r">
              <a:defRPr sz="1200"/>
            </a:lvl1pPr>
          </a:lstStyle>
          <a:p>
            <a:fld id="{29E12EB6-64C2-40F6-8AC6-C847C1088C6D}" type="slidenum">
              <a:rPr lang="en-GB" smtClean="0"/>
              <a:t>‹#›</a:t>
            </a:fld>
            <a:endParaRPr lang="en-GB"/>
          </a:p>
        </p:txBody>
      </p:sp>
    </p:spTree>
    <p:extLst>
      <p:ext uri="{BB962C8B-B14F-4D97-AF65-F5344CB8AC3E}">
        <p14:creationId xmlns:p14="http://schemas.microsoft.com/office/powerpoint/2010/main" val="932010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E12EB6-64C2-40F6-8AC6-C847C1088C6D}" type="slidenum">
              <a:rPr lang="en-GB" smtClean="0"/>
              <a:t>1</a:t>
            </a:fld>
            <a:endParaRPr lang="en-GB"/>
          </a:p>
        </p:txBody>
      </p:sp>
    </p:spTree>
    <p:extLst>
      <p:ext uri="{BB962C8B-B14F-4D97-AF65-F5344CB8AC3E}">
        <p14:creationId xmlns:p14="http://schemas.microsoft.com/office/powerpoint/2010/main" val="2753505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Use this slide to introduce some</a:t>
            </a:r>
            <a:r>
              <a:rPr lang="en-GB" baseline="0" dirty="0"/>
              <a:t> background information to the pupils.</a:t>
            </a:r>
          </a:p>
          <a:p>
            <a:pPr marL="0" lvl="0" indent="0" algn="l" rtl="0">
              <a:spcBef>
                <a:spcPts val="0"/>
              </a:spcBef>
              <a:spcAft>
                <a:spcPts val="0"/>
              </a:spcAft>
              <a:buNone/>
            </a:pPr>
            <a:endParaRPr lang="en-GB" dirty="0"/>
          </a:p>
          <a:p>
            <a:endParaRPr lang="en-GB" dirty="0"/>
          </a:p>
        </p:txBody>
      </p:sp>
      <p:sp>
        <p:nvSpPr>
          <p:cNvPr id="4" name="Slide Number Placeholder 3"/>
          <p:cNvSpPr>
            <a:spLocks noGrp="1"/>
          </p:cNvSpPr>
          <p:nvPr>
            <p:ph type="sldNum" sz="quarter" idx="5"/>
          </p:nvPr>
        </p:nvSpPr>
        <p:spPr/>
        <p:txBody>
          <a:bodyPr/>
          <a:lstStyle/>
          <a:p>
            <a:fld id="{29E12EB6-64C2-40F6-8AC6-C847C1088C6D}" type="slidenum">
              <a:rPr lang="en-GB" smtClean="0"/>
              <a:t>10</a:t>
            </a:fld>
            <a:endParaRPr lang="en-GB"/>
          </a:p>
        </p:txBody>
      </p:sp>
    </p:spTree>
    <p:extLst>
      <p:ext uri="{BB962C8B-B14F-4D97-AF65-F5344CB8AC3E}">
        <p14:creationId xmlns:p14="http://schemas.microsoft.com/office/powerpoint/2010/main" val="702857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slide is for</a:t>
            </a:r>
            <a:r>
              <a:rPr lang="en-GB" baseline="0" dirty="0"/>
              <a:t> use with the standard version of the lesson where pupils are given a biodiversity improvement score on the biodiversity improvement method cards. This version assists pupils with assessing which measures would have to biggest impact on improving biodiversity.</a:t>
            </a:r>
            <a:endParaRPr lang="en-GB" dirty="0"/>
          </a:p>
          <a:p>
            <a:endParaRPr lang="en-GB" dirty="0"/>
          </a:p>
        </p:txBody>
      </p:sp>
      <p:sp>
        <p:nvSpPr>
          <p:cNvPr id="4" name="Slide Number Placeholder 3"/>
          <p:cNvSpPr>
            <a:spLocks noGrp="1"/>
          </p:cNvSpPr>
          <p:nvPr>
            <p:ph type="sldNum" sz="quarter" idx="5"/>
          </p:nvPr>
        </p:nvSpPr>
        <p:spPr/>
        <p:txBody>
          <a:bodyPr/>
          <a:lstStyle/>
          <a:p>
            <a:fld id="{29E12EB6-64C2-40F6-8AC6-C847C1088C6D}" type="slidenum">
              <a:rPr lang="en-GB" smtClean="0"/>
              <a:t>12</a:t>
            </a:fld>
            <a:endParaRPr lang="en-GB"/>
          </a:p>
        </p:txBody>
      </p:sp>
    </p:spTree>
    <p:extLst>
      <p:ext uri="{BB962C8B-B14F-4D97-AF65-F5344CB8AC3E}">
        <p14:creationId xmlns:p14="http://schemas.microsoft.com/office/powerpoint/2010/main" val="3424754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pupils vote again.  Compare the numbers that</a:t>
            </a:r>
            <a:r>
              <a:rPr lang="en-GB" baseline="0" dirty="0"/>
              <a:t> vote for each option with the numbers from the start of the lesson.  If they are different find out which pupils have changed their minds and why.</a:t>
            </a:r>
            <a:endParaRPr lang="en-GB" dirty="0"/>
          </a:p>
          <a:p>
            <a:endParaRPr lang="en-GB" dirty="0"/>
          </a:p>
        </p:txBody>
      </p:sp>
      <p:sp>
        <p:nvSpPr>
          <p:cNvPr id="4" name="Slide Number Placeholder 3"/>
          <p:cNvSpPr>
            <a:spLocks noGrp="1"/>
          </p:cNvSpPr>
          <p:nvPr>
            <p:ph type="sldNum" sz="quarter" idx="5"/>
          </p:nvPr>
        </p:nvSpPr>
        <p:spPr/>
        <p:txBody>
          <a:bodyPr/>
          <a:lstStyle/>
          <a:p>
            <a:fld id="{29E12EB6-64C2-40F6-8AC6-C847C1088C6D}" type="slidenum">
              <a:rPr lang="en-GB" smtClean="0"/>
              <a:t>15</a:t>
            </a:fld>
            <a:endParaRPr lang="en-GB"/>
          </a:p>
        </p:txBody>
      </p:sp>
    </p:spTree>
    <p:extLst>
      <p:ext uri="{BB962C8B-B14F-4D97-AF65-F5344CB8AC3E}">
        <p14:creationId xmlns:p14="http://schemas.microsoft.com/office/powerpoint/2010/main" val="1696191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a:t>
            </a:r>
            <a:r>
              <a:rPr lang="en-GB" baseline="0" dirty="0"/>
              <a:t> extension activity gets pupils thinking exactly how various factors and actions affect biodiversity. The final question gets them thinking about other factors that could affect biodiversity which are not mentioned on the cards. Climate change has a large effect on biodiversity and hopefully more able pupils will realise this. For example global warming is causing sea ice to melt in the Artic. This makes it harder for polar bears to feed themselves and their cubs as less ice makes it harder to catch their main prey, seals. Polar bears numbers are declining rapidly.</a:t>
            </a:r>
            <a:endParaRPr lang="en-GB" dirty="0"/>
          </a:p>
          <a:p>
            <a:endParaRPr lang="en-GB" dirty="0"/>
          </a:p>
        </p:txBody>
      </p:sp>
      <p:sp>
        <p:nvSpPr>
          <p:cNvPr id="4" name="Slide Number Placeholder 3"/>
          <p:cNvSpPr>
            <a:spLocks noGrp="1"/>
          </p:cNvSpPr>
          <p:nvPr>
            <p:ph type="sldNum" sz="quarter" idx="5"/>
          </p:nvPr>
        </p:nvSpPr>
        <p:spPr/>
        <p:txBody>
          <a:bodyPr/>
          <a:lstStyle/>
          <a:p>
            <a:fld id="{29E12EB6-64C2-40F6-8AC6-C847C1088C6D}" type="slidenum">
              <a:rPr lang="en-GB" smtClean="0"/>
              <a:t>16</a:t>
            </a:fld>
            <a:endParaRPr lang="en-GB"/>
          </a:p>
        </p:txBody>
      </p:sp>
    </p:spTree>
    <p:extLst>
      <p:ext uri="{BB962C8B-B14F-4D97-AF65-F5344CB8AC3E}">
        <p14:creationId xmlns:p14="http://schemas.microsoft.com/office/powerpoint/2010/main" val="2658047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Add the details of the Environment Agency</a:t>
            </a:r>
            <a:r>
              <a:rPr lang="en-GB" baseline="0" dirty="0"/>
              <a:t> </a:t>
            </a:r>
            <a:r>
              <a:rPr lang="en-GB" dirty="0"/>
              <a:t>Stem Ambassador,</a:t>
            </a:r>
            <a:r>
              <a:rPr lang="en-GB" baseline="0" dirty="0"/>
              <a:t> if one is present, to this slide. If possible ask the Stem Ambassador for an image of them at their work in their work clothing. Delete the slide if an Environment Agency STEM Ambassador is not available.</a:t>
            </a:r>
            <a:endParaRPr lang="en-GB" dirty="0"/>
          </a:p>
          <a:p>
            <a:endParaRPr lang="en-GB" dirty="0"/>
          </a:p>
        </p:txBody>
      </p:sp>
      <p:sp>
        <p:nvSpPr>
          <p:cNvPr id="4" name="Slide Number Placeholder 3"/>
          <p:cNvSpPr>
            <a:spLocks noGrp="1"/>
          </p:cNvSpPr>
          <p:nvPr>
            <p:ph type="sldNum" sz="quarter" idx="5"/>
          </p:nvPr>
        </p:nvSpPr>
        <p:spPr/>
        <p:txBody>
          <a:bodyPr/>
          <a:lstStyle/>
          <a:p>
            <a:fld id="{29E12EB6-64C2-40F6-8AC6-C847C1088C6D}" type="slidenum">
              <a:rPr lang="en-GB" smtClean="0"/>
              <a:t>2</a:t>
            </a:fld>
            <a:endParaRPr lang="en-GB"/>
          </a:p>
        </p:txBody>
      </p:sp>
    </p:spTree>
    <p:extLst>
      <p:ext uri="{BB962C8B-B14F-4D97-AF65-F5344CB8AC3E}">
        <p14:creationId xmlns:p14="http://schemas.microsoft.com/office/powerpoint/2010/main" val="1552749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Tell the pupils they are going to vote on this question,</a:t>
            </a:r>
            <a:r>
              <a:rPr lang="en-GB" baseline="0" dirty="0"/>
              <a:t> but they have to be able to justify their choice. </a:t>
            </a:r>
            <a:r>
              <a:rPr lang="en-GB" dirty="0"/>
              <a:t>Ask the pupils to think about this question in silence for a minute,</a:t>
            </a:r>
            <a:r>
              <a:rPr lang="en-GB" baseline="0" dirty="0"/>
              <a:t> then write the number for their answer on a sticky note or whiteboard.  On your cue ask the pupils to hold up their answers. Ask some pupils to justify their answers.</a:t>
            </a:r>
          </a:p>
          <a:p>
            <a:r>
              <a:rPr lang="en-GB" dirty="0"/>
              <a:t>The pupils will have had a clue as to what the session is going to be about from the title</a:t>
            </a:r>
            <a:r>
              <a:rPr lang="en-GB" baseline="0" dirty="0"/>
              <a:t> on the previous slides so it will be interesting to see what their answers are and how they justify them.  Hopefully some of the pupils will talk about option 3 being better for biodiversity or plants and animals.</a:t>
            </a:r>
          </a:p>
          <a:p>
            <a:endParaRPr lang="en-GB" baseline="0" dirty="0"/>
          </a:p>
          <a:p>
            <a:r>
              <a:rPr lang="en-GB" baseline="0" dirty="0"/>
              <a:t>Keep a count of the numbers that voted for each option. You will be returning to this slide at the end of the session.</a:t>
            </a:r>
            <a:endParaRPr lang="en-GB" dirty="0"/>
          </a:p>
          <a:p>
            <a:endParaRPr lang="en-GB" dirty="0"/>
          </a:p>
        </p:txBody>
      </p:sp>
      <p:sp>
        <p:nvSpPr>
          <p:cNvPr id="4" name="Slide Number Placeholder 3"/>
          <p:cNvSpPr>
            <a:spLocks noGrp="1"/>
          </p:cNvSpPr>
          <p:nvPr>
            <p:ph type="sldNum" sz="quarter" idx="5"/>
          </p:nvPr>
        </p:nvSpPr>
        <p:spPr/>
        <p:txBody>
          <a:bodyPr/>
          <a:lstStyle/>
          <a:p>
            <a:fld id="{29E12EB6-64C2-40F6-8AC6-C847C1088C6D}" type="slidenum">
              <a:rPr lang="en-GB" smtClean="0"/>
              <a:t>3</a:t>
            </a:fld>
            <a:endParaRPr lang="en-GB"/>
          </a:p>
        </p:txBody>
      </p:sp>
    </p:spTree>
    <p:extLst>
      <p:ext uri="{BB962C8B-B14F-4D97-AF65-F5344CB8AC3E}">
        <p14:creationId xmlns:p14="http://schemas.microsoft.com/office/powerpoint/2010/main" val="2858912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may be that you can skip this slide if you are confident that pupils understand the term biodiversity, but this task is a good way to found out how much pupils do know.</a:t>
            </a:r>
            <a:r>
              <a:rPr lang="en-GB" baseline="0" dirty="0"/>
              <a:t> </a:t>
            </a:r>
            <a:r>
              <a:rPr lang="en-GB" dirty="0"/>
              <a:t>Ask pupils this question and get them to think about the answer for 1 minute in silence,</a:t>
            </a:r>
            <a:r>
              <a:rPr lang="en-GB" baseline="0" dirty="0"/>
              <a:t> then get them to talk for one minute with their partner about the question.  Finally choose some partnerships to tell you their answers.  The pupils may come up with many ideas that are in the right area. Gather the ideas together and then give the full definition on the next slide.</a:t>
            </a:r>
            <a:endParaRPr lang="en-GB" dirty="0"/>
          </a:p>
          <a:p>
            <a:endParaRPr lang="en-GB" dirty="0"/>
          </a:p>
        </p:txBody>
      </p:sp>
      <p:sp>
        <p:nvSpPr>
          <p:cNvPr id="4" name="Slide Number Placeholder 3"/>
          <p:cNvSpPr>
            <a:spLocks noGrp="1"/>
          </p:cNvSpPr>
          <p:nvPr>
            <p:ph type="sldNum" sz="quarter" idx="5"/>
          </p:nvPr>
        </p:nvSpPr>
        <p:spPr/>
        <p:txBody>
          <a:bodyPr/>
          <a:lstStyle/>
          <a:p>
            <a:fld id="{29E12EB6-64C2-40F6-8AC6-C847C1088C6D}" type="slidenum">
              <a:rPr lang="en-GB" smtClean="0"/>
              <a:t>4</a:t>
            </a:fld>
            <a:endParaRPr lang="en-GB"/>
          </a:p>
        </p:txBody>
      </p:sp>
    </p:spTree>
    <p:extLst>
      <p:ext uri="{BB962C8B-B14F-4D97-AF65-F5344CB8AC3E}">
        <p14:creationId xmlns:p14="http://schemas.microsoft.com/office/powerpoint/2010/main" val="209364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If needed you can give pupils this definition, but it may be that they have come up with</a:t>
            </a:r>
            <a:r>
              <a:rPr lang="en-GB" baseline="0" dirty="0"/>
              <a:t> this answer themselves. If so just skip this slide.</a:t>
            </a:r>
          </a:p>
          <a:p>
            <a:pPr marL="0" lvl="0" indent="0" algn="l" rtl="0">
              <a:spcBef>
                <a:spcPts val="0"/>
              </a:spcBef>
              <a:spcAft>
                <a:spcPts val="0"/>
              </a:spcAft>
              <a:buNone/>
            </a:pPr>
            <a:endParaRPr lang="en-GB" dirty="0"/>
          </a:p>
          <a:p>
            <a:endParaRPr lang="en-GB" dirty="0"/>
          </a:p>
        </p:txBody>
      </p:sp>
      <p:sp>
        <p:nvSpPr>
          <p:cNvPr id="4" name="Slide Number Placeholder 3"/>
          <p:cNvSpPr>
            <a:spLocks noGrp="1"/>
          </p:cNvSpPr>
          <p:nvPr>
            <p:ph type="sldNum" sz="quarter" idx="5"/>
          </p:nvPr>
        </p:nvSpPr>
        <p:spPr/>
        <p:txBody>
          <a:bodyPr/>
          <a:lstStyle/>
          <a:p>
            <a:fld id="{29E12EB6-64C2-40F6-8AC6-C847C1088C6D}" type="slidenum">
              <a:rPr lang="en-GB" smtClean="0"/>
              <a:t>5</a:t>
            </a:fld>
            <a:endParaRPr lang="en-GB"/>
          </a:p>
        </p:txBody>
      </p:sp>
    </p:spTree>
    <p:extLst>
      <p:ext uri="{BB962C8B-B14F-4D97-AF65-F5344CB8AC3E}">
        <p14:creationId xmlns:p14="http://schemas.microsoft.com/office/powerpoint/2010/main" val="3257524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pupils this question and get them to think about the answer for 1 minute in silence,</a:t>
            </a:r>
            <a:r>
              <a:rPr lang="en-GB" baseline="0" dirty="0"/>
              <a:t> then get them to talk for one minute with their partner about the question.  Finally choose some partnerships to tell you their answers.</a:t>
            </a:r>
            <a:endParaRPr lang="en-GB" dirty="0"/>
          </a:p>
          <a:p>
            <a:endParaRPr lang="en-GB" dirty="0"/>
          </a:p>
        </p:txBody>
      </p:sp>
      <p:sp>
        <p:nvSpPr>
          <p:cNvPr id="4" name="Slide Number Placeholder 3"/>
          <p:cNvSpPr>
            <a:spLocks noGrp="1"/>
          </p:cNvSpPr>
          <p:nvPr>
            <p:ph type="sldNum" sz="quarter" idx="5"/>
          </p:nvPr>
        </p:nvSpPr>
        <p:spPr/>
        <p:txBody>
          <a:bodyPr/>
          <a:lstStyle/>
          <a:p>
            <a:fld id="{29E12EB6-64C2-40F6-8AC6-C847C1088C6D}" type="slidenum">
              <a:rPr lang="en-GB" smtClean="0"/>
              <a:t>6</a:t>
            </a:fld>
            <a:endParaRPr lang="en-GB"/>
          </a:p>
        </p:txBody>
      </p:sp>
    </p:spTree>
    <p:extLst>
      <p:ext uri="{BB962C8B-B14F-4D97-AF65-F5344CB8AC3E}">
        <p14:creationId xmlns:p14="http://schemas.microsoft.com/office/powerpoint/2010/main" val="3339173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this slide to discuss with pupils the importance of biodiversity.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Focus on the fact that humans need high biodiversity.  This is a difficult concept to explain.  A good example is almond trees and bees.  In the USA there are large areas of land dedicated to almond farming which are low in biodiversity. Almond trees produce blossom in spring that need to be pollinated by bees in order for almond nuts to grow. In spring the bees visit almond flowers to collect nectar as food for themselves and pollinate the almond flowers. However, the bees started to die out because once the almond trees had finished flowering there were no other flowers for the bees to feed on as the whole area was just almond trees. No bees equals no almonds. No almonds means no money for the farmer.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Almond farmers in the USA have identified this problem and have planted different native wildflowers among the almond trees that flower all year long, so the bees have nectar to feed on through the whole year. Bee and other insect numbers have increased as a result which has led to improved nut harvests for the farmers.</a:t>
            </a:r>
          </a:p>
          <a:p>
            <a:endParaRPr lang="en-GB" dirty="0"/>
          </a:p>
        </p:txBody>
      </p:sp>
      <p:sp>
        <p:nvSpPr>
          <p:cNvPr id="4" name="Slide Number Placeholder 3"/>
          <p:cNvSpPr>
            <a:spLocks noGrp="1"/>
          </p:cNvSpPr>
          <p:nvPr>
            <p:ph type="sldNum" sz="quarter" idx="5"/>
          </p:nvPr>
        </p:nvSpPr>
        <p:spPr/>
        <p:txBody>
          <a:bodyPr/>
          <a:lstStyle/>
          <a:p>
            <a:fld id="{29E12EB6-64C2-40F6-8AC6-C847C1088C6D}" type="slidenum">
              <a:rPr lang="en-GB" smtClean="0"/>
              <a:t>7</a:t>
            </a:fld>
            <a:endParaRPr lang="en-GB"/>
          </a:p>
        </p:txBody>
      </p:sp>
    </p:spTree>
    <p:extLst>
      <p:ext uri="{BB962C8B-B14F-4D97-AF65-F5344CB8AC3E}">
        <p14:creationId xmlns:p14="http://schemas.microsoft.com/office/powerpoint/2010/main" val="3738669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360"/>
              </a:spcBef>
              <a:spcAft>
                <a:spcPts val="0"/>
              </a:spcAft>
              <a:buNone/>
            </a:pPr>
            <a:r>
              <a:rPr lang="en-GB" dirty="0"/>
              <a:t>This video introduces an Environment Agency employee who looks at where the Environment Agency can spend money to improve the environment and how this helps plants and animals become more resilient to climate change.</a:t>
            </a:r>
            <a:endParaRPr lang="en-GB" baseline="0" dirty="0"/>
          </a:p>
          <a:p>
            <a:pPr marL="0" lvl="0" indent="0" algn="l" rtl="0">
              <a:spcBef>
                <a:spcPts val="360"/>
              </a:spcBef>
              <a:spcAft>
                <a:spcPts val="0"/>
              </a:spcAft>
              <a:buNone/>
            </a:pPr>
            <a:endParaRPr lang="en-GB" baseline="0" dirty="0"/>
          </a:p>
          <a:p>
            <a:pPr marL="0" lvl="0" indent="0" algn="l" rtl="0">
              <a:spcBef>
                <a:spcPts val="360"/>
              </a:spcBef>
              <a:spcAft>
                <a:spcPts val="0"/>
              </a:spcAft>
              <a:buNone/>
            </a:pPr>
            <a:r>
              <a:rPr lang="en-GB" baseline="0" dirty="0"/>
              <a:t>If an Environment Agency STEM Ambassador is present they could explain how the Environment Agency improve biodiversity and insert some of their own slides at this point rather than show the video.</a:t>
            </a:r>
            <a:endParaRPr lang="en-GB" dirty="0"/>
          </a:p>
          <a:p>
            <a:endParaRPr lang="en-GB" dirty="0"/>
          </a:p>
        </p:txBody>
      </p:sp>
      <p:sp>
        <p:nvSpPr>
          <p:cNvPr id="4" name="Slide Number Placeholder 3"/>
          <p:cNvSpPr>
            <a:spLocks noGrp="1"/>
          </p:cNvSpPr>
          <p:nvPr>
            <p:ph type="sldNum" sz="quarter" idx="5"/>
          </p:nvPr>
        </p:nvSpPr>
        <p:spPr/>
        <p:txBody>
          <a:bodyPr/>
          <a:lstStyle/>
          <a:p>
            <a:fld id="{FB045128-BA01-46F7-9607-045D2AB3E350}" type="slidenum">
              <a:rPr lang="en-GB" smtClean="0"/>
              <a:t>8</a:t>
            </a:fld>
            <a:endParaRPr lang="en-GB"/>
          </a:p>
        </p:txBody>
      </p:sp>
    </p:spTree>
    <p:extLst>
      <p:ext uri="{BB962C8B-B14F-4D97-AF65-F5344CB8AC3E}">
        <p14:creationId xmlns:p14="http://schemas.microsoft.com/office/powerpoint/2010/main" val="2627840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Use this slide to introduce some</a:t>
            </a:r>
            <a:r>
              <a:rPr lang="en-GB" baseline="0" dirty="0"/>
              <a:t> background information to the pupils.</a:t>
            </a:r>
          </a:p>
          <a:p>
            <a:endParaRPr lang="en-GB" dirty="0"/>
          </a:p>
        </p:txBody>
      </p:sp>
      <p:sp>
        <p:nvSpPr>
          <p:cNvPr id="4" name="Slide Number Placeholder 3"/>
          <p:cNvSpPr>
            <a:spLocks noGrp="1"/>
          </p:cNvSpPr>
          <p:nvPr>
            <p:ph type="sldNum" sz="quarter" idx="5"/>
          </p:nvPr>
        </p:nvSpPr>
        <p:spPr/>
        <p:txBody>
          <a:bodyPr/>
          <a:lstStyle/>
          <a:p>
            <a:fld id="{29E12EB6-64C2-40F6-8AC6-C847C1088C6D}" type="slidenum">
              <a:rPr lang="en-GB" smtClean="0"/>
              <a:t>9</a:t>
            </a:fld>
            <a:endParaRPr lang="en-GB"/>
          </a:p>
        </p:txBody>
      </p:sp>
    </p:spTree>
    <p:extLst>
      <p:ext uri="{BB962C8B-B14F-4D97-AF65-F5344CB8AC3E}">
        <p14:creationId xmlns:p14="http://schemas.microsoft.com/office/powerpoint/2010/main" val="2956153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438907" y="1359701"/>
            <a:ext cx="6266185" cy="519435"/>
          </a:xfrm>
          <a:prstGeom prst="rect">
            <a:avLst/>
          </a:prstGeom>
        </p:spPr>
        <p:txBody>
          <a:bodyPr wrap="square" lIns="0" tIns="0" rIns="0" bIns="0">
            <a:spAutoFit/>
          </a:bodyPr>
          <a:lstStyle>
            <a:lvl1pPr>
              <a:defRPr sz="2400" b="1" i="0">
                <a:solidFill>
                  <a:srgbClr val="004D2D"/>
                </a:solidFill>
                <a:latin typeface="Arial"/>
                <a:cs typeface="Arial"/>
              </a:defRPr>
            </a:lvl1pPr>
          </a:lstStyle>
          <a:p>
            <a:endParaRPr/>
          </a:p>
        </p:txBody>
      </p:sp>
      <p:sp>
        <p:nvSpPr>
          <p:cNvPr id="3" name="Holder 3"/>
          <p:cNvSpPr>
            <a:spLocks noGrp="1"/>
          </p:cNvSpPr>
          <p:nvPr>
            <p:ph type="subTitle" idx="4"/>
          </p:nvPr>
        </p:nvSpPr>
        <p:spPr>
          <a:xfrm>
            <a:off x="1371600" y="3196844"/>
            <a:ext cx="6400800" cy="1427162"/>
          </a:xfrm>
          <a:prstGeom prst="rect">
            <a:avLst/>
          </a:prstGeom>
        </p:spPr>
        <p:txBody>
          <a:bodyPr wrap="square" lIns="0" tIns="0" rIns="0" bIns="0">
            <a:spAutoFit/>
          </a:bodyPr>
          <a:lstStyle>
            <a:lvl1pPr>
              <a:defRPr sz="1200" b="1" i="0">
                <a:solidFill>
                  <a:srgbClr val="004D2D"/>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04D2D"/>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200" b="1" i="0">
                <a:solidFill>
                  <a:srgbClr val="004D2D"/>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04D2D"/>
                </a:solidFill>
                <a:latin typeface="Arial"/>
                <a:cs typeface="Arial"/>
              </a:defRPr>
            </a:lvl1pPr>
          </a:lstStyle>
          <a:p>
            <a:endParaRPr/>
          </a:p>
        </p:txBody>
      </p:sp>
      <p:sp>
        <p:nvSpPr>
          <p:cNvPr id="3" name="Holder 3"/>
          <p:cNvSpPr>
            <a:spLocks noGrp="1"/>
          </p:cNvSpPr>
          <p:nvPr>
            <p:ph sz="half" idx="2"/>
          </p:nvPr>
        </p:nvSpPr>
        <p:spPr>
          <a:xfrm>
            <a:off x="457200" y="1312989"/>
            <a:ext cx="3977640" cy="376770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312989"/>
            <a:ext cx="3977640" cy="376770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04D2D"/>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136751"/>
            <a:ext cx="9142730" cy="4569460"/>
          </a:xfrm>
          <a:custGeom>
            <a:avLst/>
            <a:gdLst/>
            <a:ahLst/>
            <a:cxnLst/>
            <a:rect l="l" t="t" r="r" b="b"/>
            <a:pathLst>
              <a:path w="9142730" h="4569460">
                <a:moveTo>
                  <a:pt x="0" y="4569244"/>
                </a:moveTo>
                <a:lnTo>
                  <a:pt x="9142399" y="4569244"/>
                </a:lnTo>
                <a:lnTo>
                  <a:pt x="9142399" y="0"/>
                </a:lnTo>
                <a:lnTo>
                  <a:pt x="0" y="0"/>
                </a:lnTo>
                <a:lnTo>
                  <a:pt x="0" y="4569244"/>
                </a:lnTo>
                <a:close/>
              </a:path>
            </a:pathLst>
          </a:custGeom>
          <a:solidFill>
            <a:srgbClr val="E2F3FA">
              <a:alpha val="89999"/>
            </a:srgbClr>
          </a:solidFill>
        </p:spPr>
        <p:txBody>
          <a:bodyPr wrap="square" lIns="0" tIns="0" rIns="0" bIns="0" rtlCol="0"/>
          <a:lstStyle/>
          <a:p>
            <a:endParaRPr/>
          </a:p>
        </p:txBody>
      </p:sp>
      <p:pic>
        <p:nvPicPr>
          <p:cNvPr id="17" name="bg object 17"/>
          <p:cNvPicPr/>
          <p:nvPr/>
        </p:nvPicPr>
        <p:blipFill>
          <a:blip r:embed="rId7" cstate="print"/>
          <a:stretch>
            <a:fillRect/>
          </a:stretch>
        </p:blipFill>
        <p:spPr>
          <a:xfrm>
            <a:off x="0" y="4532756"/>
            <a:ext cx="9138145" cy="1173238"/>
          </a:xfrm>
          <a:prstGeom prst="rect">
            <a:avLst/>
          </a:prstGeom>
        </p:spPr>
      </p:pic>
      <p:sp>
        <p:nvSpPr>
          <p:cNvPr id="18" name="bg object 18"/>
          <p:cNvSpPr/>
          <p:nvPr/>
        </p:nvSpPr>
        <p:spPr>
          <a:xfrm>
            <a:off x="0" y="5452198"/>
            <a:ext cx="9137015" cy="254000"/>
          </a:xfrm>
          <a:custGeom>
            <a:avLst/>
            <a:gdLst/>
            <a:ahLst/>
            <a:cxnLst/>
            <a:rect l="l" t="t" r="r" b="b"/>
            <a:pathLst>
              <a:path w="9137015" h="254000">
                <a:moveTo>
                  <a:pt x="0" y="253796"/>
                </a:moveTo>
                <a:lnTo>
                  <a:pt x="9136545" y="253796"/>
                </a:lnTo>
                <a:lnTo>
                  <a:pt x="9136545" y="0"/>
                </a:lnTo>
                <a:lnTo>
                  <a:pt x="0" y="0"/>
                </a:lnTo>
                <a:lnTo>
                  <a:pt x="0" y="253796"/>
                </a:lnTo>
                <a:close/>
              </a:path>
            </a:pathLst>
          </a:custGeom>
          <a:solidFill>
            <a:srgbClr val="0064A6"/>
          </a:solidFill>
        </p:spPr>
        <p:txBody>
          <a:bodyPr wrap="square" lIns="0" tIns="0" rIns="0" bIns="0" rtlCol="0"/>
          <a:lstStyle/>
          <a:p>
            <a:endParaRPr/>
          </a:p>
        </p:txBody>
      </p:sp>
      <p:sp>
        <p:nvSpPr>
          <p:cNvPr id="19" name="bg object 19"/>
          <p:cNvSpPr/>
          <p:nvPr/>
        </p:nvSpPr>
        <p:spPr>
          <a:xfrm>
            <a:off x="0" y="0"/>
            <a:ext cx="9142730" cy="1137285"/>
          </a:xfrm>
          <a:custGeom>
            <a:avLst/>
            <a:gdLst/>
            <a:ahLst/>
            <a:cxnLst/>
            <a:rect l="l" t="t" r="r" b="b"/>
            <a:pathLst>
              <a:path w="9142730" h="1137285">
                <a:moveTo>
                  <a:pt x="0" y="1136751"/>
                </a:moveTo>
                <a:lnTo>
                  <a:pt x="9142399" y="1136751"/>
                </a:lnTo>
                <a:lnTo>
                  <a:pt x="9142399" y="0"/>
                </a:lnTo>
                <a:lnTo>
                  <a:pt x="0" y="0"/>
                </a:lnTo>
                <a:lnTo>
                  <a:pt x="0" y="1136751"/>
                </a:lnTo>
                <a:close/>
              </a:path>
            </a:pathLst>
          </a:custGeom>
          <a:solidFill>
            <a:srgbClr val="B6DFEF">
              <a:alpha val="79998"/>
            </a:srgbClr>
          </a:solidFill>
        </p:spPr>
        <p:txBody>
          <a:bodyPr wrap="square" lIns="0" tIns="0" rIns="0" bIns="0" rtlCol="0"/>
          <a:lstStyle/>
          <a:p>
            <a:endParaRPr/>
          </a:p>
        </p:txBody>
      </p:sp>
      <p:pic>
        <p:nvPicPr>
          <p:cNvPr id="20" name="bg object 20"/>
          <p:cNvPicPr/>
          <p:nvPr/>
        </p:nvPicPr>
        <p:blipFill>
          <a:blip r:embed="rId8" cstate="print"/>
          <a:stretch>
            <a:fillRect/>
          </a:stretch>
        </p:blipFill>
        <p:spPr>
          <a:xfrm>
            <a:off x="6883399" y="306336"/>
            <a:ext cx="1938997" cy="583806"/>
          </a:xfrm>
          <a:prstGeom prst="rect">
            <a:avLst/>
          </a:prstGeom>
        </p:spPr>
      </p:pic>
      <p:pic>
        <p:nvPicPr>
          <p:cNvPr id="21" name="bg object 21"/>
          <p:cNvPicPr/>
          <p:nvPr/>
        </p:nvPicPr>
        <p:blipFill>
          <a:blip r:embed="rId9" cstate="print"/>
          <a:stretch>
            <a:fillRect/>
          </a:stretch>
        </p:blipFill>
        <p:spPr>
          <a:xfrm>
            <a:off x="359999" y="287485"/>
            <a:ext cx="1447041" cy="618592"/>
          </a:xfrm>
          <a:prstGeom prst="rect">
            <a:avLst/>
          </a:prstGeom>
        </p:spPr>
      </p:pic>
      <p:sp>
        <p:nvSpPr>
          <p:cNvPr id="2" name="Holder 2"/>
          <p:cNvSpPr>
            <a:spLocks noGrp="1"/>
          </p:cNvSpPr>
          <p:nvPr>
            <p:ph type="title"/>
          </p:nvPr>
        </p:nvSpPr>
        <p:spPr>
          <a:xfrm>
            <a:off x="527300" y="1359701"/>
            <a:ext cx="8089399" cy="391160"/>
          </a:xfrm>
          <a:prstGeom prst="rect">
            <a:avLst/>
          </a:prstGeom>
        </p:spPr>
        <p:txBody>
          <a:bodyPr wrap="square" lIns="0" tIns="0" rIns="0" bIns="0">
            <a:spAutoFit/>
          </a:bodyPr>
          <a:lstStyle>
            <a:lvl1pPr>
              <a:defRPr sz="2400" b="1" i="0">
                <a:solidFill>
                  <a:srgbClr val="004D2D"/>
                </a:solidFill>
                <a:latin typeface="Arial"/>
                <a:cs typeface="Arial"/>
              </a:defRPr>
            </a:lvl1pPr>
          </a:lstStyle>
          <a:p>
            <a:endParaRPr/>
          </a:p>
        </p:txBody>
      </p:sp>
      <p:sp>
        <p:nvSpPr>
          <p:cNvPr id="3" name="Holder 3"/>
          <p:cNvSpPr>
            <a:spLocks noGrp="1"/>
          </p:cNvSpPr>
          <p:nvPr>
            <p:ph type="body" idx="1"/>
          </p:nvPr>
        </p:nvSpPr>
        <p:spPr>
          <a:xfrm>
            <a:off x="4725464" y="2794299"/>
            <a:ext cx="4032884" cy="1230629"/>
          </a:xfrm>
          <a:prstGeom prst="rect">
            <a:avLst/>
          </a:prstGeom>
        </p:spPr>
        <p:txBody>
          <a:bodyPr wrap="square" lIns="0" tIns="0" rIns="0" bIns="0">
            <a:spAutoFit/>
          </a:bodyPr>
          <a:lstStyle>
            <a:lvl1pPr>
              <a:defRPr sz="1200" b="1" i="0">
                <a:solidFill>
                  <a:srgbClr val="004D2D"/>
                </a:solidFill>
                <a:latin typeface="Arial"/>
                <a:cs typeface="Arial"/>
              </a:defRPr>
            </a:lvl1pPr>
          </a:lstStyle>
          <a:p>
            <a:endParaRPr/>
          </a:p>
        </p:txBody>
      </p:sp>
      <p:sp>
        <p:nvSpPr>
          <p:cNvPr id="4" name="Holder 4"/>
          <p:cNvSpPr>
            <a:spLocks noGrp="1"/>
          </p:cNvSpPr>
          <p:nvPr>
            <p:ph type="ftr" sz="quarter" idx="5"/>
          </p:nvPr>
        </p:nvSpPr>
        <p:spPr>
          <a:xfrm>
            <a:off x="3108960" y="5309044"/>
            <a:ext cx="2926080" cy="28543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5309044"/>
            <a:ext cx="2103120" cy="28543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8/22/2023</a:t>
            </a:fld>
            <a:endParaRPr lang="en-US"/>
          </a:p>
        </p:txBody>
      </p:sp>
      <p:sp>
        <p:nvSpPr>
          <p:cNvPr id="6" name="Holder 6"/>
          <p:cNvSpPr>
            <a:spLocks noGrp="1"/>
          </p:cNvSpPr>
          <p:nvPr>
            <p:ph type="sldNum" sz="quarter" idx="7"/>
          </p:nvPr>
        </p:nvSpPr>
        <p:spPr>
          <a:xfrm>
            <a:off x="6583680" y="5309044"/>
            <a:ext cx="2103120" cy="28543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hyperlink" Target="https://www.nationalarchives.gov.uk/doc/open-government-licence/version/3/"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hyperlink" Target="https://stemlearning.wistia.com/medias/gcpvkizu27"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706110"/>
          </a:xfrm>
          <a:custGeom>
            <a:avLst/>
            <a:gdLst/>
            <a:ahLst/>
            <a:cxnLst/>
            <a:rect l="l" t="t" r="r" b="b"/>
            <a:pathLst>
              <a:path w="9144000" h="5706110">
                <a:moveTo>
                  <a:pt x="9144000" y="0"/>
                </a:moveTo>
                <a:lnTo>
                  <a:pt x="0" y="0"/>
                </a:lnTo>
                <a:lnTo>
                  <a:pt x="0" y="5705995"/>
                </a:lnTo>
                <a:lnTo>
                  <a:pt x="9144000" y="5705995"/>
                </a:lnTo>
                <a:lnTo>
                  <a:pt x="9144000" y="0"/>
                </a:lnTo>
                <a:close/>
              </a:path>
            </a:pathLst>
          </a:custGeom>
          <a:solidFill>
            <a:srgbClr val="E2F3FA">
              <a:alpha val="89999"/>
            </a:srgbClr>
          </a:solidFill>
        </p:spPr>
        <p:txBody>
          <a:bodyPr wrap="square" lIns="0" tIns="0" rIns="0" bIns="0" rtlCol="0"/>
          <a:lstStyle/>
          <a:p>
            <a:endParaRPr/>
          </a:p>
        </p:txBody>
      </p:sp>
      <p:pic>
        <p:nvPicPr>
          <p:cNvPr id="3" name="object 3"/>
          <p:cNvPicPr/>
          <p:nvPr/>
        </p:nvPicPr>
        <p:blipFill>
          <a:blip r:embed="rId3" cstate="print"/>
          <a:stretch>
            <a:fillRect/>
          </a:stretch>
        </p:blipFill>
        <p:spPr>
          <a:xfrm>
            <a:off x="6883400" y="306336"/>
            <a:ext cx="1938997" cy="583806"/>
          </a:xfrm>
          <a:prstGeom prst="rect">
            <a:avLst/>
          </a:prstGeom>
        </p:spPr>
      </p:pic>
      <p:sp>
        <p:nvSpPr>
          <p:cNvPr id="4" name="object 4"/>
          <p:cNvSpPr/>
          <p:nvPr/>
        </p:nvSpPr>
        <p:spPr>
          <a:xfrm>
            <a:off x="408595" y="4568345"/>
            <a:ext cx="8327390" cy="657860"/>
          </a:xfrm>
          <a:custGeom>
            <a:avLst/>
            <a:gdLst/>
            <a:ahLst/>
            <a:cxnLst/>
            <a:rect l="l" t="t" r="r" b="b"/>
            <a:pathLst>
              <a:path w="8327390" h="657860">
                <a:moveTo>
                  <a:pt x="8236800" y="0"/>
                </a:moveTo>
                <a:lnTo>
                  <a:pt x="90004" y="0"/>
                </a:lnTo>
                <a:lnTo>
                  <a:pt x="54971" y="7073"/>
                </a:lnTo>
                <a:lnTo>
                  <a:pt x="26362" y="26362"/>
                </a:lnTo>
                <a:lnTo>
                  <a:pt x="7073" y="54971"/>
                </a:lnTo>
                <a:lnTo>
                  <a:pt x="0" y="90004"/>
                </a:lnTo>
                <a:lnTo>
                  <a:pt x="0" y="567245"/>
                </a:lnTo>
                <a:lnTo>
                  <a:pt x="7073" y="602279"/>
                </a:lnTo>
                <a:lnTo>
                  <a:pt x="26362" y="630888"/>
                </a:lnTo>
                <a:lnTo>
                  <a:pt x="54971" y="650177"/>
                </a:lnTo>
                <a:lnTo>
                  <a:pt x="90004" y="657250"/>
                </a:lnTo>
                <a:lnTo>
                  <a:pt x="8236800" y="657250"/>
                </a:lnTo>
                <a:lnTo>
                  <a:pt x="8271834" y="650177"/>
                </a:lnTo>
                <a:lnTo>
                  <a:pt x="8300443" y="630888"/>
                </a:lnTo>
                <a:lnTo>
                  <a:pt x="8319732" y="602279"/>
                </a:lnTo>
                <a:lnTo>
                  <a:pt x="8326805" y="567245"/>
                </a:lnTo>
                <a:lnTo>
                  <a:pt x="8326805" y="90004"/>
                </a:lnTo>
                <a:lnTo>
                  <a:pt x="8319732" y="54971"/>
                </a:lnTo>
                <a:lnTo>
                  <a:pt x="8300443" y="26362"/>
                </a:lnTo>
                <a:lnTo>
                  <a:pt x="8271834" y="7073"/>
                </a:lnTo>
                <a:lnTo>
                  <a:pt x="8236800" y="0"/>
                </a:lnTo>
                <a:close/>
              </a:path>
            </a:pathLst>
          </a:custGeom>
          <a:solidFill>
            <a:srgbClr val="004D2D">
              <a:alpha val="19999"/>
            </a:srgbClr>
          </a:solidFill>
        </p:spPr>
        <p:txBody>
          <a:bodyPr wrap="square" lIns="0" tIns="0" rIns="0" bIns="0" rtlCol="0"/>
          <a:lstStyle/>
          <a:p>
            <a:endParaRPr/>
          </a:p>
        </p:txBody>
      </p:sp>
      <p:sp>
        <p:nvSpPr>
          <p:cNvPr id="5" name="object 5"/>
          <p:cNvSpPr txBox="1"/>
          <p:nvPr/>
        </p:nvSpPr>
        <p:spPr>
          <a:xfrm>
            <a:off x="738818" y="4626995"/>
            <a:ext cx="7660640" cy="482600"/>
          </a:xfrm>
          <a:prstGeom prst="rect">
            <a:avLst/>
          </a:prstGeom>
        </p:spPr>
        <p:txBody>
          <a:bodyPr vert="horz" wrap="square" lIns="0" tIns="12700" rIns="0" bIns="0" rtlCol="0">
            <a:spAutoFit/>
          </a:bodyPr>
          <a:lstStyle/>
          <a:p>
            <a:pPr marL="12700">
              <a:lnSpc>
                <a:spcPct val="100000"/>
              </a:lnSpc>
              <a:spcBef>
                <a:spcPts val="100"/>
              </a:spcBef>
            </a:pPr>
            <a:r>
              <a:rPr sz="3000" b="1" spc="-25" dirty="0">
                <a:solidFill>
                  <a:srgbClr val="004D2D"/>
                </a:solidFill>
                <a:latin typeface="Arial"/>
                <a:cs typeface="Arial"/>
              </a:rPr>
              <a:t>How</a:t>
            </a:r>
            <a:r>
              <a:rPr sz="3000" b="1" spc="-165" dirty="0">
                <a:solidFill>
                  <a:srgbClr val="004D2D"/>
                </a:solidFill>
                <a:latin typeface="Arial"/>
                <a:cs typeface="Arial"/>
              </a:rPr>
              <a:t> </a:t>
            </a:r>
            <a:r>
              <a:rPr sz="3000" b="1" spc="-25" dirty="0">
                <a:solidFill>
                  <a:srgbClr val="004D2D"/>
                </a:solidFill>
                <a:latin typeface="Arial"/>
                <a:cs typeface="Arial"/>
              </a:rPr>
              <a:t>can</a:t>
            </a:r>
            <a:r>
              <a:rPr sz="3000" b="1" spc="-160" dirty="0">
                <a:solidFill>
                  <a:srgbClr val="004D2D"/>
                </a:solidFill>
                <a:latin typeface="Arial"/>
                <a:cs typeface="Arial"/>
              </a:rPr>
              <a:t> </a:t>
            </a:r>
            <a:r>
              <a:rPr sz="3000" b="1" spc="-50" dirty="0">
                <a:solidFill>
                  <a:srgbClr val="004D2D"/>
                </a:solidFill>
                <a:latin typeface="Arial"/>
                <a:cs typeface="Arial"/>
              </a:rPr>
              <a:t>Stemville</a:t>
            </a:r>
            <a:r>
              <a:rPr sz="3000" b="1" spc="-155" dirty="0">
                <a:solidFill>
                  <a:srgbClr val="004D2D"/>
                </a:solidFill>
                <a:latin typeface="Arial"/>
                <a:cs typeface="Arial"/>
              </a:rPr>
              <a:t> </a:t>
            </a:r>
            <a:r>
              <a:rPr sz="3000" b="1" spc="-55" dirty="0">
                <a:solidFill>
                  <a:srgbClr val="004D2D"/>
                </a:solidFill>
                <a:latin typeface="Arial"/>
                <a:cs typeface="Arial"/>
              </a:rPr>
              <a:t>improve</a:t>
            </a:r>
            <a:r>
              <a:rPr sz="3000" b="1" spc="-150" dirty="0">
                <a:solidFill>
                  <a:srgbClr val="004D2D"/>
                </a:solidFill>
                <a:latin typeface="Arial"/>
                <a:cs typeface="Arial"/>
              </a:rPr>
              <a:t> </a:t>
            </a:r>
            <a:r>
              <a:rPr sz="3000" b="1" spc="-20" dirty="0">
                <a:solidFill>
                  <a:srgbClr val="004D2D"/>
                </a:solidFill>
                <a:latin typeface="Arial"/>
                <a:cs typeface="Arial"/>
              </a:rPr>
              <a:t>its</a:t>
            </a:r>
            <a:r>
              <a:rPr sz="3000" b="1" spc="-155" dirty="0">
                <a:solidFill>
                  <a:srgbClr val="004D2D"/>
                </a:solidFill>
                <a:latin typeface="Arial"/>
                <a:cs typeface="Arial"/>
              </a:rPr>
              <a:t> </a:t>
            </a:r>
            <a:r>
              <a:rPr sz="3000" b="1" spc="-60" dirty="0">
                <a:solidFill>
                  <a:srgbClr val="004D2D"/>
                </a:solidFill>
                <a:latin typeface="Arial"/>
                <a:cs typeface="Arial"/>
              </a:rPr>
              <a:t>biodiversity?</a:t>
            </a:r>
            <a:endParaRPr sz="3000">
              <a:latin typeface="Arial"/>
              <a:cs typeface="Arial"/>
            </a:endParaRPr>
          </a:p>
        </p:txBody>
      </p:sp>
      <p:pic>
        <p:nvPicPr>
          <p:cNvPr id="6" name="object 6"/>
          <p:cNvPicPr/>
          <p:nvPr/>
        </p:nvPicPr>
        <p:blipFill>
          <a:blip r:embed="rId4" cstate="print"/>
          <a:stretch>
            <a:fillRect/>
          </a:stretch>
        </p:blipFill>
        <p:spPr>
          <a:xfrm>
            <a:off x="359999" y="287485"/>
            <a:ext cx="1447041" cy="618592"/>
          </a:xfrm>
          <a:prstGeom prst="rect">
            <a:avLst/>
          </a:prstGeom>
        </p:spPr>
      </p:pic>
      <p:pic>
        <p:nvPicPr>
          <p:cNvPr id="7" name="object 7"/>
          <p:cNvPicPr/>
          <p:nvPr/>
        </p:nvPicPr>
        <p:blipFill>
          <a:blip r:embed="rId5" cstate="print"/>
          <a:stretch>
            <a:fillRect/>
          </a:stretch>
        </p:blipFill>
        <p:spPr>
          <a:xfrm>
            <a:off x="4849698" y="1191120"/>
            <a:ext cx="2935630" cy="2935643"/>
          </a:xfrm>
          <a:prstGeom prst="rect">
            <a:avLst/>
          </a:prstGeom>
        </p:spPr>
      </p:pic>
      <p:pic>
        <p:nvPicPr>
          <p:cNvPr id="8" name="object 8"/>
          <p:cNvPicPr/>
          <p:nvPr/>
        </p:nvPicPr>
        <p:blipFill>
          <a:blip r:embed="rId6" cstate="print"/>
          <a:stretch>
            <a:fillRect/>
          </a:stretch>
        </p:blipFill>
        <p:spPr>
          <a:xfrm>
            <a:off x="1358671" y="1191120"/>
            <a:ext cx="2935630" cy="293564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Stemville’s</a:t>
            </a:r>
            <a:r>
              <a:rPr spc="-95" dirty="0"/>
              <a:t> </a:t>
            </a:r>
            <a:r>
              <a:rPr spc="-10" dirty="0"/>
              <a:t>biodiversity</a:t>
            </a:r>
          </a:p>
        </p:txBody>
      </p:sp>
      <p:sp>
        <p:nvSpPr>
          <p:cNvPr id="3" name="object 3"/>
          <p:cNvSpPr txBox="1"/>
          <p:nvPr/>
        </p:nvSpPr>
        <p:spPr>
          <a:xfrm>
            <a:off x="527300" y="1925323"/>
            <a:ext cx="4281170" cy="2269490"/>
          </a:xfrm>
          <a:prstGeom prst="rect">
            <a:avLst/>
          </a:prstGeom>
        </p:spPr>
        <p:txBody>
          <a:bodyPr vert="horz" wrap="square" lIns="0" tIns="12700" rIns="0" bIns="0" rtlCol="0">
            <a:spAutoFit/>
          </a:bodyPr>
          <a:lstStyle/>
          <a:p>
            <a:pPr marL="12700" marR="200025">
              <a:lnSpc>
                <a:spcPct val="100000"/>
              </a:lnSpc>
              <a:spcBef>
                <a:spcPts val="100"/>
              </a:spcBef>
            </a:pPr>
            <a:r>
              <a:rPr sz="1400" dirty="0">
                <a:solidFill>
                  <a:srgbClr val="004D2D"/>
                </a:solidFill>
                <a:latin typeface="Arial"/>
                <a:cs typeface="Arial"/>
              </a:rPr>
              <a:t>Over</a:t>
            </a:r>
            <a:r>
              <a:rPr sz="1400" spc="60" dirty="0">
                <a:solidFill>
                  <a:srgbClr val="004D2D"/>
                </a:solidFill>
                <a:latin typeface="Arial"/>
                <a:cs typeface="Arial"/>
              </a:rPr>
              <a:t> </a:t>
            </a:r>
            <a:r>
              <a:rPr sz="1400" dirty="0">
                <a:solidFill>
                  <a:srgbClr val="004D2D"/>
                </a:solidFill>
                <a:latin typeface="Arial"/>
                <a:cs typeface="Arial"/>
              </a:rPr>
              <a:t>the</a:t>
            </a:r>
            <a:r>
              <a:rPr sz="1400" spc="65" dirty="0">
                <a:solidFill>
                  <a:srgbClr val="004D2D"/>
                </a:solidFill>
                <a:latin typeface="Arial"/>
                <a:cs typeface="Arial"/>
              </a:rPr>
              <a:t> </a:t>
            </a:r>
            <a:r>
              <a:rPr sz="1400" dirty="0">
                <a:solidFill>
                  <a:srgbClr val="004D2D"/>
                </a:solidFill>
                <a:latin typeface="Arial"/>
                <a:cs typeface="Arial"/>
              </a:rPr>
              <a:t>centuries</a:t>
            </a:r>
            <a:r>
              <a:rPr sz="1400" spc="60" dirty="0">
                <a:solidFill>
                  <a:srgbClr val="004D2D"/>
                </a:solidFill>
                <a:latin typeface="Arial"/>
                <a:cs typeface="Arial"/>
              </a:rPr>
              <a:t> </a:t>
            </a:r>
            <a:r>
              <a:rPr sz="1400" dirty="0">
                <a:solidFill>
                  <a:srgbClr val="004D2D"/>
                </a:solidFill>
                <a:latin typeface="Arial"/>
                <a:cs typeface="Arial"/>
              </a:rPr>
              <a:t>Stemville</a:t>
            </a:r>
            <a:r>
              <a:rPr sz="1400" spc="65" dirty="0">
                <a:solidFill>
                  <a:srgbClr val="004D2D"/>
                </a:solidFill>
                <a:latin typeface="Arial"/>
                <a:cs typeface="Arial"/>
              </a:rPr>
              <a:t> </a:t>
            </a:r>
            <a:r>
              <a:rPr sz="1400" dirty="0">
                <a:solidFill>
                  <a:srgbClr val="004D2D"/>
                </a:solidFill>
                <a:latin typeface="Arial"/>
                <a:cs typeface="Arial"/>
              </a:rPr>
              <a:t>has</a:t>
            </a:r>
            <a:r>
              <a:rPr sz="1400" spc="60" dirty="0">
                <a:solidFill>
                  <a:srgbClr val="004D2D"/>
                </a:solidFill>
                <a:latin typeface="Arial"/>
                <a:cs typeface="Arial"/>
              </a:rPr>
              <a:t> </a:t>
            </a:r>
            <a:r>
              <a:rPr sz="1400" dirty="0">
                <a:solidFill>
                  <a:srgbClr val="004D2D"/>
                </a:solidFill>
                <a:latin typeface="Arial"/>
                <a:cs typeface="Arial"/>
              </a:rPr>
              <a:t>grown</a:t>
            </a:r>
            <a:r>
              <a:rPr sz="1400" spc="65" dirty="0">
                <a:solidFill>
                  <a:srgbClr val="004D2D"/>
                </a:solidFill>
                <a:latin typeface="Arial"/>
                <a:cs typeface="Arial"/>
              </a:rPr>
              <a:t> </a:t>
            </a:r>
            <a:r>
              <a:rPr sz="1400" dirty="0">
                <a:solidFill>
                  <a:srgbClr val="004D2D"/>
                </a:solidFill>
                <a:latin typeface="Arial"/>
                <a:cs typeface="Arial"/>
              </a:rPr>
              <a:t>from</a:t>
            </a:r>
            <a:r>
              <a:rPr sz="1400" spc="60" dirty="0">
                <a:solidFill>
                  <a:srgbClr val="004D2D"/>
                </a:solidFill>
                <a:latin typeface="Arial"/>
                <a:cs typeface="Arial"/>
              </a:rPr>
              <a:t> </a:t>
            </a:r>
            <a:r>
              <a:rPr sz="1400" dirty="0">
                <a:solidFill>
                  <a:srgbClr val="004D2D"/>
                </a:solidFill>
                <a:latin typeface="Arial"/>
                <a:cs typeface="Arial"/>
              </a:rPr>
              <a:t>a</a:t>
            </a:r>
            <a:r>
              <a:rPr sz="1400" spc="65" dirty="0">
                <a:solidFill>
                  <a:srgbClr val="004D2D"/>
                </a:solidFill>
                <a:latin typeface="Arial"/>
                <a:cs typeface="Arial"/>
              </a:rPr>
              <a:t> </a:t>
            </a:r>
            <a:r>
              <a:rPr sz="1400" spc="-25" dirty="0">
                <a:solidFill>
                  <a:srgbClr val="004D2D"/>
                </a:solidFill>
                <a:latin typeface="Arial"/>
                <a:cs typeface="Arial"/>
              </a:rPr>
              <a:t>few </a:t>
            </a:r>
            <a:r>
              <a:rPr sz="1400" dirty="0">
                <a:solidFill>
                  <a:srgbClr val="004D2D"/>
                </a:solidFill>
                <a:latin typeface="Arial"/>
                <a:cs typeface="Arial"/>
              </a:rPr>
              <a:t>houses</a:t>
            </a:r>
            <a:r>
              <a:rPr sz="1400" spc="40" dirty="0">
                <a:solidFill>
                  <a:srgbClr val="004D2D"/>
                </a:solidFill>
                <a:latin typeface="Arial"/>
                <a:cs typeface="Arial"/>
              </a:rPr>
              <a:t> </a:t>
            </a:r>
            <a:r>
              <a:rPr sz="1400" dirty="0">
                <a:solidFill>
                  <a:srgbClr val="004D2D"/>
                </a:solidFill>
                <a:latin typeface="Arial"/>
                <a:cs typeface="Arial"/>
              </a:rPr>
              <a:t>and</a:t>
            </a:r>
            <a:r>
              <a:rPr sz="1400" spc="50" dirty="0">
                <a:solidFill>
                  <a:srgbClr val="004D2D"/>
                </a:solidFill>
                <a:latin typeface="Arial"/>
                <a:cs typeface="Arial"/>
              </a:rPr>
              <a:t> </a:t>
            </a:r>
            <a:r>
              <a:rPr sz="1400" dirty="0">
                <a:solidFill>
                  <a:srgbClr val="004D2D"/>
                </a:solidFill>
                <a:latin typeface="Arial"/>
                <a:cs typeface="Arial"/>
              </a:rPr>
              <a:t>farms</a:t>
            </a:r>
            <a:r>
              <a:rPr sz="1400" spc="55" dirty="0">
                <a:solidFill>
                  <a:srgbClr val="004D2D"/>
                </a:solidFill>
                <a:latin typeface="Arial"/>
                <a:cs typeface="Arial"/>
              </a:rPr>
              <a:t> </a:t>
            </a:r>
            <a:r>
              <a:rPr sz="1400" dirty="0">
                <a:solidFill>
                  <a:srgbClr val="004D2D"/>
                </a:solidFill>
                <a:latin typeface="Arial"/>
                <a:cs typeface="Arial"/>
              </a:rPr>
              <a:t>to</a:t>
            </a:r>
            <a:r>
              <a:rPr sz="1400" spc="50" dirty="0">
                <a:solidFill>
                  <a:srgbClr val="004D2D"/>
                </a:solidFill>
                <a:latin typeface="Arial"/>
                <a:cs typeface="Arial"/>
              </a:rPr>
              <a:t> </a:t>
            </a:r>
            <a:r>
              <a:rPr sz="1400" dirty="0">
                <a:solidFill>
                  <a:srgbClr val="004D2D"/>
                </a:solidFill>
                <a:latin typeface="Arial"/>
                <a:cs typeface="Arial"/>
              </a:rPr>
              <a:t>a</a:t>
            </a:r>
            <a:r>
              <a:rPr sz="1400" spc="50" dirty="0">
                <a:solidFill>
                  <a:srgbClr val="004D2D"/>
                </a:solidFill>
                <a:latin typeface="Arial"/>
                <a:cs typeface="Arial"/>
              </a:rPr>
              <a:t> </a:t>
            </a:r>
            <a:r>
              <a:rPr sz="1400" dirty="0">
                <a:solidFill>
                  <a:srgbClr val="004D2D"/>
                </a:solidFill>
                <a:latin typeface="Arial"/>
                <a:cs typeface="Arial"/>
              </a:rPr>
              <a:t>large</a:t>
            </a:r>
            <a:r>
              <a:rPr sz="1400" spc="55" dirty="0">
                <a:solidFill>
                  <a:srgbClr val="004D2D"/>
                </a:solidFill>
                <a:latin typeface="Arial"/>
                <a:cs typeface="Arial"/>
              </a:rPr>
              <a:t> </a:t>
            </a:r>
            <a:r>
              <a:rPr sz="1400" spc="-10" dirty="0">
                <a:solidFill>
                  <a:srgbClr val="004D2D"/>
                </a:solidFill>
                <a:latin typeface="Arial"/>
                <a:cs typeface="Arial"/>
              </a:rPr>
              <a:t>town.</a:t>
            </a:r>
            <a:endParaRPr sz="1400">
              <a:latin typeface="Arial"/>
              <a:cs typeface="Arial"/>
            </a:endParaRPr>
          </a:p>
          <a:p>
            <a:pPr marL="12700" marR="5080">
              <a:lnSpc>
                <a:spcPct val="100000"/>
              </a:lnSpc>
              <a:spcBef>
                <a:spcPts val="850"/>
              </a:spcBef>
            </a:pPr>
            <a:r>
              <a:rPr sz="1400" dirty="0">
                <a:solidFill>
                  <a:srgbClr val="004D2D"/>
                </a:solidFill>
                <a:latin typeface="Arial"/>
                <a:cs typeface="Arial"/>
              </a:rPr>
              <a:t>This</a:t>
            </a:r>
            <a:r>
              <a:rPr sz="1400" spc="60" dirty="0">
                <a:solidFill>
                  <a:srgbClr val="004D2D"/>
                </a:solidFill>
                <a:latin typeface="Arial"/>
                <a:cs typeface="Arial"/>
              </a:rPr>
              <a:t> </a:t>
            </a:r>
            <a:r>
              <a:rPr sz="1400" dirty="0">
                <a:solidFill>
                  <a:srgbClr val="004D2D"/>
                </a:solidFill>
                <a:latin typeface="Arial"/>
                <a:cs typeface="Arial"/>
              </a:rPr>
              <a:t>is</a:t>
            </a:r>
            <a:r>
              <a:rPr sz="1400" spc="60" dirty="0">
                <a:solidFill>
                  <a:srgbClr val="004D2D"/>
                </a:solidFill>
                <a:latin typeface="Arial"/>
                <a:cs typeface="Arial"/>
              </a:rPr>
              <a:t> </a:t>
            </a:r>
            <a:r>
              <a:rPr sz="1400" dirty="0">
                <a:solidFill>
                  <a:srgbClr val="004D2D"/>
                </a:solidFill>
                <a:latin typeface="Arial"/>
                <a:cs typeface="Arial"/>
              </a:rPr>
              <a:t>because</a:t>
            </a:r>
            <a:r>
              <a:rPr sz="1400" spc="60" dirty="0">
                <a:solidFill>
                  <a:srgbClr val="004D2D"/>
                </a:solidFill>
                <a:latin typeface="Arial"/>
                <a:cs typeface="Arial"/>
              </a:rPr>
              <a:t> </a:t>
            </a:r>
            <a:r>
              <a:rPr sz="1400" dirty="0">
                <a:solidFill>
                  <a:srgbClr val="004D2D"/>
                </a:solidFill>
                <a:latin typeface="Arial"/>
                <a:cs typeface="Arial"/>
              </a:rPr>
              <a:t>lots</a:t>
            </a:r>
            <a:r>
              <a:rPr sz="1400" spc="65" dirty="0">
                <a:solidFill>
                  <a:srgbClr val="004D2D"/>
                </a:solidFill>
                <a:latin typeface="Arial"/>
                <a:cs typeface="Arial"/>
              </a:rPr>
              <a:t> </a:t>
            </a:r>
            <a:r>
              <a:rPr sz="1400" dirty="0">
                <a:solidFill>
                  <a:srgbClr val="004D2D"/>
                </a:solidFill>
                <a:latin typeface="Arial"/>
                <a:cs typeface="Arial"/>
              </a:rPr>
              <a:t>of</a:t>
            </a:r>
            <a:r>
              <a:rPr sz="1400" spc="60" dirty="0">
                <a:solidFill>
                  <a:srgbClr val="004D2D"/>
                </a:solidFill>
                <a:latin typeface="Arial"/>
                <a:cs typeface="Arial"/>
              </a:rPr>
              <a:t> </a:t>
            </a:r>
            <a:r>
              <a:rPr sz="1400" dirty="0">
                <a:solidFill>
                  <a:srgbClr val="004D2D"/>
                </a:solidFill>
                <a:latin typeface="Arial"/>
                <a:cs typeface="Arial"/>
              </a:rPr>
              <a:t>factories</a:t>
            </a:r>
            <a:r>
              <a:rPr sz="1400" spc="60" dirty="0">
                <a:solidFill>
                  <a:srgbClr val="004D2D"/>
                </a:solidFill>
                <a:latin typeface="Arial"/>
                <a:cs typeface="Arial"/>
              </a:rPr>
              <a:t> </a:t>
            </a:r>
            <a:r>
              <a:rPr sz="1400" dirty="0">
                <a:solidFill>
                  <a:srgbClr val="004D2D"/>
                </a:solidFill>
                <a:latin typeface="Arial"/>
                <a:cs typeface="Arial"/>
              </a:rPr>
              <a:t>were</a:t>
            </a:r>
            <a:r>
              <a:rPr sz="1400" spc="60" dirty="0">
                <a:solidFill>
                  <a:srgbClr val="004D2D"/>
                </a:solidFill>
                <a:latin typeface="Arial"/>
                <a:cs typeface="Arial"/>
              </a:rPr>
              <a:t> </a:t>
            </a:r>
            <a:r>
              <a:rPr sz="1400" dirty="0">
                <a:solidFill>
                  <a:srgbClr val="004D2D"/>
                </a:solidFill>
                <a:latin typeface="Arial"/>
                <a:cs typeface="Arial"/>
              </a:rPr>
              <a:t>built</a:t>
            </a:r>
            <a:r>
              <a:rPr sz="1400" spc="65" dirty="0">
                <a:solidFill>
                  <a:srgbClr val="004D2D"/>
                </a:solidFill>
                <a:latin typeface="Arial"/>
                <a:cs typeface="Arial"/>
              </a:rPr>
              <a:t> </a:t>
            </a:r>
            <a:r>
              <a:rPr sz="1400" spc="-10" dirty="0">
                <a:solidFill>
                  <a:srgbClr val="004D2D"/>
                </a:solidFill>
                <a:latin typeface="Arial"/>
                <a:cs typeface="Arial"/>
              </a:rPr>
              <a:t>which </a:t>
            </a:r>
            <a:r>
              <a:rPr sz="1400" dirty="0">
                <a:solidFill>
                  <a:srgbClr val="004D2D"/>
                </a:solidFill>
                <a:latin typeface="Arial"/>
                <a:cs typeface="Arial"/>
              </a:rPr>
              <a:t>provided</a:t>
            </a:r>
            <a:r>
              <a:rPr sz="1400" spc="65" dirty="0">
                <a:solidFill>
                  <a:srgbClr val="004D2D"/>
                </a:solidFill>
                <a:latin typeface="Arial"/>
                <a:cs typeface="Arial"/>
              </a:rPr>
              <a:t> </a:t>
            </a:r>
            <a:r>
              <a:rPr sz="1400" dirty="0">
                <a:solidFill>
                  <a:srgbClr val="004D2D"/>
                </a:solidFill>
                <a:latin typeface="Arial"/>
                <a:cs typeface="Arial"/>
              </a:rPr>
              <a:t>employment,</a:t>
            </a:r>
            <a:r>
              <a:rPr sz="1400" spc="70" dirty="0">
                <a:solidFill>
                  <a:srgbClr val="004D2D"/>
                </a:solidFill>
                <a:latin typeface="Arial"/>
                <a:cs typeface="Arial"/>
              </a:rPr>
              <a:t> </a:t>
            </a:r>
            <a:r>
              <a:rPr sz="1400" dirty="0">
                <a:solidFill>
                  <a:srgbClr val="004D2D"/>
                </a:solidFill>
                <a:latin typeface="Arial"/>
                <a:cs typeface="Arial"/>
              </a:rPr>
              <a:t>so</a:t>
            </a:r>
            <a:r>
              <a:rPr sz="1400" spc="65" dirty="0">
                <a:solidFill>
                  <a:srgbClr val="004D2D"/>
                </a:solidFill>
                <a:latin typeface="Arial"/>
                <a:cs typeface="Arial"/>
              </a:rPr>
              <a:t> </a:t>
            </a:r>
            <a:r>
              <a:rPr sz="1400" dirty="0">
                <a:solidFill>
                  <a:srgbClr val="004D2D"/>
                </a:solidFill>
                <a:latin typeface="Arial"/>
                <a:cs typeface="Arial"/>
              </a:rPr>
              <a:t>the</a:t>
            </a:r>
            <a:r>
              <a:rPr sz="1400" spc="70" dirty="0">
                <a:solidFill>
                  <a:srgbClr val="004D2D"/>
                </a:solidFill>
                <a:latin typeface="Arial"/>
                <a:cs typeface="Arial"/>
              </a:rPr>
              <a:t> </a:t>
            </a:r>
            <a:r>
              <a:rPr sz="1400" dirty="0">
                <a:solidFill>
                  <a:srgbClr val="004D2D"/>
                </a:solidFill>
                <a:latin typeface="Arial"/>
                <a:cs typeface="Arial"/>
              </a:rPr>
              <a:t>population</a:t>
            </a:r>
            <a:r>
              <a:rPr sz="1400" spc="65" dirty="0">
                <a:solidFill>
                  <a:srgbClr val="004D2D"/>
                </a:solidFill>
                <a:latin typeface="Arial"/>
                <a:cs typeface="Arial"/>
              </a:rPr>
              <a:t> </a:t>
            </a:r>
            <a:r>
              <a:rPr sz="1400" dirty="0">
                <a:solidFill>
                  <a:srgbClr val="004D2D"/>
                </a:solidFill>
                <a:latin typeface="Arial"/>
                <a:cs typeface="Arial"/>
              </a:rPr>
              <a:t>grew.</a:t>
            </a:r>
            <a:r>
              <a:rPr sz="1400" spc="45" dirty="0">
                <a:solidFill>
                  <a:srgbClr val="004D2D"/>
                </a:solidFill>
                <a:latin typeface="Arial"/>
                <a:cs typeface="Arial"/>
              </a:rPr>
              <a:t> </a:t>
            </a:r>
            <a:r>
              <a:rPr sz="1400" spc="-10" dirty="0">
                <a:solidFill>
                  <a:srgbClr val="004D2D"/>
                </a:solidFill>
                <a:latin typeface="Arial"/>
                <a:cs typeface="Arial"/>
              </a:rPr>
              <a:t>These </a:t>
            </a:r>
            <a:r>
              <a:rPr sz="1400" dirty="0">
                <a:solidFill>
                  <a:srgbClr val="004D2D"/>
                </a:solidFill>
                <a:latin typeface="Arial"/>
                <a:cs typeface="Arial"/>
              </a:rPr>
              <a:t>people</a:t>
            </a:r>
            <a:r>
              <a:rPr sz="1400" spc="65" dirty="0">
                <a:solidFill>
                  <a:srgbClr val="004D2D"/>
                </a:solidFill>
                <a:latin typeface="Arial"/>
                <a:cs typeface="Arial"/>
              </a:rPr>
              <a:t> </a:t>
            </a:r>
            <a:r>
              <a:rPr sz="1400" dirty="0">
                <a:solidFill>
                  <a:srgbClr val="004D2D"/>
                </a:solidFill>
                <a:latin typeface="Arial"/>
                <a:cs typeface="Arial"/>
              </a:rPr>
              <a:t>needed</a:t>
            </a:r>
            <a:r>
              <a:rPr sz="1400" spc="65" dirty="0">
                <a:solidFill>
                  <a:srgbClr val="004D2D"/>
                </a:solidFill>
                <a:latin typeface="Arial"/>
                <a:cs typeface="Arial"/>
              </a:rPr>
              <a:t> </a:t>
            </a:r>
            <a:r>
              <a:rPr sz="1400" dirty="0">
                <a:solidFill>
                  <a:srgbClr val="004D2D"/>
                </a:solidFill>
                <a:latin typeface="Arial"/>
                <a:cs typeface="Arial"/>
              </a:rPr>
              <a:t>houses</a:t>
            </a:r>
            <a:r>
              <a:rPr sz="1400" spc="65" dirty="0">
                <a:solidFill>
                  <a:srgbClr val="004D2D"/>
                </a:solidFill>
                <a:latin typeface="Arial"/>
                <a:cs typeface="Arial"/>
              </a:rPr>
              <a:t> </a:t>
            </a:r>
            <a:r>
              <a:rPr sz="1400" dirty="0">
                <a:solidFill>
                  <a:srgbClr val="004D2D"/>
                </a:solidFill>
                <a:latin typeface="Arial"/>
                <a:cs typeface="Arial"/>
              </a:rPr>
              <a:t>so</a:t>
            </a:r>
            <a:r>
              <a:rPr sz="1400" spc="65" dirty="0">
                <a:solidFill>
                  <a:srgbClr val="004D2D"/>
                </a:solidFill>
                <a:latin typeface="Arial"/>
                <a:cs typeface="Arial"/>
              </a:rPr>
              <a:t> </a:t>
            </a:r>
            <a:r>
              <a:rPr sz="1400" dirty="0">
                <a:solidFill>
                  <a:srgbClr val="004D2D"/>
                </a:solidFill>
                <a:latin typeface="Arial"/>
                <a:cs typeface="Arial"/>
              </a:rPr>
              <a:t>more</a:t>
            </a:r>
            <a:r>
              <a:rPr sz="1400" spc="65" dirty="0">
                <a:solidFill>
                  <a:srgbClr val="004D2D"/>
                </a:solidFill>
                <a:latin typeface="Arial"/>
                <a:cs typeface="Arial"/>
              </a:rPr>
              <a:t> </a:t>
            </a:r>
            <a:r>
              <a:rPr sz="1400" dirty="0">
                <a:solidFill>
                  <a:srgbClr val="004D2D"/>
                </a:solidFill>
                <a:latin typeface="Arial"/>
                <a:cs typeface="Arial"/>
              </a:rPr>
              <a:t>farmland</a:t>
            </a:r>
            <a:r>
              <a:rPr sz="1400" spc="65" dirty="0">
                <a:solidFill>
                  <a:srgbClr val="004D2D"/>
                </a:solidFill>
                <a:latin typeface="Arial"/>
                <a:cs typeface="Arial"/>
              </a:rPr>
              <a:t> </a:t>
            </a:r>
            <a:r>
              <a:rPr sz="1400" dirty="0">
                <a:solidFill>
                  <a:srgbClr val="004D2D"/>
                </a:solidFill>
                <a:latin typeface="Arial"/>
                <a:cs typeface="Arial"/>
              </a:rPr>
              <a:t>has</a:t>
            </a:r>
            <a:r>
              <a:rPr sz="1400" spc="65" dirty="0">
                <a:solidFill>
                  <a:srgbClr val="004D2D"/>
                </a:solidFill>
                <a:latin typeface="Arial"/>
                <a:cs typeface="Arial"/>
              </a:rPr>
              <a:t> </a:t>
            </a:r>
            <a:r>
              <a:rPr sz="1400" spc="-20" dirty="0">
                <a:solidFill>
                  <a:srgbClr val="004D2D"/>
                </a:solidFill>
                <a:latin typeface="Arial"/>
                <a:cs typeface="Arial"/>
              </a:rPr>
              <a:t>been </a:t>
            </a:r>
            <a:r>
              <a:rPr sz="1400" dirty="0">
                <a:solidFill>
                  <a:srgbClr val="004D2D"/>
                </a:solidFill>
                <a:latin typeface="Arial"/>
                <a:cs typeface="Arial"/>
              </a:rPr>
              <a:t>used</a:t>
            </a:r>
            <a:r>
              <a:rPr sz="1400" spc="55" dirty="0">
                <a:solidFill>
                  <a:srgbClr val="004D2D"/>
                </a:solidFill>
                <a:latin typeface="Arial"/>
                <a:cs typeface="Arial"/>
              </a:rPr>
              <a:t> </a:t>
            </a:r>
            <a:r>
              <a:rPr sz="1400" dirty="0">
                <a:solidFill>
                  <a:srgbClr val="004D2D"/>
                </a:solidFill>
                <a:latin typeface="Arial"/>
                <a:cs typeface="Arial"/>
              </a:rPr>
              <a:t>for</a:t>
            </a:r>
            <a:r>
              <a:rPr sz="1400" spc="60" dirty="0">
                <a:solidFill>
                  <a:srgbClr val="004D2D"/>
                </a:solidFill>
                <a:latin typeface="Arial"/>
                <a:cs typeface="Arial"/>
              </a:rPr>
              <a:t> </a:t>
            </a:r>
            <a:r>
              <a:rPr sz="1400" dirty="0">
                <a:solidFill>
                  <a:srgbClr val="004D2D"/>
                </a:solidFill>
                <a:latin typeface="Arial"/>
                <a:cs typeface="Arial"/>
              </a:rPr>
              <a:t>housing</a:t>
            </a:r>
            <a:r>
              <a:rPr sz="1400" spc="55" dirty="0">
                <a:solidFill>
                  <a:srgbClr val="004D2D"/>
                </a:solidFill>
                <a:latin typeface="Arial"/>
                <a:cs typeface="Arial"/>
              </a:rPr>
              <a:t> </a:t>
            </a:r>
            <a:r>
              <a:rPr sz="1400" dirty="0">
                <a:solidFill>
                  <a:srgbClr val="004D2D"/>
                </a:solidFill>
                <a:latin typeface="Arial"/>
                <a:cs typeface="Arial"/>
              </a:rPr>
              <a:t>and</a:t>
            </a:r>
            <a:r>
              <a:rPr sz="1400" spc="60" dirty="0">
                <a:solidFill>
                  <a:srgbClr val="004D2D"/>
                </a:solidFill>
                <a:latin typeface="Arial"/>
                <a:cs typeface="Arial"/>
              </a:rPr>
              <a:t> </a:t>
            </a:r>
            <a:r>
              <a:rPr sz="1400" dirty="0">
                <a:solidFill>
                  <a:srgbClr val="004D2D"/>
                </a:solidFill>
                <a:latin typeface="Arial"/>
                <a:cs typeface="Arial"/>
              </a:rPr>
              <a:t>roads</a:t>
            </a:r>
            <a:r>
              <a:rPr sz="1400" spc="55" dirty="0">
                <a:solidFill>
                  <a:srgbClr val="004D2D"/>
                </a:solidFill>
                <a:latin typeface="Arial"/>
                <a:cs typeface="Arial"/>
              </a:rPr>
              <a:t> </a:t>
            </a:r>
            <a:r>
              <a:rPr sz="1400" dirty="0">
                <a:solidFill>
                  <a:srgbClr val="004D2D"/>
                </a:solidFill>
                <a:latin typeface="Arial"/>
                <a:cs typeface="Arial"/>
              </a:rPr>
              <a:t>have</a:t>
            </a:r>
            <a:r>
              <a:rPr sz="1400" spc="60" dirty="0">
                <a:solidFill>
                  <a:srgbClr val="004D2D"/>
                </a:solidFill>
                <a:latin typeface="Arial"/>
                <a:cs typeface="Arial"/>
              </a:rPr>
              <a:t> </a:t>
            </a:r>
            <a:r>
              <a:rPr sz="1400" dirty="0">
                <a:solidFill>
                  <a:srgbClr val="004D2D"/>
                </a:solidFill>
                <a:latin typeface="Arial"/>
                <a:cs typeface="Arial"/>
              </a:rPr>
              <a:t>been</a:t>
            </a:r>
            <a:r>
              <a:rPr sz="1400" spc="60" dirty="0">
                <a:solidFill>
                  <a:srgbClr val="004D2D"/>
                </a:solidFill>
                <a:latin typeface="Arial"/>
                <a:cs typeface="Arial"/>
              </a:rPr>
              <a:t> </a:t>
            </a:r>
            <a:r>
              <a:rPr sz="1400" spc="-10" dirty="0">
                <a:solidFill>
                  <a:srgbClr val="004D2D"/>
                </a:solidFill>
                <a:latin typeface="Arial"/>
                <a:cs typeface="Arial"/>
              </a:rPr>
              <a:t>built.</a:t>
            </a:r>
            <a:endParaRPr sz="1400">
              <a:latin typeface="Arial"/>
              <a:cs typeface="Arial"/>
            </a:endParaRPr>
          </a:p>
          <a:p>
            <a:pPr marL="12700" marR="177800">
              <a:lnSpc>
                <a:spcPct val="100000"/>
              </a:lnSpc>
              <a:spcBef>
                <a:spcPts val="850"/>
              </a:spcBef>
            </a:pPr>
            <a:r>
              <a:rPr sz="1400" dirty="0">
                <a:solidFill>
                  <a:srgbClr val="004D2D"/>
                </a:solidFill>
                <a:latin typeface="Arial"/>
                <a:cs typeface="Arial"/>
              </a:rPr>
              <a:t>Trees</a:t>
            </a:r>
            <a:r>
              <a:rPr sz="1400" spc="45" dirty="0">
                <a:solidFill>
                  <a:srgbClr val="004D2D"/>
                </a:solidFill>
                <a:latin typeface="Arial"/>
                <a:cs typeface="Arial"/>
              </a:rPr>
              <a:t> </a:t>
            </a:r>
            <a:r>
              <a:rPr sz="1400" dirty="0">
                <a:solidFill>
                  <a:srgbClr val="004D2D"/>
                </a:solidFill>
                <a:latin typeface="Arial"/>
                <a:cs typeface="Arial"/>
              </a:rPr>
              <a:t>in</a:t>
            </a:r>
            <a:r>
              <a:rPr sz="1400" spc="45" dirty="0">
                <a:solidFill>
                  <a:srgbClr val="004D2D"/>
                </a:solidFill>
                <a:latin typeface="Arial"/>
                <a:cs typeface="Arial"/>
              </a:rPr>
              <a:t> </a:t>
            </a:r>
            <a:r>
              <a:rPr sz="1400" dirty="0">
                <a:solidFill>
                  <a:srgbClr val="004D2D"/>
                </a:solidFill>
                <a:latin typeface="Arial"/>
                <a:cs typeface="Arial"/>
              </a:rPr>
              <a:t>local</a:t>
            </a:r>
            <a:r>
              <a:rPr sz="1400" spc="50" dirty="0">
                <a:solidFill>
                  <a:srgbClr val="004D2D"/>
                </a:solidFill>
                <a:latin typeface="Arial"/>
                <a:cs typeface="Arial"/>
              </a:rPr>
              <a:t> </a:t>
            </a:r>
            <a:r>
              <a:rPr sz="1400" dirty="0">
                <a:solidFill>
                  <a:srgbClr val="004D2D"/>
                </a:solidFill>
                <a:latin typeface="Arial"/>
                <a:cs typeface="Arial"/>
              </a:rPr>
              <a:t>woods</a:t>
            </a:r>
            <a:r>
              <a:rPr sz="1400" spc="45" dirty="0">
                <a:solidFill>
                  <a:srgbClr val="004D2D"/>
                </a:solidFill>
                <a:latin typeface="Arial"/>
                <a:cs typeface="Arial"/>
              </a:rPr>
              <a:t> </a:t>
            </a:r>
            <a:r>
              <a:rPr sz="1400" dirty="0">
                <a:solidFill>
                  <a:srgbClr val="004D2D"/>
                </a:solidFill>
                <a:latin typeface="Arial"/>
                <a:cs typeface="Arial"/>
              </a:rPr>
              <a:t>have</a:t>
            </a:r>
            <a:r>
              <a:rPr sz="1400" spc="50" dirty="0">
                <a:solidFill>
                  <a:srgbClr val="004D2D"/>
                </a:solidFill>
                <a:latin typeface="Arial"/>
                <a:cs typeface="Arial"/>
              </a:rPr>
              <a:t> </a:t>
            </a:r>
            <a:r>
              <a:rPr sz="1400" dirty="0">
                <a:solidFill>
                  <a:srgbClr val="004D2D"/>
                </a:solidFill>
                <a:latin typeface="Arial"/>
                <a:cs typeface="Arial"/>
              </a:rPr>
              <a:t>been</a:t>
            </a:r>
            <a:r>
              <a:rPr sz="1400" spc="45" dirty="0">
                <a:solidFill>
                  <a:srgbClr val="004D2D"/>
                </a:solidFill>
                <a:latin typeface="Arial"/>
                <a:cs typeface="Arial"/>
              </a:rPr>
              <a:t> </a:t>
            </a:r>
            <a:r>
              <a:rPr sz="1400" dirty="0">
                <a:solidFill>
                  <a:srgbClr val="004D2D"/>
                </a:solidFill>
                <a:latin typeface="Arial"/>
                <a:cs typeface="Arial"/>
              </a:rPr>
              <a:t>cut</a:t>
            </a:r>
            <a:r>
              <a:rPr sz="1400" spc="50" dirty="0">
                <a:solidFill>
                  <a:srgbClr val="004D2D"/>
                </a:solidFill>
                <a:latin typeface="Arial"/>
                <a:cs typeface="Arial"/>
              </a:rPr>
              <a:t> </a:t>
            </a:r>
            <a:r>
              <a:rPr sz="1400" dirty="0">
                <a:solidFill>
                  <a:srgbClr val="004D2D"/>
                </a:solidFill>
                <a:latin typeface="Arial"/>
                <a:cs typeface="Arial"/>
              </a:rPr>
              <a:t>down</a:t>
            </a:r>
            <a:r>
              <a:rPr sz="1400" spc="45" dirty="0">
                <a:solidFill>
                  <a:srgbClr val="004D2D"/>
                </a:solidFill>
                <a:latin typeface="Arial"/>
                <a:cs typeface="Arial"/>
              </a:rPr>
              <a:t> </a:t>
            </a:r>
            <a:r>
              <a:rPr sz="1400" dirty="0">
                <a:solidFill>
                  <a:srgbClr val="004D2D"/>
                </a:solidFill>
                <a:latin typeface="Arial"/>
                <a:cs typeface="Arial"/>
              </a:rPr>
              <a:t>to</a:t>
            </a:r>
            <a:r>
              <a:rPr sz="1400" spc="50" dirty="0">
                <a:solidFill>
                  <a:srgbClr val="004D2D"/>
                </a:solidFill>
                <a:latin typeface="Arial"/>
                <a:cs typeface="Arial"/>
              </a:rPr>
              <a:t> </a:t>
            </a:r>
            <a:r>
              <a:rPr sz="1400" spc="-10" dirty="0">
                <a:solidFill>
                  <a:srgbClr val="004D2D"/>
                </a:solidFill>
                <a:latin typeface="Arial"/>
                <a:cs typeface="Arial"/>
              </a:rPr>
              <a:t>create </a:t>
            </a:r>
            <a:r>
              <a:rPr sz="1400" dirty="0">
                <a:solidFill>
                  <a:srgbClr val="004D2D"/>
                </a:solidFill>
                <a:latin typeface="Arial"/>
                <a:cs typeface="Arial"/>
              </a:rPr>
              <a:t>more</a:t>
            </a:r>
            <a:r>
              <a:rPr sz="1400" spc="55" dirty="0">
                <a:solidFill>
                  <a:srgbClr val="004D2D"/>
                </a:solidFill>
                <a:latin typeface="Arial"/>
                <a:cs typeface="Arial"/>
              </a:rPr>
              <a:t> </a:t>
            </a:r>
            <a:r>
              <a:rPr sz="1400" spc="-10" dirty="0">
                <a:solidFill>
                  <a:srgbClr val="004D2D"/>
                </a:solidFill>
                <a:latin typeface="Arial"/>
                <a:cs typeface="Arial"/>
              </a:rPr>
              <a:t>farmland.</a:t>
            </a:r>
            <a:endParaRPr sz="1400">
              <a:latin typeface="Arial"/>
              <a:cs typeface="Arial"/>
            </a:endParaRPr>
          </a:p>
          <a:p>
            <a:pPr marL="12700">
              <a:lnSpc>
                <a:spcPct val="100000"/>
              </a:lnSpc>
              <a:spcBef>
                <a:spcPts val="850"/>
              </a:spcBef>
            </a:pPr>
            <a:r>
              <a:rPr sz="1400" dirty="0">
                <a:solidFill>
                  <a:srgbClr val="004D2D"/>
                </a:solidFill>
                <a:latin typeface="Arial"/>
                <a:cs typeface="Arial"/>
              </a:rPr>
              <a:t>The</a:t>
            </a:r>
            <a:r>
              <a:rPr sz="1400" spc="70" dirty="0">
                <a:solidFill>
                  <a:srgbClr val="004D2D"/>
                </a:solidFill>
                <a:latin typeface="Arial"/>
                <a:cs typeface="Arial"/>
              </a:rPr>
              <a:t> </a:t>
            </a:r>
            <a:r>
              <a:rPr sz="1400" dirty="0">
                <a:solidFill>
                  <a:srgbClr val="004D2D"/>
                </a:solidFill>
                <a:latin typeface="Arial"/>
                <a:cs typeface="Arial"/>
              </a:rPr>
              <a:t>biodiversity</a:t>
            </a:r>
            <a:r>
              <a:rPr sz="1400" spc="75" dirty="0">
                <a:solidFill>
                  <a:srgbClr val="004D2D"/>
                </a:solidFill>
                <a:latin typeface="Arial"/>
                <a:cs typeface="Arial"/>
              </a:rPr>
              <a:t> </a:t>
            </a:r>
            <a:r>
              <a:rPr sz="1400" dirty="0">
                <a:solidFill>
                  <a:srgbClr val="004D2D"/>
                </a:solidFill>
                <a:latin typeface="Arial"/>
                <a:cs typeface="Arial"/>
              </a:rPr>
              <a:t>in</a:t>
            </a:r>
            <a:r>
              <a:rPr sz="1400" spc="70" dirty="0">
                <a:solidFill>
                  <a:srgbClr val="004D2D"/>
                </a:solidFill>
                <a:latin typeface="Arial"/>
                <a:cs typeface="Arial"/>
              </a:rPr>
              <a:t> </a:t>
            </a:r>
            <a:r>
              <a:rPr sz="1400" dirty="0">
                <a:solidFill>
                  <a:srgbClr val="004D2D"/>
                </a:solidFill>
                <a:latin typeface="Arial"/>
                <a:cs typeface="Arial"/>
              </a:rPr>
              <a:t>Stemville</a:t>
            </a:r>
            <a:r>
              <a:rPr sz="1400" spc="75" dirty="0">
                <a:solidFill>
                  <a:srgbClr val="004D2D"/>
                </a:solidFill>
                <a:latin typeface="Arial"/>
                <a:cs typeface="Arial"/>
              </a:rPr>
              <a:t> </a:t>
            </a:r>
            <a:r>
              <a:rPr sz="1400" dirty="0">
                <a:solidFill>
                  <a:srgbClr val="004D2D"/>
                </a:solidFill>
                <a:latin typeface="Arial"/>
                <a:cs typeface="Arial"/>
              </a:rPr>
              <a:t>has</a:t>
            </a:r>
            <a:r>
              <a:rPr sz="1400" spc="75" dirty="0">
                <a:solidFill>
                  <a:srgbClr val="004D2D"/>
                </a:solidFill>
                <a:latin typeface="Arial"/>
                <a:cs typeface="Arial"/>
              </a:rPr>
              <a:t> </a:t>
            </a:r>
            <a:r>
              <a:rPr sz="1400" spc="-10" dirty="0">
                <a:solidFill>
                  <a:srgbClr val="004D2D"/>
                </a:solidFill>
                <a:latin typeface="Arial"/>
                <a:cs typeface="Arial"/>
              </a:rPr>
              <a:t>decreased.</a:t>
            </a:r>
            <a:endParaRPr sz="1400">
              <a:latin typeface="Arial"/>
              <a:cs typeface="Arial"/>
            </a:endParaRPr>
          </a:p>
        </p:txBody>
      </p:sp>
      <p:pic>
        <p:nvPicPr>
          <p:cNvPr id="4" name="object 4"/>
          <p:cNvPicPr/>
          <p:nvPr/>
        </p:nvPicPr>
        <p:blipFill>
          <a:blip r:embed="rId3" cstate="print"/>
          <a:stretch>
            <a:fillRect/>
          </a:stretch>
        </p:blipFill>
        <p:spPr>
          <a:xfrm>
            <a:off x="6128588" y="1698383"/>
            <a:ext cx="2642069" cy="264206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2268855">
              <a:lnSpc>
                <a:spcPct val="100000"/>
              </a:lnSpc>
              <a:spcBef>
                <a:spcPts val="100"/>
              </a:spcBef>
            </a:pPr>
            <a:r>
              <a:rPr dirty="0"/>
              <a:t>Can</a:t>
            </a:r>
            <a:r>
              <a:rPr spc="-15" dirty="0"/>
              <a:t> </a:t>
            </a:r>
            <a:r>
              <a:rPr dirty="0"/>
              <a:t>you</a:t>
            </a:r>
            <a:r>
              <a:rPr spc="-10" dirty="0"/>
              <a:t> </a:t>
            </a:r>
            <a:r>
              <a:rPr dirty="0"/>
              <a:t>help</a:t>
            </a:r>
            <a:r>
              <a:rPr spc="-5" dirty="0"/>
              <a:t> </a:t>
            </a:r>
            <a:r>
              <a:rPr spc="-10" dirty="0"/>
              <a:t>Stemville?</a:t>
            </a:r>
          </a:p>
        </p:txBody>
      </p:sp>
      <p:sp>
        <p:nvSpPr>
          <p:cNvPr id="3" name="object 3"/>
          <p:cNvSpPr txBox="1"/>
          <p:nvPr/>
        </p:nvSpPr>
        <p:spPr>
          <a:xfrm>
            <a:off x="333448" y="2539334"/>
            <a:ext cx="745490"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004D2D"/>
                </a:solidFill>
                <a:latin typeface="Arial"/>
                <a:cs typeface="Arial"/>
              </a:rPr>
              <a:t>First</a:t>
            </a:r>
            <a:r>
              <a:rPr sz="1200" b="1" spc="-35" dirty="0">
                <a:solidFill>
                  <a:srgbClr val="004D2D"/>
                </a:solidFill>
                <a:latin typeface="Arial"/>
                <a:cs typeface="Arial"/>
              </a:rPr>
              <a:t> </a:t>
            </a:r>
            <a:r>
              <a:rPr sz="1200" b="1" spc="-10" dirty="0">
                <a:solidFill>
                  <a:srgbClr val="004D2D"/>
                </a:solidFill>
                <a:latin typeface="Arial"/>
                <a:cs typeface="Arial"/>
              </a:rPr>
              <a:t>step:</a:t>
            </a:r>
            <a:endParaRPr sz="1200">
              <a:latin typeface="Arial"/>
              <a:cs typeface="Arial"/>
            </a:endParaRPr>
          </a:p>
        </p:txBody>
      </p:sp>
      <p:sp>
        <p:nvSpPr>
          <p:cNvPr id="4" name="object 4"/>
          <p:cNvSpPr txBox="1"/>
          <p:nvPr/>
        </p:nvSpPr>
        <p:spPr>
          <a:xfrm>
            <a:off x="333448" y="2830266"/>
            <a:ext cx="3533775" cy="391160"/>
          </a:xfrm>
          <a:prstGeom prst="rect">
            <a:avLst/>
          </a:prstGeom>
        </p:spPr>
        <p:txBody>
          <a:bodyPr vert="horz" wrap="square" lIns="0" tIns="12700" rIns="0" bIns="0" rtlCol="0">
            <a:spAutoFit/>
          </a:bodyPr>
          <a:lstStyle/>
          <a:p>
            <a:pPr marL="12700" marR="5080">
              <a:lnSpc>
                <a:spcPct val="100000"/>
              </a:lnSpc>
              <a:spcBef>
                <a:spcPts val="100"/>
              </a:spcBef>
            </a:pPr>
            <a:r>
              <a:rPr sz="1200" b="1" dirty="0">
                <a:solidFill>
                  <a:srgbClr val="004D2D"/>
                </a:solidFill>
                <a:latin typeface="Arial"/>
                <a:cs typeface="Arial"/>
              </a:rPr>
              <a:t>Find</a:t>
            </a:r>
            <a:r>
              <a:rPr sz="1200" b="1" spc="50" dirty="0">
                <a:solidFill>
                  <a:srgbClr val="004D2D"/>
                </a:solidFill>
                <a:latin typeface="Arial"/>
                <a:cs typeface="Arial"/>
              </a:rPr>
              <a:t> </a:t>
            </a:r>
            <a:r>
              <a:rPr sz="1200" b="1" dirty="0">
                <a:solidFill>
                  <a:srgbClr val="004D2D"/>
                </a:solidFill>
                <a:latin typeface="Arial"/>
                <a:cs typeface="Arial"/>
              </a:rPr>
              <a:t>out</a:t>
            </a:r>
            <a:r>
              <a:rPr sz="1200" b="1" spc="55" dirty="0">
                <a:solidFill>
                  <a:srgbClr val="004D2D"/>
                </a:solidFill>
                <a:latin typeface="Arial"/>
                <a:cs typeface="Arial"/>
              </a:rPr>
              <a:t> </a:t>
            </a:r>
            <a:r>
              <a:rPr sz="1200" b="1" dirty="0">
                <a:solidFill>
                  <a:srgbClr val="004D2D"/>
                </a:solidFill>
                <a:latin typeface="Arial"/>
                <a:cs typeface="Arial"/>
              </a:rPr>
              <a:t>about</a:t>
            </a:r>
            <a:r>
              <a:rPr sz="1200" b="1" spc="55" dirty="0">
                <a:solidFill>
                  <a:srgbClr val="004D2D"/>
                </a:solidFill>
                <a:latin typeface="Arial"/>
                <a:cs typeface="Arial"/>
              </a:rPr>
              <a:t> </a:t>
            </a:r>
            <a:r>
              <a:rPr sz="1200" b="1" dirty="0">
                <a:solidFill>
                  <a:srgbClr val="004D2D"/>
                </a:solidFill>
                <a:latin typeface="Arial"/>
                <a:cs typeface="Arial"/>
              </a:rPr>
              <a:t>the</a:t>
            </a:r>
            <a:r>
              <a:rPr sz="1200" b="1" spc="55" dirty="0">
                <a:solidFill>
                  <a:srgbClr val="004D2D"/>
                </a:solidFill>
                <a:latin typeface="Arial"/>
                <a:cs typeface="Arial"/>
              </a:rPr>
              <a:t> </a:t>
            </a:r>
            <a:r>
              <a:rPr sz="1200" b="1" dirty="0">
                <a:solidFill>
                  <a:srgbClr val="004D2D"/>
                </a:solidFill>
                <a:latin typeface="Arial"/>
                <a:cs typeface="Arial"/>
              </a:rPr>
              <a:t>various</a:t>
            </a:r>
            <a:r>
              <a:rPr sz="1200" b="1" spc="55" dirty="0">
                <a:solidFill>
                  <a:srgbClr val="004D2D"/>
                </a:solidFill>
                <a:latin typeface="Arial"/>
                <a:cs typeface="Arial"/>
              </a:rPr>
              <a:t> </a:t>
            </a:r>
            <a:r>
              <a:rPr sz="1200" b="1" dirty="0">
                <a:solidFill>
                  <a:srgbClr val="004D2D"/>
                </a:solidFill>
                <a:latin typeface="Arial"/>
                <a:cs typeface="Arial"/>
              </a:rPr>
              <a:t>methods</a:t>
            </a:r>
            <a:r>
              <a:rPr sz="1200" b="1" spc="55" dirty="0">
                <a:solidFill>
                  <a:srgbClr val="004D2D"/>
                </a:solidFill>
                <a:latin typeface="Arial"/>
                <a:cs typeface="Arial"/>
              </a:rPr>
              <a:t> </a:t>
            </a:r>
            <a:r>
              <a:rPr sz="1200" b="1" dirty="0">
                <a:solidFill>
                  <a:srgbClr val="004D2D"/>
                </a:solidFill>
                <a:latin typeface="Arial"/>
                <a:cs typeface="Arial"/>
              </a:rPr>
              <a:t>to</a:t>
            </a:r>
            <a:r>
              <a:rPr sz="1200" b="1" spc="55" dirty="0">
                <a:solidFill>
                  <a:srgbClr val="004D2D"/>
                </a:solidFill>
                <a:latin typeface="Arial"/>
                <a:cs typeface="Arial"/>
              </a:rPr>
              <a:t> </a:t>
            </a:r>
            <a:r>
              <a:rPr sz="1200" b="1" spc="-10" dirty="0">
                <a:solidFill>
                  <a:srgbClr val="004D2D"/>
                </a:solidFill>
                <a:latin typeface="Arial"/>
                <a:cs typeface="Arial"/>
              </a:rPr>
              <a:t>increase biodiversity</a:t>
            </a:r>
            <a:r>
              <a:rPr lang="en-GB" sz="1200" b="1" spc="-10" dirty="0">
                <a:solidFill>
                  <a:srgbClr val="004D2D"/>
                </a:solidFill>
                <a:latin typeface="Arial"/>
                <a:cs typeface="Arial"/>
              </a:rPr>
              <a:t> from the information cards</a:t>
            </a:r>
            <a:endParaRPr sz="1200" dirty="0">
              <a:latin typeface="Arial"/>
              <a:cs typeface="Arial"/>
            </a:endParaRPr>
          </a:p>
        </p:txBody>
      </p:sp>
      <p:sp>
        <p:nvSpPr>
          <p:cNvPr id="5" name="object 5"/>
          <p:cNvSpPr txBox="1"/>
          <p:nvPr/>
        </p:nvSpPr>
        <p:spPr>
          <a:xfrm>
            <a:off x="1699111" y="1857227"/>
            <a:ext cx="5718175" cy="890905"/>
          </a:xfrm>
          <a:prstGeom prst="rect">
            <a:avLst/>
          </a:prstGeom>
        </p:spPr>
        <p:txBody>
          <a:bodyPr vert="horz" wrap="square" lIns="0" tIns="12700" rIns="0" bIns="0" rtlCol="0">
            <a:spAutoFit/>
          </a:bodyPr>
          <a:lstStyle/>
          <a:p>
            <a:pPr marL="75565" marR="5080" indent="-63500">
              <a:lnSpc>
                <a:spcPct val="100000"/>
              </a:lnSpc>
              <a:spcBef>
                <a:spcPts val="100"/>
              </a:spcBef>
            </a:pPr>
            <a:r>
              <a:rPr sz="1800" dirty="0">
                <a:solidFill>
                  <a:srgbClr val="004D2D"/>
                </a:solidFill>
                <a:latin typeface="Arial"/>
                <a:cs typeface="Arial"/>
              </a:rPr>
              <a:t>The</a:t>
            </a:r>
            <a:r>
              <a:rPr sz="1800" spc="-25" dirty="0">
                <a:solidFill>
                  <a:srgbClr val="004D2D"/>
                </a:solidFill>
                <a:latin typeface="Arial"/>
                <a:cs typeface="Arial"/>
              </a:rPr>
              <a:t> </a:t>
            </a:r>
            <a:r>
              <a:rPr sz="1800" dirty="0">
                <a:solidFill>
                  <a:srgbClr val="004D2D"/>
                </a:solidFill>
                <a:latin typeface="Arial"/>
                <a:cs typeface="Arial"/>
              </a:rPr>
              <a:t>council</a:t>
            </a:r>
            <a:r>
              <a:rPr sz="1800" spc="-10" dirty="0">
                <a:solidFill>
                  <a:srgbClr val="004D2D"/>
                </a:solidFill>
                <a:latin typeface="Arial"/>
                <a:cs typeface="Arial"/>
              </a:rPr>
              <a:t> </a:t>
            </a:r>
            <a:r>
              <a:rPr sz="1800" dirty="0">
                <a:solidFill>
                  <a:srgbClr val="004D2D"/>
                </a:solidFill>
                <a:latin typeface="Arial"/>
                <a:cs typeface="Arial"/>
              </a:rPr>
              <a:t>need</a:t>
            </a:r>
            <a:r>
              <a:rPr sz="1800" spc="-15" dirty="0">
                <a:solidFill>
                  <a:srgbClr val="004D2D"/>
                </a:solidFill>
                <a:latin typeface="Arial"/>
                <a:cs typeface="Arial"/>
              </a:rPr>
              <a:t> </a:t>
            </a:r>
            <a:r>
              <a:rPr sz="1800" dirty="0">
                <a:solidFill>
                  <a:srgbClr val="004D2D"/>
                </a:solidFill>
                <a:latin typeface="Arial"/>
                <a:cs typeface="Arial"/>
              </a:rPr>
              <a:t>to</a:t>
            </a:r>
            <a:r>
              <a:rPr sz="1800" spc="-15" dirty="0">
                <a:solidFill>
                  <a:srgbClr val="004D2D"/>
                </a:solidFill>
                <a:latin typeface="Arial"/>
                <a:cs typeface="Arial"/>
              </a:rPr>
              <a:t> </a:t>
            </a:r>
            <a:r>
              <a:rPr sz="1800" dirty="0">
                <a:solidFill>
                  <a:srgbClr val="004D2D"/>
                </a:solidFill>
                <a:latin typeface="Arial"/>
                <a:cs typeface="Arial"/>
              </a:rPr>
              <a:t>improve</a:t>
            </a:r>
            <a:r>
              <a:rPr sz="1800" spc="-15" dirty="0">
                <a:solidFill>
                  <a:srgbClr val="004D2D"/>
                </a:solidFill>
                <a:latin typeface="Arial"/>
                <a:cs typeface="Arial"/>
              </a:rPr>
              <a:t> </a:t>
            </a:r>
            <a:r>
              <a:rPr sz="1800" dirty="0">
                <a:solidFill>
                  <a:srgbClr val="004D2D"/>
                </a:solidFill>
                <a:latin typeface="Arial"/>
                <a:cs typeface="Arial"/>
              </a:rPr>
              <a:t>the</a:t>
            </a:r>
            <a:r>
              <a:rPr sz="1800" spc="-15" dirty="0">
                <a:solidFill>
                  <a:srgbClr val="004D2D"/>
                </a:solidFill>
                <a:latin typeface="Arial"/>
                <a:cs typeface="Arial"/>
              </a:rPr>
              <a:t> </a:t>
            </a:r>
            <a:r>
              <a:rPr sz="1800" dirty="0">
                <a:solidFill>
                  <a:srgbClr val="004D2D"/>
                </a:solidFill>
                <a:latin typeface="Arial"/>
                <a:cs typeface="Arial"/>
              </a:rPr>
              <a:t>biodiversity</a:t>
            </a:r>
            <a:r>
              <a:rPr sz="1800" spc="-15" dirty="0">
                <a:solidFill>
                  <a:srgbClr val="004D2D"/>
                </a:solidFill>
                <a:latin typeface="Arial"/>
                <a:cs typeface="Arial"/>
              </a:rPr>
              <a:t> </a:t>
            </a:r>
            <a:r>
              <a:rPr sz="1800" dirty="0">
                <a:solidFill>
                  <a:srgbClr val="004D2D"/>
                </a:solidFill>
                <a:latin typeface="Arial"/>
                <a:cs typeface="Arial"/>
              </a:rPr>
              <a:t>in</a:t>
            </a:r>
            <a:r>
              <a:rPr sz="1800" spc="-15" dirty="0">
                <a:solidFill>
                  <a:srgbClr val="004D2D"/>
                </a:solidFill>
                <a:latin typeface="Arial"/>
                <a:cs typeface="Arial"/>
              </a:rPr>
              <a:t> </a:t>
            </a:r>
            <a:r>
              <a:rPr sz="1800" dirty="0">
                <a:solidFill>
                  <a:srgbClr val="004D2D"/>
                </a:solidFill>
                <a:latin typeface="Arial"/>
                <a:cs typeface="Arial"/>
              </a:rPr>
              <a:t>the</a:t>
            </a:r>
            <a:r>
              <a:rPr sz="1800" spc="-10" dirty="0">
                <a:solidFill>
                  <a:srgbClr val="004D2D"/>
                </a:solidFill>
                <a:latin typeface="Arial"/>
                <a:cs typeface="Arial"/>
              </a:rPr>
              <a:t> town, </a:t>
            </a:r>
            <a:r>
              <a:rPr sz="1800" dirty="0">
                <a:solidFill>
                  <a:srgbClr val="004D2D"/>
                </a:solidFill>
                <a:latin typeface="Arial"/>
                <a:cs typeface="Arial"/>
              </a:rPr>
              <a:t>and</a:t>
            </a:r>
            <a:r>
              <a:rPr sz="1800" spc="-25" dirty="0">
                <a:solidFill>
                  <a:srgbClr val="004D2D"/>
                </a:solidFill>
                <a:latin typeface="Arial"/>
                <a:cs typeface="Arial"/>
              </a:rPr>
              <a:t> </a:t>
            </a:r>
            <a:r>
              <a:rPr sz="1800" dirty="0">
                <a:solidFill>
                  <a:srgbClr val="004D2D"/>
                </a:solidFill>
                <a:latin typeface="Arial"/>
                <a:cs typeface="Arial"/>
              </a:rPr>
              <a:t>they</a:t>
            </a:r>
            <a:r>
              <a:rPr sz="1800" spc="-10" dirty="0">
                <a:solidFill>
                  <a:srgbClr val="004D2D"/>
                </a:solidFill>
                <a:latin typeface="Arial"/>
                <a:cs typeface="Arial"/>
              </a:rPr>
              <a:t> </a:t>
            </a:r>
            <a:r>
              <a:rPr sz="1800" dirty="0">
                <a:solidFill>
                  <a:srgbClr val="004D2D"/>
                </a:solidFill>
                <a:latin typeface="Arial"/>
                <a:cs typeface="Arial"/>
              </a:rPr>
              <a:t>have</a:t>
            </a:r>
            <a:r>
              <a:rPr sz="1800" spc="-10" dirty="0">
                <a:solidFill>
                  <a:srgbClr val="004D2D"/>
                </a:solidFill>
                <a:latin typeface="Arial"/>
                <a:cs typeface="Arial"/>
              </a:rPr>
              <a:t> </a:t>
            </a:r>
            <a:r>
              <a:rPr sz="1800" dirty="0">
                <a:solidFill>
                  <a:srgbClr val="004D2D"/>
                </a:solidFill>
                <a:latin typeface="Arial"/>
                <a:cs typeface="Arial"/>
              </a:rPr>
              <a:t>called</a:t>
            </a:r>
            <a:r>
              <a:rPr sz="1800" spc="-10" dirty="0">
                <a:solidFill>
                  <a:srgbClr val="004D2D"/>
                </a:solidFill>
                <a:latin typeface="Arial"/>
                <a:cs typeface="Arial"/>
              </a:rPr>
              <a:t> </a:t>
            </a:r>
            <a:r>
              <a:rPr sz="1800" dirty="0">
                <a:solidFill>
                  <a:srgbClr val="004D2D"/>
                </a:solidFill>
                <a:latin typeface="Arial"/>
                <a:cs typeface="Arial"/>
              </a:rPr>
              <a:t>in</a:t>
            </a:r>
            <a:r>
              <a:rPr sz="1800" spc="-10" dirty="0">
                <a:solidFill>
                  <a:srgbClr val="004D2D"/>
                </a:solidFill>
                <a:latin typeface="Arial"/>
                <a:cs typeface="Arial"/>
              </a:rPr>
              <a:t> </a:t>
            </a:r>
            <a:r>
              <a:rPr sz="1800" dirty="0">
                <a:solidFill>
                  <a:srgbClr val="004D2D"/>
                </a:solidFill>
                <a:latin typeface="Arial"/>
                <a:cs typeface="Arial"/>
              </a:rPr>
              <a:t>your</a:t>
            </a:r>
            <a:r>
              <a:rPr sz="1800" spc="-10" dirty="0">
                <a:solidFill>
                  <a:srgbClr val="004D2D"/>
                </a:solidFill>
                <a:latin typeface="Arial"/>
                <a:cs typeface="Arial"/>
              </a:rPr>
              <a:t> </a:t>
            </a:r>
            <a:r>
              <a:rPr sz="1800" dirty="0">
                <a:solidFill>
                  <a:srgbClr val="004D2D"/>
                </a:solidFill>
                <a:latin typeface="Arial"/>
                <a:cs typeface="Arial"/>
              </a:rPr>
              <a:t>team</a:t>
            </a:r>
            <a:r>
              <a:rPr sz="1800" spc="-10" dirty="0">
                <a:solidFill>
                  <a:srgbClr val="004D2D"/>
                </a:solidFill>
                <a:latin typeface="Arial"/>
                <a:cs typeface="Arial"/>
              </a:rPr>
              <a:t> </a:t>
            </a:r>
            <a:r>
              <a:rPr sz="1800" dirty="0">
                <a:solidFill>
                  <a:srgbClr val="004D2D"/>
                </a:solidFill>
                <a:latin typeface="Arial"/>
                <a:cs typeface="Arial"/>
              </a:rPr>
              <a:t>of</a:t>
            </a:r>
            <a:r>
              <a:rPr sz="1800" spc="-10" dirty="0">
                <a:solidFill>
                  <a:srgbClr val="004D2D"/>
                </a:solidFill>
                <a:latin typeface="Arial"/>
                <a:cs typeface="Arial"/>
              </a:rPr>
              <a:t> </a:t>
            </a:r>
            <a:r>
              <a:rPr sz="1800" dirty="0">
                <a:solidFill>
                  <a:srgbClr val="004D2D"/>
                </a:solidFill>
                <a:latin typeface="Arial"/>
                <a:cs typeface="Arial"/>
              </a:rPr>
              <a:t>ecologists</a:t>
            </a:r>
            <a:r>
              <a:rPr sz="1800" spc="-15" dirty="0">
                <a:solidFill>
                  <a:srgbClr val="004D2D"/>
                </a:solidFill>
                <a:latin typeface="Arial"/>
                <a:cs typeface="Arial"/>
              </a:rPr>
              <a:t> </a:t>
            </a:r>
            <a:r>
              <a:rPr sz="1800" dirty="0">
                <a:solidFill>
                  <a:srgbClr val="004D2D"/>
                </a:solidFill>
                <a:latin typeface="Arial"/>
                <a:cs typeface="Arial"/>
              </a:rPr>
              <a:t>to</a:t>
            </a:r>
            <a:r>
              <a:rPr sz="1800" spc="-5" dirty="0">
                <a:solidFill>
                  <a:srgbClr val="004D2D"/>
                </a:solidFill>
                <a:latin typeface="Arial"/>
                <a:cs typeface="Arial"/>
              </a:rPr>
              <a:t> </a:t>
            </a:r>
            <a:r>
              <a:rPr sz="1800" spc="-10" dirty="0">
                <a:solidFill>
                  <a:srgbClr val="004D2D"/>
                </a:solidFill>
                <a:latin typeface="Arial"/>
                <a:cs typeface="Arial"/>
              </a:rPr>
              <a:t>help.</a:t>
            </a:r>
            <a:endParaRPr sz="1800">
              <a:latin typeface="Arial"/>
              <a:cs typeface="Arial"/>
            </a:endParaRPr>
          </a:p>
          <a:p>
            <a:pPr marL="3038475">
              <a:lnSpc>
                <a:spcPct val="100000"/>
              </a:lnSpc>
              <a:spcBef>
                <a:spcPts val="1050"/>
              </a:spcBef>
            </a:pPr>
            <a:r>
              <a:rPr sz="1200" b="1" dirty="0">
                <a:solidFill>
                  <a:srgbClr val="004D2D"/>
                </a:solidFill>
                <a:latin typeface="Arial"/>
                <a:cs typeface="Arial"/>
              </a:rPr>
              <a:t>Next</a:t>
            </a:r>
            <a:r>
              <a:rPr sz="1200" b="1" spc="-80" dirty="0">
                <a:solidFill>
                  <a:srgbClr val="004D2D"/>
                </a:solidFill>
                <a:latin typeface="Arial"/>
                <a:cs typeface="Arial"/>
              </a:rPr>
              <a:t> </a:t>
            </a:r>
            <a:r>
              <a:rPr sz="1200" b="1" spc="-10" dirty="0">
                <a:solidFill>
                  <a:srgbClr val="004D2D"/>
                </a:solidFill>
                <a:latin typeface="Arial"/>
                <a:cs typeface="Arial"/>
              </a:rPr>
              <a:t>steps:</a:t>
            </a:r>
            <a:endParaRPr sz="1200">
              <a:latin typeface="Arial"/>
              <a:cs typeface="Arial"/>
            </a:endParaRPr>
          </a:p>
        </p:txBody>
      </p:sp>
      <p:sp>
        <p:nvSpPr>
          <p:cNvPr id="6" name="object 6"/>
          <p:cNvSpPr txBox="1">
            <a:spLocks noGrp="1"/>
          </p:cNvSpPr>
          <p:nvPr>
            <p:ph type="body" idx="1"/>
          </p:nvPr>
        </p:nvSpPr>
        <p:spPr>
          <a:prstGeom prst="rect">
            <a:avLst/>
          </a:prstGeom>
        </p:spPr>
        <p:txBody>
          <a:bodyPr vert="horz" wrap="square" lIns="0" tIns="48260" rIns="0" bIns="0" rtlCol="0">
            <a:spAutoFit/>
          </a:bodyPr>
          <a:lstStyle/>
          <a:p>
            <a:pPr marL="240665" indent="-227965">
              <a:lnSpc>
                <a:spcPct val="100000"/>
              </a:lnSpc>
              <a:spcBef>
                <a:spcPts val="380"/>
              </a:spcBef>
              <a:buChar char="•"/>
              <a:tabLst>
                <a:tab pos="240665" algn="l"/>
                <a:tab pos="241300" algn="l"/>
              </a:tabLst>
            </a:pPr>
            <a:r>
              <a:rPr spc="-10" dirty="0"/>
              <a:t>Decide</a:t>
            </a:r>
            <a:r>
              <a:rPr spc="-55" dirty="0"/>
              <a:t> </a:t>
            </a:r>
            <a:r>
              <a:rPr spc="-10" dirty="0"/>
              <a:t>which</a:t>
            </a:r>
            <a:r>
              <a:rPr spc="-50" dirty="0"/>
              <a:t> </a:t>
            </a:r>
            <a:r>
              <a:rPr spc="-10" dirty="0"/>
              <a:t>methods</a:t>
            </a:r>
            <a:r>
              <a:rPr spc="-50" dirty="0"/>
              <a:t> </a:t>
            </a:r>
            <a:r>
              <a:rPr dirty="0"/>
              <a:t>you</a:t>
            </a:r>
            <a:r>
              <a:rPr spc="-50" dirty="0"/>
              <a:t> </a:t>
            </a:r>
            <a:r>
              <a:rPr dirty="0"/>
              <a:t>will</a:t>
            </a:r>
            <a:r>
              <a:rPr spc="-55" dirty="0"/>
              <a:t> </a:t>
            </a:r>
            <a:r>
              <a:rPr dirty="0"/>
              <a:t>use</a:t>
            </a:r>
            <a:r>
              <a:rPr spc="-50" dirty="0"/>
              <a:t> </a:t>
            </a:r>
            <a:r>
              <a:rPr dirty="0"/>
              <a:t>to</a:t>
            </a:r>
            <a:r>
              <a:rPr spc="-50" dirty="0"/>
              <a:t> </a:t>
            </a:r>
            <a:r>
              <a:rPr dirty="0"/>
              <a:t>help</a:t>
            </a:r>
            <a:r>
              <a:rPr spc="-50" dirty="0"/>
              <a:t> </a:t>
            </a:r>
            <a:r>
              <a:rPr spc="-10" dirty="0"/>
              <a:t>Stemville</a:t>
            </a:r>
          </a:p>
          <a:p>
            <a:pPr marL="240665" marR="5080" indent="-227965">
              <a:lnSpc>
                <a:spcPct val="100000"/>
              </a:lnSpc>
              <a:spcBef>
                <a:spcPts val="285"/>
              </a:spcBef>
              <a:buChar char="•"/>
              <a:tabLst>
                <a:tab pos="240665" algn="l"/>
                <a:tab pos="241300" algn="l"/>
              </a:tabLst>
            </a:pPr>
            <a:r>
              <a:rPr spc="-40" dirty="0"/>
              <a:t>You</a:t>
            </a:r>
            <a:r>
              <a:rPr spc="-45" dirty="0"/>
              <a:t> </a:t>
            </a:r>
            <a:r>
              <a:rPr dirty="0"/>
              <a:t>must</a:t>
            </a:r>
            <a:r>
              <a:rPr spc="-40" dirty="0"/>
              <a:t> </a:t>
            </a:r>
            <a:r>
              <a:rPr spc="-10" dirty="0"/>
              <a:t>choose</a:t>
            </a:r>
            <a:r>
              <a:rPr spc="-40" dirty="0"/>
              <a:t> </a:t>
            </a:r>
            <a:r>
              <a:rPr dirty="0"/>
              <a:t>a</a:t>
            </a:r>
            <a:r>
              <a:rPr spc="-40" dirty="0"/>
              <a:t> </a:t>
            </a:r>
            <a:r>
              <a:rPr spc="-10" dirty="0"/>
              <a:t>package</a:t>
            </a:r>
            <a:r>
              <a:rPr spc="-40" dirty="0"/>
              <a:t> </a:t>
            </a:r>
            <a:r>
              <a:rPr dirty="0"/>
              <a:t>of</a:t>
            </a:r>
            <a:r>
              <a:rPr spc="-40" dirty="0"/>
              <a:t> </a:t>
            </a:r>
            <a:r>
              <a:rPr spc="-10" dirty="0"/>
              <a:t>methods</a:t>
            </a:r>
            <a:r>
              <a:rPr spc="-40" dirty="0"/>
              <a:t> </a:t>
            </a:r>
            <a:r>
              <a:rPr spc="-10" dirty="0"/>
              <a:t>which</a:t>
            </a:r>
            <a:r>
              <a:rPr spc="-40" dirty="0"/>
              <a:t> </a:t>
            </a:r>
            <a:r>
              <a:rPr spc="-25" dirty="0"/>
              <a:t>you </a:t>
            </a:r>
            <a:r>
              <a:rPr dirty="0"/>
              <a:t>can</a:t>
            </a:r>
            <a:r>
              <a:rPr spc="-50" dirty="0"/>
              <a:t> </a:t>
            </a:r>
            <a:r>
              <a:rPr spc="-10" dirty="0"/>
              <a:t>afford</a:t>
            </a:r>
            <a:r>
              <a:rPr spc="-40" dirty="0"/>
              <a:t> </a:t>
            </a:r>
            <a:r>
              <a:rPr spc="-10" dirty="0"/>
              <a:t>within</a:t>
            </a:r>
            <a:r>
              <a:rPr spc="-40" dirty="0"/>
              <a:t> </a:t>
            </a:r>
            <a:r>
              <a:rPr dirty="0"/>
              <a:t>a</a:t>
            </a:r>
            <a:r>
              <a:rPr spc="-40" dirty="0"/>
              <a:t> </a:t>
            </a:r>
            <a:r>
              <a:rPr dirty="0"/>
              <a:t>£</a:t>
            </a:r>
            <a:r>
              <a:rPr lang="en-GB" dirty="0"/>
              <a:t>1.</a:t>
            </a:r>
            <a:r>
              <a:rPr dirty="0"/>
              <a:t>5</a:t>
            </a:r>
            <a:r>
              <a:rPr spc="-40" dirty="0"/>
              <a:t> </a:t>
            </a:r>
            <a:r>
              <a:rPr spc="-10" dirty="0"/>
              <a:t>million</a:t>
            </a:r>
            <a:r>
              <a:rPr spc="-40" dirty="0"/>
              <a:t> </a:t>
            </a:r>
            <a:r>
              <a:rPr spc="-10" dirty="0"/>
              <a:t>budget</a:t>
            </a:r>
            <a:r>
              <a:rPr spc="-40" dirty="0"/>
              <a:t> </a:t>
            </a:r>
            <a:r>
              <a:rPr dirty="0"/>
              <a:t>to</a:t>
            </a:r>
            <a:r>
              <a:rPr spc="-40" dirty="0"/>
              <a:t> </a:t>
            </a:r>
            <a:r>
              <a:rPr dirty="0"/>
              <a:t>be</a:t>
            </a:r>
            <a:r>
              <a:rPr spc="-40" dirty="0"/>
              <a:t> </a:t>
            </a:r>
            <a:r>
              <a:rPr spc="-10" dirty="0"/>
              <a:t>spent</a:t>
            </a:r>
            <a:r>
              <a:rPr spc="-40" dirty="0"/>
              <a:t> </a:t>
            </a:r>
            <a:r>
              <a:rPr spc="-20" dirty="0"/>
              <a:t>over </a:t>
            </a:r>
            <a:r>
              <a:rPr dirty="0"/>
              <a:t>a</a:t>
            </a:r>
            <a:r>
              <a:rPr spc="-50" dirty="0"/>
              <a:t> </a:t>
            </a:r>
            <a:r>
              <a:rPr dirty="0"/>
              <a:t>5</a:t>
            </a:r>
            <a:r>
              <a:rPr spc="-40" dirty="0"/>
              <a:t> </a:t>
            </a:r>
            <a:r>
              <a:rPr dirty="0"/>
              <a:t>year</a:t>
            </a:r>
            <a:r>
              <a:rPr spc="-40" dirty="0"/>
              <a:t> </a:t>
            </a:r>
            <a:r>
              <a:rPr spc="-10" dirty="0"/>
              <a:t>period</a:t>
            </a:r>
          </a:p>
          <a:p>
            <a:pPr marL="240665" marR="88265" indent="-227965">
              <a:lnSpc>
                <a:spcPct val="100000"/>
              </a:lnSpc>
              <a:spcBef>
                <a:spcPts val="284"/>
              </a:spcBef>
              <a:buChar char="•"/>
              <a:tabLst>
                <a:tab pos="240665" algn="l"/>
                <a:tab pos="241300" algn="l"/>
              </a:tabLst>
            </a:pPr>
            <a:r>
              <a:rPr spc="-10" dirty="0"/>
              <a:t>Create</a:t>
            </a:r>
            <a:r>
              <a:rPr spc="-45" dirty="0"/>
              <a:t> </a:t>
            </a:r>
            <a:r>
              <a:rPr dirty="0"/>
              <a:t>a</a:t>
            </a:r>
            <a:r>
              <a:rPr spc="-40" dirty="0"/>
              <a:t> </a:t>
            </a:r>
            <a:r>
              <a:rPr spc="-10" dirty="0"/>
              <a:t>short</a:t>
            </a:r>
            <a:r>
              <a:rPr spc="-45" dirty="0"/>
              <a:t> </a:t>
            </a:r>
            <a:r>
              <a:rPr spc="-10" dirty="0"/>
              <a:t>pitch</a:t>
            </a:r>
            <a:r>
              <a:rPr spc="-40" dirty="0"/>
              <a:t> </a:t>
            </a:r>
            <a:r>
              <a:rPr dirty="0"/>
              <a:t>to</a:t>
            </a:r>
            <a:r>
              <a:rPr spc="-45" dirty="0"/>
              <a:t> </a:t>
            </a:r>
            <a:r>
              <a:rPr dirty="0"/>
              <a:t>the</a:t>
            </a:r>
            <a:r>
              <a:rPr spc="-40" dirty="0"/>
              <a:t> </a:t>
            </a:r>
            <a:r>
              <a:rPr spc="-10" dirty="0"/>
              <a:t>council,</a:t>
            </a:r>
            <a:r>
              <a:rPr spc="-45" dirty="0"/>
              <a:t> </a:t>
            </a:r>
            <a:r>
              <a:rPr spc="-10" dirty="0"/>
              <a:t>explaining</a:t>
            </a:r>
            <a:r>
              <a:rPr spc="-40" dirty="0"/>
              <a:t> </a:t>
            </a:r>
            <a:r>
              <a:rPr spc="-10" dirty="0"/>
              <a:t>which methods</a:t>
            </a:r>
            <a:r>
              <a:rPr spc="-65" dirty="0"/>
              <a:t> </a:t>
            </a:r>
            <a:r>
              <a:rPr dirty="0"/>
              <a:t>you</a:t>
            </a:r>
            <a:r>
              <a:rPr spc="-55" dirty="0"/>
              <a:t> </a:t>
            </a:r>
            <a:r>
              <a:rPr dirty="0"/>
              <a:t>have</a:t>
            </a:r>
            <a:r>
              <a:rPr spc="-50" dirty="0"/>
              <a:t> </a:t>
            </a:r>
            <a:r>
              <a:rPr spc="-10" dirty="0"/>
              <a:t>chosen</a:t>
            </a:r>
            <a:r>
              <a:rPr spc="-55" dirty="0"/>
              <a:t> </a:t>
            </a:r>
            <a:r>
              <a:rPr dirty="0"/>
              <a:t>and</a:t>
            </a:r>
            <a:r>
              <a:rPr spc="-50" dirty="0"/>
              <a:t> </a:t>
            </a:r>
            <a:r>
              <a:rPr spc="-25" dirty="0"/>
              <a:t>why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700" rIns="0" bIns="0" rtlCol="0">
            <a:spAutoFit/>
          </a:bodyPr>
          <a:lstStyle/>
          <a:p>
            <a:pPr marL="812165">
              <a:lnSpc>
                <a:spcPct val="100000"/>
              </a:lnSpc>
              <a:spcBef>
                <a:spcPts val="100"/>
              </a:spcBef>
            </a:pPr>
            <a:r>
              <a:rPr dirty="0"/>
              <a:t>Biodiversity</a:t>
            </a:r>
            <a:r>
              <a:rPr spc="-35" dirty="0"/>
              <a:t> </a:t>
            </a:r>
            <a:r>
              <a:rPr dirty="0"/>
              <a:t>improvement</a:t>
            </a:r>
            <a:r>
              <a:rPr spc="-25" dirty="0"/>
              <a:t> </a:t>
            </a:r>
            <a:r>
              <a:rPr spc="-10" dirty="0"/>
              <a:t>score</a:t>
            </a:r>
          </a:p>
        </p:txBody>
      </p:sp>
      <p:sp>
        <p:nvSpPr>
          <p:cNvPr id="3" name="object 3"/>
          <p:cNvSpPr txBox="1"/>
          <p:nvPr/>
        </p:nvSpPr>
        <p:spPr>
          <a:xfrm>
            <a:off x="1422144" y="1911507"/>
            <a:ext cx="6299835" cy="848360"/>
          </a:xfrm>
          <a:prstGeom prst="rect">
            <a:avLst/>
          </a:prstGeom>
        </p:spPr>
        <p:txBody>
          <a:bodyPr vert="horz" wrap="square" lIns="0" tIns="12700" rIns="0" bIns="0" rtlCol="0">
            <a:spAutoFit/>
          </a:bodyPr>
          <a:lstStyle/>
          <a:p>
            <a:pPr marL="63500" marR="5080" indent="-51435" algn="just">
              <a:lnSpc>
                <a:spcPct val="100000"/>
              </a:lnSpc>
              <a:spcBef>
                <a:spcPts val="100"/>
              </a:spcBef>
            </a:pPr>
            <a:r>
              <a:rPr sz="1800" dirty="0">
                <a:solidFill>
                  <a:srgbClr val="004D2D"/>
                </a:solidFill>
                <a:latin typeface="Arial"/>
                <a:cs typeface="Arial"/>
              </a:rPr>
              <a:t>The</a:t>
            </a:r>
            <a:r>
              <a:rPr sz="1800" spc="100" dirty="0">
                <a:solidFill>
                  <a:srgbClr val="004D2D"/>
                </a:solidFill>
                <a:latin typeface="Arial"/>
                <a:cs typeface="Arial"/>
              </a:rPr>
              <a:t> </a:t>
            </a:r>
            <a:r>
              <a:rPr sz="1800" dirty="0">
                <a:solidFill>
                  <a:srgbClr val="004D2D"/>
                </a:solidFill>
                <a:latin typeface="Arial"/>
                <a:cs typeface="Arial"/>
              </a:rPr>
              <a:t>biodiversity</a:t>
            </a:r>
            <a:r>
              <a:rPr sz="1800" spc="105" dirty="0">
                <a:solidFill>
                  <a:srgbClr val="004D2D"/>
                </a:solidFill>
                <a:latin typeface="Arial"/>
                <a:cs typeface="Arial"/>
              </a:rPr>
              <a:t> </a:t>
            </a:r>
            <a:r>
              <a:rPr sz="1800" dirty="0">
                <a:solidFill>
                  <a:srgbClr val="004D2D"/>
                </a:solidFill>
                <a:latin typeface="Arial"/>
                <a:cs typeface="Arial"/>
              </a:rPr>
              <a:t>improvement</a:t>
            </a:r>
            <a:r>
              <a:rPr sz="1800" spc="105" dirty="0">
                <a:solidFill>
                  <a:srgbClr val="004D2D"/>
                </a:solidFill>
                <a:latin typeface="Arial"/>
                <a:cs typeface="Arial"/>
              </a:rPr>
              <a:t> </a:t>
            </a:r>
            <a:r>
              <a:rPr sz="1800" dirty="0">
                <a:solidFill>
                  <a:srgbClr val="004D2D"/>
                </a:solidFill>
                <a:latin typeface="Arial"/>
                <a:cs typeface="Arial"/>
              </a:rPr>
              <a:t>score</a:t>
            </a:r>
            <a:r>
              <a:rPr sz="1800" spc="100" dirty="0">
                <a:solidFill>
                  <a:srgbClr val="004D2D"/>
                </a:solidFill>
                <a:latin typeface="Arial"/>
                <a:cs typeface="Arial"/>
              </a:rPr>
              <a:t> </a:t>
            </a:r>
            <a:r>
              <a:rPr sz="1800" dirty="0">
                <a:solidFill>
                  <a:srgbClr val="004D2D"/>
                </a:solidFill>
                <a:latin typeface="Arial"/>
                <a:cs typeface="Arial"/>
              </a:rPr>
              <a:t>is</a:t>
            </a:r>
            <a:r>
              <a:rPr sz="1800" spc="105" dirty="0">
                <a:solidFill>
                  <a:srgbClr val="004D2D"/>
                </a:solidFill>
                <a:latin typeface="Arial"/>
                <a:cs typeface="Arial"/>
              </a:rPr>
              <a:t> </a:t>
            </a:r>
            <a:r>
              <a:rPr sz="1800" dirty="0">
                <a:solidFill>
                  <a:srgbClr val="004D2D"/>
                </a:solidFill>
                <a:latin typeface="Arial"/>
                <a:cs typeface="Arial"/>
              </a:rPr>
              <a:t>an</a:t>
            </a:r>
            <a:r>
              <a:rPr sz="1800" spc="105" dirty="0">
                <a:solidFill>
                  <a:srgbClr val="004D2D"/>
                </a:solidFill>
                <a:latin typeface="Arial"/>
                <a:cs typeface="Arial"/>
              </a:rPr>
              <a:t> </a:t>
            </a:r>
            <a:r>
              <a:rPr sz="1800" dirty="0">
                <a:solidFill>
                  <a:srgbClr val="004D2D"/>
                </a:solidFill>
                <a:latin typeface="Arial"/>
                <a:cs typeface="Arial"/>
              </a:rPr>
              <a:t>indication</a:t>
            </a:r>
            <a:r>
              <a:rPr sz="1800" spc="100" dirty="0">
                <a:solidFill>
                  <a:srgbClr val="004D2D"/>
                </a:solidFill>
                <a:latin typeface="Arial"/>
                <a:cs typeface="Arial"/>
              </a:rPr>
              <a:t> </a:t>
            </a:r>
            <a:r>
              <a:rPr sz="1800" dirty="0">
                <a:solidFill>
                  <a:srgbClr val="004D2D"/>
                </a:solidFill>
                <a:latin typeface="Arial"/>
                <a:cs typeface="Arial"/>
              </a:rPr>
              <a:t>out</a:t>
            </a:r>
            <a:r>
              <a:rPr sz="1800" spc="105" dirty="0">
                <a:solidFill>
                  <a:srgbClr val="004D2D"/>
                </a:solidFill>
                <a:latin typeface="Arial"/>
                <a:cs typeface="Arial"/>
              </a:rPr>
              <a:t> </a:t>
            </a:r>
            <a:r>
              <a:rPr sz="1800" dirty="0">
                <a:solidFill>
                  <a:srgbClr val="004D2D"/>
                </a:solidFill>
                <a:latin typeface="Arial"/>
                <a:cs typeface="Arial"/>
              </a:rPr>
              <a:t>of</a:t>
            </a:r>
            <a:r>
              <a:rPr sz="1800" spc="105" dirty="0">
                <a:solidFill>
                  <a:srgbClr val="004D2D"/>
                </a:solidFill>
                <a:latin typeface="Arial"/>
                <a:cs typeface="Arial"/>
              </a:rPr>
              <a:t> </a:t>
            </a:r>
            <a:r>
              <a:rPr sz="1800" spc="-25" dirty="0">
                <a:solidFill>
                  <a:srgbClr val="004D2D"/>
                </a:solidFill>
                <a:latin typeface="Arial"/>
                <a:cs typeface="Arial"/>
              </a:rPr>
              <a:t>10 </a:t>
            </a:r>
            <a:r>
              <a:rPr sz="1800" dirty="0">
                <a:solidFill>
                  <a:srgbClr val="004D2D"/>
                </a:solidFill>
                <a:latin typeface="Arial"/>
                <a:cs typeface="Arial"/>
              </a:rPr>
              <a:t>as</a:t>
            </a:r>
            <a:r>
              <a:rPr sz="1800" spc="75" dirty="0">
                <a:solidFill>
                  <a:srgbClr val="004D2D"/>
                </a:solidFill>
                <a:latin typeface="Arial"/>
                <a:cs typeface="Arial"/>
              </a:rPr>
              <a:t> </a:t>
            </a:r>
            <a:r>
              <a:rPr sz="1800" dirty="0">
                <a:solidFill>
                  <a:srgbClr val="004D2D"/>
                </a:solidFill>
                <a:latin typeface="Arial"/>
                <a:cs typeface="Arial"/>
              </a:rPr>
              <a:t>to</a:t>
            </a:r>
            <a:r>
              <a:rPr sz="1800" spc="80" dirty="0">
                <a:solidFill>
                  <a:srgbClr val="004D2D"/>
                </a:solidFill>
                <a:latin typeface="Arial"/>
                <a:cs typeface="Arial"/>
              </a:rPr>
              <a:t> </a:t>
            </a:r>
            <a:r>
              <a:rPr sz="1800" dirty="0">
                <a:solidFill>
                  <a:srgbClr val="004D2D"/>
                </a:solidFill>
                <a:latin typeface="Arial"/>
                <a:cs typeface="Arial"/>
              </a:rPr>
              <a:t>how</a:t>
            </a:r>
            <a:r>
              <a:rPr sz="1800" spc="80" dirty="0">
                <a:solidFill>
                  <a:srgbClr val="004D2D"/>
                </a:solidFill>
                <a:latin typeface="Arial"/>
                <a:cs typeface="Arial"/>
              </a:rPr>
              <a:t> </a:t>
            </a:r>
            <a:r>
              <a:rPr sz="1800" dirty="0">
                <a:solidFill>
                  <a:srgbClr val="004D2D"/>
                </a:solidFill>
                <a:latin typeface="Arial"/>
                <a:cs typeface="Arial"/>
              </a:rPr>
              <a:t>well</a:t>
            </a:r>
            <a:r>
              <a:rPr sz="1800" spc="75" dirty="0">
                <a:solidFill>
                  <a:srgbClr val="004D2D"/>
                </a:solidFill>
                <a:latin typeface="Arial"/>
                <a:cs typeface="Arial"/>
              </a:rPr>
              <a:t> </a:t>
            </a:r>
            <a:r>
              <a:rPr sz="1800" dirty="0">
                <a:solidFill>
                  <a:srgbClr val="004D2D"/>
                </a:solidFill>
                <a:latin typeface="Arial"/>
                <a:cs typeface="Arial"/>
              </a:rPr>
              <a:t>the</a:t>
            </a:r>
            <a:r>
              <a:rPr sz="1800" spc="80" dirty="0">
                <a:solidFill>
                  <a:srgbClr val="004D2D"/>
                </a:solidFill>
                <a:latin typeface="Arial"/>
                <a:cs typeface="Arial"/>
              </a:rPr>
              <a:t> </a:t>
            </a:r>
            <a:r>
              <a:rPr sz="1800" dirty="0">
                <a:solidFill>
                  <a:srgbClr val="004D2D"/>
                </a:solidFill>
                <a:latin typeface="Arial"/>
                <a:cs typeface="Arial"/>
              </a:rPr>
              <a:t>method</a:t>
            </a:r>
            <a:r>
              <a:rPr sz="1800" spc="80" dirty="0">
                <a:solidFill>
                  <a:srgbClr val="004D2D"/>
                </a:solidFill>
                <a:latin typeface="Arial"/>
                <a:cs typeface="Arial"/>
              </a:rPr>
              <a:t> </a:t>
            </a:r>
            <a:r>
              <a:rPr sz="1800" dirty="0">
                <a:solidFill>
                  <a:srgbClr val="004D2D"/>
                </a:solidFill>
                <a:latin typeface="Arial"/>
                <a:cs typeface="Arial"/>
              </a:rPr>
              <a:t>improves</a:t>
            </a:r>
            <a:r>
              <a:rPr sz="1800" spc="80" dirty="0">
                <a:solidFill>
                  <a:srgbClr val="004D2D"/>
                </a:solidFill>
                <a:latin typeface="Arial"/>
                <a:cs typeface="Arial"/>
              </a:rPr>
              <a:t> </a:t>
            </a:r>
            <a:r>
              <a:rPr sz="1800" dirty="0">
                <a:solidFill>
                  <a:srgbClr val="004D2D"/>
                </a:solidFill>
                <a:latin typeface="Arial"/>
                <a:cs typeface="Arial"/>
              </a:rPr>
              <a:t>biodiversity.</a:t>
            </a:r>
            <a:r>
              <a:rPr sz="1800" spc="40" dirty="0">
                <a:solidFill>
                  <a:srgbClr val="004D2D"/>
                </a:solidFill>
                <a:latin typeface="Arial"/>
                <a:cs typeface="Arial"/>
              </a:rPr>
              <a:t> </a:t>
            </a:r>
            <a:r>
              <a:rPr sz="1800" dirty="0">
                <a:solidFill>
                  <a:srgbClr val="004D2D"/>
                </a:solidFill>
                <a:latin typeface="Arial"/>
                <a:cs typeface="Arial"/>
              </a:rPr>
              <a:t>The</a:t>
            </a:r>
            <a:r>
              <a:rPr sz="1800" spc="80" dirty="0">
                <a:solidFill>
                  <a:srgbClr val="004D2D"/>
                </a:solidFill>
                <a:latin typeface="Arial"/>
                <a:cs typeface="Arial"/>
              </a:rPr>
              <a:t> </a:t>
            </a:r>
            <a:r>
              <a:rPr sz="1800" spc="-10" dirty="0">
                <a:solidFill>
                  <a:srgbClr val="004D2D"/>
                </a:solidFill>
                <a:latin typeface="Arial"/>
                <a:cs typeface="Arial"/>
              </a:rPr>
              <a:t>higher </a:t>
            </a:r>
            <a:r>
              <a:rPr sz="1800" dirty="0">
                <a:solidFill>
                  <a:srgbClr val="004D2D"/>
                </a:solidFill>
                <a:latin typeface="Arial"/>
                <a:cs typeface="Arial"/>
              </a:rPr>
              <a:t>the</a:t>
            </a:r>
            <a:r>
              <a:rPr sz="1800" spc="85" dirty="0">
                <a:solidFill>
                  <a:srgbClr val="004D2D"/>
                </a:solidFill>
                <a:latin typeface="Arial"/>
                <a:cs typeface="Arial"/>
              </a:rPr>
              <a:t> </a:t>
            </a:r>
            <a:r>
              <a:rPr sz="1800" dirty="0">
                <a:solidFill>
                  <a:srgbClr val="004D2D"/>
                </a:solidFill>
                <a:latin typeface="Arial"/>
                <a:cs typeface="Arial"/>
              </a:rPr>
              <a:t>score</a:t>
            </a:r>
            <a:r>
              <a:rPr sz="1800" spc="85" dirty="0">
                <a:solidFill>
                  <a:srgbClr val="004D2D"/>
                </a:solidFill>
                <a:latin typeface="Arial"/>
                <a:cs typeface="Arial"/>
              </a:rPr>
              <a:t> </a:t>
            </a:r>
            <a:r>
              <a:rPr sz="1800" dirty="0">
                <a:solidFill>
                  <a:srgbClr val="004D2D"/>
                </a:solidFill>
                <a:latin typeface="Arial"/>
                <a:cs typeface="Arial"/>
              </a:rPr>
              <a:t>the</a:t>
            </a:r>
            <a:r>
              <a:rPr sz="1800" spc="85" dirty="0">
                <a:solidFill>
                  <a:srgbClr val="004D2D"/>
                </a:solidFill>
                <a:latin typeface="Arial"/>
                <a:cs typeface="Arial"/>
              </a:rPr>
              <a:t> </a:t>
            </a:r>
            <a:r>
              <a:rPr sz="1800" dirty="0">
                <a:solidFill>
                  <a:srgbClr val="004D2D"/>
                </a:solidFill>
                <a:latin typeface="Arial"/>
                <a:cs typeface="Arial"/>
              </a:rPr>
              <a:t>better</a:t>
            </a:r>
            <a:r>
              <a:rPr sz="1800" spc="85" dirty="0">
                <a:solidFill>
                  <a:srgbClr val="004D2D"/>
                </a:solidFill>
                <a:latin typeface="Arial"/>
                <a:cs typeface="Arial"/>
              </a:rPr>
              <a:t> </a:t>
            </a:r>
            <a:r>
              <a:rPr sz="1800" dirty="0">
                <a:solidFill>
                  <a:srgbClr val="004D2D"/>
                </a:solidFill>
                <a:latin typeface="Arial"/>
                <a:cs typeface="Arial"/>
              </a:rPr>
              <a:t>the</a:t>
            </a:r>
            <a:r>
              <a:rPr sz="1800" spc="85" dirty="0">
                <a:solidFill>
                  <a:srgbClr val="004D2D"/>
                </a:solidFill>
                <a:latin typeface="Arial"/>
                <a:cs typeface="Arial"/>
              </a:rPr>
              <a:t> </a:t>
            </a:r>
            <a:r>
              <a:rPr sz="1800" dirty="0">
                <a:solidFill>
                  <a:srgbClr val="004D2D"/>
                </a:solidFill>
                <a:latin typeface="Arial"/>
                <a:cs typeface="Arial"/>
              </a:rPr>
              <a:t>method</a:t>
            </a:r>
            <a:r>
              <a:rPr sz="1800" spc="85" dirty="0">
                <a:solidFill>
                  <a:srgbClr val="004D2D"/>
                </a:solidFill>
                <a:latin typeface="Arial"/>
                <a:cs typeface="Arial"/>
              </a:rPr>
              <a:t> </a:t>
            </a:r>
            <a:r>
              <a:rPr sz="1800" dirty="0">
                <a:solidFill>
                  <a:srgbClr val="004D2D"/>
                </a:solidFill>
                <a:latin typeface="Arial"/>
                <a:cs typeface="Arial"/>
              </a:rPr>
              <a:t>is</a:t>
            </a:r>
            <a:r>
              <a:rPr sz="1800" spc="85" dirty="0">
                <a:solidFill>
                  <a:srgbClr val="004D2D"/>
                </a:solidFill>
                <a:latin typeface="Arial"/>
                <a:cs typeface="Arial"/>
              </a:rPr>
              <a:t> </a:t>
            </a:r>
            <a:r>
              <a:rPr sz="1800" dirty="0">
                <a:solidFill>
                  <a:srgbClr val="004D2D"/>
                </a:solidFill>
                <a:latin typeface="Arial"/>
                <a:cs typeface="Arial"/>
              </a:rPr>
              <a:t>at</a:t>
            </a:r>
            <a:r>
              <a:rPr sz="1800" spc="85" dirty="0">
                <a:solidFill>
                  <a:srgbClr val="004D2D"/>
                </a:solidFill>
                <a:latin typeface="Arial"/>
                <a:cs typeface="Arial"/>
              </a:rPr>
              <a:t> </a:t>
            </a:r>
            <a:r>
              <a:rPr sz="1800" dirty="0">
                <a:solidFill>
                  <a:srgbClr val="004D2D"/>
                </a:solidFill>
                <a:latin typeface="Arial"/>
                <a:cs typeface="Arial"/>
              </a:rPr>
              <a:t>improving</a:t>
            </a:r>
            <a:r>
              <a:rPr sz="1800" spc="85" dirty="0">
                <a:solidFill>
                  <a:srgbClr val="004D2D"/>
                </a:solidFill>
                <a:latin typeface="Arial"/>
                <a:cs typeface="Arial"/>
              </a:rPr>
              <a:t> </a:t>
            </a:r>
            <a:r>
              <a:rPr sz="1800" spc="-10" dirty="0">
                <a:solidFill>
                  <a:srgbClr val="004D2D"/>
                </a:solidFill>
                <a:latin typeface="Arial"/>
                <a:cs typeface="Arial"/>
              </a:rPr>
              <a:t>biodiversity.</a:t>
            </a:r>
            <a:endParaRPr sz="1800">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2736850">
              <a:lnSpc>
                <a:spcPct val="100000"/>
              </a:lnSpc>
              <a:spcBef>
                <a:spcPts val="100"/>
              </a:spcBef>
            </a:pPr>
            <a:r>
              <a:rPr dirty="0"/>
              <a:t>What is in a</a:t>
            </a:r>
            <a:r>
              <a:rPr spc="-5" dirty="0"/>
              <a:t> </a:t>
            </a:r>
            <a:r>
              <a:rPr spc="-10" dirty="0"/>
              <a:t>pitch?</a:t>
            </a:r>
          </a:p>
        </p:txBody>
      </p:sp>
      <p:sp>
        <p:nvSpPr>
          <p:cNvPr id="3" name="object 3"/>
          <p:cNvSpPr txBox="1"/>
          <p:nvPr/>
        </p:nvSpPr>
        <p:spPr>
          <a:xfrm>
            <a:off x="876571" y="2121519"/>
            <a:ext cx="7463790" cy="299720"/>
          </a:xfrm>
          <a:prstGeom prst="rect">
            <a:avLst/>
          </a:prstGeom>
        </p:spPr>
        <p:txBody>
          <a:bodyPr vert="horz" wrap="square" lIns="0" tIns="12700" rIns="0" bIns="0" rtlCol="0">
            <a:spAutoFit/>
          </a:bodyPr>
          <a:lstStyle/>
          <a:p>
            <a:pPr marL="12700">
              <a:lnSpc>
                <a:spcPct val="100000"/>
              </a:lnSpc>
              <a:spcBef>
                <a:spcPts val="100"/>
              </a:spcBef>
            </a:pPr>
            <a:r>
              <a:rPr sz="1800" spc="-90" dirty="0">
                <a:solidFill>
                  <a:srgbClr val="004D2D"/>
                </a:solidFill>
                <a:latin typeface="Arial"/>
                <a:cs typeface="Arial"/>
              </a:rPr>
              <a:t>You</a:t>
            </a:r>
            <a:r>
              <a:rPr sz="1800" spc="-75" dirty="0">
                <a:solidFill>
                  <a:srgbClr val="004D2D"/>
                </a:solidFill>
                <a:latin typeface="Arial"/>
                <a:cs typeface="Arial"/>
              </a:rPr>
              <a:t> </a:t>
            </a:r>
            <a:r>
              <a:rPr sz="1800" spc="-25" dirty="0">
                <a:solidFill>
                  <a:srgbClr val="004D2D"/>
                </a:solidFill>
                <a:latin typeface="Arial"/>
                <a:cs typeface="Arial"/>
              </a:rPr>
              <a:t>will</a:t>
            </a:r>
            <a:r>
              <a:rPr sz="1800" spc="-100" dirty="0">
                <a:solidFill>
                  <a:srgbClr val="004D2D"/>
                </a:solidFill>
                <a:latin typeface="Arial"/>
                <a:cs typeface="Arial"/>
              </a:rPr>
              <a:t> </a:t>
            </a:r>
            <a:r>
              <a:rPr sz="1800" dirty="0">
                <a:solidFill>
                  <a:srgbClr val="004D2D"/>
                </a:solidFill>
                <a:latin typeface="Arial"/>
                <a:cs typeface="Arial"/>
              </a:rPr>
              <a:t>be</a:t>
            </a:r>
            <a:r>
              <a:rPr sz="1800" spc="-90" dirty="0">
                <a:solidFill>
                  <a:srgbClr val="004D2D"/>
                </a:solidFill>
                <a:latin typeface="Arial"/>
                <a:cs typeface="Arial"/>
              </a:rPr>
              <a:t> </a:t>
            </a:r>
            <a:r>
              <a:rPr sz="1800" spc="-35" dirty="0">
                <a:solidFill>
                  <a:srgbClr val="004D2D"/>
                </a:solidFill>
                <a:latin typeface="Arial"/>
                <a:cs typeface="Arial"/>
              </a:rPr>
              <a:t>graded</a:t>
            </a:r>
            <a:r>
              <a:rPr sz="1800" spc="-90" dirty="0">
                <a:solidFill>
                  <a:srgbClr val="004D2D"/>
                </a:solidFill>
                <a:latin typeface="Arial"/>
                <a:cs typeface="Arial"/>
              </a:rPr>
              <a:t> </a:t>
            </a:r>
            <a:r>
              <a:rPr sz="1800" dirty="0">
                <a:solidFill>
                  <a:srgbClr val="004D2D"/>
                </a:solidFill>
                <a:latin typeface="Arial"/>
                <a:cs typeface="Arial"/>
              </a:rPr>
              <a:t>on</a:t>
            </a:r>
            <a:r>
              <a:rPr sz="1800" spc="-85" dirty="0">
                <a:solidFill>
                  <a:srgbClr val="004D2D"/>
                </a:solidFill>
                <a:latin typeface="Arial"/>
                <a:cs typeface="Arial"/>
              </a:rPr>
              <a:t> </a:t>
            </a:r>
            <a:r>
              <a:rPr sz="1800" spc="-20" dirty="0">
                <a:solidFill>
                  <a:srgbClr val="004D2D"/>
                </a:solidFill>
                <a:latin typeface="Arial"/>
                <a:cs typeface="Arial"/>
              </a:rPr>
              <a:t>the</a:t>
            </a:r>
            <a:r>
              <a:rPr sz="1800" spc="-90" dirty="0">
                <a:solidFill>
                  <a:srgbClr val="004D2D"/>
                </a:solidFill>
                <a:latin typeface="Arial"/>
                <a:cs typeface="Arial"/>
              </a:rPr>
              <a:t> </a:t>
            </a:r>
            <a:r>
              <a:rPr sz="1800" spc="-40" dirty="0">
                <a:solidFill>
                  <a:srgbClr val="004D2D"/>
                </a:solidFill>
                <a:latin typeface="Arial"/>
                <a:cs typeface="Arial"/>
              </a:rPr>
              <a:t>following</a:t>
            </a:r>
            <a:r>
              <a:rPr sz="1800" spc="-85" dirty="0">
                <a:solidFill>
                  <a:srgbClr val="004D2D"/>
                </a:solidFill>
                <a:latin typeface="Arial"/>
                <a:cs typeface="Arial"/>
              </a:rPr>
              <a:t> </a:t>
            </a:r>
            <a:r>
              <a:rPr sz="1800" spc="-35" dirty="0">
                <a:solidFill>
                  <a:srgbClr val="004D2D"/>
                </a:solidFill>
                <a:latin typeface="Arial"/>
                <a:cs typeface="Arial"/>
              </a:rPr>
              <a:t>things,</a:t>
            </a:r>
            <a:r>
              <a:rPr sz="1800" spc="-85" dirty="0">
                <a:solidFill>
                  <a:srgbClr val="004D2D"/>
                </a:solidFill>
                <a:latin typeface="Arial"/>
                <a:cs typeface="Arial"/>
              </a:rPr>
              <a:t> </a:t>
            </a:r>
            <a:r>
              <a:rPr sz="1800" dirty="0">
                <a:solidFill>
                  <a:srgbClr val="004D2D"/>
                </a:solidFill>
                <a:latin typeface="Arial"/>
                <a:cs typeface="Arial"/>
              </a:rPr>
              <a:t>so</a:t>
            </a:r>
            <a:r>
              <a:rPr sz="1800" spc="-90" dirty="0">
                <a:solidFill>
                  <a:srgbClr val="004D2D"/>
                </a:solidFill>
                <a:latin typeface="Arial"/>
                <a:cs typeface="Arial"/>
              </a:rPr>
              <a:t> </a:t>
            </a:r>
            <a:r>
              <a:rPr sz="1800" spc="-35" dirty="0">
                <a:solidFill>
                  <a:srgbClr val="004D2D"/>
                </a:solidFill>
                <a:latin typeface="Arial"/>
                <a:cs typeface="Arial"/>
              </a:rPr>
              <a:t>consider</a:t>
            </a:r>
            <a:r>
              <a:rPr sz="1800" spc="-85" dirty="0">
                <a:solidFill>
                  <a:srgbClr val="004D2D"/>
                </a:solidFill>
                <a:latin typeface="Arial"/>
                <a:cs typeface="Arial"/>
              </a:rPr>
              <a:t> </a:t>
            </a:r>
            <a:r>
              <a:rPr sz="1800" spc="-25" dirty="0">
                <a:solidFill>
                  <a:srgbClr val="004D2D"/>
                </a:solidFill>
                <a:latin typeface="Arial"/>
                <a:cs typeface="Arial"/>
              </a:rPr>
              <a:t>them</a:t>
            </a:r>
            <a:r>
              <a:rPr sz="1800" spc="-90" dirty="0">
                <a:solidFill>
                  <a:srgbClr val="004D2D"/>
                </a:solidFill>
                <a:latin typeface="Arial"/>
                <a:cs typeface="Arial"/>
              </a:rPr>
              <a:t> </a:t>
            </a:r>
            <a:r>
              <a:rPr sz="1800" dirty="0">
                <a:solidFill>
                  <a:srgbClr val="004D2D"/>
                </a:solidFill>
                <a:latin typeface="Arial"/>
                <a:cs typeface="Arial"/>
              </a:rPr>
              <a:t>in</a:t>
            </a:r>
            <a:r>
              <a:rPr sz="1800" spc="-85" dirty="0">
                <a:solidFill>
                  <a:srgbClr val="004D2D"/>
                </a:solidFill>
                <a:latin typeface="Arial"/>
                <a:cs typeface="Arial"/>
              </a:rPr>
              <a:t> </a:t>
            </a:r>
            <a:r>
              <a:rPr sz="1800" spc="-25" dirty="0">
                <a:solidFill>
                  <a:srgbClr val="004D2D"/>
                </a:solidFill>
                <a:latin typeface="Arial"/>
                <a:cs typeface="Arial"/>
              </a:rPr>
              <a:t>your</a:t>
            </a:r>
            <a:r>
              <a:rPr sz="1800" spc="-85" dirty="0">
                <a:solidFill>
                  <a:srgbClr val="004D2D"/>
                </a:solidFill>
                <a:latin typeface="Arial"/>
                <a:cs typeface="Arial"/>
              </a:rPr>
              <a:t> </a:t>
            </a:r>
            <a:r>
              <a:rPr sz="1800" spc="-10" dirty="0">
                <a:solidFill>
                  <a:srgbClr val="004D2D"/>
                </a:solidFill>
                <a:latin typeface="Arial"/>
                <a:cs typeface="Arial"/>
              </a:rPr>
              <a:t>planning:</a:t>
            </a:r>
            <a:endParaRPr sz="1800">
              <a:latin typeface="Arial"/>
              <a:cs typeface="Arial"/>
            </a:endParaRPr>
          </a:p>
        </p:txBody>
      </p:sp>
      <p:sp>
        <p:nvSpPr>
          <p:cNvPr id="4" name="object 4"/>
          <p:cNvSpPr txBox="1"/>
          <p:nvPr/>
        </p:nvSpPr>
        <p:spPr>
          <a:xfrm>
            <a:off x="385688" y="2748867"/>
            <a:ext cx="3952875" cy="452120"/>
          </a:xfrm>
          <a:prstGeom prst="rect">
            <a:avLst/>
          </a:prstGeom>
        </p:spPr>
        <p:txBody>
          <a:bodyPr vert="horz" wrap="square" lIns="0" tIns="12700" rIns="0" bIns="0" rtlCol="0">
            <a:spAutoFit/>
          </a:bodyPr>
          <a:lstStyle/>
          <a:p>
            <a:pPr marL="240665" marR="5080" indent="-228600">
              <a:lnSpc>
                <a:spcPct val="100000"/>
              </a:lnSpc>
              <a:spcBef>
                <a:spcPts val="100"/>
              </a:spcBef>
              <a:buChar char="•"/>
              <a:tabLst>
                <a:tab pos="240665" algn="l"/>
                <a:tab pos="241935" algn="l"/>
              </a:tabLst>
            </a:pPr>
            <a:r>
              <a:rPr sz="1400" spc="-10" dirty="0">
                <a:solidFill>
                  <a:srgbClr val="004D2D"/>
                </a:solidFill>
                <a:latin typeface="Arial"/>
                <a:cs typeface="Arial"/>
              </a:rPr>
              <a:t>Numeracy</a:t>
            </a:r>
            <a:r>
              <a:rPr sz="1400" spc="-60" dirty="0">
                <a:solidFill>
                  <a:srgbClr val="004D2D"/>
                </a:solidFill>
                <a:latin typeface="Arial"/>
                <a:cs typeface="Arial"/>
              </a:rPr>
              <a:t> </a:t>
            </a:r>
            <a:r>
              <a:rPr sz="1400" spc="-10" dirty="0">
                <a:solidFill>
                  <a:srgbClr val="004D2D"/>
                </a:solidFill>
                <a:latin typeface="Arial"/>
                <a:cs typeface="Arial"/>
              </a:rPr>
              <a:t>skills</a:t>
            </a:r>
            <a:r>
              <a:rPr sz="1400" spc="-50" dirty="0">
                <a:solidFill>
                  <a:srgbClr val="004D2D"/>
                </a:solidFill>
                <a:latin typeface="Arial"/>
                <a:cs typeface="Arial"/>
              </a:rPr>
              <a:t> </a:t>
            </a:r>
            <a:r>
              <a:rPr sz="1400" dirty="0">
                <a:solidFill>
                  <a:srgbClr val="004D2D"/>
                </a:solidFill>
                <a:latin typeface="Arial"/>
                <a:cs typeface="Arial"/>
              </a:rPr>
              <a:t>–</a:t>
            </a:r>
            <a:r>
              <a:rPr sz="1400" spc="-50" dirty="0">
                <a:solidFill>
                  <a:srgbClr val="004D2D"/>
                </a:solidFill>
                <a:latin typeface="Arial"/>
                <a:cs typeface="Arial"/>
              </a:rPr>
              <a:t> </a:t>
            </a:r>
            <a:r>
              <a:rPr sz="1400" spc="-10" dirty="0">
                <a:solidFill>
                  <a:srgbClr val="004D2D"/>
                </a:solidFill>
                <a:latin typeface="Arial"/>
                <a:cs typeface="Arial"/>
              </a:rPr>
              <a:t>Ensure</a:t>
            </a:r>
            <a:r>
              <a:rPr sz="1400" spc="-50" dirty="0">
                <a:solidFill>
                  <a:srgbClr val="004D2D"/>
                </a:solidFill>
                <a:latin typeface="Arial"/>
                <a:cs typeface="Arial"/>
              </a:rPr>
              <a:t> </a:t>
            </a:r>
            <a:r>
              <a:rPr sz="1400" dirty="0">
                <a:solidFill>
                  <a:srgbClr val="004D2D"/>
                </a:solidFill>
                <a:latin typeface="Arial"/>
                <a:cs typeface="Arial"/>
              </a:rPr>
              <a:t>your</a:t>
            </a:r>
            <a:r>
              <a:rPr sz="1400" spc="-50" dirty="0">
                <a:solidFill>
                  <a:srgbClr val="004D2D"/>
                </a:solidFill>
                <a:latin typeface="Arial"/>
                <a:cs typeface="Arial"/>
              </a:rPr>
              <a:t> </a:t>
            </a:r>
            <a:r>
              <a:rPr sz="1400" spc="-10" dirty="0">
                <a:solidFill>
                  <a:srgbClr val="004D2D"/>
                </a:solidFill>
                <a:latin typeface="Arial"/>
                <a:cs typeface="Arial"/>
              </a:rPr>
              <a:t>costing</a:t>
            </a:r>
            <a:r>
              <a:rPr sz="1400" spc="-50" dirty="0">
                <a:solidFill>
                  <a:srgbClr val="004D2D"/>
                </a:solidFill>
                <a:latin typeface="Arial"/>
                <a:cs typeface="Arial"/>
              </a:rPr>
              <a:t> </a:t>
            </a:r>
            <a:r>
              <a:rPr sz="1400" dirty="0">
                <a:solidFill>
                  <a:srgbClr val="004D2D"/>
                </a:solidFill>
                <a:latin typeface="Arial"/>
                <a:cs typeface="Arial"/>
              </a:rPr>
              <a:t>is</a:t>
            </a:r>
            <a:r>
              <a:rPr sz="1400" spc="-45" dirty="0">
                <a:solidFill>
                  <a:srgbClr val="004D2D"/>
                </a:solidFill>
                <a:latin typeface="Arial"/>
                <a:cs typeface="Arial"/>
              </a:rPr>
              <a:t> </a:t>
            </a:r>
            <a:r>
              <a:rPr sz="1400" spc="-20" dirty="0">
                <a:solidFill>
                  <a:srgbClr val="004D2D"/>
                </a:solidFill>
                <a:latin typeface="Arial"/>
                <a:cs typeface="Arial"/>
              </a:rPr>
              <a:t>correct </a:t>
            </a:r>
            <a:r>
              <a:rPr sz="1400" dirty="0">
                <a:solidFill>
                  <a:srgbClr val="004D2D"/>
                </a:solidFill>
                <a:latin typeface="Arial"/>
                <a:cs typeface="Arial"/>
              </a:rPr>
              <a:t>and</a:t>
            </a:r>
            <a:r>
              <a:rPr sz="1400" spc="-65" dirty="0">
                <a:solidFill>
                  <a:srgbClr val="004D2D"/>
                </a:solidFill>
                <a:latin typeface="Arial"/>
                <a:cs typeface="Arial"/>
              </a:rPr>
              <a:t> </a:t>
            </a:r>
            <a:r>
              <a:rPr sz="1400" spc="-10" dirty="0">
                <a:solidFill>
                  <a:srgbClr val="004D2D"/>
                </a:solidFill>
                <a:latin typeface="Arial"/>
                <a:cs typeface="Arial"/>
              </a:rPr>
              <a:t>within</a:t>
            </a:r>
            <a:r>
              <a:rPr sz="1400" spc="-50" dirty="0">
                <a:solidFill>
                  <a:srgbClr val="004D2D"/>
                </a:solidFill>
                <a:latin typeface="Arial"/>
                <a:cs typeface="Arial"/>
              </a:rPr>
              <a:t> </a:t>
            </a:r>
            <a:r>
              <a:rPr sz="1400" dirty="0">
                <a:solidFill>
                  <a:srgbClr val="004D2D"/>
                </a:solidFill>
                <a:latin typeface="Arial"/>
                <a:cs typeface="Arial"/>
              </a:rPr>
              <a:t>the</a:t>
            </a:r>
            <a:r>
              <a:rPr sz="1400" spc="-50" dirty="0">
                <a:solidFill>
                  <a:srgbClr val="004D2D"/>
                </a:solidFill>
                <a:latin typeface="Arial"/>
                <a:cs typeface="Arial"/>
              </a:rPr>
              <a:t> </a:t>
            </a:r>
            <a:r>
              <a:rPr sz="1400" dirty="0">
                <a:solidFill>
                  <a:srgbClr val="004D2D"/>
                </a:solidFill>
                <a:latin typeface="Arial"/>
                <a:cs typeface="Arial"/>
              </a:rPr>
              <a:t>£</a:t>
            </a:r>
            <a:r>
              <a:rPr lang="en-GB" sz="1400" dirty="0">
                <a:solidFill>
                  <a:srgbClr val="004D2D"/>
                </a:solidFill>
                <a:latin typeface="Arial"/>
                <a:cs typeface="Arial"/>
              </a:rPr>
              <a:t>1.5</a:t>
            </a:r>
            <a:r>
              <a:rPr sz="1400" spc="-50" dirty="0">
                <a:solidFill>
                  <a:srgbClr val="004D2D"/>
                </a:solidFill>
                <a:latin typeface="Arial"/>
                <a:cs typeface="Arial"/>
              </a:rPr>
              <a:t> </a:t>
            </a:r>
            <a:r>
              <a:rPr sz="1400" spc="-10" dirty="0">
                <a:solidFill>
                  <a:srgbClr val="004D2D"/>
                </a:solidFill>
                <a:latin typeface="Arial"/>
                <a:cs typeface="Arial"/>
              </a:rPr>
              <a:t>million</a:t>
            </a:r>
            <a:r>
              <a:rPr sz="1400" spc="-55" dirty="0">
                <a:solidFill>
                  <a:srgbClr val="004D2D"/>
                </a:solidFill>
                <a:latin typeface="Arial"/>
                <a:cs typeface="Arial"/>
              </a:rPr>
              <a:t> </a:t>
            </a:r>
            <a:r>
              <a:rPr sz="1400" spc="-10" dirty="0">
                <a:solidFill>
                  <a:srgbClr val="004D2D"/>
                </a:solidFill>
                <a:latin typeface="Arial"/>
                <a:cs typeface="Arial"/>
              </a:rPr>
              <a:t>budget</a:t>
            </a:r>
            <a:r>
              <a:rPr sz="1400" spc="-50" dirty="0">
                <a:solidFill>
                  <a:srgbClr val="004D2D"/>
                </a:solidFill>
                <a:latin typeface="Arial"/>
                <a:cs typeface="Arial"/>
              </a:rPr>
              <a:t> </a:t>
            </a:r>
            <a:r>
              <a:rPr sz="1400" dirty="0">
                <a:solidFill>
                  <a:srgbClr val="004D2D"/>
                </a:solidFill>
                <a:latin typeface="Arial"/>
                <a:cs typeface="Arial"/>
              </a:rPr>
              <a:t>over</a:t>
            </a:r>
            <a:r>
              <a:rPr sz="1400" spc="-50" dirty="0">
                <a:solidFill>
                  <a:srgbClr val="004D2D"/>
                </a:solidFill>
                <a:latin typeface="Arial"/>
                <a:cs typeface="Arial"/>
              </a:rPr>
              <a:t> </a:t>
            </a:r>
            <a:r>
              <a:rPr sz="1400" dirty="0">
                <a:solidFill>
                  <a:srgbClr val="004D2D"/>
                </a:solidFill>
                <a:latin typeface="Arial"/>
                <a:cs typeface="Arial"/>
              </a:rPr>
              <a:t>5</a:t>
            </a:r>
            <a:r>
              <a:rPr sz="1400" spc="-50" dirty="0">
                <a:solidFill>
                  <a:srgbClr val="004D2D"/>
                </a:solidFill>
                <a:latin typeface="Arial"/>
                <a:cs typeface="Arial"/>
              </a:rPr>
              <a:t> </a:t>
            </a:r>
            <a:r>
              <a:rPr sz="1400" spc="-10" dirty="0">
                <a:solidFill>
                  <a:srgbClr val="004D2D"/>
                </a:solidFill>
                <a:latin typeface="Arial"/>
                <a:cs typeface="Arial"/>
              </a:rPr>
              <a:t>years</a:t>
            </a:r>
            <a:endParaRPr sz="1400" dirty="0">
              <a:latin typeface="Arial"/>
              <a:cs typeface="Arial"/>
            </a:endParaRPr>
          </a:p>
        </p:txBody>
      </p:sp>
      <p:sp>
        <p:nvSpPr>
          <p:cNvPr id="5" name="object 5"/>
          <p:cNvSpPr txBox="1"/>
          <p:nvPr/>
        </p:nvSpPr>
        <p:spPr>
          <a:xfrm>
            <a:off x="385688" y="3355521"/>
            <a:ext cx="3801745" cy="452120"/>
          </a:xfrm>
          <a:prstGeom prst="rect">
            <a:avLst/>
          </a:prstGeom>
        </p:spPr>
        <p:txBody>
          <a:bodyPr vert="horz" wrap="square" lIns="0" tIns="12700" rIns="0" bIns="0" rtlCol="0">
            <a:spAutoFit/>
          </a:bodyPr>
          <a:lstStyle/>
          <a:p>
            <a:pPr marL="240665" marR="5080" indent="-228600">
              <a:lnSpc>
                <a:spcPct val="100000"/>
              </a:lnSpc>
              <a:spcBef>
                <a:spcPts val="100"/>
              </a:spcBef>
              <a:buChar char="•"/>
              <a:tabLst>
                <a:tab pos="240665" algn="l"/>
                <a:tab pos="241935" algn="l"/>
              </a:tabLst>
            </a:pPr>
            <a:r>
              <a:rPr sz="1400" dirty="0">
                <a:solidFill>
                  <a:srgbClr val="004D2D"/>
                </a:solidFill>
                <a:latin typeface="Arial"/>
                <a:cs typeface="Arial"/>
              </a:rPr>
              <a:t>Use</a:t>
            </a:r>
            <a:r>
              <a:rPr sz="1400" spc="-65" dirty="0">
                <a:solidFill>
                  <a:srgbClr val="004D2D"/>
                </a:solidFill>
                <a:latin typeface="Arial"/>
                <a:cs typeface="Arial"/>
              </a:rPr>
              <a:t> </a:t>
            </a:r>
            <a:r>
              <a:rPr sz="1400" dirty="0">
                <a:solidFill>
                  <a:srgbClr val="004D2D"/>
                </a:solidFill>
                <a:latin typeface="Arial"/>
                <a:cs typeface="Arial"/>
              </a:rPr>
              <a:t>a</a:t>
            </a:r>
            <a:r>
              <a:rPr sz="1400" spc="-60" dirty="0">
                <a:solidFill>
                  <a:srgbClr val="004D2D"/>
                </a:solidFill>
                <a:latin typeface="Arial"/>
                <a:cs typeface="Arial"/>
              </a:rPr>
              <a:t> </a:t>
            </a:r>
            <a:r>
              <a:rPr sz="1400" dirty="0">
                <a:solidFill>
                  <a:srgbClr val="004D2D"/>
                </a:solidFill>
                <a:latin typeface="Arial"/>
                <a:cs typeface="Arial"/>
              </a:rPr>
              <a:t>good</a:t>
            </a:r>
            <a:r>
              <a:rPr sz="1400" spc="-65" dirty="0">
                <a:solidFill>
                  <a:srgbClr val="004D2D"/>
                </a:solidFill>
                <a:latin typeface="Arial"/>
                <a:cs typeface="Arial"/>
              </a:rPr>
              <a:t> </a:t>
            </a:r>
            <a:r>
              <a:rPr sz="1400" dirty="0">
                <a:solidFill>
                  <a:srgbClr val="004D2D"/>
                </a:solidFill>
                <a:latin typeface="Arial"/>
                <a:cs typeface="Arial"/>
              </a:rPr>
              <a:t>range</a:t>
            </a:r>
            <a:r>
              <a:rPr sz="1400" spc="-60" dirty="0">
                <a:solidFill>
                  <a:srgbClr val="004D2D"/>
                </a:solidFill>
                <a:latin typeface="Arial"/>
                <a:cs typeface="Arial"/>
              </a:rPr>
              <a:t> </a:t>
            </a:r>
            <a:r>
              <a:rPr sz="1400" dirty="0">
                <a:solidFill>
                  <a:srgbClr val="004D2D"/>
                </a:solidFill>
                <a:latin typeface="Arial"/>
                <a:cs typeface="Arial"/>
              </a:rPr>
              <a:t>of</a:t>
            </a:r>
            <a:r>
              <a:rPr sz="1400" spc="-65" dirty="0">
                <a:solidFill>
                  <a:srgbClr val="004D2D"/>
                </a:solidFill>
                <a:latin typeface="Arial"/>
                <a:cs typeface="Arial"/>
              </a:rPr>
              <a:t> </a:t>
            </a:r>
            <a:r>
              <a:rPr sz="1400" spc="-10" dirty="0">
                <a:solidFill>
                  <a:srgbClr val="004D2D"/>
                </a:solidFill>
                <a:latin typeface="Arial"/>
                <a:cs typeface="Arial"/>
              </a:rPr>
              <a:t>biodiversity</a:t>
            </a:r>
            <a:r>
              <a:rPr sz="1400" spc="-60" dirty="0">
                <a:solidFill>
                  <a:srgbClr val="004D2D"/>
                </a:solidFill>
                <a:latin typeface="Arial"/>
                <a:cs typeface="Arial"/>
              </a:rPr>
              <a:t> </a:t>
            </a:r>
            <a:r>
              <a:rPr sz="1400" spc="-20" dirty="0">
                <a:solidFill>
                  <a:srgbClr val="004D2D"/>
                </a:solidFill>
                <a:latin typeface="Arial"/>
                <a:cs typeface="Arial"/>
              </a:rPr>
              <a:t>improvement </a:t>
            </a:r>
            <a:r>
              <a:rPr sz="1400" spc="-10" dirty="0">
                <a:solidFill>
                  <a:srgbClr val="004D2D"/>
                </a:solidFill>
                <a:latin typeface="Arial"/>
                <a:cs typeface="Arial"/>
              </a:rPr>
              <a:t>methods</a:t>
            </a:r>
            <a:endParaRPr sz="1400">
              <a:latin typeface="Arial"/>
              <a:cs typeface="Arial"/>
            </a:endParaRPr>
          </a:p>
        </p:txBody>
      </p:sp>
      <p:sp>
        <p:nvSpPr>
          <p:cNvPr id="6" name="object 6"/>
          <p:cNvSpPr txBox="1"/>
          <p:nvPr/>
        </p:nvSpPr>
        <p:spPr>
          <a:xfrm>
            <a:off x="4777704" y="2748867"/>
            <a:ext cx="3933190" cy="452120"/>
          </a:xfrm>
          <a:prstGeom prst="rect">
            <a:avLst/>
          </a:prstGeom>
        </p:spPr>
        <p:txBody>
          <a:bodyPr vert="horz" wrap="square" lIns="0" tIns="12700" rIns="0" bIns="0" rtlCol="0">
            <a:spAutoFit/>
          </a:bodyPr>
          <a:lstStyle/>
          <a:p>
            <a:pPr marL="240665" marR="5080" indent="-228600">
              <a:lnSpc>
                <a:spcPct val="100000"/>
              </a:lnSpc>
              <a:spcBef>
                <a:spcPts val="100"/>
              </a:spcBef>
              <a:buChar char="•"/>
              <a:tabLst>
                <a:tab pos="240665" algn="l"/>
                <a:tab pos="241935" algn="l"/>
              </a:tabLst>
            </a:pPr>
            <a:r>
              <a:rPr sz="1400" spc="-10" dirty="0">
                <a:solidFill>
                  <a:srgbClr val="004D2D"/>
                </a:solidFill>
                <a:latin typeface="Arial"/>
                <a:cs typeface="Arial"/>
              </a:rPr>
              <a:t>Justify</a:t>
            </a:r>
            <a:r>
              <a:rPr sz="1400" spc="-60" dirty="0">
                <a:solidFill>
                  <a:srgbClr val="004D2D"/>
                </a:solidFill>
                <a:latin typeface="Arial"/>
                <a:cs typeface="Arial"/>
              </a:rPr>
              <a:t> </a:t>
            </a:r>
            <a:r>
              <a:rPr sz="1400" dirty="0">
                <a:solidFill>
                  <a:srgbClr val="004D2D"/>
                </a:solidFill>
                <a:latin typeface="Arial"/>
                <a:cs typeface="Arial"/>
              </a:rPr>
              <a:t>your</a:t>
            </a:r>
            <a:r>
              <a:rPr sz="1400" spc="-60" dirty="0">
                <a:solidFill>
                  <a:srgbClr val="004D2D"/>
                </a:solidFill>
                <a:latin typeface="Arial"/>
                <a:cs typeface="Arial"/>
              </a:rPr>
              <a:t> </a:t>
            </a:r>
            <a:r>
              <a:rPr sz="1400" spc="-10" dirty="0">
                <a:solidFill>
                  <a:srgbClr val="004D2D"/>
                </a:solidFill>
                <a:latin typeface="Arial"/>
                <a:cs typeface="Arial"/>
              </a:rPr>
              <a:t>choices</a:t>
            </a:r>
            <a:r>
              <a:rPr sz="1400" spc="-60" dirty="0">
                <a:solidFill>
                  <a:srgbClr val="004D2D"/>
                </a:solidFill>
                <a:latin typeface="Arial"/>
                <a:cs typeface="Arial"/>
              </a:rPr>
              <a:t> </a:t>
            </a:r>
            <a:r>
              <a:rPr sz="1400" dirty="0">
                <a:solidFill>
                  <a:srgbClr val="004D2D"/>
                </a:solidFill>
                <a:latin typeface="Arial"/>
                <a:cs typeface="Arial"/>
              </a:rPr>
              <a:t>of</a:t>
            </a:r>
            <a:r>
              <a:rPr sz="1400" spc="-60" dirty="0">
                <a:solidFill>
                  <a:srgbClr val="004D2D"/>
                </a:solidFill>
                <a:latin typeface="Arial"/>
                <a:cs typeface="Arial"/>
              </a:rPr>
              <a:t> </a:t>
            </a:r>
            <a:r>
              <a:rPr sz="1400" spc="-10" dirty="0">
                <a:solidFill>
                  <a:srgbClr val="004D2D"/>
                </a:solidFill>
                <a:latin typeface="Arial"/>
                <a:cs typeface="Arial"/>
              </a:rPr>
              <a:t>biodiversity</a:t>
            </a:r>
            <a:r>
              <a:rPr sz="1400" spc="-55" dirty="0">
                <a:solidFill>
                  <a:srgbClr val="004D2D"/>
                </a:solidFill>
                <a:latin typeface="Arial"/>
                <a:cs typeface="Arial"/>
              </a:rPr>
              <a:t> </a:t>
            </a:r>
            <a:r>
              <a:rPr sz="1400" spc="-20" dirty="0">
                <a:solidFill>
                  <a:srgbClr val="004D2D"/>
                </a:solidFill>
                <a:latin typeface="Arial"/>
                <a:cs typeface="Arial"/>
              </a:rPr>
              <a:t>improvement </a:t>
            </a:r>
            <a:r>
              <a:rPr sz="1400" spc="-10" dirty="0">
                <a:solidFill>
                  <a:srgbClr val="004D2D"/>
                </a:solidFill>
                <a:latin typeface="Arial"/>
                <a:cs typeface="Arial"/>
              </a:rPr>
              <a:t>methods</a:t>
            </a:r>
            <a:endParaRPr sz="1400">
              <a:latin typeface="Arial"/>
              <a:cs typeface="Arial"/>
            </a:endParaRPr>
          </a:p>
        </p:txBody>
      </p:sp>
      <p:sp>
        <p:nvSpPr>
          <p:cNvPr id="7" name="object 7"/>
          <p:cNvSpPr txBox="1"/>
          <p:nvPr/>
        </p:nvSpPr>
        <p:spPr>
          <a:xfrm>
            <a:off x="4777704" y="3355521"/>
            <a:ext cx="3970654" cy="238760"/>
          </a:xfrm>
          <a:prstGeom prst="rect">
            <a:avLst/>
          </a:prstGeom>
        </p:spPr>
        <p:txBody>
          <a:bodyPr vert="horz" wrap="square" lIns="0" tIns="12700" rIns="0" bIns="0" rtlCol="0">
            <a:spAutoFit/>
          </a:bodyPr>
          <a:lstStyle/>
          <a:p>
            <a:pPr marL="240665" indent="-228600">
              <a:lnSpc>
                <a:spcPct val="100000"/>
              </a:lnSpc>
              <a:spcBef>
                <a:spcPts val="100"/>
              </a:spcBef>
              <a:buChar char="•"/>
              <a:tabLst>
                <a:tab pos="240665" algn="l"/>
                <a:tab pos="241935" algn="l"/>
              </a:tabLst>
            </a:pPr>
            <a:r>
              <a:rPr sz="1400" spc="-10" dirty="0">
                <a:solidFill>
                  <a:srgbClr val="004D2D"/>
                </a:solidFill>
                <a:latin typeface="Arial"/>
                <a:cs typeface="Arial"/>
              </a:rPr>
              <a:t>Communication</a:t>
            </a:r>
            <a:r>
              <a:rPr sz="1400" spc="-65" dirty="0">
                <a:solidFill>
                  <a:srgbClr val="004D2D"/>
                </a:solidFill>
                <a:latin typeface="Arial"/>
                <a:cs typeface="Arial"/>
              </a:rPr>
              <a:t> </a:t>
            </a:r>
            <a:r>
              <a:rPr sz="1400" dirty="0">
                <a:solidFill>
                  <a:srgbClr val="004D2D"/>
                </a:solidFill>
                <a:latin typeface="Arial"/>
                <a:cs typeface="Arial"/>
              </a:rPr>
              <a:t>skills</a:t>
            </a:r>
            <a:r>
              <a:rPr sz="1400" spc="270" dirty="0">
                <a:solidFill>
                  <a:srgbClr val="004D2D"/>
                </a:solidFill>
                <a:latin typeface="Arial"/>
                <a:cs typeface="Arial"/>
              </a:rPr>
              <a:t> </a:t>
            </a:r>
            <a:r>
              <a:rPr sz="1400" dirty="0">
                <a:solidFill>
                  <a:srgbClr val="004D2D"/>
                </a:solidFill>
                <a:latin typeface="Arial"/>
                <a:cs typeface="Arial"/>
              </a:rPr>
              <a:t>-</a:t>
            </a:r>
            <a:r>
              <a:rPr sz="1400" spc="-60" dirty="0">
                <a:solidFill>
                  <a:srgbClr val="004D2D"/>
                </a:solidFill>
                <a:latin typeface="Arial"/>
                <a:cs typeface="Arial"/>
              </a:rPr>
              <a:t> </a:t>
            </a:r>
            <a:r>
              <a:rPr sz="1400" spc="-10" dirty="0">
                <a:solidFill>
                  <a:srgbClr val="004D2D"/>
                </a:solidFill>
                <a:latin typeface="Arial"/>
                <a:cs typeface="Arial"/>
              </a:rPr>
              <a:t>Explain</a:t>
            </a:r>
            <a:r>
              <a:rPr sz="1400" spc="-65" dirty="0">
                <a:solidFill>
                  <a:srgbClr val="004D2D"/>
                </a:solidFill>
                <a:latin typeface="Arial"/>
                <a:cs typeface="Arial"/>
              </a:rPr>
              <a:t> </a:t>
            </a:r>
            <a:r>
              <a:rPr sz="1400" dirty="0">
                <a:solidFill>
                  <a:srgbClr val="004D2D"/>
                </a:solidFill>
                <a:latin typeface="Arial"/>
                <a:cs typeface="Arial"/>
              </a:rPr>
              <a:t>your</a:t>
            </a:r>
            <a:r>
              <a:rPr sz="1400" spc="-65" dirty="0">
                <a:solidFill>
                  <a:srgbClr val="004D2D"/>
                </a:solidFill>
                <a:latin typeface="Arial"/>
                <a:cs typeface="Arial"/>
              </a:rPr>
              <a:t> </a:t>
            </a:r>
            <a:r>
              <a:rPr sz="1400" dirty="0">
                <a:solidFill>
                  <a:srgbClr val="004D2D"/>
                </a:solidFill>
                <a:latin typeface="Arial"/>
                <a:cs typeface="Arial"/>
              </a:rPr>
              <a:t>plan</a:t>
            </a:r>
            <a:r>
              <a:rPr sz="1400" spc="-60" dirty="0">
                <a:solidFill>
                  <a:srgbClr val="004D2D"/>
                </a:solidFill>
                <a:latin typeface="Arial"/>
                <a:cs typeface="Arial"/>
              </a:rPr>
              <a:t> </a:t>
            </a:r>
            <a:r>
              <a:rPr sz="1400" spc="-10" dirty="0">
                <a:solidFill>
                  <a:srgbClr val="004D2D"/>
                </a:solidFill>
                <a:latin typeface="Arial"/>
                <a:cs typeface="Arial"/>
              </a:rPr>
              <a:t>clearly</a:t>
            </a:r>
            <a:endParaRPr sz="1400">
              <a:latin typeface="Arial"/>
              <a:cs typeface="Arial"/>
            </a:endParaRPr>
          </a:p>
        </p:txBody>
      </p:sp>
      <p:sp>
        <p:nvSpPr>
          <p:cNvPr id="8" name="object 8"/>
          <p:cNvSpPr txBox="1"/>
          <p:nvPr/>
        </p:nvSpPr>
        <p:spPr>
          <a:xfrm>
            <a:off x="4777704" y="3748814"/>
            <a:ext cx="3242310" cy="238760"/>
          </a:xfrm>
          <a:prstGeom prst="rect">
            <a:avLst/>
          </a:prstGeom>
        </p:spPr>
        <p:txBody>
          <a:bodyPr vert="horz" wrap="square" lIns="0" tIns="12700" rIns="0" bIns="0" rtlCol="0">
            <a:spAutoFit/>
          </a:bodyPr>
          <a:lstStyle/>
          <a:p>
            <a:pPr marL="240665" indent="-228600">
              <a:lnSpc>
                <a:spcPct val="100000"/>
              </a:lnSpc>
              <a:spcBef>
                <a:spcPts val="100"/>
              </a:spcBef>
              <a:buChar char="•"/>
              <a:tabLst>
                <a:tab pos="240665" algn="l"/>
                <a:tab pos="241935" algn="l"/>
              </a:tabLst>
            </a:pPr>
            <a:r>
              <a:rPr sz="1400" spc="-10" dirty="0">
                <a:solidFill>
                  <a:srgbClr val="004D2D"/>
                </a:solidFill>
                <a:latin typeface="Arial"/>
                <a:cs typeface="Arial"/>
              </a:rPr>
              <a:t>Answer</a:t>
            </a:r>
            <a:r>
              <a:rPr sz="1400" spc="-50" dirty="0">
                <a:solidFill>
                  <a:srgbClr val="004D2D"/>
                </a:solidFill>
                <a:latin typeface="Arial"/>
                <a:cs typeface="Arial"/>
              </a:rPr>
              <a:t> </a:t>
            </a:r>
            <a:r>
              <a:rPr sz="1400" spc="-10" dirty="0">
                <a:solidFill>
                  <a:srgbClr val="004D2D"/>
                </a:solidFill>
                <a:latin typeface="Arial"/>
                <a:cs typeface="Arial"/>
              </a:rPr>
              <a:t>follow</a:t>
            </a:r>
            <a:r>
              <a:rPr sz="1400" spc="-50" dirty="0">
                <a:solidFill>
                  <a:srgbClr val="004D2D"/>
                </a:solidFill>
                <a:latin typeface="Arial"/>
                <a:cs typeface="Arial"/>
              </a:rPr>
              <a:t> </a:t>
            </a:r>
            <a:r>
              <a:rPr sz="1400" dirty="0">
                <a:solidFill>
                  <a:srgbClr val="004D2D"/>
                </a:solidFill>
                <a:latin typeface="Arial"/>
                <a:cs typeface="Arial"/>
              </a:rPr>
              <a:t>up</a:t>
            </a:r>
            <a:r>
              <a:rPr sz="1400" spc="-50" dirty="0">
                <a:solidFill>
                  <a:srgbClr val="004D2D"/>
                </a:solidFill>
                <a:latin typeface="Arial"/>
                <a:cs typeface="Arial"/>
              </a:rPr>
              <a:t> </a:t>
            </a:r>
            <a:r>
              <a:rPr sz="1400" spc="-10" dirty="0">
                <a:solidFill>
                  <a:srgbClr val="004D2D"/>
                </a:solidFill>
                <a:latin typeface="Arial"/>
                <a:cs typeface="Arial"/>
              </a:rPr>
              <a:t>questions</a:t>
            </a:r>
            <a:r>
              <a:rPr sz="1400" spc="-45" dirty="0">
                <a:solidFill>
                  <a:srgbClr val="004D2D"/>
                </a:solidFill>
                <a:latin typeface="Arial"/>
                <a:cs typeface="Arial"/>
              </a:rPr>
              <a:t> </a:t>
            </a:r>
            <a:r>
              <a:rPr sz="1400" spc="-10" dirty="0">
                <a:solidFill>
                  <a:srgbClr val="004D2D"/>
                </a:solidFill>
                <a:latin typeface="Arial"/>
                <a:cs typeface="Arial"/>
              </a:rPr>
              <a:t>confidently</a:t>
            </a:r>
            <a:endParaRPr sz="140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2500630">
              <a:lnSpc>
                <a:spcPct val="100000"/>
              </a:lnSpc>
              <a:spcBef>
                <a:spcPts val="100"/>
              </a:spcBef>
            </a:pPr>
            <a:r>
              <a:rPr dirty="0"/>
              <a:t>Let’s</a:t>
            </a:r>
            <a:r>
              <a:rPr spc="-40" dirty="0"/>
              <a:t> </a:t>
            </a:r>
            <a:r>
              <a:rPr dirty="0"/>
              <a:t>hear</a:t>
            </a:r>
            <a:r>
              <a:rPr spc="-40" dirty="0"/>
              <a:t> </a:t>
            </a:r>
            <a:r>
              <a:rPr dirty="0"/>
              <a:t>your</a:t>
            </a:r>
            <a:r>
              <a:rPr spc="-35" dirty="0"/>
              <a:t> </a:t>
            </a:r>
            <a:r>
              <a:rPr spc="-10" dirty="0"/>
              <a:t>pitch!</a:t>
            </a:r>
          </a:p>
        </p:txBody>
      </p:sp>
      <p:sp>
        <p:nvSpPr>
          <p:cNvPr id="3" name="object 3"/>
          <p:cNvSpPr/>
          <p:nvPr/>
        </p:nvSpPr>
        <p:spPr>
          <a:xfrm>
            <a:off x="1353111" y="2267078"/>
            <a:ext cx="2056764" cy="2056764"/>
          </a:xfrm>
          <a:custGeom>
            <a:avLst/>
            <a:gdLst/>
            <a:ahLst/>
            <a:cxnLst/>
            <a:rect l="l" t="t" r="r" b="b"/>
            <a:pathLst>
              <a:path w="2056764" h="2056764">
                <a:moveTo>
                  <a:pt x="1028331" y="0"/>
                </a:moveTo>
                <a:lnTo>
                  <a:pt x="979923" y="1119"/>
                </a:lnTo>
                <a:lnTo>
                  <a:pt x="932091" y="4444"/>
                </a:lnTo>
                <a:lnTo>
                  <a:pt x="884884" y="9925"/>
                </a:lnTo>
                <a:lnTo>
                  <a:pt x="838352" y="17513"/>
                </a:lnTo>
                <a:lnTo>
                  <a:pt x="792544" y="27159"/>
                </a:lnTo>
                <a:lnTo>
                  <a:pt x="747510" y="38812"/>
                </a:lnTo>
                <a:lnTo>
                  <a:pt x="703299" y="52425"/>
                </a:lnTo>
                <a:lnTo>
                  <a:pt x="659960" y="67947"/>
                </a:lnTo>
                <a:lnTo>
                  <a:pt x="617543" y="85328"/>
                </a:lnTo>
                <a:lnTo>
                  <a:pt x="576097" y="104521"/>
                </a:lnTo>
                <a:lnTo>
                  <a:pt x="535672" y="125474"/>
                </a:lnTo>
                <a:lnTo>
                  <a:pt x="496316" y="148140"/>
                </a:lnTo>
                <a:lnTo>
                  <a:pt x="458080" y="172468"/>
                </a:lnTo>
                <a:lnTo>
                  <a:pt x="421012" y="198409"/>
                </a:lnTo>
                <a:lnTo>
                  <a:pt x="385162" y="225914"/>
                </a:lnTo>
                <a:lnTo>
                  <a:pt x="350580" y="254933"/>
                </a:lnTo>
                <a:lnTo>
                  <a:pt x="317315" y="285417"/>
                </a:lnTo>
                <a:lnTo>
                  <a:pt x="285415" y="317316"/>
                </a:lnTo>
                <a:lnTo>
                  <a:pt x="254931" y="350582"/>
                </a:lnTo>
                <a:lnTo>
                  <a:pt x="225913" y="385165"/>
                </a:lnTo>
                <a:lnTo>
                  <a:pt x="198408" y="421015"/>
                </a:lnTo>
                <a:lnTo>
                  <a:pt x="172467" y="458083"/>
                </a:lnTo>
                <a:lnTo>
                  <a:pt x="148139" y="496320"/>
                </a:lnTo>
                <a:lnTo>
                  <a:pt x="125474" y="535676"/>
                </a:lnTo>
                <a:lnTo>
                  <a:pt x="104520" y="576102"/>
                </a:lnTo>
                <a:lnTo>
                  <a:pt x="85328" y="617548"/>
                </a:lnTo>
                <a:lnTo>
                  <a:pt x="67946" y="659966"/>
                </a:lnTo>
                <a:lnTo>
                  <a:pt x="52425" y="703306"/>
                </a:lnTo>
                <a:lnTo>
                  <a:pt x="38812" y="747517"/>
                </a:lnTo>
                <a:lnTo>
                  <a:pt x="27159" y="792552"/>
                </a:lnTo>
                <a:lnTo>
                  <a:pt x="17513" y="838361"/>
                </a:lnTo>
                <a:lnTo>
                  <a:pt x="9925" y="884894"/>
                </a:lnTo>
                <a:lnTo>
                  <a:pt x="4444" y="932101"/>
                </a:lnTo>
                <a:lnTo>
                  <a:pt x="1119" y="979935"/>
                </a:lnTo>
                <a:lnTo>
                  <a:pt x="0" y="1028344"/>
                </a:lnTo>
                <a:lnTo>
                  <a:pt x="1119" y="1076752"/>
                </a:lnTo>
                <a:lnTo>
                  <a:pt x="4444" y="1124584"/>
                </a:lnTo>
                <a:lnTo>
                  <a:pt x="9925" y="1171791"/>
                </a:lnTo>
                <a:lnTo>
                  <a:pt x="17513" y="1218323"/>
                </a:lnTo>
                <a:lnTo>
                  <a:pt x="27159" y="1264131"/>
                </a:lnTo>
                <a:lnTo>
                  <a:pt x="38812" y="1309165"/>
                </a:lnTo>
                <a:lnTo>
                  <a:pt x="52425" y="1353376"/>
                </a:lnTo>
                <a:lnTo>
                  <a:pt x="67946" y="1396715"/>
                </a:lnTo>
                <a:lnTo>
                  <a:pt x="85328" y="1439132"/>
                </a:lnTo>
                <a:lnTo>
                  <a:pt x="104520" y="1480578"/>
                </a:lnTo>
                <a:lnTo>
                  <a:pt x="125474" y="1521003"/>
                </a:lnTo>
                <a:lnTo>
                  <a:pt x="148139" y="1560359"/>
                </a:lnTo>
                <a:lnTo>
                  <a:pt x="172467" y="1598595"/>
                </a:lnTo>
                <a:lnTo>
                  <a:pt x="198408" y="1635663"/>
                </a:lnTo>
                <a:lnTo>
                  <a:pt x="225913" y="1671513"/>
                </a:lnTo>
                <a:lnTo>
                  <a:pt x="254931" y="1706095"/>
                </a:lnTo>
                <a:lnTo>
                  <a:pt x="285415" y="1739360"/>
                </a:lnTo>
                <a:lnTo>
                  <a:pt x="317315" y="1771260"/>
                </a:lnTo>
                <a:lnTo>
                  <a:pt x="350580" y="1801744"/>
                </a:lnTo>
                <a:lnTo>
                  <a:pt x="385162" y="1830762"/>
                </a:lnTo>
                <a:lnTo>
                  <a:pt x="421012" y="1858267"/>
                </a:lnTo>
                <a:lnTo>
                  <a:pt x="458080" y="1884208"/>
                </a:lnTo>
                <a:lnTo>
                  <a:pt x="496316" y="1908536"/>
                </a:lnTo>
                <a:lnTo>
                  <a:pt x="535672" y="1931201"/>
                </a:lnTo>
                <a:lnTo>
                  <a:pt x="576097" y="1952155"/>
                </a:lnTo>
                <a:lnTo>
                  <a:pt x="617543" y="1971347"/>
                </a:lnTo>
                <a:lnTo>
                  <a:pt x="659960" y="1988729"/>
                </a:lnTo>
                <a:lnTo>
                  <a:pt x="703299" y="2004251"/>
                </a:lnTo>
                <a:lnTo>
                  <a:pt x="747510" y="2017863"/>
                </a:lnTo>
                <a:lnTo>
                  <a:pt x="792544" y="2029517"/>
                </a:lnTo>
                <a:lnTo>
                  <a:pt x="838352" y="2039162"/>
                </a:lnTo>
                <a:lnTo>
                  <a:pt x="884884" y="2046750"/>
                </a:lnTo>
                <a:lnTo>
                  <a:pt x="932091" y="2052231"/>
                </a:lnTo>
                <a:lnTo>
                  <a:pt x="979923" y="2055556"/>
                </a:lnTo>
                <a:lnTo>
                  <a:pt x="1028331" y="2056676"/>
                </a:lnTo>
                <a:lnTo>
                  <a:pt x="1076739" y="2055556"/>
                </a:lnTo>
                <a:lnTo>
                  <a:pt x="1124572" y="2052231"/>
                </a:lnTo>
                <a:lnTo>
                  <a:pt x="1171778" y="2046750"/>
                </a:lnTo>
                <a:lnTo>
                  <a:pt x="1218310" y="2039162"/>
                </a:lnTo>
                <a:lnTo>
                  <a:pt x="1264118" y="2029517"/>
                </a:lnTo>
                <a:lnTo>
                  <a:pt x="1309152" y="2017863"/>
                </a:lnTo>
                <a:lnTo>
                  <a:pt x="1353363" y="2004251"/>
                </a:lnTo>
                <a:lnTo>
                  <a:pt x="1396702" y="1988729"/>
                </a:lnTo>
                <a:lnTo>
                  <a:pt x="1439119" y="1971347"/>
                </a:lnTo>
                <a:lnTo>
                  <a:pt x="1480565" y="1952155"/>
                </a:lnTo>
                <a:lnTo>
                  <a:pt x="1520991" y="1931201"/>
                </a:lnTo>
                <a:lnTo>
                  <a:pt x="1560346" y="1908536"/>
                </a:lnTo>
                <a:lnTo>
                  <a:pt x="1598583" y="1884208"/>
                </a:lnTo>
                <a:lnTo>
                  <a:pt x="1635650" y="1858267"/>
                </a:lnTo>
                <a:lnTo>
                  <a:pt x="1671500" y="1830762"/>
                </a:lnTo>
                <a:lnTo>
                  <a:pt x="1706082" y="1801744"/>
                </a:lnTo>
                <a:lnTo>
                  <a:pt x="1739348" y="1771260"/>
                </a:lnTo>
                <a:lnTo>
                  <a:pt x="1771247" y="1739360"/>
                </a:lnTo>
                <a:lnTo>
                  <a:pt x="1801731" y="1706095"/>
                </a:lnTo>
                <a:lnTo>
                  <a:pt x="1830750" y="1671513"/>
                </a:lnTo>
                <a:lnTo>
                  <a:pt x="1858254" y="1635663"/>
                </a:lnTo>
                <a:lnTo>
                  <a:pt x="1884195" y="1598595"/>
                </a:lnTo>
                <a:lnTo>
                  <a:pt x="1908523" y="1560359"/>
                </a:lnTo>
                <a:lnTo>
                  <a:pt x="1931188" y="1521003"/>
                </a:lnTo>
                <a:lnTo>
                  <a:pt x="1952142" y="1480578"/>
                </a:lnTo>
                <a:lnTo>
                  <a:pt x="1971334" y="1439132"/>
                </a:lnTo>
                <a:lnTo>
                  <a:pt x="1988716" y="1396715"/>
                </a:lnTo>
                <a:lnTo>
                  <a:pt x="2004238" y="1353376"/>
                </a:lnTo>
                <a:lnTo>
                  <a:pt x="2017850" y="1309165"/>
                </a:lnTo>
                <a:lnTo>
                  <a:pt x="2029504" y="1264131"/>
                </a:lnTo>
                <a:lnTo>
                  <a:pt x="2039149" y="1218323"/>
                </a:lnTo>
                <a:lnTo>
                  <a:pt x="2046738" y="1171791"/>
                </a:lnTo>
                <a:lnTo>
                  <a:pt x="2052219" y="1124584"/>
                </a:lnTo>
                <a:lnTo>
                  <a:pt x="2055544" y="1076752"/>
                </a:lnTo>
                <a:lnTo>
                  <a:pt x="2056663" y="1028344"/>
                </a:lnTo>
                <a:lnTo>
                  <a:pt x="2055544" y="979935"/>
                </a:lnTo>
                <a:lnTo>
                  <a:pt x="2052219" y="932101"/>
                </a:lnTo>
                <a:lnTo>
                  <a:pt x="2046738" y="884894"/>
                </a:lnTo>
                <a:lnTo>
                  <a:pt x="2039149" y="838361"/>
                </a:lnTo>
                <a:lnTo>
                  <a:pt x="2029504" y="792552"/>
                </a:lnTo>
                <a:lnTo>
                  <a:pt x="2017850" y="747517"/>
                </a:lnTo>
                <a:lnTo>
                  <a:pt x="2004238" y="703306"/>
                </a:lnTo>
                <a:lnTo>
                  <a:pt x="1988716" y="659966"/>
                </a:lnTo>
                <a:lnTo>
                  <a:pt x="1971334" y="617548"/>
                </a:lnTo>
                <a:lnTo>
                  <a:pt x="1952142" y="576102"/>
                </a:lnTo>
                <a:lnTo>
                  <a:pt x="1931188" y="535676"/>
                </a:lnTo>
                <a:lnTo>
                  <a:pt x="1908523" y="496320"/>
                </a:lnTo>
                <a:lnTo>
                  <a:pt x="1884195" y="458083"/>
                </a:lnTo>
                <a:lnTo>
                  <a:pt x="1858254" y="421015"/>
                </a:lnTo>
                <a:lnTo>
                  <a:pt x="1830750" y="385165"/>
                </a:lnTo>
                <a:lnTo>
                  <a:pt x="1801731" y="350582"/>
                </a:lnTo>
                <a:lnTo>
                  <a:pt x="1771247" y="317316"/>
                </a:lnTo>
                <a:lnTo>
                  <a:pt x="1739348" y="285417"/>
                </a:lnTo>
                <a:lnTo>
                  <a:pt x="1706082" y="254933"/>
                </a:lnTo>
                <a:lnTo>
                  <a:pt x="1671500" y="225914"/>
                </a:lnTo>
                <a:lnTo>
                  <a:pt x="1635650" y="198409"/>
                </a:lnTo>
                <a:lnTo>
                  <a:pt x="1598583" y="172468"/>
                </a:lnTo>
                <a:lnTo>
                  <a:pt x="1560346" y="148140"/>
                </a:lnTo>
                <a:lnTo>
                  <a:pt x="1520991" y="125474"/>
                </a:lnTo>
                <a:lnTo>
                  <a:pt x="1480565" y="104521"/>
                </a:lnTo>
                <a:lnTo>
                  <a:pt x="1439119" y="85328"/>
                </a:lnTo>
                <a:lnTo>
                  <a:pt x="1396702" y="67947"/>
                </a:lnTo>
                <a:lnTo>
                  <a:pt x="1353363" y="52425"/>
                </a:lnTo>
                <a:lnTo>
                  <a:pt x="1309152" y="38812"/>
                </a:lnTo>
                <a:lnTo>
                  <a:pt x="1264118" y="27159"/>
                </a:lnTo>
                <a:lnTo>
                  <a:pt x="1218310" y="17513"/>
                </a:lnTo>
                <a:lnTo>
                  <a:pt x="1171778" y="9925"/>
                </a:lnTo>
                <a:lnTo>
                  <a:pt x="1124572" y="4444"/>
                </a:lnTo>
                <a:lnTo>
                  <a:pt x="1076739" y="1119"/>
                </a:lnTo>
                <a:lnTo>
                  <a:pt x="1028331" y="0"/>
                </a:lnTo>
                <a:close/>
              </a:path>
            </a:pathLst>
          </a:custGeom>
          <a:solidFill>
            <a:srgbClr val="004D2D"/>
          </a:solidFill>
        </p:spPr>
        <p:txBody>
          <a:bodyPr wrap="square" lIns="0" tIns="0" rIns="0" bIns="0" rtlCol="0"/>
          <a:lstStyle/>
          <a:p>
            <a:endParaRPr/>
          </a:p>
        </p:txBody>
      </p:sp>
      <p:sp>
        <p:nvSpPr>
          <p:cNvPr id="4" name="object 4"/>
          <p:cNvSpPr/>
          <p:nvPr/>
        </p:nvSpPr>
        <p:spPr>
          <a:xfrm>
            <a:off x="5734225" y="2267078"/>
            <a:ext cx="2056764" cy="2056764"/>
          </a:xfrm>
          <a:custGeom>
            <a:avLst/>
            <a:gdLst/>
            <a:ahLst/>
            <a:cxnLst/>
            <a:rect l="l" t="t" r="r" b="b"/>
            <a:pathLst>
              <a:path w="2056765" h="2056764">
                <a:moveTo>
                  <a:pt x="1028331" y="0"/>
                </a:moveTo>
                <a:lnTo>
                  <a:pt x="979923" y="1119"/>
                </a:lnTo>
                <a:lnTo>
                  <a:pt x="932091" y="4444"/>
                </a:lnTo>
                <a:lnTo>
                  <a:pt x="884884" y="9925"/>
                </a:lnTo>
                <a:lnTo>
                  <a:pt x="838352" y="17513"/>
                </a:lnTo>
                <a:lnTo>
                  <a:pt x="792544" y="27159"/>
                </a:lnTo>
                <a:lnTo>
                  <a:pt x="747510" y="38812"/>
                </a:lnTo>
                <a:lnTo>
                  <a:pt x="703299" y="52425"/>
                </a:lnTo>
                <a:lnTo>
                  <a:pt x="659960" y="67947"/>
                </a:lnTo>
                <a:lnTo>
                  <a:pt x="617543" y="85328"/>
                </a:lnTo>
                <a:lnTo>
                  <a:pt x="576097" y="104521"/>
                </a:lnTo>
                <a:lnTo>
                  <a:pt x="535672" y="125474"/>
                </a:lnTo>
                <a:lnTo>
                  <a:pt x="496316" y="148140"/>
                </a:lnTo>
                <a:lnTo>
                  <a:pt x="458080" y="172468"/>
                </a:lnTo>
                <a:lnTo>
                  <a:pt x="421012" y="198409"/>
                </a:lnTo>
                <a:lnTo>
                  <a:pt x="385162" y="225914"/>
                </a:lnTo>
                <a:lnTo>
                  <a:pt x="350580" y="254933"/>
                </a:lnTo>
                <a:lnTo>
                  <a:pt x="317315" y="285417"/>
                </a:lnTo>
                <a:lnTo>
                  <a:pt x="285415" y="317316"/>
                </a:lnTo>
                <a:lnTo>
                  <a:pt x="254931" y="350582"/>
                </a:lnTo>
                <a:lnTo>
                  <a:pt x="225913" y="385165"/>
                </a:lnTo>
                <a:lnTo>
                  <a:pt x="198408" y="421015"/>
                </a:lnTo>
                <a:lnTo>
                  <a:pt x="172467" y="458083"/>
                </a:lnTo>
                <a:lnTo>
                  <a:pt x="148139" y="496320"/>
                </a:lnTo>
                <a:lnTo>
                  <a:pt x="125474" y="535676"/>
                </a:lnTo>
                <a:lnTo>
                  <a:pt x="104520" y="576102"/>
                </a:lnTo>
                <a:lnTo>
                  <a:pt x="85328" y="617548"/>
                </a:lnTo>
                <a:lnTo>
                  <a:pt x="67946" y="659966"/>
                </a:lnTo>
                <a:lnTo>
                  <a:pt x="52425" y="703306"/>
                </a:lnTo>
                <a:lnTo>
                  <a:pt x="38812" y="747517"/>
                </a:lnTo>
                <a:lnTo>
                  <a:pt x="27159" y="792552"/>
                </a:lnTo>
                <a:lnTo>
                  <a:pt x="17513" y="838361"/>
                </a:lnTo>
                <a:lnTo>
                  <a:pt x="9925" y="884894"/>
                </a:lnTo>
                <a:lnTo>
                  <a:pt x="4444" y="932101"/>
                </a:lnTo>
                <a:lnTo>
                  <a:pt x="1119" y="979935"/>
                </a:lnTo>
                <a:lnTo>
                  <a:pt x="0" y="1028344"/>
                </a:lnTo>
                <a:lnTo>
                  <a:pt x="1119" y="1076752"/>
                </a:lnTo>
                <a:lnTo>
                  <a:pt x="4444" y="1124584"/>
                </a:lnTo>
                <a:lnTo>
                  <a:pt x="9925" y="1171791"/>
                </a:lnTo>
                <a:lnTo>
                  <a:pt x="17513" y="1218323"/>
                </a:lnTo>
                <a:lnTo>
                  <a:pt x="27159" y="1264131"/>
                </a:lnTo>
                <a:lnTo>
                  <a:pt x="38812" y="1309165"/>
                </a:lnTo>
                <a:lnTo>
                  <a:pt x="52425" y="1353376"/>
                </a:lnTo>
                <a:lnTo>
                  <a:pt x="67946" y="1396715"/>
                </a:lnTo>
                <a:lnTo>
                  <a:pt x="85328" y="1439132"/>
                </a:lnTo>
                <a:lnTo>
                  <a:pt x="104520" y="1480578"/>
                </a:lnTo>
                <a:lnTo>
                  <a:pt x="125474" y="1521003"/>
                </a:lnTo>
                <a:lnTo>
                  <a:pt x="148139" y="1560359"/>
                </a:lnTo>
                <a:lnTo>
                  <a:pt x="172467" y="1598595"/>
                </a:lnTo>
                <a:lnTo>
                  <a:pt x="198408" y="1635663"/>
                </a:lnTo>
                <a:lnTo>
                  <a:pt x="225913" y="1671513"/>
                </a:lnTo>
                <a:lnTo>
                  <a:pt x="254931" y="1706095"/>
                </a:lnTo>
                <a:lnTo>
                  <a:pt x="285415" y="1739360"/>
                </a:lnTo>
                <a:lnTo>
                  <a:pt x="317315" y="1771260"/>
                </a:lnTo>
                <a:lnTo>
                  <a:pt x="350580" y="1801744"/>
                </a:lnTo>
                <a:lnTo>
                  <a:pt x="385162" y="1830762"/>
                </a:lnTo>
                <a:lnTo>
                  <a:pt x="421012" y="1858267"/>
                </a:lnTo>
                <a:lnTo>
                  <a:pt x="458080" y="1884208"/>
                </a:lnTo>
                <a:lnTo>
                  <a:pt x="496316" y="1908536"/>
                </a:lnTo>
                <a:lnTo>
                  <a:pt x="535672" y="1931201"/>
                </a:lnTo>
                <a:lnTo>
                  <a:pt x="576097" y="1952155"/>
                </a:lnTo>
                <a:lnTo>
                  <a:pt x="617543" y="1971347"/>
                </a:lnTo>
                <a:lnTo>
                  <a:pt x="659960" y="1988729"/>
                </a:lnTo>
                <a:lnTo>
                  <a:pt x="703299" y="2004251"/>
                </a:lnTo>
                <a:lnTo>
                  <a:pt x="747510" y="2017863"/>
                </a:lnTo>
                <a:lnTo>
                  <a:pt x="792544" y="2029517"/>
                </a:lnTo>
                <a:lnTo>
                  <a:pt x="838352" y="2039162"/>
                </a:lnTo>
                <a:lnTo>
                  <a:pt x="884884" y="2046750"/>
                </a:lnTo>
                <a:lnTo>
                  <a:pt x="932091" y="2052231"/>
                </a:lnTo>
                <a:lnTo>
                  <a:pt x="979923" y="2055556"/>
                </a:lnTo>
                <a:lnTo>
                  <a:pt x="1028331" y="2056676"/>
                </a:lnTo>
                <a:lnTo>
                  <a:pt x="1076739" y="2055556"/>
                </a:lnTo>
                <a:lnTo>
                  <a:pt x="1124572" y="2052231"/>
                </a:lnTo>
                <a:lnTo>
                  <a:pt x="1171778" y="2046750"/>
                </a:lnTo>
                <a:lnTo>
                  <a:pt x="1218310" y="2039162"/>
                </a:lnTo>
                <a:lnTo>
                  <a:pt x="1264118" y="2029517"/>
                </a:lnTo>
                <a:lnTo>
                  <a:pt x="1309152" y="2017863"/>
                </a:lnTo>
                <a:lnTo>
                  <a:pt x="1353363" y="2004251"/>
                </a:lnTo>
                <a:lnTo>
                  <a:pt x="1396702" y="1988729"/>
                </a:lnTo>
                <a:lnTo>
                  <a:pt x="1439119" y="1971347"/>
                </a:lnTo>
                <a:lnTo>
                  <a:pt x="1480565" y="1952155"/>
                </a:lnTo>
                <a:lnTo>
                  <a:pt x="1520991" y="1931201"/>
                </a:lnTo>
                <a:lnTo>
                  <a:pt x="1560346" y="1908536"/>
                </a:lnTo>
                <a:lnTo>
                  <a:pt x="1598583" y="1884208"/>
                </a:lnTo>
                <a:lnTo>
                  <a:pt x="1635650" y="1858267"/>
                </a:lnTo>
                <a:lnTo>
                  <a:pt x="1671500" y="1830762"/>
                </a:lnTo>
                <a:lnTo>
                  <a:pt x="1706082" y="1801744"/>
                </a:lnTo>
                <a:lnTo>
                  <a:pt x="1739348" y="1771260"/>
                </a:lnTo>
                <a:lnTo>
                  <a:pt x="1771247" y="1739360"/>
                </a:lnTo>
                <a:lnTo>
                  <a:pt x="1801731" y="1706095"/>
                </a:lnTo>
                <a:lnTo>
                  <a:pt x="1830750" y="1671513"/>
                </a:lnTo>
                <a:lnTo>
                  <a:pt x="1858254" y="1635663"/>
                </a:lnTo>
                <a:lnTo>
                  <a:pt x="1884195" y="1598595"/>
                </a:lnTo>
                <a:lnTo>
                  <a:pt x="1908523" y="1560359"/>
                </a:lnTo>
                <a:lnTo>
                  <a:pt x="1931188" y="1521003"/>
                </a:lnTo>
                <a:lnTo>
                  <a:pt x="1952142" y="1480578"/>
                </a:lnTo>
                <a:lnTo>
                  <a:pt x="1971334" y="1439132"/>
                </a:lnTo>
                <a:lnTo>
                  <a:pt x="1988716" y="1396715"/>
                </a:lnTo>
                <a:lnTo>
                  <a:pt x="2004238" y="1353376"/>
                </a:lnTo>
                <a:lnTo>
                  <a:pt x="2017850" y="1309165"/>
                </a:lnTo>
                <a:lnTo>
                  <a:pt x="2029504" y="1264131"/>
                </a:lnTo>
                <a:lnTo>
                  <a:pt x="2039149" y="1218323"/>
                </a:lnTo>
                <a:lnTo>
                  <a:pt x="2046738" y="1171791"/>
                </a:lnTo>
                <a:lnTo>
                  <a:pt x="2052219" y="1124584"/>
                </a:lnTo>
                <a:lnTo>
                  <a:pt x="2055544" y="1076752"/>
                </a:lnTo>
                <a:lnTo>
                  <a:pt x="2056663" y="1028344"/>
                </a:lnTo>
                <a:lnTo>
                  <a:pt x="2055544" y="979935"/>
                </a:lnTo>
                <a:lnTo>
                  <a:pt x="2052219" y="932101"/>
                </a:lnTo>
                <a:lnTo>
                  <a:pt x="2046738" y="884894"/>
                </a:lnTo>
                <a:lnTo>
                  <a:pt x="2039149" y="838361"/>
                </a:lnTo>
                <a:lnTo>
                  <a:pt x="2029504" y="792552"/>
                </a:lnTo>
                <a:lnTo>
                  <a:pt x="2017850" y="747517"/>
                </a:lnTo>
                <a:lnTo>
                  <a:pt x="2004238" y="703306"/>
                </a:lnTo>
                <a:lnTo>
                  <a:pt x="1988716" y="659966"/>
                </a:lnTo>
                <a:lnTo>
                  <a:pt x="1971334" y="617548"/>
                </a:lnTo>
                <a:lnTo>
                  <a:pt x="1952142" y="576102"/>
                </a:lnTo>
                <a:lnTo>
                  <a:pt x="1931188" y="535676"/>
                </a:lnTo>
                <a:lnTo>
                  <a:pt x="1908523" y="496320"/>
                </a:lnTo>
                <a:lnTo>
                  <a:pt x="1884195" y="458083"/>
                </a:lnTo>
                <a:lnTo>
                  <a:pt x="1858254" y="421015"/>
                </a:lnTo>
                <a:lnTo>
                  <a:pt x="1830750" y="385165"/>
                </a:lnTo>
                <a:lnTo>
                  <a:pt x="1801731" y="350582"/>
                </a:lnTo>
                <a:lnTo>
                  <a:pt x="1771247" y="317316"/>
                </a:lnTo>
                <a:lnTo>
                  <a:pt x="1739348" y="285417"/>
                </a:lnTo>
                <a:lnTo>
                  <a:pt x="1706082" y="254933"/>
                </a:lnTo>
                <a:lnTo>
                  <a:pt x="1671500" y="225914"/>
                </a:lnTo>
                <a:lnTo>
                  <a:pt x="1635650" y="198409"/>
                </a:lnTo>
                <a:lnTo>
                  <a:pt x="1598583" y="172468"/>
                </a:lnTo>
                <a:lnTo>
                  <a:pt x="1560346" y="148140"/>
                </a:lnTo>
                <a:lnTo>
                  <a:pt x="1520991" y="125474"/>
                </a:lnTo>
                <a:lnTo>
                  <a:pt x="1480565" y="104521"/>
                </a:lnTo>
                <a:lnTo>
                  <a:pt x="1439119" y="85328"/>
                </a:lnTo>
                <a:lnTo>
                  <a:pt x="1396702" y="67947"/>
                </a:lnTo>
                <a:lnTo>
                  <a:pt x="1353363" y="52425"/>
                </a:lnTo>
                <a:lnTo>
                  <a:pt x="1309152" y="38812"/>
                </a:lnTo>
                <a:lnTo>
                  <a:pt x="1264118" y="27159"/>
                </a:lnTo>
                <a:lnTo>
                  <a:pt x="1218310" y="17513"/>
                </a:lnTo>
                <a:lnTo>
                  <a:pt x="1171778" y="9925"/>
                </a:lnTo>
                <a:lnTo>
                  <a:pt x="1124572" y="4444"/>
                </a:lnTo>
                <a:lnTo>
                  <a:pt x="1076739" y="1119"/>
                </a:lnTo>
                <a:lnTo>
                  <a:pt x="1028331" y="0"/>
                </a:lnTo>
                <a:close/>
              </a:path>
            </a:pathLst>
          </a:custGeom>
          <a:solidFill>
            <a:srgbClr val="004D2D"/>
          </a:solidFill>
        </p:spPr>
        <p:txBody>
          <a:bodyPr wrap="square" lIns="0" tIns="0" rIns="0" bIns="0" rtlCol="0"/>
          <a:lstStyle/>
          <a:p>
            <a:endParaRPr/>
          </a:p>
        </p:txBody>
      </p:sp>
      <p:sp>
        <p:nvSpPr>
          <p:cNvPr id="5" name="object 5"/>
          <p:cNvSpPr/>
          <p:nvPr/>
        </p:nvSpPr>
        <p:spPr>
          <a:xfrm>
            <a:off x="3543668" y="2267078"/>
            <a:ext cx="2056764" cy="2056764"/>
          </a:xfrm>
          <a:custGeom>
            <a:avLst/>
            <a:gdLst/>
            <a:ahLst/>
            <a:cxnLst/>
            <a:rect l="l" t="t" r="r" b="b"/>
            <a:pathLst>
              <a:path w="2056764" h="2056764">
                <a:moveTo>
                  <a:pt x="1028331" y="0"/>
                </a:moveTo>
                <a:lnTo>
                  <a:pt x="979923" y="1119"/>
                </a:lnTo>
                <a:lnTo>
                  <a:pt x="932091" y="4444"/>
                </a:lnTo>
                <a:lnTo>
                  <a:pt x="884884" y="9925"/>
                </a:lnTo>
                <a:lnTo>
                  <a:pt x="838352" y="17513"/>
                </a:lnTo>
                <a:lnTo>
                  <a:pt x="792544" y="27159"/>
                </a:lnTo>
                <a:lnTo>
                  <a:pt x="747510" y="38812"/>
                </a:lnTo>
                <a:lnTo>
                  <a:pt x="703299" y="52425"/>
                </a:lnTo>
                <a:lnTo>
                  <a:pt x="659960" y="67947"/>
                </a:lnTo>
                <a:lnTo>
                  <a:pt x="617543" y="85328"/>
                </a:lnTo>
                <a:lnTo>
                  <a:pt x="576097" y="104521"/>
                </a:lnTo>
                <a:lnTo>
                  <a:pt x="535672" y="125474"/>
                </a:lnTo>
                <a:lnTo>
                  <a:pt x="496316" y="148140"/>
                </a:lnTo>
                <a:lnTo>
                  <a:pt x="458080" y="172468"/>
                </a:lnTo>
                <a:lnTo>
                  <a:pt x="421012" y="198409"/>
                </a:lnTo>
                <a:lnTo>
                  <a:pt x="385162" y="225914"/>
                </a:lnTo>
                <a:lnTo>
                  <a:pt x="350580" y="254933"/>
                </a:lnTo>
                <a:lnTo>
                  <a:pt x="317315" y="285417"/>
                </a:lnTo>
                <a:lnTo>
                  <a:pt x="285415" y="317316"/>
                </a:lnTo>
                <a:lnTo>
                  <a:pt x="254931" y="350582"/>
                </a:lnTo>
                <a:lnTo>
                  <a:pt x="225913" y="385165"/>
                </a:lnTo>
                <a:lnTo>
                  <a:pt x="198408" y="421015"/>
                </a:lnTo>
                <a:lnTo>
                  <a:pt x="172467" y="458083"/>
                </a:lnTo>
                <a:lnTo>
                  <a:pt x="148139" y="496320"/>
                </a:lnTo>
                <a:lnTo>
                  <a:pt x="125474" y="535676"/>
                </a:lnTo>
                <a:lnTo>
                  <a:pt x="104520" y="576102"/>
                </a:lnTo>
                <a:lnTo>
                  <a:pt x="85328" y="617548"/>
                </a:lnTo>
                <a:lnTo>
                  <a:pt x="67946" y="659966"/>
                </a:lnTo>
                <a:lnTo>
                  <a:pt x="52425" y="703306"/>
                </a:lnTo>
                <a:lnTo>
                  <a:pt x="38812" y="747517"/>
                </a:lnTo>
                <a:lnTo>
                  <a:pt x="27159" y="792552"/>
                </a:lnTo>
                <a:lnTo>
                  <a:pt x="17513" y="838361"/>
                </a:lnTo>
                <a:lnTo>
                  <a:pt x="9925" y="884894"/>
                </a:lnTo>
                <a:lnTo>
                  <a:pt x="4444" y="932101"/>
                </a:lnTo>
                <a:lnTo>
                  <a:pt x="1119" y="979935"/>
                </a:lnTo>
                <a:lnTo>
                  <a:pt x="0" y="1028344"/>
                </a:lnTo>
                <a:lnTo>
                  <a:pt x="1119" y="1076752"/>
                </a:lnTo>
                <a:lnTo>
                  <a:pt x="4444" y="1124584"/>
                </a:lnTo>
                <a:lnTo>
                  <a:pt x="9925" y="1171791"/>
                </a:lnTo>
                <a:lnTo>
                  <a:pt x="17513" y="1218323"/>
                </a:lnTo>
                <a:lnTo>
                  <a:pt x="27159" y="1264131"/>
                </a:lnTo>
                <a:lnTo>
                  <a:pt x="38812" y="1309165"/>
                </a:lnTo>
                <a:lnTo>
                  <a:pt x="52425" y="1353376"/>
                </a:lnTo>
                <a:lnTo>
                  <a:pt x="67946" y="1396715"/>
                </a:lnTo>
                <a:lnTo>
                  <a:pt x="85328" y="1439132"/>
                </a:lnTo>
                <a:lnTo>
                  <a:pt x="104520" y="1480578"/>
                </a:lnTo>
                <a:lnTo>
                  <a:pt x="125474" y="1521003"/>
                </a:lnTo>
                <a:lnTo>
                  <a:pt x="148139" y="1560359"/>
                </a:lnTo>
                <a:lnTo>
                  <a:pt x="172467" y="1598595"/>
                </a:lnTo>
                <a:lnTo>
                  <a:pt x="198408" y="1635663"/>
                </a:lnTo>
                <a:lnTo>
                  <a:pt x="225913" y="1671513"/>
                </a:lnTo>
                <a:lnTo>
                  <a:pt x="254931" y="1706095"/>
                </a:lnTo>
                <a:lnTo>
                  <a:pt x="285415" y="1739360"/>
                </a:lnTo>
                <a:lnTo>
                  <a:pt x="317315" y="1771260"/>
                </a:lnTo>
                <a:lnTo>
                  <a:pt x="350580" y="1801744"/>
                </a:lnTo>
                <a:lnTo>
                  <a:pt x="385162" y="1830762"/>
                </a:lnTo>
                <a:lnTo>
                  <a:pt x="421012" y="1858267"/>
                </a:lnTo>
                <a:lnTo>
                  <a:pt x="458080" y="1884208"/>
                </a:lnTo>
                <a:lnTo>
                  <a:pt x="496316" y="1908536"/>
                </a:lnTo>
                <a:lnTo>
                  <a:pt x="535672" y="1931201"/>
                </a:lnTo>
                <a:lnTo>
                  <a:pt x="576097" y="1952155"/>
                </a:lnTo>
                <a:lnTo>
                  <a:pt x="617543" y="1971347"/>
                </a:lnTo>
                <a:lnTo>
                  <a:pt x="659960" y="1988729"/>
                </a:lnTo>
                <a:lnTo>
                  <a:pt x="703299" y="2004251"/>
                </a:lnTo>
                <a:lnTo>
                  <a:pt x="747510" y="2017863"/>
                </a:lnTo>
                <a:lnTo>
                  <a:pt x="792544" y="2029517"/>
                </a:lnTo>
                <a:lnTo>
                  <a:pt x="838352" y="2039162"/>
                </a:lnTo>
                <a:lnTo>
                  <a:pt x="884884" y="2046750"/>
                </a:lnTo>
                <a:lnTo>
                  <a:pt x="932091" y="2052231"/>
                </a:lnTo>
                <a:lnTo>
                  <a:pt x="979923" y="2055556"/>
                </a:lnTo>
                <a:lnTo>
                  <a:pt x="1028331" y="2056676"/>
                </a:lnTo>
                <a:lnTo>
                  <a:pt x="1076739" y="2055556"/>
                </a:lnTo>
                <a:lnTo>
                  <a:pt x="1124572" y="2052231"/>
                </a:lnTo>
                <a:lnTo>
                  <a:pt x="1171778" y="2046750"/>
                </a:lnTo>
                <a:lnTo>
                  <a:pt x="1218310" y="2039162"/>
                </a:lnTo>
                <a:lnTo>
                  <a:pt x="1264118" y="2029517"/>
                </a:lnTo>
                <a:lnTo>
                  <a:pt x="1309152" y="2017863"/>
                </a:lnTo>
                <a:lnTo>
                  <a:pt x="1353363" y="2004251"/>
                </a:lnTo>
                <a:lnTo>
                  <a:pt x="1396702" y="1988729"/>
                </a:lnTo>
                <a:lnTo>
                  <a:pt x="1439119" y="1971347"/>
                </a:lnTo>
                <a:lnTo>
                  <a:pt x="1480565" y="1952155"/>
                </a:lnTo>
                <a:lnTo>
                  <a:pt x="1520991" y="1931201"/>
                </a:lnTo>
                <a:lnTo>
                  <a:pt x="1560346" y="1908536"/>
                </a:lnTo>
                <a:lnTo>
                  <a:pt x="1598583" y="1884208"/>
                </a:lnTo>
                <a:lnTo>
                  <a:pt x="1635650" y="1858267"/>
                </a:lnTo>
                <a:lnTo>
                  <a:pt x="1671500" y="1830762"/>
                </a:lnTo>
                <a:lnTo>
                  <a:pt x="1706082" y="1801744"/>
                </a:lnTo>
                <a:lnTo>
                  <a:pt x="1739348" y="1771260"/>
                </a:lnTo>
                <a:lnTo>
                  <a:pt x="1771247" y="1739360"/>
                </a:lnTo>
                <a:lnTo>
                  <a:pt x="1801731" y="1706095"/>
                </a:lnTo>
                <a:lnTo>
                  <a:pt x="1830750" y="1671513"/>
                </a:lnTo>
                <a:lnTo>
                  <a:pt x="1858254" y="1635663"/>
                </a:lnTo>
                <a:lnTo>
                  <a:pt x="1884195" y="1598595"/>
                </a:lnTo>
                <a:lnTo>
                  <a:pt x="1908523" y="1560359"/>
                </a:lnTo>
                <a:lnTo>
                  <a:pt x="1931188" y="1521003"/>
                </a:lnTo>
                <a:lnTo>
                  <a:pt x="1952142" y="1480578"/>
                </a:lnTo>
                <a:lnTo>
                  <a:pt x="1971334" y="1439132"/>
                </a:lnTo>
                <a:lnTo>
                  <a:pt x="1988716" y="1396715"/>
                </a:lnTo>
                <a:lnTo>
                  <a:pt x="2004238" y="1353376"/>
                </a:lnTo>
                <a:lnTo>
                  <a:pt x="2017850" y="1309165"/>
                </a:lnTo>
                <a:lnTo>
                  <a:pt x="2029504" y="1264131"/>
                </a:lnTo>
                <a:lnTo>
                  <a:pt x="2039149" y="1218323"/>
                </a:lnTo>
                <a:lnTo>
                  <a:pt x="2046738" y="1171791"/>
                </a:lnTo>
                <a:lnTo>
                  <a:pt x="2052219" y="1124584"/>
                </a:lnTo>
                <a:lnTo>
                  <a:pt x="2055544" y="1076752"/>
                </a:lnTo>
                <a:lnTo>
                  <a:pt x="2056663" y="1028344"/>
                </a:lnTo>
                <a:lnTo>
                  <a:pt x="2055544" y="979935"/>
                </a:lnTo>
                <a:lnTo>
                  <a:pt x="2052219" y="932101"/>
                </a:lnTo>
                <a:lnTo>
                  <a:pt x="2046738" y="884894"/>
                </a:lnTo>
                <a:lnTo>
                  <a:pt x="2039149" y="838361"/>
                </a:lnTo>
                <a:lnTo>
                  <a:pt x="2029504" y="792552"/>
                </a:lnTo>
                <a:lnTo>
                  <a:pt x="2017850" y="747517"/>
                </a:lnTo>
                <a:lnTo>
                  <a:pt x="2004238" y="703306"/>
                </a:lnTo>
                <a:lnTo>
                  <a:pt x="1988716" y="659966"/>
                </a:lnTo>
                <a:lnTo>
                  <a:pt x="1971334" y="617548"/>
                </a:lnTo>
                <a:lnTo>
                  <a:pt x="1952142" y="576102"/>
                </a:lnTo>
                <a:lnTo>
                  <a:pt x="1931188" y="535676"/>
                </a:lnTo>
                <a:lnTo>
                  <a:pt x="1908523" y="496320"/>
                </a:lnTo>
                <a:lnTo>
                  <a:pt x="1884195" y="458083"/>
                </a:lnTo>
                <a:lnTo>
                  <a:pt x="1858254" y="421015"/>
                </a:lnTo>
                <a:lnTo>
                  <a:pt x="1830750" y="385165"/>
                </a:lnTo>
                <a:lnTo>
                  <a:pt x="1801731" y="350582"/>
                </a:lnTo>
                <a:lnTo>
                  <a:pt x="1771247" y="317316"/>
                </a:lnTo>
                <a:lnTo>
                  <a:pt x="1739348" y="285417"/>
                </a:lnTo>
                <a:lnTo>
                  <a:pt x="1706082" y="254933"/>
                </a:lnTo>
                <a:lnTo>
                  <a:pt x="1671500" y="225914"/>
                </a:lnTo>
                <a:lnTo>
                  <a:pt x="1635650" y="198409"/>
                </a:lnTo>
                <a:lnTo>
                  <a:pt x="1598583" y="172468"/>
                </a:lnTo>
                <a:lnTo>
                  <a:pt x="1560346" y="148140"/>
                </a:lnTo>
                <a:lnTo>
                  <a:pt x="1520991" y="125474"/>
                </a:lnTo>
                <a:lnTo>
                  <a:pt x="1480565" y="104521"/>
                </a:lnTo>
                <a:lnTo>
                  <a:pt x="1439119" y="85328"/>
                </a:lnTo>
                <a:lnTo>
                  <a:pt x="1396702" y="67947"/>
                </a:lnTo>
                <a:lnTo>
                  <a:pt x="1353363" y="52425"/>
                </a:lnTo>
                <a:lnTo>
                  <a:pt x="1309152" y="38812"/>
                </a:lnTo>
                <a:lnTo>
                  <a:pt x="1264118" y="27159"/>
                </a:lnTo>
                <a:lnTo>
                  <a:pt x="1218310" y="17513"/>
                </a:lnTo>
                <a:lnTo>
                  <a:pt x="1171778" y="9925"/>
                </a:lnTo>
                <a:lnTo>
                  <a:pt x="1124572" y="4444"/>
                </a:lnTo>
                <a:lnTo>
                  <a:pt x="1076739" y="1119"/>
                </a:lnTo>
                <a:lnTo>
                  <a:pt x="1028331" y="0"/>
                </a:lnTo>
                <a:close/>
              </a:path>
            </a:pathLst>
          </a:custGeom>
          <a:solidFill>
            <a:srgbClr val="004D2D"/>
          </a:solidFill>
        </p:spPr>
        <p:txBody>
          <a:bodyPr wrap="square" lIns="0" tIns="0" rIns="0" bIns="0" rtlCol="0"/>
          <a:lstStyle/>
          <a:p>
            <a:endParaRPr/>
          </a:p>
        </p:txBody>
      </p:sp>
      <p:sp>
        <p:nvSpPr>
          <p:cNvPr id="6" name="object 6"/>
          <p:cNvSpPr txBox="1"/>
          <p:nvPr/>
        </p:nvSpPr>
        <p:spPr>
          <a:xfrm>
            <a:off x="1761928" y="2909644"/>
            <a:ext cx="1233805" cy="756920"/>
          </a:xfrm>
          <a:prstGeom prst="rect">
            <a:avLst/>
          </a:prstGeom>
        </p:spPr>
        <p:txBody>
          <a:bodyPr vert="horz" wrap="square" lIns="0" tIns="12700" rIns="0" bIns="0" rtlCol="0">
            <a:spAutoFit/>
          </a:bodyPr>
          <a:lstStyle/>
          <a:p>
            <a:pPr marL="12700" marR="5080" indent="6350" algn="just">
              <a:lnSpc>
                <a:spcPct val="100000"/>
              </a:lnSpc>
              <a:spcBef>
                <a:spcPts val="100"/>
              </a:spcBef>
            </a:pPr>
            <a:r>
              <a:rPr sz="1600" b="1" spc="-75" dirty="0">
                <a:solidFill>
                  <a:srgbClr val="FFFFFF"/>
                </a:solidFill>
                <a:latin typeface="Arial"/>
                <a:cs typeface="Arial"/>
              </a:rPr>
              <a:t>Tell</a:t>
            </a:r>
            <a:r>
              <a:rPr sz="1600" b="1" spc="-40" dirty="0">
                <a:solidFill>
                  <a:srgbClr val="FFFFFF"/>
                </a:solidFill>
                <a:latin typeface="Arial"/>
                <a:cs typeface="Arial"/>
              </a:rPr>
              <a:t> </a:t>
            </a:r>
            <a:r>
              <a:rPr sz="1600" b="1" spc="-10" dirty="0">
                <a:solidFill>
                  <a:srgbClr val="FFFFFF"/>
                </a:solidFill>
                <a:latin typeface="Arial"/>
                <a:cs typeface="Arial"/>
              </a:rPr>
              <a:t>us</a:t>
            </a:r>
            <a:r>
              <a:rPr sz="1600" b="1" spc="-95" dirty="0">
                <a:solidFill>
                  <a:srgbClr val="FFFFFF"/>
                </a:solidFill>
                <a:latin typeface="Arial"/>
                <a:cs typeface="Arial"/>
              </a:rPr>
              <a:t> </a:t>
            </a:r>
            <a:r>
              <a:rPr sz="1600" b="1" spc="-40" dirty="0">
                <a:solidFill>
                  <a:srgbClr val="FFFFFF"/>
                </a:solidFill>
                <a:latin typeface="Arial"/>
                <a:cs typeface="Arial"/>
              </a:rPr>
              <a:t>which </a:t>
            </a:r>
            <a:r>
              <a:rPr sz="1600" b="1" spc="-50" dirty="0">
                <a:solidFill>
                  <a:srgbClr val="FFFFFF"/>
                </a:solidFill>
                <a:latin typeface="Arial"/>
                <a:cs typeface="Arial"/>
              </a:rPr>
              <a:t>methods</a:t>
            </a:r>
            <a:r>
              <a:rPr sz="1600" b="1" spc="-5" dirty="0">
                <a:solidFill>
                  <a:srgbClr val="FFFFFF"/>
                </a:solidFill>
                <a:latin typeface="Arial"/>
                <a:cs typeface="Arial"/>
              </a:rPr>
              <a:t> </a:t>
            </a:r>
            <a:r>
              <a:rPr sz="1600" b="1" spc="-50" dirty="0">
                <a:solidFill>
                  <a:srgbClr val="FFFFFF"/>
                </a:solidFill>
                <a:latin typeface="Arial"/>
                <a:cs typeface="Arial"/>
              </a:rPr>
              <a:t>you </a:t>
            </a:r>
            <a:r>
              <a:rPr sz="1600" b="1" spc="-30" dirty="0">
                <a:solidFill>
                  <a:srgbClr val="FFFFFF"/>
                </a:solidFill>
                <a:latin typeface="Arial"/>
                <a:cs typeface="Arial"/>
              </a:rPr>
              <a:t>have</a:t>
            </a:r>
            <a:r>
              <a:rPr sz="1600" b="1" spc="-80" dirty="0">
                <a:solidFill>
                  <a:srgbClr val="FFFFFF"/>
                </a:solidFill>
                <a:latin typeface="Arial"/>
                <a:cs typeface="Arial"/>
              </a:rPr>
              <a:t> </a:t>
            </a:r>
            <a:r>
              <a:rPr sz="1600" b="1" spc="-10" dirty="0">
                <a:solidFill>
                  <a:srgbClr val="FFFFFF"/>
                </a:solidFill>
                <a:latin typeface="Arial"/>
                <a:cs typeface="Arial"/>
              </a:rPr>
              <a:t>chosen</a:t>
            </a:r>
            <a:endParaRPr sz="1600">
              <a:latin typeface="Arial"/>
              <a:cs typeface="Arial"/>
            </a:endParaRPr>
          </a:p>
        </p:txBody>
      </p:sp>
      <p:sp>
        <p:nvSpPr>
          <p:cNvPr id="7" name="object 7"/>
          <p:cNvSpPr txBox="1"/>
          <p:nvPr/>
        </p:nvSpPr>
        <p:spPr>
          <a:xfrm>
            <a:off x="6100451" y="2785083"/>
            <a:ext cx="1323975" cy="1000760"/>
          </a:xfrm>
          <a:prstGeom prst="rect">
            <a:avLst/>
          </a:prstGeom>
        </p:spPr>
        <p:txBody>
          <a:bodyPr vert="horz" wrap="square" lIns="0" tIns="12700" rIns="0" bIns="0" rtlCol="0">
            <a:spAutoFit/>
          </a:bodyPr>
          <a:lstStyle/>
          <a:p>
            <a:pPr marL="12700" marR="5080" indent="635" algn="ctr">
              <a:lnSpc>
                <a:spcPct val="100000"/>
              </a:lnSpc>
              <a:spcBef>
                <a:spcPts val="100"/>
              </a:spcBef>
            </a:pPr>
            <a:r>
              <a:rPr sz="1600" b="1" spc="-10" dirty="0">
                <a:solidFill>
                  <a:srgbClr val="FFFFFF"/>
                </a:solidFill>
                <a:latin typeface="Arial"/>
                <a:cs typeface="Arial"/>
              </a:rPr>
              <a:t>Tell</a:t>
            </a:r>
            <a:r>
              <a:rPr sz="1600" b="1" spc="-50" dirty="0">
                <a:solidFill>
                  <a:srgbClr val="FFFFFF"/>
                </a:solidFill>
                <a:latin typeface="Arial"/>
                <a:cs typeface="Arial"/>
              </a:rPr>
              <a:t> </a:t>
            </a:r>
            <a:r>
              <a:rPr sz="1600" b="1" dirty="0">
                <a:solidFill>
                  <a:srgbClr val="FFFFFF"/>
                </a:solidFill>
                <a:latin typeface="Arial"/>
                <a:cs typeface="Arial"/>
              </a:rPr>
              <a:t>us</a:t>
            </a:r>
            <a:r>
              <a:rPr sz="1600" b="1" spc="-45" dirty="0">
                <a:solidFill>
                  <a:srgbClr val="FFFFFF"/>
                </a:solidFill>
                <a:latin typeface="Arial"/>
                <a:cs typeface="Arial"/>
              </a:rPr>
              <a:t> </a:t>
            </a:r>
            <a:r>
              <a:rPr sz="1600" b="1" spc="-25" dirty="0">
                <a:solidFill>
                  <a:srgbClr val="FFFFFF"/>
                </a:solidFill>
                <a:latin typeface="Arial"/>
                <a:cs typeface="Arial"/>
              </a:rPr>
              <a:t>why </a:t>
            </a:r>
            <a:r>
              <a:rPr sz="1600" b="1" dirty="0">
                <a:solidFill>
                  <a:srgbClr val="FFFFFF"/>
                </a:solidFill>
                <a:latin typeface="Arial"/>
                <a:cs typeface="Arial"/>
              </a:rPr>
              <a:t>you</a:t>
            </a:r>
            <a:r>
              <a:rPr sz="1600" b="1" spc="-15" dirty="0">
                <a:solidFill>
                  <a:srgbClr val="FFFFFF"/>
                </a:solidFill>
                <a:latin typeface="Arial"/>
                <a:cs typeface="Arial"/>
              </a:rPr>
              <a:t> </a:t>
            </a:r>
            <a:r>
              <a:rPr sz="1600" b="1" spc="-20" dirty="0">
                <a:solidFill>
                  <a:srgbClr val="FFFFFF"/>
                </a:solidFill>
                <a:latin typeface="Arial"/>
                <a:cs typeface="Arial"/>
              </a:rPr>
              <a:t>have </a:t>
            </a:r>
            <a:r>
              <a:rPr sz="1600" b="1" dirty="0">
                <a:solidFill>
                  <a:srgbClr val="FFFFFF"/>
                </a:solidFill>
                <a:latin typeface="Arial"/>
                <a:cs typeface="Arial"/>
              </a:rPr>
              <a:t>chosen</a:t>
            </a:r>
            <a:r>
              <a:rPr sz="1600" b="1" spc="-30" dirty="0">
                <a:solidFill>
                  <a:srgbClr val="FFFFFF"/>
                </a:solidFill>
                <a:latin typeface="Arial"/>
                <a:cs typeface="Arial"/>
              </a:rPr>
              <a:t> </a:t>
            </a:r>
            <a:r>
              <a:rPr sz="1600" b="1" spc="-10" dirty="0">
                <a:solidFill>
                  <a:srgbClr val="FFFFFF"/>
                </a:solidFill>
                <a:latin typeface="Arial"/>
                <a:cs typeface="Arial"/>
              </a:rPr>
              <a:t>these methods</a:t>
            </a:r>
            <a:endParaRPr sz="1600">
              <a:latin typeface="Arial"/>
              <a:cs typeface="Arial"/>
            </a:endParaRPr>
          </a:p>
        </p:txBody>
      </p:sp>
      <p:sp>
        <p:nvSpPr>
          <p:cNvPr id="8" name="object 8"/>
          <p:cNvSpPr txBox="1"/>
          <p:nvPr/>
        </p:nvSpPr>
        <p:spPr>
          <a:xfrm>
            <a:off x="4064387" y="2785083"/>
            <a:ext cx="1015365" cy="1000760"/>
          </a:xfrm>
          <a:prstGeom prst="rect">
            <a:avLst/>
          </a:prstGeom>
        </p:spPr>
        <p:txBody>
          <a:bodyPr vert="horz" wrap="square" lIns="0" tIns="12700" rIns="0" bIns="0" rtlCol="0">
            <a:spAutoFit/>
          </a:bodyPr>
          <a:lstStyle/>
          <a:p>
            <a:pPr marL="12065" marR="5080" algn="ctr">
              <a:lnSpc>
                <a:spcPct val="100000"/>
              </a:lnSpc>
              <a:spcBef>
                <a:spcPts val="100"/>
              </a:spcBef>
            </a:pPr>
            <a:r>
              <a:rPr sz="1600" b="1" spc="-10" dirty="0">
                <a:solidFill>
                  <a:srgbClr val="FFFFFF"/>
                </a:solidFill>
                <a:latin typeface="Arial"/>
                <a:cs typeface="Arial"/>
              </a:rPr>
              <a:t>Tell</a:t>
            </a:r>
            <a:r>
              <a:rPr sz="1600" b="1" spc="-50" dirty="0">
                <a:solidFill>
                  <a:srgbClr val="FFFFFF"/>
                </a:solidFill>
                <a:latin typeface="Arial"/>
                <a:cs typeface="Arial"/>
              </a:rPr>
              <a:t> </a:t>
            </a:r>
            <a:r>
              <a:rPr sz="1600" b="1" dirty="0">
                <a:solidFill>
                  <a:srgbClr val="FFFFFF"/>
                </a:solidFill>
                <a:latin typeface="Arial"/>
                <a:cs typeface="Arial"/>
              </a:rPr>
              <a:t>us</a:t>
            </a:r>
            <a:r>
              <a:rPr sz="1600" b="1" spc="-45" dirty="0">
                <a:solidFill>
                  <a:srgbClr val="FFFFFF"/>
                </a:solidFill>
                <a:latin typeface="Arial"/>
                <a:cs typeface="Arial"/>
              </a:rPr>
              <a:t> </a:t>
            </a:r>
            <a:r>
              <a:rPr sz="1600" b="1" spc="-25" dirty="0">
                <a:solidFill>
                  <a:srgbClr val="FFFFFF"/>
                </a:solidFill>
                <a:latin typeface="Arial"/>
                <a:cs typeface="Arial"/>
              </a:rPr>
              <a:t>the </a:t>
            </a:r>
            <a:r>
              <a:rPr sz="1600" b="1" dirty="0">
                <a:solidFill>
                  <a:srgbClr val="FFFFFF"/>
                </a:solidFill>
                <a:latin typeface="Arial"/>
                <a:cs typeface="Arial"/>
              </a:rPr>
              <a:t>total </a:t>
            </a:r>
            <a:r>
              <a:rPr sz="1600" b="1" spc="-20" dirty="0">
                <a:solidFill>
                  <a:srgbClr val="FFFFFF"/>
                </a:solidFill>
                <a:latin typeface="Arial"/>
                <a:cs typeface="Arial"/>
              </a:rPr>
              <a:t>cost </a:t>
            </a:r>
            <a:r>
              <a:rPr sz="1600" b="1" dirty="0">
                <a:solidFill>
                  <a:srgbClr val="FFFFFF"/>
                </a:solidFill>
                <a:latin typeface="Arial"/>
                <a:cs typeface="Arial"/>
              </a:rPr>
              <a:t>of </a:t>
            </a:r>
            <a:r>
              <a:rPr sz="1600" b="1" spc="-20" dirty="0">
                <a:solidFill>
                  <a:srgbClr val="FFFFFF"/>
                </a:solidFill>
                <a:latin typeface="Arial"/>
                <a:cs typeface="Arial"/>
              </a:rPr>
              <a:t>your plan</a:t>
            </a:r>
            <a:endParaRPr sz="1600">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833119">
              <a:lnSpc>
                <a:spcPct val="100000"/>
              </a:lnSpc>
              <a:spcBef>
                <a:spcPts val="100"/>
              </a:spcBef>
            </a:pPr>
            <a:r>
              <a:rPr spc="-10" dirty="0"/>
              <a:t>Vote</a:t>
            </a:r>
            <a:r>
              <a:rPr spc="-40" dirty="0"/>
              <a:t> </a:t>
            </a:r>
            <a:r>
              <a:rPr dirty="0"/>
              <a:t>–</a:t>
            </a:r>
            <a:r>
              <a:rPr spc="-30" dirty="0"/>
              <a:t> </a:t>
            </a:r>
            <a:r>
              <a:rPr dirty="0"/>
              <a:t>but</a:t>
            </a:r>
            <a:r>
              <a:rPr spc="-30" dirty="0"/>
              <a:t> </a:t>
            </a:r>
            <a:r>
              <a:rPr dirty="0"/>
              <a:t>be</a:t>
            </a:r>
            <a:r>
              <a:rPr spc="-30" dirty="0"/>
              <a:t> </a:t>
            </a:r>
            <a:r>
              <a:rPr dirty="0"/>
              <a:t>prepared</a:t>
            </a:r>
            <a:r>
              <a:rPr spc="-30" dirty="0"/>
              <a:t> </a:t>
            </a:r>
            <a:r>
              <a:rPr dirty="0"/>
              <a:t>to</a:t>
            </a:r>
            <a:r>
              <a:rPr spc="-30" dirty="0"/>
              <a:t> </a:t>
            </a:r>
            <a:r>
              <a:rPr dirty="0"/>
              <a:t>justify</a:t>
            </a:r>
            <a:r>
              <a:rPr spc="-30" dirty="0"/>
              <a:t> </a:t>
            </a:r>
            <a:r>
              <a:rPr dirty="0"/>
              <a:t>your</a:t>
            </a:r>
            <a:r>
              <a:rPr spc="-25" dirty="0"/>
              <a:t> </a:t>
            </a:r>
            <a:r>
              <a:rPr spc="-10" dirty="0"/>
              <a:t>choice</a:t>
            </a:r>
          </a:p>
        </p:txBody>
      </p:sp>
      <p:sp>
        <p:nvSpPr>
          <p:cNvPr id="3" name="object 3"/>
          <p:cNvSpPr txBox="1"/>
          <p:nvPr/>
        </p:nvSpPr>
        <p:spPr>
          <a:xfrm>
            <a:off x="3020552" y="1851122"/>
            <a:ext cx="310515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004D2D"/>
                </a:solidFill>
                <a:latin typeface="Arial"/>
                <a:cs typeface="Arial"/>
              </a:rPr>
              <a:t>Which</a:t>
            </a:r>
            <a:r>
              <a:rPr sz="1800" spc="70" dirty="0">
                <a:solidFill>
                  <a:srgbClr val="004D2D"/>
                </a:solidFill>
                <a:latin typeface="Arial"/>
                <a:cs typeface="Arial"/>
              </a:rPr>
              <a:t> </a:t>
            </a:r>
            <a:r>
              <a:rPr sz="1800" dirty="0">
                <a:solidFill>
                  <a:srgbClr val="004D2D"/>
                </a:solidFill>
                <a:latin typeface="Arial"/>
                <a:cs typeface="Arial"/>
              </a:rPr>
              <a:t>type</a:t>
            </a:r>
            <a:r>
              <a:rPr sz="1800" spc="75" dirty="0">
                <a:solidFill>
                  <a:srgbClr val="004D2D"/>
                </a:solidFill>
                <a:latin typeface="Arial"/>
                <a:cs typeface="Arial"/>
              </a:rPr>
              <a:t> </a:t>
            </a:r>
            <a:r>
              <a:rPr sz="1800" dirty="0">
                <a:solidFill>
                  <a:srgbClr val="004D2D"/>
                </a:solidFill>
                <a:latin typeface="Arial"/>
                <a:cs typeface="Arial"/>
              </a:rPr>
              <a:t>of</a:t>
            </a:r>
            <a:r>
              <a:rPr sz="1800" spc="75" dirty="0">
                <a:solidFill>
                  <a:srgbClr val="004D2D"/>
                </a:solidFill>
                <a:latin typeface="Arial"/>
                <a:cs typeface="Arial"/>
              </a:rPr>
              <a:t> </a:t>
            </a:r>
            <a:r>
              <a:rPr sz="1800" dirty="0">
                <a:solidFill>
                  <a:srgbClr val="004D2D"/>
                </a:solidFill>
                <a:latin typeface="Arial"/>
                <a:cs typeface="Arial"/>
              </a:rPr>
              <a:t>grass</a:t>
            </a:r>
            <a:r>
              <a:rPr sz="1800" spc="75" dirty="0">
                <a:solidFill>
                  <a:srgbClr val="004D2D"/>
                </a:solidFill>
                <a:latin typeface="Arial"/>
                <a:cs typeface="Arial"/>
              </a:rPr>
              <a:t> </a:t>
            </a:r>
            <a:r>
              <a:rPr sz="1800" dirty="0">
                <a:solidFill>
                  <a:srgbClr val="004D2D"/>
                </a:solidFill>
                <a:latin typeface="Arial"/>
                <a:cs typeface="Arial"/>
              </a:rPr>
              <a:t>is</a:t>
            </a:r>
            <a:r>
              <a:rPr sz="1800" spc="75" dirty="0">
                <a:solidFill>
                  <a:srgbClr val="004D2D"/>
                </a:solidFill>
                <a:latin typeface="Arial"/>
                <a:cs typeface="Arial"/>
              </a:rPr>
              <a:t> </a:t>
            </a:r>
            <a:r>
              <a:rPr sz="1800" spc="-10" dirty="0">
                <a:solidFill>
                  <a:srgbClr val="004D2D"/>
                </a:solidFill>
                <a:latin typeface="Arial"/>
                <a:cs typeface="Arial"/>
              </a:rPr>
              <a:t>better?</a:t>
            </a:r>
            <a:endParaRPr sz="1800">
              <a:latin typeface="Arial"/>
              <a:cs typeface="Arial"/>
            </a:endParaRPr>
          </a:p>
        </p:txBody>
      </p:sp>
      <p:sp>
        <p:nvSpPr>
          <p:cNvPr id="4" name="object 4"/>
          <p:cNvSpPr txBox="1"/>
          <p:nvPr/>
        </p:nvSpPr>
        <p:spPr>
          <a:xfrm>
            <a:off x="2036215" y="4024437"/>
            <a:ext cx="1175385" cy="228268"/>
          </a:xfrm>
          <a:prstGeom prst="rect">
            <a:avLst/>
          </a:prstGeom>
        </p:spPr>
        <p:txBody>
          <a:bodyPr vert="horz" wrap="square" lIns="0" tIns="12700" rIns="0" bIns="0" rtlCol="0">
            <a:spAutoFit/>
          </a:bodyPr>
          <a:lstStyle/>
          <a:p>
            <a:pPr marL="151765" marR="5080" indent="-139700">
              <a:lnSpc>
                <a:spcPct val="100000"/>
              </a:lnSpc>
              <a:spcBef>
                <a:spcPts val="100"/>
              </a:spcBef>
            </a:pPr>
            <a:r>
              <a:rPr sz="1400" dirty="0">
                <a:solidFill>
                  <a:srgbClr val="004D2D"/>
                </a:solidFill>
                <a:latin typeface="Arial"/>
                <a:cs typeface="Arial"/>
              </a:rPr>
              <a:t>1.</a:t>
            </a:r>
            <a:r>
              <a:rPr sz="1400" spc="50" dirty="0">
                <a:solidFill>
                  <a:srgbClr val="004D2D"/>
                </a:solidFill>
                <a:latin typeface="Arial"/>
                <a:cs typeface="Arial"/>
              </a:rPr>
              <a:t> </a:t>
            </a:r>
            <a:r>
              <a:rPr lang="en-GB" sz="1400" spc="50" dirty="0">
                <a:solidFill>
                  <a:srgbClr val="004D2D"/>
                </a:solidFill>
                <a:latin typeface="Arial"/>
                <a:cs typeface="Arial"/>
              </a:rPr>
              <a:t>A</a:t>
            </a:r>
            <a:r>
              <a:rPr sz="1400" spc="-10" dirty="0" err="1">
                <a:solidFill>
                  <a:srgbClr val="004D2D"/>
                </a:solidFill>
                <a:latin typeface="Arial"/>
                <a:cs typeface="Arial"/>
              </a:rPr>
              <a:t>stroturf</a:t>
            </a:r>
            <a:endParaRPr sz="1400" dirty="0">
              <a:latin typeface="Arial"/>
              <a:cs typeface="Arial"/>
            </a:endParaRPr>
          </a:p>
        </p:txBody>
      </p:sp>
      <p:sp>
        <p:nvSpPr>
          <p:cNvPr id="5" name="object 5"/>
          <p:cNvSpPr txBox="1"/>
          <p:nvPr/>
        </p:nvSpPr>
        <p:spPr>
          <a:xfrm>
            <a:off x="4038599" y="4024437"/>
            <a:ext cx="1066800" cy="452120"/>
          </a:xfrm>
          <a:prstGeom prst="rect">
            <a:avLst/>
          </a:prstGeom>
        </p:spPr>
        <p:txBody>
          <a:bodyPr vert="horz" wrap="square" lIns="0" tIns="12700" rIns="0" bIns="0" rtlCol="0">
            <a:spAutoFit/>
          </a:bodyPr>
          <a:lstStyle/>
          <a:p>
            <a:pPr marL="12700" marR="5080">
              <a:lnSpc>
                <a:spcPct val="100000"/>
              </a:lnSpc>
              <a:spcBef>
                <a:spcPts val="100"/>
              </a:spcBef>
            </a:pPr>
            <a:r>
              <a:rPr sz="1400" dirty="0">
                <a:solidFill>
                  <a:srgbClr val="004D2D"/>
                </a:solidFill>
                <a:latin typeface="Arial"/>
                <a:cs typeface="Arial"/>
              </a:rPr>
              <a:t>2.</a:t>
            </a:r>
            <a:r>
              <a:rPr sz="1400" spc="40" dirty="0">
                <a:solidFill>
                  <a:srgbClr val="004D2D"/>
                </a:solidFill>
                <a:latin typeface="Arial"/>
                <a:cs typeface="Arial"/>
              </a:rPr>
              <a:t> </a:t>
            </a:r>
            <a:r>
              <a:rPr sz="1400" dirty="0">
                <a:solidFill>
                  <a:srgbClr val="004D2D"/>
                </a:solidFill>
                <a:latin typeface="Arial"/>
                <a:cs typeface="Arial"/>
              </a:rPr>
              <a:t>grass</a:t>
            </a:r>
            <a:r>
              <a:rPr sz="1400" spc="50" dirty="0">
                <a:solidFill>
                  <a:srgbClr val="004D2D"/>
                </a:solidFill>
                <a:latin typeface="Arial"/>
                <a:cs typeface="Arial"/>
              </a:rPr>
              <a:t> </a:t>
            </a:r>
            <a:r>
              <a:rPr sz="1400" spc="-20" dirty="0">
                <a:solidFill>
                  <a:srgbClr val="004D2D"/>
                </a:solidFill>
                <a:latin typeface="Arial"/>
                <a:cs typeface="Arial"/>
              </a:rPr>
              <a:t>kept </a:t>
            </a:r>
            <a:r>
              <a:rPr sz="1400" dirty="0">
                <a:solidFill>
                  <a:srgbClr val="004D2D"/>
                </a:solidFill>
                <a:latin typeface="Arial"/>
                <a:cs typeface="Arial"/>
              </a:rPr>
              <a:t>neat</a:t>
            </a:r>
            <a:r>
              <a:rPr sz="1400" spc="50" dirty="0">
                <a:solidFill>
                  <a:srgbClr val="004D2D"/>
                </a:solidFill>
                <a:latin typeface="Arial"/>
                <a:cs typeface="Arial"/>
              </a:rPr>
              <a:t> </a:t>
            </a:r>
            <a:r>
              <a:rPr sz="1400" dirty="0">
                <a:solidFill>
                  <a:srgbClr val="004D2D"/>
                </a:solidFill>
                <a:latin typeface="Arial"/>
                <a:cs typeface="Arial"/>
              </a:rPr>
              <a:t>and</a:t>
            </a:r>
            <a:r>
              <a:rPr sz="1400" spc="50" dirty="0">
                <a:solidFill>
                  <a:srgbClr val="004D2D"/>
                </a:solidFill>
                <a:latin typeface="Arial"/>
                <a:cs typeface="Arial"/>
              </a:rPr>
              <a:t> </a:t>
            </a:r>
            <a:r>
              <a:rPr sz="1400" spc="-20" dirty="0">
                <a:solidFill>
                  <a:srgbClr val="004D2D"/>
                </a:solidFill>
                <a:latin typeface="Arial"/>
                <a:cs typeface="Arial"/>
              </a:rPr>
              <a:t>tidy</a:t>
            </a:r>
            <a:endParaRPr sz="1400">
              <a:latin typeface="Arial"/>
              <a:cs typeface="Arial"/>
            </a:endParaRPr>
          </a:p>
        </p:txBody>
      </p:sp>
      <p:sp>
        <p:nvSpPr>
          <p:cNvPr id="6" name="object 6"/>
          <p:cNvSpPr txBox="1"/>
          <p:nvPr/>
        </p:nvSpPr>
        <p:spPr>
          <a:xfrm>
            <a:off x="6017461" y="4024437"/>
            <a:ext cx="1170305" cy="452120"/>
          </a:xfrm>
          <a:prstGeom prst="rect">
            <a:avLst/>
          </a:prstGeom>
        </p:spPr>
        <p:txBody>
          <a:bodyPr vert="horz" wrap="square" lIns="0" tIns="12700" rIns="0" bIns="0" rtlCol="0">
            <a:spAutoFit/>
          </a:bodyPr>
          <a:lstStyle/>
          <a:p>
            <a:pPr marL="206375" marR="5080" indent="-194310">
              <a:lnSpc>
                <a:spcPct val="100000"/>
              </a:lnSpc>
              <a:spcBef>
                <a:spcPts val="100"/>
              </a:spcBef>
            </a:pPr>
            <a:r>
              <a:rPr sz="1400" dirty="0">
                <a:solidFill>
                  <a:srgbClr val="004D2D"/>
                </a:solidFill>
                <a:latin typeface="Arial"/>
                <a:cs typeface="Arial"/>
              </a:rPr>
              <a:t>3.</a:t>
            </a:r>
            <a:r>
              <a:rPr sz="1400" spc="50" dirty="0">
                <a:solidFill>
                  <a:srgbClr val="004D2D"/>
                </a:solidFill>
                <a:latin typeface="Arial"/>
                <a:cs typeface="Arial"/>
              </a:rPr>
              <a:t> </a:t>
            </a:r>
            <a:r>
              <a:rPr sz="1400" dirty="0">
                <a:solidFill>
                  <a:srgbClr val="004D2D"/>
                </a:solidFill>
                <a:latin typeface="Arial"/>
                <a:cs typeface="Arial"/>
              </a:rPr>
              <a:t>grass</a:t>
            </a:r>
            <a:r>
              <a:rPr sz="1400" spc="50" dirty="0">
                <a:solidFill>
                  <a:srgbClr val="004D2D"/>
                </a:solidFill>
                <a:latin typeface="Arial"/>
                <a:cs typeface="Arial"/>
              </a:rPr>
              <a:t> </a:t>
            </a:r>
            <a:r>
              <a:rPr sz="1400" dirty="0">
                <a:solidFill>
                  <a:srgbClr val="004D2D"/>
                </a:solidFill>
                <a:latin typeface="Arial"/>
                <a:cs typeface="Arial"/>
              </a:rPr>
              <a:t>left</a:t>
            </a:r>
            <a:r>
              <a:rPr sz="1400" spc="55" dirty="0">
                <a:solidFill>
                  <a:srgbClr val="004D2D"/>
                </a:solidFill>
                <a:latin typeface="Arial"/>
                <a:cs typeface="Arial"/>
              </a:rPr>
              <a:t> </a:t>
            </a:r>
            <a:r>
              <a:rPr sz="1400" spc="-25" dirty="0">
                <a:solidFill>
                  <a:srgbClr val="004D2D"/>
                </a:solidFill>
                <a:latin typeface="Arial"/>
                <a:cs typeface="Arial"/>
              </a:rPr>
              <a:t>to </a:t>
            </a:r>
            <a:r>
              <a:rPr sz="1400" dirty="0">
                <a:solidFill>
                  <a:srgbClr val="004D2D"/>
                </a:solidFill>
                <a:latin typeface="Arial"/>
                <a:cs typeface="Arial"/>
              </a:rPr>
              <a:t>grow</a:t>
            </a:r>
            <a:r>
              <a:rPr sz="1400" spc="55" dirty="0">
                <a:solidFill>
                  <a:srgbClr val="004D2D"/>
                </a:solidFill>
                <a:latin typeface="Arial"/>
                <a:cs typeface="Arial"/>
              </a:rPr>
              <a:t> </a:t>
            </a:r>
            <a:r>
              <a:rPr sz="1400" spc="-20" dirty="0">
                <a:solidFill>
                  <a:srgbClr val="004D2D"/>
                </a:solidFill>
                <a:latin typeface="Arial"/>
                <a:cs typeface="Arial"/>
              </a:rPr>
              <a:t>wild</a:t>
            </a:r>
            <a:endParaRPr sz="1400" dirty="0">
              <a:latin typeface="Arial"/>
              <a:cs typeface="Arial"/>
            </a:endParaRPr>
          </a:p>
        </p:txBody>
      </p:sp>
      <p:sp>
        <p:nvSpPr>
          <p:cNvPr id="13" name="Oval 12">
            <a:extLst>
              <a:ext uri="{FF2B5EF4-FFF2-40B4-BE49-F238E27FC236}">
                <a16:creationId xmlns:a16="http://schemas.microsoft.com/office/drawing/2014/main" id="{575A2852-41BC-1F47-0838-D464A23AD687}"/>
              </a:ext>
            </a:extLst>
          </p:cNvPr>
          <p:cNvSpPr/>
          <p:nvPr/>
        </p:nvSpPr>
        <p:spPr>
          <a:xfrm>
            <a:off x="5868705" y="2366175"/>
            <a:ext cx="1467815" cy="1467814"/>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19E27291-E7CF-BB86-BC41-FE160C0B9328}"/>
              </a:ext>
            </a:extLst>
          </p:cNvPr>
          <p:cNvSpPr/>
          <p:nvPr/>
        </p:nvSpPr>
        <p:spPr>
          <a:xfrm>
            <a:off x="1713107" y="2366175"/>
            <a:ext cx="1467815" cy="1467814"/>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9DBBB9E1-E969-A835-A442-DBAAC2AE1A77}"/>
              </a:ext>
            </a:extLst>
          </p:cNvPr>
          <p:cNvSpPr/>
          <p:nvPr/>
        </p:nvSpPr>
        <p:spPr>
          <a:xfrm>
            <a:off x="3790906" y="2366175"/>
            <a:ext cx="1467815" cy="146781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96465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7300" y="1359701"/>
            <a:ext cx="6529705" cy="756920"/>
          </a:xfrm>
          <a:prstGeom prst="rect">
            <a:avLst/>
          </a:prstGeom>
        </p:spPr>
        <p:txBody>
          <a:bodyPr vert="horz" wrap="square" lIns="0" tIns="12700" rIns="0" bIns="0" rtlCol="0">
            <a:spAutoFit/>
          </a:bodyPr>
          <a:lstStyle/>
          <a:p>
            <a:pPr marL="12700">
              <a:lnSpc>
                <a:spcPct val="100000"/>
              </a:lnSpc>
              <a:spcBef>
                <a:spcPts val="100"/>
              </a:spcBef>
            </a:pPr>
            <a:r>
              <a:rPr dirty="0"/>
              <a:t>What</a:t>
            </a:r>
            <a:r>
              <a:rPr spc="-15" dirty="0"/>
              <a:t> </a:t>
            </a:r>
            <a:r>
              <a:rPr dirty="0"/>
              <a:t>factors</a:t>
            </a:r>
            <a:r>
              <a:rPr spc="-15" dirty="0"/>
              <a:t> </a:t>
            </a:r>
            <a:r>
              <a:rPr dirty="0"/>
              <a:t>and</a:t>
            </a:r>
            <a:r>
              <a:rPr spc="-15" dirty="0"/>
              <a:t> </a:t>
            </a:r>
            <a:r>
              <a:rPr dirty="0"/>
              <a:t>actions</a:t>
            </a:r>
            <a:r>
              <a:rPr spc="-20" dirty="0"/>
              <a:t> </a:t>
            </a:r>
            <a:r>
              <a:rPr dirty="0"/>
              <a:t>affect</a:t>
            </a:r>
            <a:r>
              <a:rPr spc="-15" dirty="0"/>
              <a:t> </a:t>
            </a:r>
            <a:r>
              <a:rPr spc="-10" dirty="0"/>
              <a:t>biodiversity?</a:t>
            </a:r>
          </a:p>
          <a:p>
            <a:pPr marL="12700">
              <a:lnSpc>
                <a:spcPct val="100000"/>
              </a:lnSpc>
            </a:pPr>
            <a:r>
              <a:rPr b="0" dirty="0">
                <a:latin typeface="Arial"/>
                <a:cs typeface="Arial"/>
              </a:rPr>
              <a:t>(extension </a:t>
            </a:r>
            <a:r>
              <a:rPr b="0" spc="-10" dirty="0">
                <a:latin typeface="Arial"/>
                <a:cs typeface="Arial"/>
              </a:rPr>
              <a:t>task)</a:t>
            </a:r>
          </a:p>
        </p:txBody>
      </p:sp>
      <p:sp>
        <p:nvSpPr>
          <p:cNvPr id="3" name="object 3"/>
          <p:cNvSpPr txBox="1"/>
          <p:nvPr/>
        </p:nvSpPr>
        <p:spPr>
          <a:xfrm>
            <a:off x="527300" y="2177399"/>
            <a:ext cx="6143625" cy="1876155"/>
          </a:xfrm>
          <a:prstGeom prst="rect">
            <a:avLst/>
          </a:prstGeom>
        </p:spPr>
        <p:txBody>
          <a:bodyPr vert="horz" wrap="square" lIns="0" tIns="120650" rIns="0" bIns="0" rtlCol="0">
            <a:spAutoFit/>
          </a:bodyPr>
          <a:lstStyle/>
          <a:p>
            <a:pPr marL="12700">
              <a:lnSpc>
                <a:spcPct val="100000"/>
              </a:lnSpc>
              <a:spcBef>
                <a:spcPts val="950"/>
              </a:spcBef>
            </a:pPr>
            <a:r>
              <a:rPr sz="1400" dirty="0">
                <a:solidFill>
                  <a:srgbClr val="004D2D"/>
                </a:solidFill>
                <a:latin typeface="Arial"/>
                <a:cs typeface="Arial"/>
              </a:rPr>
              <a:t>Look</a:t>
            </a:r>
            <a:r>
              <a:rPr sz="1400" spc="70" dirty="0">
                <a:solidFill>
                  <a:srgbClr val="004D2D"/>
                </a:solidFill>
                <a:latin typeface="Arial"/>
                <a:cs typeface="Arial"/>
              </a:rPr>
              <a:t> </a:t>
            </a:r>
            <a:r>
              <a:rPr sz="1400" dirty="0">
                <a:solidFill>
                  <a:srgbClr val="004D2D"/>
                </a:solidFill>
                <a:latin typeface="Arial"/>
                <a:cs typeface="Arial"/>
              </a:rPr>
              <a:t>at</a:t>
            </a:r>
            <a:r>
              <a:rPr sz="1400" spc="80" dirty="0">
                <a:solidFill>
                  <a:srgbClr val="004D2D"/>
                </a:solidFill>
                <a:latin typeface="Arial"/>
                <a:cs typeface="Arial"/>
              </a:rPr>
              <a:t> </a:t>
            </a:r>
            <a:r>
              <a:rPr sz="1400" dirty="0">
                <a:solidFill>
                  <a:srgbClr val="004D2D"/>
                </a:solidFill>
                <a:latin typeface="Arial"/>
                <a:cs typeface="Arial"/>
              </a:rPr>
              <a:t>the</a:t>
            </a:r>
            <a:r>
              <a:rPr sz="1400" spc="80" dirty="0">
                <a:solidFill>
                  <a:srgbClr val="004D2D"/>
                </a:solidFill>
                <a:latin typeface="Arial"/>
                <a:cs typeface="Arial"/>
              </a:rPr>
              <a:t> </a:t>
            </a:r>
            <a:r>
              <a:rPr sz="1400" dirty="0">
                <a:solidFill>
                  <a:srgbClr val="004D2D"/>
                </a:solidFill>
                <a:latin typeface="Arial"/>
                <a:cs typeface="Arial"/>
              </a:rPr>
              <a:t>information</a:t>
            </a:r>
            <a:r>
              <a:rPr sz="1400" spc="80" dirty="0">
                <a:solidFill>
                  <a:srgbClr val="004D2D"/>
                </a:solidFill>
                <a:latin typeface="Arial"/>
                <a:cs typeface="Arial"/>
              </a:rPr>
              <a:t> </a:t>
            </a:r>
            <a:r>
              <a:rPr sz="1400" dirty="0">
                <a:solidFill>
                  <a:srgbClr val="004D2D"/>
                </a:solidFill>
                <a:latin typeface="Arial"/>
                <a:cs typeface="Arial"/>
              </a:rPr>
              <a:t>of</a:t>
            </a:r>
            <a:r>
              <a:rPr sz="1400" spc="80" dirty="0">
                <a:solidFill>
                  <a:srgbClr val="004D2D"/>
                </a:solidFill>
                <a:latin typeface="Arial"/>
                <a:cs typeface="Arial"/>
              </a:rPr>
              <a:t> </a:t>
            </a:r>
            <a:r>
              <a:rPr sz="1400" dirty="0">
                <a:solidFill>
                  <a:srgbClr val="004D2D"/>
                </a:solidFill>
                <a:latin typeface="Arial"/>
                <a:cs typeface="Arial"/>
              </a:rPr>
              <a:t>the</a:t>
            </a:r>
            <a:r>
              <a:rPr sz="1400" spc="80" dirty="0">
                <a:solidFill>
                  <a:srgbClr val="004D2D"/>
                </a:solidFill>
                <a:latin typeface="Arial"/>
                <a:cs typeface="Arial"/>
              </a:rPr>
              <a:t> </a:t>
            </a:r>
            <a:r>
              <a:rPr sz="1400" dirty="0">
                <a:solidFill>
                  <a:srgbClr val="004D2D"/>
                </a:solidFill>
                <a:latin typeface="Arial"/>
                <a:cs typeface="Arial"/>
              </a:rPr>
              <a:t>biodiversity</a:t>
            </a:r>
            <a:r>
              <a:rPr sz="1400" spc="80" dirty="0">
                <a:solidFill>
                  <a:srgbClr val="004D2D"/>
                </a:solidFill>
                <a:latin typeface="Arial"/>
                <a:cs typeface="Arial"/>
              </a:rPr>
              <a:t> </a:t>
            </a:r>
            <a:r>
              <a:rPr sz="1400" dirty="0">
                <a:solidFill>
                  <a:srgbClr val="004D2D"/>
                </a:solidFill>
                <a:latin typeface="Arial"/>
                <a:cs typeface="Arial"/>
              </a:rPr>
              <a:t>improvement</a:t>
            </a:r>
            <a:r>
              <a:rPr sz="1400" spc="85" dirty="0">
                <a:solidFill>
                  <a:srgbClr val="004D2D"/>
                </a:solidFill>
                <a:latin typeface="Arial"/>
                <a:cs typeface="Arial"/>
              </a:rPr>
              <a:t> </a:t>
            </a:r>
            <a:r>
              <a:rPr lang="en-GB" sz="1400" spc="85" dirty="0">
                <a:solidFill>
                  <a:srgbClr val="004D2D"/>
                </a:solidFill>
                <a:latin typeface="Arial"/>
                <a:cs typeface="Arial"/>
              </a:rPr>
              <a:t>method </a:t>
            </a:r>
            <a:r>
              <a:rPr sz="1400" spc="-10" dirty="0">
                <a:solidFill>
                  <a:srgbClr val="004D2D"/>
                </a:solidFill>
                <a:latin typeface="Arial"/>
                <a:cs typeface="Arial"/>
              </a:rPr>
              <a:t>cards.</a:t>
            </a:r>
            <a:endParaRPr sz="1400" dirty="0">
              <a:latin typeface="Arial"/>
              <a:cs typeface="Arial"/>
            </a:endParaRPr>
          </a:p>
          <a:p>
            <a:pPr marL="240665" indent="-228600">
              <a:lnSpc>
                <a:spcPct val="100000"/>
              </a:lnSpc>
              <a:spcBef>
                <a:spcPts val="850"/>
              </a:spcBef>
              <a:buChar char="•"/>
              <a:tabLst>
                <a:tab pos="240665" algn="l"/>
                <a:tab pos="241935" algn="l"/>
              </a:tabLst>
            </a:pPr>
            <a:r>
              <a:rPr sz="1400" dirty="0">
                <a:solidFill>
                  <a:srgbClr val="004D2D"/>
                </a:solidFill>
                <a:latin typeface="Arial"/>
                <a:cs typeface="Arial"/>
              </a:rPr>
              <a:t>What</a:t>
            </a:r>
            <a:r>
              <a:rPr sz="1400" spc="60" dirty="0">
                <a:solidFill>
                  <a:srgbClr val="004D2D"/>
                </a:solidFill>
                <a:latin typeface="Arial"/>
                <a:cs typeface="Arial"/>
              </a:rPr>
              <a:t> </a:t>
            </a:r>
            <a:r>
              <a:rPr sz="1400" dirty="0">
                <a:solidFill>
                  <a:srgbClr val="004D2D"/>
                </a:solidFill>
                <a:latin typeface="Arial"/>
                <a:cs typeface="Arial"/>
              </a:rPr>
              <a:t>factors</a:t>
            </a:r>
            <a:r>
              <a:rPr sz="1400" spc="60" dirty="0">
                <a:solidFill>
                  <a:srgbClr val="004D2D"/>
                </a:solidFill>
                <a:latin typeface="Arial"/>
                <a:cs typeface="Arial"/>
              </a:rPr>
              <a:t> </a:t>
            </a:r>
            <a:r>
              <a:rPr sz="1400" dirty="0">
                <a:solidFill>
                  <a:srgbClr val="004D2D"/>
                </a:solidFill>
                <a:latin typeface="Arial"/>
                <a:cs typeface="Arial"/>
              </a:rPr>
              <a:t>and</a:t>
            </a:r>
            <a:r>
              <a:rPr sz="1400" spc="60" dirty="0">
                <a:solidFill>
                  <a:srgbClr val="004D2D"/>
                </a:solidFill>
                <a:latin typeface="Arial"/>
                <a:cs typeface="Arial"/>
              </a:rPr>
              <a:t> </a:t>
            </a:r>
            <a:r>
              <a:rPr sz="1400" dirty="0">
                <a:solidFill>
                  <a:srgbClr val="004D2D"/>
                </a:solidFill>
                <a:latin typeface="Arial"/>
                <a:cs typeface="Arial"/>
              </a:rPr>
              <a:t>actions</a:t>
            </a:r>
            <a:r>
              <a:rPr sz="1400" spc="65" dirty="0">
                <a:solidFill>
                  <a:srgbClr val="004D2D"/>
                </a:solidFill>
                <a:latin typeface="Arial"/>
                <a:cs typeface="Arial"/>
              </a:rPr>
              <a:t> </a:t>
            </a:r>
            <a:r>
              <a:rPr sz="1400" dirty="0">
                <a:solidFill>
                  <a:srgbClr val="004D2D"/>
                </a:solidFill>
                <a:latin typeface="Arial"/>
                <a:cs typeface="Arial"/>
              </a:rPr>
              <a:t>affect</a:t>
            </a:r>
            <a:r>
              <a:rPr sz="1400" spc="60" dirty="0">
                <a:solidFill>
                  <a:srgbClr val="004D2D"/>
                </a:solidFill>
                <a:latin typeface="Arial"/>
                <a:cs typeface="Arial"/>
              </a:rPr>
              <a:t> </a:t>
            </a:r>
            <a:r>
              <a:rPr sz="1400" dirty="0">
                <a:solidFill>
                  <a:srgbClr val="004D2D"/>
                </a:solidFill>
                <a:latin typeface="Arial"/>
                <a:cs typeface="Arial"/>
              </a:rPr>
              <a:t>levels</a:t>
            </a:r>
            <a:r>
              <a:rPr sz="1400" spc="60" dirty="0">
                <a:solidFill>
                  <a:srgbClr val="004D2D"/>
                </a:solidFill>
                <a:latin typeface="Arial"/>
                <a:cs typeface="Arial"/>
              </a:rPr>
              <a:t> </a:t>
            </a:r>
            <a:r>
              <a:rPr sz="1400" dirty="0">
                <a:solidFill>
                  <a:srgbClr val="004D2D"/>
                </a:solidFill>
                <a:latin typeface="Arial"/>
                <a:cs typeface="Arial"/>
              </a:rPr>
              <a:t>of</a:t>
            </a:r>
            <a:r>
              <a:rPr sz="1400" spc="65" dirty="0">
                <a:solidFill>
                  <a:srgbClr val="004D2D"/>
                </a:solidFill>
                <a:latin typeface="Arial"/>
                <a:cs typeface="Arial"/>
              </a:rPr>
              <a:t> </a:t>
            </a:r>
            <a:r>
              <a:rPr sz="1400" spc="-10" dirty="0">
                <a:solidFill>
                  <a:srgbClr val="004D2D"/>
                </a:solidFill>
                <a:latin typeface="Arial"/>
                <a:cs typeface="Arial"/>
              </a:rPr>
              <a:t>biodiversity?</a:t>
            </a:r>
            <a:endParaRPr sz="1400" dirty="0">
              <a:latin typeface="Arial"/>
              <a:cs typeface="Arial"/>
            </a:endParaRPr>
          </a:p>
          <a:p>
            <a:pPr marL="240665" indent="-228600">
              <a:lnSpc>
                <a:spcPct val="100000"/>
              </a:lnSpc>
              <a:spcBef>
                <a:spcPts val="850"/>
              </a:spcBef>
              <a:buChar char="•"/>
              <a:tabLst>
                <a:tab pos="240665" algn="l"/>
                <a:tab pos="241935" algn="l"/>
              </a:tabLst>
            </a:pPr>
            <a:r>
              <a:rPr sz="1400" dirty="0">
                <a:solidFill>
                  <a:srgbClr val="004D2D"/>
                </a:solidFill>
                <a:latin typeface="Arial"/>
                <a:cs typeface="Arial"/>
              </a:rPr>
              <a:t>Explain</a:t>
            </a:r>
            <a:r>
              <a:rPr sz="1400" spc="55" dirty="0">
                <a:solidFill>
                  <a:srgbClr val="004D2D"/>
                </a:solidFill>
                <a:latin typeface="Arial"/>
                <a:cs typeface="Arial"/>
              </a:rPr>
              <a:t> </a:t>
            </a:r>
            <a:r>
              <a:rPr sz="1400" dirty="0">
                <a:solidFill>
                  <a:srgbClr val="004D2D"/>
                </a:solidFill>
                <a:latin typeface="Arial"/>
                <a:cs typeface="Arial"/>
              </a:rPr>
              <a:t>why</a:t>
            </a:r>
            <a:r>
              <a:rPr sz="1400" spc="65" dirty="0">
                <a:solidFill>
                  <a:srgbClr val="004D2D"/>
                </a:solidFill>
                <a:latin typeface="Arial"/>
                <a:cs typeface="Arial"/>
              </a:rPr>
              <a:t> </a:t>
            </a:r>
            <a:r>
              <a:rPr sz="1400" dirty="0">
                <a:solidFill>
                  <a:srgbClr val="004D2D"/>
                </a:solidFill>
                <a:latin typeface="Arial"/>
                <a:cs typeface="Arial"/>
              </a:rPr>
              <a:t>these</a:t>
            </a:r>
            <a:r>
              <a:rPr sz="1400" spc="65" dirty="0">
                <a:solidFill>
                  <a:srgbClr val="004D2D"/>
                </a:solidFill>
                <a:latin typeface="Arial"/>
                <a:cs typeface="Arial"/>
              </a:rPr>
              <a:t> </a:t>
            </a:r>
            <a:r>
              <a:rPr sz="1400" dirty="0">
                <a:solidFill>
                  <a:srgbClr val="004D2D"/>
                </a:solidFill>
                <a:latin typeface="Arial"/>
                <a:cs typeface="Arial"/>
              </a:rPr>
              <a:t>factors</a:t>
            </a:r>
            <a:r>
              <a:rPr sz="1400" spc="65" dirty="0">
                <a:solidFill>
                  <a:srgbClr val="004D2D"/>
                </a:solidFill>
                <a:latin typeface="Arial"/>
                <a:cs typeface="Arial"/>
              </a:rPr>
              <a:t> </a:t>
            </a:r>
            <a:r>
              <a:rPr sz="1400" dirty="0">
                <a:solidFill>
                  <a:srgbClr val="004D2D"/>
                </a:solidFill>
                <a:latin typeface="Arial"/>
                <a:cs typeface="Arial"/>
              </a:rPr>
              <a:t>affect</a:t>
            </a:r>
            <a:r>
              <a:rPr sz="1400" spc="70" dirty="0">
                <a:solidFill>
                  <a:srgbClr val="004D2D"/>
                </a:solidFill>
                <a:latin typeface="Arial"/>
                <a:cs typeface="Arial"/>
              </a:rPr>
              <a:t> </a:t>
            </a:r>
            <a:r>
              <a:rPr sz="1400" spc="-10" dirty="0">
                <a:solidFill>
                  <a:srgbClr val="004D2D"/>
                </a:solidFill>
                <a:latin typeface="Arial"/>
                <a:cs typeface="Arial"/>
              </a:rPr>
              <a:t>biodiversity.</a:t>
            </a:r>
            <a:endParaRPr sz="1400" dirty="0">
              <a:latin typeface="Arial"/>
              <a:cs typeface="Arial"/>
            </a:endParaRPr>
          </a:p>
          <a:p>
            <a:pPr marL="240665" marR="5080" indent="-228600">
              <a:lnSpc>
                <a:spcPct val="100000"/>
              </a:lnSpc>
              <a:spcBef>
                <a:spcPts val="850"/>
              </a:spcBef>
              <a:buChar char="•"/>
              <a:tabLst>
                <a:tab pos="240665" algn="l"/>
                <a:tab pos="241935" algn="l"/>
              </a:tabLst>
            </a:pPr>
            <a:r>
              <a:rPr sz="1400" dirty="0">
                <a:solidFill>
                  <a:srgbClr val="004D2D"/>
                </a:solidFill>
                <a:latin typeface="Arial"/>
                <a:cs typeface="Arial"/>
              </a:rPr>
              <a:t>Can</a:t>
            </a:r>
            <a:r>
              <a:rPr sz="1400" spc="60" dirty="0">
                <a:solidFill>
                  <a:srgbClr val="004D2D"/>
                </a:solidFill>
                <a:latin typeface="Arial"/>
                <a:cs typeface="Arial"/>
              </a:rPr>
              <a:t> </a:t>
            </a:r>
            <a:r>
              <a:rPr sz="1400" dirty="0">
                <a:solidFill>
                  <a:srgbClr val="004D2D"/>
                </a:solidFill>
                <a:latin typeface="Arial"/>
                <a:cs typeface="Arial"/>
              </a:rPr>
              <a:t>you</a:t>
            </a:r>
            <a:r>
              <a:rPr sz="1400" spc="60" dirty="0">
                <a:solidFill>
                  <a:srgbClr val="004D2D"/>
                </a:solidFill>
                <a:latin typeface="Arial"/>
                <a:cs typeface="Arial"/>
              </a:rPr>
              <a:t> </a:t>
            </a:r>
            <a:r>
              <a:rPr sz="1400" dirty="0">
                <a:solidFill>
                  <a:srgbClr val="004D2D"/>
                </a:solidFill>
                <a:latin typeface="Arial"/>
                <a:cs typeface="Arial"/>
              </a:rPr>
              <a:t>think</a:t>
            </a:r>
            <a:r>
              <a:rPr sz="1400" spc="65" dirty="0">
                <a:solidFill>
                  <a:srgbClr val="004D2D"/>
                </a:solidFill>
                <a:latin typeface="Arial"/>
                <a:cs typeface="Arial"/>
              </a:rPr>
              <a:t> </a:t>
            </a:r>
            <a:r>
              <a:rPr sz="1400" dirty="0">
                <a:solidFill>
                  <a:srgbClr val="004D2D"/>
                </a:solidFill>
                <a:latin typeface="Arial"/>
                <a:cs typeface="Arial"/>
              </a:rPr>
              <a:t>of</a:t>
            </a:r>
            <a:r>
              <a:rPr sz="1400" spc="60" dirty="0">
                <a:solidFill>
                  <a:srgbClr val="004D2D"/>
                </a:solidFill>
                <a:latin typeface="Arial"/>
                <a:cs typeface="Arial"/>
              </a:rPr>
              <a:t> </a:t>
            </a:r>
            <a:r>
              <a:rPr sz="1400" dirty="0">
                <a:solidFill>
                  <a:srgbClr val="004D2D"/>
                </a:solidFill>
                <a:latin typeface="Arial"/>
                <a:cs typeface="Arial"/>
              </a:rPr>
              <a:t>any</a:t>
            </a:r>
            <a:r>
              <a:rPr sz="1400" spc="60" dirty="0">
                <a:solidFill>
                  <a:srgbClr val="004D2D"/>
                </a:solidFill>
                <a:latin typeface="Arial"/>
                <a:cs typeface="Arial"/>
              </a:rPr>
              <a:t> </a:t>
            </a:r>
            <a:r>
              <a:rPr sz="1400" dirty="0">
                <a:solidFill>
                  <a:srgbClr val="004D2D"/>
                </a:solidFill>
                <a:latin typeface="Arial"/>
                <a:cs typeface="Arial"/>
              </a:rPr>
              <a:t>other</a:t>
            </a:r>
            <a:r>
              <a:rPr sz="1400" spc="65" dirty="0">
                <a:solidFill>
                  <a:srgbClr val="004D2D"/>
                </a:solidFill>
                <a:latin typeface="Arial"/>
                <a:cs typeface="Arial"/>
              </a:rPr>
              <a:t> </a:t>
            </a:r>
            <a:r>
              <a:rPr sz="1400" dirty="0">
                <a:solidFill>
                  <a:srgbClr val="004D2D"/>
                </a:solidFill>
                <a:latin typeface="Arial"/>
                <a:cs typeface="Arial"/>
              </a:rPr>
              <a:t>factors</a:t>
            </a:r>
            <a:r>
              <a:rPr sz="1400" spc="60" dirty="0">
                <a:solidFill>
                  <a:srgbClr val="004D2D"/>
                </a:solidFill>
                <a:latin typeface="Arial"/>
                <a:cs typeface="Arial"/>
              </a:rPr>
              <a:t> </a:t>
            </a:r>
            <a:r>
              <a:rPr sz="1400" dirty="0">
                <a:solidFill>
                  <a:srgbClr val="004D2D"/>
                </a:solidFill>
                <a:latin typeface="Arial"/>
                <a:cs typeface="Arial"/>
              </a:rPr>
              <a:t>which</a:t>
            </a:r>
            <a:r>
              <a:rPr sz="1400" spc="60" dirty="0">
                <a:solidFill>
                  <a:srgbClr val="004D2D"/>
                </a:solidFill>
                <a:latin typeface="Arial"/>
                <a:cs typeface="Arial"/>
              </a:rPr>
              <a:t> </a:t>
            </a:r>
            <a:r>
              <a:rPr sz="1400" dirty="0">
                <a:solidFill>
                  <a:srgbClr val="004D2D"/>
                </a:solidFill>
                <a:latin typeface="Arial"/>
                <a:cs typeface="Arial"/>
              </a:rPr>
              <a:t>affect</a:t>
            </a:r>
            <a:r>
              <a:rPr sz="1400" spc="65" dirty="0">
                <a:solidFill>
                  <a:srgbClr val="004D2D"/>
                </a:solidFill>
                <a:latin typeface="Arial"/>
                <a:cs typeface="Arial"/>
              </a:rPr>
              <a:t> </a:t>
            </a:r>
            <a:r>
              <a:rPr sz="1400" dirty="0">
                <a:solidFill>
                  <a:srgbClr val="004D2D"/>
                </a:solidFill>
                <a:latin typeface="Arial"/>
                <a:cs typeface="Arial"/>
              </a:rPr>
              <a:t>biodiversity</a:t>
            </a:r>
            <a:r>
              <a:rPr sz="1400" spc="60" dirty="0">
                <a:solidFill>
                  <a:srgbClr val="004D2D"/>
                </a:solidFill>
                <a:latin typeface="Arial"/>
                <a:cs typeface="Arial"/>
              </a:rPr>
              <a:t> </a:t>
            </a:r>
            <a:r>
              <a:rPr sz="1400" dirty="0">
                <a:solidFill>
                  <a:srgbClr val="004D2D"/>
                </a:solidFill>
                <a:latin typeface="Arial"/>
                <a:cs typeface="Arial"/>
              </a:rPr>
              <a:t>not</a:t>
            </a:r>
            <a:r>
              <a:rPr sz="1400" spc="65" dirty="0">
                <a:solidFill>
                  <a:srgbClr val="004D2D"/>
                </a:solidFill>
                <a:latin typeface="Arial"/>
                <a:cs typeface="Arial"/>
              </a:rPr>
              <a:t> </a:t>
            </a:r>
            <a:r>
              <a:rPr sz="1400" spc="-10" dirty="0">
                <a:solidFill>
                  <a:srgbClr val="004D2D"/>
                </a:solidFill>
                <a:latin typeface="Arial"/>
                <a:cs typeface="Arial"/>
              </a:rPr>
              <a:t>mentioned </a:t>
            </a:r>
            <a:r>
              <a:rPr sz="1400" dirty="0">
                <a:solidFill>
                  <a:srgbClr val="004D2D"/>
                </a:solidFill>
                <a:latin typeface="Arial"/>
                <a:cs typeface="Arial"/>
              </a:rPr>
              <a:t>on</a:t>
            </a:r>
            <a:r>
              <a:rPr sz="1400" spc="40" dirty="0">
                <a:solidFill>
                  <a:srgbClr val="004D2D"/>
                </a:solidFill>
                <a:latin typeface="Arial"/>
                <a:cs typeface="Arial"/>
              </a:rPr>
              <a:t> </a:t>
            </a:r>
            <a:r>
              <a:rPr sz="1400" dirty="0">
                <a:solidFill>
                  <a:srgbClr val="004D2D"/>
                </a:solidFill>
                <a:latin typeface="Arial"/>
                <a:cs typeface="Arial"/>
              </a:rPr>
              <a:t>the</a:t>
            </a:r>
            <a:r>
              <a:rPr sz="1400" spc="40" dirty="0">
                <a:solidFill>
                  <a:srgbClr val="004D2D"/>
                </a:solidFill>
                <a:latin typeface="Arial"/>
                <a:cs typeface="Arial"/>
              </a:rPr>
              <a:t> </a:t>
            </a:r>
            <a:r>
              <a:rPr sz="1400" spc="-10" dirty="0">
                <a:solidFill>
                  <a:srgbClr val="004D2D"/>
                </a:solidFill>
                <a:latin typeface="Arial"/>
                <a:cs typeface="Arial"/>
              </a:rPr>
              <a:t>cards?</a:t>
            </a:r>
            <a:endParaRPr lang="en-GB" sz="1400" spc="-10" dirty="0">
              <a:solidFill>
                <a:srgbClr val="004D2D"/>
              </a:solidFill>
              <a:latin typeface="Arial"/>
              <a:cs typeface="Arial"/>
            </a:endParaRPr>
          </a:p>
          <a:p>
            <a:pPr marL="240665" marR="5080" indent="-228600">
              <a:lnSpc>
                <a:spcPct val="100000"/>
              </a:lnSpc>
              <a:spcBef>
                <a:spcPts val="850"/>
              </a:spcBef>
              <a:buChar char="•"/>
              <a:tabLst>
                <a:tab pos="240665" algn="l"/>
                <a:tab pos="241935" algn="l"/>
              </a:tabLst>
            </a:pPr>
            <a:r>
              <a:rPr lang="en-GB" sz="1400" spc="-10" dirty="0">
                <a:solidFill>
                  <a:srgbClr val="004D2D"/>
                </a:solidFill>
                <a:latin typeface="Arial"/>
                <a:cs typeface="Arial"/>
              </a:rPr>
              <a:t>Which biodiversity improvement method could be </a:t>
            </a:r>
            <a:r>
              <a:rPr lang="en-GB" sz="1400" spc="-10">
                <a:solidFill>
                  <a:srgbClr val="004D2D"/>
                </a:solidFill>
                <a:latin typeface="Arial"/>
                <a:cs typeface="Arial"/>
              </a:rPr>
              <a:t>beneficial where you live?</a:t>
            </a:r>
            <a:endParaRPr sz="1400" dirty="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2730" cy="5706110"/>
            <a:chOff x="0" y="0"/>
            <a:chExt cx="9142730" cy="5706110"/>
          </a:xfrm>
        </p:grpSpPr>
        <p:sp>
          <p:nvSpPr>
            <p:cNvPr id="3" name="object 3"/>
            <p:cNvSpPr/>
            <p:nvPr/>
          </p:nvSpPr>
          <p:spPr>
            <a:xfrm>
              <a:off x="0" y="1136751"/>
              <a:ext cx="9142730" cy="4569460"/>
            </a:xfrm>
            <a:custGeom>
              <a:avLst/>
              <a:gdLst/>
              <a:ahLst/>
              <a:cxnLst/>
              <a:rect l="l" t="t" r="r" b="b"/>
              <a:pathLst>
                <a:path w="9142730" h="4569460">
                  <a:moveTo>
                    <a:pt x="0" y="4569244"/>
                  </a:moveTo>
                  <a:lnTo>
                    <a:pt x="9142399" y="4569244"/>
                  </a:lnTo>
                  <a:lnTo>
                    <a:pt x="9142399" y="0"/>
                  </a:lnTo>
                  <a:lnTo>
                    <a:pt x="0" y="0"/>
                  </a:lnTo>
                  <a:lnTo>
                    <a:pt x="0" y="4569244"/>
                  </a:lnTo>
                  <a:close/>
                </a:path>
              </a:pathLst>
            </a:custGeom>
            <a:solidFill>
              <a:srgbClr val="E2F3FA">
                <a:alpha val="89999"/>
              </a:srgbClr>
            </a:solidFill>
          </p:spPr>
          <p:txBody>
            <a:bodyPr wrap="square" lIns="0" tIns="0" rIns="0" bIns="0" rtlCol="0"/>
            <a:lstStyle/>
            <a:p>
              <a:endParaRPr/>
            </a:p>
          </p:txBody>
        </p:sp>
        <p:pic>
          <p:nvPicPr>
            <p:cNvPr id="4" name="object 4"/>
            <p:cNvPicPr/>
            <p:nvPr/>
          </p:nvPicPr>
          <p:blipFill>
            <a:blip r:embed="rId2" cstate="print"/>
            <a:stretch>
              <a:fillRect/>
            </a:stretch>
          </p:blipFill>
          <p:spPr>
            <a:xfrm>
              <a:off x="0" y="4532756"/>
              <a:ext cx="9138145" cy="1173238"/>
            </a:xfrm>
            <a:prstGeom prst="rect">
              <a:avLst/>
            </a:prstGeom>
          </p:spPr>
        </p:pic>
        <p:sp>
          <p:nvSpPr>
            <p:cNvPr id="5" name="object 5"/>
            <p:cNvSpPr/>
            <p:nvPr/>
          </p:nvSpPr>
          <p:spPr>
            <a:xfrm>
              <a:off x="0" y="5452198"/>
              <a:ext cx="9137015" cy="254000"/>
            </a:xfrm>
            <a:custGeom>
              <a:avLst/>
              <a:gdLst/>
              <a:ahLst/>
              <a:cxnLst/>
              <a:rect l="l" t="t" r="r" b="b"/>
              <a:pathLst>
                <a:path w="9137015" h="254000">
                  <a:moveTo>
                    <a:pt x="0" y="253796"/>
                  </a:moveTo>
                  <a:lnTo>
                    <a:pt x="9136545" y="253796"/>
                  </a:lnTo>
                  <a:lnTo>
                    <a:pt x="9136545" y="0"/>
                  </a:lnTo>
                  <a:lnTo>
                    <a:pt x="0" y="0"/>
                  </a:lnTo>
                  <a:lnTo>
                    <a:pt x="0" y="253796"/>
                  </a:lnTo>
                  <a:close/>
                </a:path>
              </a:pathLst>
            </a:custGeom>
            <a:solidFill>
              <a:srgbClr val="0064A6"/>
            </a:solidFill>
          </p:spPr>
          <p:txBody>
            <a:bodyPr wrap="square" lIns="0" tIns="0" rIns="0" bIns="0" rtlCol="0"/>
            <a:lstStyle/>
            <a:p>
              <a:endParaRPr/>
            </a:p>
          </p:txBody>
        </p:sp>
        <p:sp>
          <p:nvSpPr>
            <p:cNvPr id="6" name="object 6"/>
            <p:cNvSpPr/>
            <p:nvPr/>
          </p:nvSpPr>
          <p:spPr>
            <a:xfrm>
              <a:off x="0" y="0"/>
              <a:ext cx="9142730" cy="1137285"/>
            </a:xfrm>
            <a:custGeom>
              <a:avLst/>
              <a:gdLst/>
              <a:ahLst/>
              <a:cxnLst/>
              <a:rect l="l" t="t" r="r" b="b"/>
              <a:pathLst>
                <a:path w="9142730" h="1137285">
                  <a:moveTo>
                    <a:pt x="0" y="1136751"/>
                  </a:moveTo>
                  <a:lnTo>
                    <a:pt x="9142399" y="1136751"/>
                  </a:lnTo>
                  <a:lnTo>
                    <a:pt x="9142399" y="0"/>
                  </a:lnTo>
                  <a:lnTo>
                    <a:pt x="0" y="0"/>
                  </a:lnTo>
                  <a:lnTo>
                    <a:pt x="0" y="1136751"/>
                  </a:lnTo>
                  <a:close/>
                </a:path>
              </a:pathLst>
            </a:custGeom>
            <a:solidFill>
              <a:srgbClr val="B6DFEF">
                <a:alpha val="79998"/>
              </a:srgbClr>
            </a:solidFill>
          </p:spPr>
          <p:txBody>
            <a:bodyPr wrap="square" lIns="0" tIns="0" rIns="0" bIns="0" rtlCol="0"/>
            <a:lstStyle/>
            <a:p>
              <a:endParaRPr/>
            </a:p>
          </p:txBody>
        </p:sp>
        <p:pic>
          <p:nvPicPr>
            <p:cNvPr id="7" name="object 7"/>
            <p:cNvPicPr/>
            <p:nvPr/>
          </p:nvPicPr>
          <p:blipFill>
            <a:blip r:embed="rId3" cstate="print"/>
            <a:stretch>
              <a:fillRect/>
            </a:stretch>
          </p:blipFill>
          <p:spPr>
            <a:xfrm>
              <a:off x="6883399" y="306336"/>
              <a:ext cx="1938997" cy="583806"/>
            </a:xfrm>
            <a:prstGeom prst="rect">
              <a:avLst/>
            </a:prstGeom>
          </p:spPr>
        </p:pic>
        <p:pic>
          <p:nvPicPr>
            <p:cNvPr id="8" name="object 8"/>
            <p:cNvPicPr/>
            <p:nvPr/>
          </p:nvPicPr>
          <p:blipFill>
            <a:blip r:embed="rId4" cstate="print"/>
            <a:stretch>
              <a:fillRect/>
            </a:stretch>
          </p:blipFill>
          <p:spPr>
            <a:xfrm>
              <a:off x="359999" y="287485"/>
              <a:ext cx="1447041" cy="618592"/>
            </a:xfrm>
            <a:prstGeom prst="rect">
              <a:avLst/>
            </a:prstGeom>
          </p:spPr>
        </p:pic>
      </p:grpSp>
      <p:grpSp>
        <p:nvGrpSpPr>
          <p:cNvPr id="9" name="object 9"/>
          <p:cNvGrpSpPr/>
          <p:nvPr/>
        </p:nvGrpSpPr>
        <p:grpSpPr>
          <a:xfrm>
            <a:off x="1260003" y="2627995"/>
            <a:ext cx="6682105" cy="450215"/>
            <a:chOff x="1260003" y="2627995"/>
            <a:chExt cx="6682105" cy="450215"/>
          </a:xfrm>
        </p:grpSpPr>
        <p:sp>
          <p:nvSpPr>
            <p:cNvPr id="10" name="object 10"/>
            <p:cNvSpPr/>
            <p:nvPr/>
          </p:nvSpPr>
          <p:spPr>
            <a:xfrm>
              <a:off x="1260003" y="2627995"/>
              <a:ext cx="6682105" cy="450215"/>
            </a:xfrm>
            <a:custGeom>
              <a:avLst/>
              <a:gdLst/>
              <a:ahLst/>
              <a:cxnLst/>
              <a:rect l="l" t="t" r="r" b="b"/>
              <a:pathLst>
                <a:path w="6682105" h="450214">
                  <a:moveTo>
                    <a:pt x="6609600" y="0"/>
                  </a:moveTo>
                  <a:lnTo>
                    <a:pt x="71996" y="0"/>
                  </a:lnTo>
                  <a:lnTo>
                    <a:pt x="43971" y="5657"/>
                  </a:lnTo>
                  <a:lnTo>
                    <a:pt x="21086" y="21086"/>
                  </a:lnTo>
                  <a:lnTo>
                    <a:pt x="5657" y="43971"/>
                  </a:lnTo>
                  <a:lnTo>
                    <a:pt x="0" y="71996"/>
                  </a:lnTo>
                  <a:lnTo>
                    <a:pt x="0" y="378002"/>
                  </a:lnTo>
                  <a:lnTo>
                    <a:pt x="5657" y="406027"/>
                  </a:lnTo>
                  <a:lnTo>
                    <a:pt x="21086" y="428912"/>
                  </a:lnTo>
                  <a:lnTo>
                    <a:pt x="43971" y="444341"/>
                  </a:lnTo>
                  <a:lnTo>
                    <a:pt x="71996" y="449999"/>
                  </a:lnTo>
                  <a:lnTo>
                    <a:pt x="6609600" y="449999"/>
                  </a:lnTo>
                  <a:lnTo>
                    <a:pt x="6637625" y="444341"/>
                  </a:lnTo>
                  <a:lnTo>
                    <a:pt x="6660510" y="428912"/>
                  </a:lnTo>
                  <a:lnTo>
                    <a:pt x="6675939" y="406027"/>
                  </a:lnTo>
                  <a:lnTo>
                    <a:pt x="6681597" y="378002"/>
                  </a:lnTo>
                  <a:lnTo>
                    <a:pt x="6681597" y="71996"/>
                  </a:lnTo>
                  <a:lnTo>
                    <a:pt x="6675939" y="43971"/>
                  </a:lnTo>
                  <a:lnTo>
                    <a:pt x="6660510" y="21086"/>
                  </a:lnTo>
                  <a:lnTo>
                    <a:pt x="6637625" y="5657"/>
                  </a:lnTo>
                  <a:lnTo>
                    <a:pt x="6609600" y="0"/>
                  </a:lnTo>
                  <a:close/>
                </a:path>
              </a:pathLst>
            </a:custGeom>
            <a:solidFill>
              <a:srgbClr val="004D2D">
                <a:alpha val="9999"/>
              </a:srgbClr>
            </a:solidFill>
          </p:spPr>
          <p:txBody>
            <a:bodyPr wrap="square" lIns="0" tIns="0" rIns="0" bIns="0" rtlCol="0"/>
            <a:lstStyle/>
            <a:p>
              <a:endParaRPr/>
            </a:p>
          </p:txBody>
        </p:sp>
        <p:sp>
          <p:nvSpPr>
            <p:cNvPr id="11" name="object 11"/>
            <p:cNvSpPr/>
            <p:nvPr/>
          </p:nvSpPr>
          <p:spPr>
            <a:xfrm>
              <a:off x="5475169" y="2913657"/>
              <a:ext cx="2235835" cy="0"/>
            </a:xfrm>
            <a:custGeom>
              <a:avLst/>
              <a:gdLst/>
              <a:ahLst/>
              <a:cxnLst/>
              <a:rect l="l" t="t" r="r" b="b"/>
              <a:pathLst>
                <a:path w="2235834">
                  <a:moveTo>
                    <a:pt x="0" y="0"/>
                  </a:moveTo>
                  <a:lnTo>
                    <a:pt x="2235657" y="0"/>
                  </a:lnTo>
                </a:path>
              </a:pathLst>
            </a:custGeom>
            <a:ln w="16002">
              <a:solidFill>
                <a:srgbClr val="004D2D"/>
              </a:solidFill>
            </a:ln>
          </p:spPr>
          <p:txBody>
            <a:bodyPr wrap="square" lIns="0" tIns="0" rIns="0" bIns="0" rtlCol="0"/>
            <a:lstStyle/>
            <a:p>
              <a:endParaRPr/>
            </a:p>
          </p:txBody>
        </p:sp>
      </p:grpSp>
      <p:sp>
        <p:nvSpPr>
          <p:cNvPr id="12" name="object 12"/>
          <p:cNvSpPr txBox="1"/>
          <p:nvPr/>
        </p:nvSpPr>
        <p:spPr>
          <a:xfrm>
            <a:off x="1435724" y="2732411"/>
            <a:ext cx="633095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004D2D"/>
                </a:solidFill>
                <a:latin typeface="Arial"/>
                <a:cs typeface="Arial"/>
              </a:rPr>
              <a:t>©</a:t>
            </a:r>
            <a:r>
              <a:rPr sz="1200" spc="-55" dirty="0">
                <a:solidFill>
                  <a:srgbClr val="004D2D"/>
                </a:solidFill>
                <a:latin typeface="Arial"/>
                <a:cs typeface="Arial"/>
              </a:rPr>
              <a:t> </a:t>
            </a:r>
            <a:r>
              <a:rPr sz="1200" spc="-20" dirty="0">
                <a:solidFill>
                  <a:srgbClr val="004D2D"/>
                </a:solidFill>
                <a:latin typeface="Arial"/>
                <a:cs typeface="Arial"/>
              </a:rPr>
              <a:t>Environment</a:t>
            </a:r>
            <a:r>
              <a:rPr sz="1200" spc="-95" dirty="0">
                <a:solidFill>
                  <a:srgbClr val="004D2D"/>
                </a:solidFill>
                <a:latin typeface="Arial"/>
                <a:cs typeface="Arial"/>
              </a:rPr>
              <a:t> </a:t>
            </a:r>
            <a:r>
              <a:rPr sz="1200" spc="-10" dirty="0">
                <a:solidFill>
                  <a:srgbClr val="004D2D"/>
                </a:solidFill>
                <a:latin typeface="Arial"/>
                <a:cs typeface="Arial"/>
              </a:rPr>
              <a:t>Agency</a:t>
            </a:r>
            <a:r>
              <a:rPr sz="1200" spc="-40" dirty="0">
                <a:solidFill>
                  <a:srgbClr val="004D2D"/>
                </a:solidFill>
                <a:latin typeface="Arial"/>
                <a:cs typeface="Arial"/>
              </a:rPr>
              <a:t> </a:t>
            </a:r>
            <a:r>
              <a:rPr sz="1200" spc="-10" dirty="0">
                <a:solidFill>
                  <a:srgbClr val="004D2D"/>
                </a:solidFill>
                <a:latin typeface="Arial"/>
                <a:cs typeface="Arial"/>
              </a:rPr>
              <a:t>2022.</a:t>
            </a:r>
            <a:r>
              <a:rPr sz="1200" spc="-65" dirty="0">
                <a:solidFill>
                  <a:srgbClr val="004D2D"/>
                </a:solidFill>
                <a:latin typeface="Arial"/>
                <a:cs typeface="Arial"/>
              </a:rPr>
              <a:t> </a:t>
            </a:r>
            <a:r>
              <a:rPr sz="1200" dirty="0">
                <a:solidFill>
                  <a:srgbClr val="004D2D"/>
                </a:solidFill>
                <a:latin typeface="Arial"/>
                <a:cs typeface="Arial"/>
              </a:rPr>
              <a:t>This</a:t>
            </a:r>
            <a:r>
              <a:rPr sz="1200" spc="-40" dirty="0">
                <a:solidFill>
                  <a:srgbClr val="004D2D"/>
                </a:solidFill>
                <a:latin typeface="Arial"/>
                <a:cs typeface="Arial"/>
              </a:rPr>
              <a:t> </a:t>
            </a:r>
            <a:r>
              <a:rPr sz="1200" spc="-10" dirty="0">
                <a:solidFill>
                  <a:srgbClr val="004D2D"/>
                </a:solidFill>
                <a:latin typeface="Arial"/>
                <a:cs typeface="Arial"/>
              </a:rPr>
              <a:t>content</a:t>
            </a:r>
            <a:r>
              <a:rPr sz="1200" spc="-40" dirty="0">
                <a:solidFill>
                  <a:srgbClr val="004D2D"/>
                </a:solidFill>
                <a:latin typeface="Arial"/>
                <a:cs typeface="Arial"/>
              </a:rPr>
              <a:t> </a:t>
            </a:r>
            <a:r>
              <a:rPr sz="1200" dirty="0">
                <a:solidFill>
                  <a:srgbClr val="004D2D"/>
                </a:solidFill>
                <a:latin typeface="Arial"/>
                <a:cs typeface="Arial"/>
              </a:rPr>
              <a:t>is</a:t>
            </a:r>
            <a:r>
              <a:rPr sz="1200" spc="-40" dirty="0">
                <a:solidFill>
                  <a:srgbClr val="004D2D"/>
                </a:solidFill>
                <a:latin typeface="Arial"/>
                <a:cs typeface="Arial"/>
              </a:rPr>
              <a:t> </a:t>
            </a:r>
            <a:r>
              <a:rPr sz="1200" spc="-10" dirty="0">
                <a:solidFill>
                  <a:srgbClr val="004D2D"/>
                </a:solidFill>
                <a:latin typeface="Arial"/>
                <a:cs typeface="Arial"/>
              </a:rPr>
              <a:t>available</a:t>
            </a:r>
            <a:r>
              <a:rPr sz="1200" spc="-40" dirty="0">
                <a:solidFill>
                  <a:srgbClr val="004D2D"/>
                </a:solidFill>
                <a:latin typeface="Arial"/>
                <a:cs typeface="Arial"/>
              </a:rPr>
              <a:t> </a:t>
            </a:r>
            <a:r>
              <a:rPr sz="1200" spc="-10" dirty="0">
                <a:solidFill>
                  <a:srgbClr val="004D2D"/>
                </a:solidFill>
                <a:latin typeface="Arial"/>
                <a:cs typeface="Arial"/>
              </a:rPr>
              <a:t>under</a:t>
            </a:r>
            <a:r>
              <a:rPr sz="1200" spc="-40" dirty="0">
                <a:solidFill>
                  <a:srgbClr val="004D2D"/>
                </a:solidFill>
                <a:latin typeface="Arial"/>
                <a:cs typeface="Arial"/>
              </a:rPr>
              <a:t> </a:t>
            </a:r>
            <a:r>
              <a:rPr sz="1200" b="1" dirty="0">
                <a:solidFill>
                  <a:srgbClr val="004D2D"/>
                </a:solidFill>
                <a:latin typeface="Arial"/>
                <a:cs typeface="Arial"/>
                <a:hlinkClick r:id="rId5"/>
              </a:rPr>
              <a:t>Open</a:t>
            </a:r>
            <a:r>
              <a:rPr sz="1200" b="1" spc="-40" dirty="0">
                <a:solidFill>
                  <a:srgbClr val="004D2D"/>
                </a:solidFill>
                <a:latin typeface="Arial"/>
                <a:cs typeface="Arial"/>
                <a:hlinkClick r:id="rId5"/>
              </a:rPr>
              <a:t> </a:t>
            </a:r>
            <a:r>
              <a:rPr sz="1200" b="1" spc="-10" dirty="0">
                <a:solidFill>
                  <a:srgbClr val="004D2D"/>
                </a:solidFill>
                <a:latin typeface="Arial"/>
                <a:cs typeface="Arial"/>
                <a:hlinkClick r:id="rId5"/>
              </a:rPr>
              <a:t>Government</a:t>
            </a:r>
            <a:r>
              <a:rPr sz="1200" b="1" spc="-35" dirty="0">
                <a:solidFill>
                  <a:srgbClr val="004D2D"/>
                </a:solidFill>
                <a:latin typeface="Arial"/>
                <a:cs typeface="Arial"/>
                <a:hlinkClick r:id="rId5"/>
              </a:rPr>
              <a:t> </a:t>
            </a:r>
            <a:r>
              <a:rPr sz="1200" b="1" spc="-10" dirty="0">
                <a:solidFill>
                  <a:srgbClr val="004D2D"/>
                </a:solidFill>
                <a:latin typeface="Arial"/>
                <a:cs typeface="Arial"/>
                <a:hlinkClick r:id="rId5"/>
              </a:rPr>
              <a:t>Licence</a:t>
            </a:r>
            <a:r>
              <a:rPr sz="1200" b="1" spc="-40" dirty="0">
                <a:solidFill>
                  <a:srgbClr val="004D2D"/>
                </a:solidFill>
                <a:latin typeface="Arial"/>
                <a:cs typeface="Arial"/>
                <a:hlinkClick r:id="rId5"/>
              </a:rPr>
              <a:t> </a:t>
            </a:r>
            <a:r>
              <a:rPr sz="1200" b="1" spc="-10" dirty="0">
                <a:solidFill>
                  <a:srgbClr val="004D2D"/>
                </a:solidFill>
                <a:latin typeface="Arial"/>
                <a:cs typeface="Arial"/>
                <a:hlinkClick r:id="rId5"/>
              </a:rPr>
              <a:t>v3.0</a:t>
            </a:r>
            <a:r>
              <a:rPr sz="1200" b="1" spc="-10" dirty="0">
                <a:solidFill>
                  <a:srgbClr val="004D2D"/>
                </a:solidFill>
                <a:latin typeface="Arial"/>
                <a:cs typeface="Arial"/>
              </a:rPr>
              <a:t>.</a:t>
            </a:r>
            <a:endParaRPr sz="120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530042" y="4029123"/>
            <a:ext cx="208343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646363"/>
                </a:solidFill>
                <a:latin typeface="Arial"/>
                <a:cs typeface="Arial"/>
              </a:rPr>
              <a:t>Date,</a:t>
            </a:r>
            <a:r>
              <a:rPr sz="1800" spc="-35" dirty="0">
                <a:solidFill>
                  <a:srgbClr val="646363"/>
                </a:solidFill>
                <a:latin typeface="Arial"/>
                <a:cs typeface="Arial"/>
              </a:rPr>
              <a:t> </a:t>
            </a:r>
            <a:r>
              <a:rPr sz="1800" dirty="0">
                <a:solidFill>
                  <a:srgbClr val="646363"/>
                </a:solidFill>
                <a:latin typeface="Arial"/>
                <a:cs typeface="Arial"/>
              </a:rPr>
              <a:t>name,</a:t>
            </a:r>
            <a:r>
              <a:rPr sz="1800" spc="-20" dirty="0">
                <a:solidFill>
                  <a:srgbClr val="646363"/>
                </a:solidFill>
                <a:latin typeface="Arial"/>
                <a:cs typeface="Arial"/>
              </a:rPr>
              <a:t> </a:t>
            </a:r>
            <a:r>
              <a:rPr sz="1800" dirty="0">
                <a:solidFill>
                  <a:srgbClr val="646363"/>
                </a:solidFill>
                <a:latin typeface="Arial"/>
                <a:cs typeface="Arial"/>
              </a:rPr>
              <a:t>job</a:t>
            </a:r>
            <a:r>
              <a:rPr sz="1800" spc="-20" dirty="0">
                <a:solidFill>
                  <a:srgbClr val="646363"/>
                </a:solidFill>
                <a:latin typeface="Arial"/>
                <a:cs typeface="Arial"/>
              </a:rPr>
              <a:t> role</a:t>
            </a:r>
            <a:endParaRPr sz="1800">
              <a:latin typeface="Arial"/>
              <a:cs typeface="Arial"/>
            </a:endParaRPr>
          </a:p>
        </p:txBody>
      </p:sp>
      <p:sp>
        <p:nvSpPr>
          <p:cNvPr id="3" name="object 3"/>
          <p:cNvSpPr/>
          <p:nvPr/>
        </p:nvSpPr>
        <p:spPr>
          <a:xfrm>
            <a:off x="1188003" y="1448994"/>
            <a:ext cx="6768465" cy="526415"/>
          </a:xfrm>
          <a:custGeom>
            <a:avLst/>
            <a:gdLst/>
            <a:ahLst/>
            <a:cxnLst/>
            <a:rect l="l" t="t" r="r" b="b"/>
            <a:pathLst>
              <a:path w="6768465" h="526414">
                <a:moveTo>
                  <a:pt x="6695998" y="0"/>
                </a:moveTo>
                <a:lnTo>
                  <a:pt x="71996" y="0"/>
                </a:lnTo>
                <a:lnTo>
                  <a:pt x="43971" y="5657"/>
                </a:lnTo>
                <a:lnTo>
                  <a:pt x="21086" y="21086"/>
                </a:lnTo>
                <a:lnTo>
                  <a:pt x="5657" y="43971"/>
                </a:lnTo>
                <a:lnTo>
                  <a:pt x="0" y="71996"/>
                </a:lnTo>
                <a:lnTo>
                  <a:pt x="0" y="453796"/>
                </a:lnTo>
                <a:lnTo>
                  <a:pt x="5657" y="481823"/>
                </a:lnTo>
                <a:lnTo>
                  <a:pt x="21086" y="504712"/>
                </a:lnTo>
                <a:lnTo>
                  <a:pt x="43971" y="520145"/>
                </a:lnTo>
                <a:lnTo>
                  <a:pt x="71996" y="525805"/>
                </a:lnTo>
                <a:lnTo>
                  <a:pt x="6695998" y="525805"/>
                </a:lnTo>
                <a:lnTo>
                  <a:pt x="6724023" y="520145"/>
                </a:lnTo>
                <a:lnTo>
                  <a:pt x="6746908" y="504712"/>
                </a:lnTo>
                <a:lnTo>
                  <a:pt x="6762337" y="481823"/>
                </a:lnTo>
                <a:lnTo>
                  <a:pt x="6767995" y="453796"/>
                </a:lnTo>
                <a:lnTo>
                  <a:pt x="6767995" y="71996"/>
                </a:lnTo>
                <a:lnTo>
                  <a:pt x="6762337" y="43971"/>
                </a:lnTo>
                <a:lnTo>
                  <a:pt x="6746908" y="21086"/>
                </a:lnTo>
                <a:lnTo>
                  <a:pt x="6724023" y="5657"/>
                </a:lnTo>
                <a:lnTo>
                  <a:pt x="6695998" y="0"/>
                </a:lnTo>
                <a:close/>
              </a:path>
            </a:pathLst>
          </a:custGeom>
          <a:solidFill>
            <a:srgbClr val="004D2D">
              <a:alpha val="19999"/>
            </a:srgbClr>
          </a:solidFill>
        </p:spPr>
        <p:txBody>
          <a:bodyPr wrap="square" lIns="0" tIns="0" rIns="0" bIns="0" rtlCol="0"/>
          <a:lstStyle/>
          <a:p>
            <a:endParaRPr/>
          </a:p>
        </p:txBody>
      </p:sp>
      <p:sp>
        <p:nvSpPr>
          <p:cNvPr id="4" name="object 4"/>
          <p:cNvSpPr txBox="1">
            <a:spLocks noGrp="1"/>
          </p:cNvSpPr>
          <p:nvPr>
            <p:ph type="ctrTitle"/>
          </p:nvPr>
        </p:nvSpPr>
        <p:spPr>
          <a:prstGeom prst="rect">
            <a:avLst/>
          </a:prstGeom>
        </p:spPr>
        <p:txBody>
          <a:bodyPr vert="horz" wrap="square" lIns="0" tIns="140975" rIns="0" bIns="0" rtlCol="0">
            <a:spAutoFit/>
          </a:bodyPr>
          <a:lstStyle/>
          <a:p>
            <a:pPr marL="12700">
              <a:lnSpc>
                <a:spcPct val="100000"/>
              </a:lnSpc>
              <a:spcBef>
                <a:spcPts val="100"/>
              </a:spcBef>
            </a:pPr>
            <a:r>
              <a:rPr dirty="0"/>
              <a:t>How</a:t>
            </a:r>
            <a:r>
              <a:rPr spc="-100" dirty="0"/>
              <a:t> </a:t>
            </a:r>
            <a:r>
              <a:rPr dirty="0"/>
              <a:t>can</a:t>
            </a:r>
            <a:r>
              <a:rPr spc="-100" dirty="0"/>
              <a:t> </a:t>
            </a:r>
            <a:r>
              <a:rPr spc="-20" dirty="0"/>
              <a:t>Stemville</a:t>
            </a:r>
            <a:r>
              <a:rPr spc="-100" dirty="0"/>
              <a:t> </a:t>
            </a:r>
            <a:r>
              <a:rPr spc="-10" dirty="0"/>
              <a:t>improve</a:t>
            </a:r>
            <a:r>
              <a:rPr spc="-100" dirty="0"/>
              <a:t> </a:t>
            </a:r>
            <a:r>
              <a:rPr dirty="0"/>
              <a:t>its</a:t>
            </a:r>
            <a:r>
              <a:rPr spc="-100" dirty="0"/>
              <a:t> </a:t>
            </a:r>
            <a:r>
              <a:rPr spc="-25" dirty="0"/>
              <a:t>biodiversity?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1847946"/>
            <a:ext cx="8089399" cy="391160"/>
          </a:xfrm>
          <a:prstGeom prst="rect">
            <a:avLst/>
          </a:prstGeom>
        </p:spPr>
        <p:txBody>
          <a:bodyPr vert="horz" wrap="square" lIns="0" tIns="12700" rIns="0" bIns="0" rtlCol="0">
            <a:spAutoFit/>
          </a:bodyPr>
          <a:lstStyle/>
          <a:p>
            <a:pPr marL="833119">
              <a:lnSpc>
                <a:spcPct val="100000"/>
              </a:lnSpc>
              <a:spcBef>
                <a:spcPts val="100"/>
              </a:spcBef>
            </a:pPr>
            <a:r>
              <a:rPr b="0" spc="-10" dirty="0"/>
              <a:t>Vote</a:t>
            </a:r>
            <a:r>
              <a:rPr b="0" spc="-40" dirty="0"/>
              <a:t> </a:t>
            </a:r>
            <a:r>
              <a:rPr b="0" dirty="0"/>
              <a:t>–</a:t>
            </a:r>
            <a:r>
              <a:rPr b="0" spc="-30" dirty="0"/>
              <a:t> </a:t>
            </a:r>
            <a:r>
              <a:rPr b="0" dirty="0"/>
              <a:t>but</a:t>
            </a:r>
            <a:r>
              <a:rPr b="0" spc="-30" dirty="0"/>
              <a:t> </a:t>
            </a:r>
            <a:r>
              <a:rPr b="0" dirty="0"/>
              <a:t>be</a:t>
            </a:r>
            <a:r>
              <a:rPr b="0" spc="-30" dirty="0"/>
              <a:t> </a:t>
            </a:r>
            <a:r>
              <a:rPr b="0" dirty="0"/>
              <a:t>prepared</a:t>
            </a:r>
            <a:r>
              <a:rPr b="0" spc="-30" dirty="0"/>
              <a:t> </a:t>
            </a:r>
            <a:r>
              <a:rPr b="0" dirty="0"/>
              <a:t>to</a:t>
            </a:r>
            <a:r>
              <a:rPr b="0" spc="-30" dirty="0"/>
              <a:t> </a:t>
            </a:r>
            <a:r>
              <a:rPr b="0" dirty="0"/>
              <a:t>justify</a:t>
            </a:r>
            <a:r>
              <a:rPr b="0" spc="-30" dirty="0"/>
              <a:t> </a:t>
            </a:r>
            <a:r>
              <a:rPr b="0" dirty="0"/>
              <a:t>your</a:t>
            </a:r>
            <a:r>
              <a:rPr b="0" spc="-25" dirty="0"/>
              <a:t> </a:t>
            </a:r>
            <a:r>
              <a:rPr b="0" spc="-10" dirty="0"/>
              <a:t>choice</a:t>
            </a:r>
          </a:p>
        </p:txBody>
      </p:sp>
      <p:sp>
        <p:nvSpPr>
          <p:cNvPr id="3" name="object 3"/>
          <p:cNvSpPr txBox="1"/>
          <p:nvPr/>
        </p:nvSpPr>
        <p:spPr>
          <a:xfrm>
            <a:off x="2196152" y="1269320"/>
            <a:ext cx="4916293" cy="382156"/>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004D2D"/>
                </a:solidFill>
                <a:latin typeface="Arial"/>
                <a:cs typeface="Arial"/>
              </a:rPr>
              <a:t>Which</a:t>
            </a:r>
            <a:r>
              <a:rPr sz="2400" b="1" spc="70" dirty="0">
                <a:solidFill>
                  <a:srgbClr val="004D2D"/>
                </a:solidFill>
                <a:latin typeface="Arial"/>
                <a:cs typeface="Arial"/>
              </a:rPr>
              <a:t> </a:t>
            </a:r>
            <a:r>
              <a:rPr sz="2400" b="1" dirty="0">
                <a:solidFill>
                  <a:srgbClr val="004D2D"/>
                </a:solidFill>
                <a:latin typeface="Arial"/>
                <a:cs typeface="Arial"/>
              </a:rPr>
              <a:t>type</a:t>
            </a:r>
            <a:r>
              <a:rPr sz="2400" b="1" spc="75" dirty="0">
                <a:solidFill>
                  <a:srgbClr val="004D2D"/>
                </a:solidFill>
                <a:latin typeface="Arial"/>
                <a:cs typeface="Arial"/>
              </a:rPr>
              <a:t> </a:t>
            </a:r>
            <a:r>
              <a:rPr sz="2400" b="1" dirty="0">
                <a:solidFill>
                  <a:srgbClr val="004D2D"/>
                </a:solidFill>
                <a:latin typeface="Arial"/>
                <a:cs typeface="Arial"/>
              </a:rPr>
              <a:t>of</a:t>
            </a:r>
            <a:r>
              <a:rPr sz="2400" b="1" spc="75" dirty="0">
                <a:solidFill>
                  <a:srgbClr val="004D2D"/>
                </a:solidFill>
                <a:latin typeface="Arial"/>
                <a:cs typeface="Arial"/>
              </a:rPr>
              <a:t> </a:t>
            </a:r>
            <a:r>
              <a:rPr sz="2400" b="1" dirty="0">
                <a:solidFill>
                  <a:srgbClr val="004D2D"/>
                </a:solidFill>
                <a:latin typeface="Arial"/>
                <a:cs typeface="Arial"/>
              </a:rPr>
              <a:t>grass</a:t>
            </a:r>
            <a:r>
              <a:rPr sz="2400" b="1" spc="75" dirty="0">
                <a:solidFill>
                  <a:srgbClr val="004D2D"/>
                </a:solidFill>
                <a:latin typeface="Arial"/>
                <a:cs typeface="Arial"/>
              </a:rPr>
              <a:t> </a:t>
            </a:r>
            <a:r>
              <a:rPr sz="2400" b="1" dirty="0">
                <a:solidFill>
                  <a:srgbClr val="004D2D"/>
                </a:solidFill>
                <a:latin typeface="Arial"/>
                <a:cs typeface="Arial"/>
              </a:rPr>
              <a:t>is</a:t>
            </a:r>
            <a:r>
              <a:rPr sz="2400" b="1" spc="75" dirty="0">
                <a:solidFill>
                  <a:srgbClr val="004D2D"/>
                </a:solidFill>
                <a:latin typeface="Arial"/>
                <a:cs typeface="Arial"/>
              </a:rPr>
              <a:t> </a:t>
            </a:r>
            <a:r>
              <a:rPr sz="2400" b="1" spc="-10" dirty="0">
                <a:solidFill>
                  <a:srgbClr val="004D2D"/>
                </a:solidFill>
                <a:latin typeface="Arial"/>
                <a:cs typeface="Arial"/>
              </a:rPr>
              <a:t>better?</a:t>
            </a:r>
            <a:endParaRPr sz="2400" b="1" dirty="0">
              <a:latin typeface="Arial"/>
              <a:cs typeface="Arial"/>
            </a:endParaRPr>
          </a:p>
        </p:txBody>
      </p:sp>
      <p:sp>
        <p:nvSpPr>
          <p:cNvPr id="4" name="object 4"/>
          <p:cNvSpPr txBox="1"/>
          <p:nvPr/>
        </p:nvSpPr>
        <p:spPr>
          <a:xfrm>
            <a:off x="2036215" y="4024437"/>
            <a:ext cx="1175385" cy="228268"/>
          </a:xfrm>
          <a:prstGeom prst="rect">
            <a:avLst/>
          </a:prstGeom>
        </p:spPr>
        <p:txBody>
          <a:bodyPr vert="horz" wrap="square" lIns="0" tIns="12700" rIns="0" bIns="0" rtlCol="0">
            <a:spAutoFit/>
          </a:bodyPr>
          <a:lstStyle/>
          <a:p>
            <a:pPr marL="151765" marR="5080" indent="-139700">
              <a:lnSpc>
                <a:spcPct val="100000"/>
              </a:lnSpc>
              <a:spcBef>
                <a:spcPts val="100"/>
              </a:spcBef>
            </a:pPr>
            <a:r>
              <a:rPr sz="1400" dirty="0">
                <a:solidFill>
                  <a:srgbClr val="004D2D"/>
                </a:solidFill>
                <a:latin typeface="Arial"/>
                <a:cs typeface="Arial"/>
              </a:rPr>
              <a:t>1.</a:t>
            </a:r>
            <a:r>
              <a:rPr sz="1400" spc="50" dirty="0">
                <a:solidFill>
                  <a:srgbClr val="004D2D"/>
                </a:solidFill>
                <a:latin typeface="Arial"/>
                <a:cs typeface="Arial"/>
              </a:rPr>
              <a:t> </a:t>
            </a:r>
            <a:r>
              <a:rPr lang="en-GB" sz="1400" spc="50" dirty="0">
                <a:solidFill>
                  <a:srgbClr val="004D2D"/>
                </a:solidFill>
                <a:latin typeface="Arial"/>
                <a:cs typeface="Arial"/>
              </a:rPr>
              <a:t>A</a:t>
            </a:r>
            <a:r>
              <a:rPr sz="1400" spc="-10" dirty="0" err="1">
                <a:solidFill>
                  <a:srgbClr val="004D2D"/>
                </a:solidFill>
                <a:latin typeface="Arial"/>
                <a:cs typeface="Arial"/>
              </a:rPr>
              <a:t>stroturf</a:t>
            </a:r>
            <a:endParaRPr sz="1400" dirty="0">
              <a:latin typeface="Arial"/>
              <a:cs typeface="Arial"/>
            </a:endParaRPr>
          </a:p>
        </p:txBody>
      </p:sp>
      <p:sp>
        <p:nvSpPr>
          <p:cNvPr id="5" name="object 5"/>
          <p:cNvSpPr txBox="1"/>
          <p:nvPr/>
        </p:nvSpPr>
        <p:spPr>
          <a:xfrm>
            <a:off x="4038599" y="4024437"/>
            <a:ext cx="1066800" cy="452120"/>
          </a:xfrm>
          <a:prstGeom prst="rect">
            <a:avLst/>
          </a:prstGeom>
        </p:spPr>
        <p:txBody>
          <a:bodyPr vert="horz" wrap="square" lIns="0" tIns="12700" rIns="0" bIns="0" rtlCol="0">
            <a:spAutoFit/>
          </a:bodyPr>
          <a:lstStyle/>
          <a:p>
            <a:pPr marL="12700" marR="5080">
              <a:lnSpc>
                <a:spcPct val="100000"/>
              </a:lnSpc>
              <a:spcBef>
                <a:spcPts val="100"/>
              </a:spcBef>
            </a:pPr>
            <a:r>
              <a:rPr sz="1400" dirty="0">
                <a:solidFill>
                  <a:srgbClr val="004D2D"/>
                </a:solidFill>
                <a:latin typeface="Arial"/>
                <a:cs typeface="Arial"/>
              </a:rPr>
              <a:t>2.</a:t>
            </a:r>
            <a:r>
              <a:rPr sz="1400" spc="40" dirty="0">
                <a:solidFill>
                  <a:srgbClr val="004D2D"/>
                </a:solidFill>
                <a:latin typeface="Arial"/>
                <a:cs typeface="Arial"/>
              </a:rPr>
              <a:t> </a:t>
            </a:r>
            <a:r>
              <a:rPr sz="1400" dirty="0">
                <a:solidFill>
                  <a:srgbClr val="004D2D"/>
                </a:solidFill>
                <a:latin typeface="Arial"/>
                <a:cs typeface="Arial"/>
              </a:rPr>
              <a:t>grass</a:t>
            </a:r>
            <a:r>
              <a:rPr sz="1400" spc="50" dirty="0">
                <a:solidFill>
                  <a:srgbClr val="004D2D"/>
                </a:solidFill>
                <a:latin typeface="Arial"/>
                <a:cs typeface="Arial"/>
              </a:rPr>
              <a:t> </a:t>
            </a:r>
            <a:r>
              <a:rPr sz="1400" spc="-20" dirty="0">
                <a:solidFill>
                  <a:srgbClr val="004D2D"/>
                </a:solidFill>
                <a:latin typeface="Arial"/>
                <a:cs typeface="Arial"/>
              </a:rPr>
              <a:t>kept </a:t>
            </a:r>
            <a:r>
              <a:rPr sz="1400" dirty="0">
                <a:solidFill>
                  <a:srgbClr val="004D2D"/>
                </a:solidFill>
                <a:latin typeface="Arial"/>
                <a:cs typeface="Arial"/>
              </a:rPr>
              <a:t>neat</a:t>
            </a:r>
            <a:r>
              <a:rPr sz="1400" spc="50" dirty="0">
                <a:solidFill>
                  <a:srgbClr val="004D2D"/>
                </a:solidFill>
                <a:latin typeface="Arial"/>
                <a:cs typeface="Arial"/>
              </a:rPr>
              <a:t> </a:t>
            </a:r>
            <a:r>
              <a:rPr sz="1400" dirty="0">
                <a:solidFill>
                  <a:srgbClr val="004D2D"/>
                </a:solidFill>
                <a:latin typeface="Arial"/>
                <a:cs typeface="Arial"/>
              </a:rPr>
              <a:t>and</a:t>
            </a:r>
            <a:r>
              <a:rPr sz="1400" spc="50" dirty="0">
                <a:solidFill>
                  <a:srgbClr val="004D2D"/>
                </a:solidFill>
                <a:latin typeface="Arial"/>
                <a:cs typeface="Arial"/>
              </a:rPr>
              <a:t> </a:t>
            </a:r>
            <a:r>
              <a:rPr sz="1400" spc="-20" dirty="0">
                <a:solidFill>
                  <a:srgbClr val="004D2D"/>
                </a:solidFill>
                <a:latin typeface="Arial"/>
                <a:cs typeface="Arial"/>
              </a:rPr>
              <a:t>tidy</a:t>
            </a:r>
            <a:endParaRPr sz="1400">
              <a:latin typeface="Arial"/>
              <a:cs typeface="Arial"/>
            </a:endParaRPr>
          </a:p>
        </p:txBody>
      </p:sp>
      <p:sp>
        <p:nvSpPr>
          <p:cNvPr id="6" name="object 6"/>
          <p:cNvSpPr txBox="1"/>
          <p:nvPr/>
        </p:nvSpPr>
        <p:spPr>
          <a:xfrm>
            <a:off x="6017461" y="4024437"/>
            <a:ext cx="1170305" cy="452120"/>
          </a:xfrm>
          <a:prstGeom prst="rect">
            <a:avLst/>
          </a:prstGeom>
        </p:spPr>
        <p:txBody>
          <a:bodyPr vert="horz" wrap="square" lIns="0" tIns="12700" rIns="0" bIns="0" rtlCol="0">
            <a:spAutoFit/>
          </a:bodyPr>
          <a:lstStyle/>
          <a:p>
            <a:pPr marL="206375" marR="5080" indent="-194310">
              <a:lnSpc>
                <a:spcPct val="100000"/>
              </a:lnSpc>
              <a:spcBef>
                <a:spcPts val="100"/>
              </a:spcBef>
            </a:pPr>
            <a:r>
              <a:rPr sz="1400" dirty="0">
                <a:solidFill>
                  <a:srgbClr val="004D2D"/>
                </a:solidFill>
                <a:latin typeface="Arial"/>
                <a:cs typeface="Arial"/>
              </a:rPr>
              <a:t>3.</a:t>
            </a:r>
            <a:r>
              <a:rPr sz="1400" spc="50" dirty="0">
                <a:solidFill>
                  <a:srgbClr val="004D2D"/>
                </a:solidFill>
                <a:latin typeface="Arial"/>
                <a:cs typeface="Arial"/>
              </a:rPr>
              <a:t> </a:t>
            </a:r>
            <a:r>
              <a:rPr sz="1400" dirty="0">
                <a:solidFill>
                  <a:srgbClr val="004D2D"/>
                </a:solidFill>
                <a:latin typeface="Arial"/>
                <a:cs typeface="Arial"/>
              </a:rPr>
              <a:t>grass</a:t>
            </a:r>
            <a:r>
              <a:rPr sz="1400" spc="50" dirty="0">
                <a:solidFill>
                  <a:srgbClr val="004D2D"/>
                </a:solidFill>
                <a:latin typeface="Arial"/>
                <a:cs typeface="Arial"/>
              </a:rPr>
              <a:t> </a:t>
            </a:r>
            <a:r>
              <a:rPr sz="1400" dirty="0">
                <a:solidFill>
                  <a:srgbClr val="004D2D"/>
                </a:solidFill>
                <a:latin typeface="Arial"/>
                <a:cs typeface="Arial"/>
              </a:rPr>
              <a:t>left</a:t>
            </a:r>
            <a:r>
              <a:rPr sz="1400" spc="55" dirty="0">
                <a:solidFill>
                  <a:srgbClr val="004D2D"/>
                </a:solidFill>
                <a:latin typeface="Arial"/>
                <a:cs typeface="Arial"/>
              </a:rPr>
              <a:t> </a:t>
            </a:r>
            <a:r>
              <a:rPr sz="1400" spc="-25" dirty="0">
                <a:solidFill>
                  <a:srgbClr val="004D2D"/>
                </a:solidFill>
                <a:latin typeface="Arial"/>
                <a:cs typeface="Arial"/>
              </a:rPr>
              <a:t>to </a:t>
            </a:r>
            <a:r>
              <a:rPr sz="1400" dirty="0">
                <a:solidFill>
                  <a:srgbClr val="004D2D"/>
                </a:solidFill>
                <a:latin typeface="Arial"/>
                <a:cs typeface="Arial"/>
              </a:rPr>
              <a:t>grow</a:t>
            </a:r>
            <a:r>
              <a:rPr sz="1400" spc="55" dirty="0">
                <a:solidFill>
                  <a:srgbClr val="004D2D"/>
                </a:solidFill>
                <a:latin typeface="Arial"/>
                <a:cs typeface="Arial"/>
              </a:rPr>
              <a:t> </a:t>
            </a:r>
            <a:r>
              <a:rPr sz="1400" spc="-20" dirty="0">
                <a:solidFill>
                  <a:srgbClr val="004D2D"/>
                </a:solidFill>
                <a:latin typeface="Arial"/>
                <a:cs typeface="Arial"/>
              </a:rPr>
              <a:t>wild</a:t>
            </a:r>
            <a:endParaRPr sz="1400" dirty="0">
              <a:latin typeface="Arial"/>
              <a:cs typeface="Arial"/>
            </a:endParaRPr>
          </a:p>
        </p:txBody>
      </p:sp>
      <p:sp>
        <p:nvSpPr>
          <p:cNvPr id="13" name="Oval 12">
            <a:extLst>
              <a:ext uri="{FF2B5EF4-FFF2-40B4-BE49-F238E27FC236}">
                <a16:creationId xmlns:a16="http://schemas.microsoft.com/office/drawing/2014/main" id="{575A2852-41BC-1F47-0838-D464A23AD687}"/>
              </a:ext>
            </a:extLst>
          </p:cNvPr>
          <p:cNvSpPr/>
          <p:nvPr/>
        </p:nvSpPr>
        <p:spPr>
          <a:xfrm>
            <a:off x="5868705" y="2366175"/>
            <a:ext cx="1467815" cy="1467814"/>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19E27291-E7CF-BB86-BC41-FE160C0B9328}"/>
              </a:ext>
            </a:extLst>
          </p:cNvPr>
          <p:cNvSpPr/>
          <p:nvPr/>
        </p:nvSpPr>
        <p:spPr>
          <a:xfrm>
            <a:off x="1713107" y="2366175"/>
            <a:ext cx="1467815" cy="1467814"/>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9DBBB9E1-E969-A835-A442-DBAAC2AE1A77}"/>
              </a:ext>
            </a:extLst>
          </p:cNvPr>
          <p:cNvSpPr/>
          <p:nvPr/>
        </p:nvSpPr>
        <p:spPr>
          <a:xfrm>
            <a:off x="3790906" y="2366175"/>
            <a:ext cx="1467815" cy="146781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2511425">
              <a:lnSpc>
                <a:spcPct val="100000"/>
              </a:lnSpc>
              <a:spcBef>
                <a:spcPts val="100"/>
              </a:spcBef>
            </a:pPr>
            <a:r>
              <a:rPr dirty="0"/>
              <a:t>What is </a:t>
            </a:r>
            <a:r>
              <a:rPr spc="-10" dirty="0"/>
              <a:t>biodiversity?</a:t>
            </a:r>
          </a:p>
        </p:txBody>
      </p:sp>
      <p:pic>
        <p:nvPicPr>
          <p:cNvPr id="3" name="object 3"/>
          <p:cNvPicPr/>
          <p:nvPr/>
        </p:nvPicPr>
        <p:blipFill>
          <a:blip r:embed="rId3" cstate="print"/>
          <a:stretch>
            <a:fillRect/>
          </a:stretch>
        </p:blipFill>
        <p:spPr>
          <a:xfrm>
            <a:off x="3370533" y="2026905"/>
            <a:ext cx="2258910" cy="2275093"/>
          </a:xfrm>
          <a:prstGeom prst="rect">
            <a:avLst/>
          </a:prstGeom>
        </p:spPr>
      </p:pic>
      <p:sp>
        <p:nvSpPr>
          <p:cNvPr id="4" name="object 4"/>
          <p:cNvSpPr txBox="1"/>
          <p:nvPr/>
        </p:nvSpPr>
        <p:spPr>
          <a:xfrm>
            <a:off x="3805722" y="3954609"/>
            <a:ext cx="1409065" cy="257175"/>
          </a:xfrm>
          <a:prstGeom prst="rect">
            <a:avLst/>
          </a:prstGeom>
        </p:spPr>
        <p:txBody>
          <a:bodyPr vert="horz" wrap="square" lIns="0" tIns="14604" rIns="0" bIns="0" rtlCol="0">
            <a:spAutoFit/>
          </a:bodyPr>
          <a:lstStyle/>
          <a:p>
            <a:pPr marL="12700">
              <a:lnSpc>
                <a:spcPct val="100000"/>
              </a:lnSpc>
              <a:spcBef>
                <a:spcPts val="114"/>
              </a:spcBef>
            </a:pPr>
            <a:r>
              <a:rPr sz="1500" dirty="0">
                <a:solidFill>
                  <a:srgbClr val="004D2D"/>
                </a:solidFill>
                <a:latin typeface="Arial"/>
                <a:cs typeface="Arial"/>
              </a:rPr>
              <a:t>Think</a:t>
            </a:r>
            <a:r>
              <a:rPr sz="1500" spc="25" dirty="0">
                <a:solidFill>
                  <a:srgbClr val="004D2D"/>
                </a:solidFill>
                <a:latin typeface="Arial"/>
                <a:cs typeface="Arial"/>
              </a:rPr>
              <a:t> </a:t>
            </a:r>
            <a:r>
              <a:rPr sz="1500" dirty="0">
                <a:solidFill>
                  <a:srgbClr val="004D2D"/>
                </a:solidFill>
                <a:latin typeface="Arial"/>
                <a:cs typeface="Arial"/>
              </a:rPr>
              <a:t>pair</a:t>
            </a:r>
            <a:r>
              <a:rPr sz="1500" spc="30" dirty="0">
                <a:solidFill>
                  <a:srgbClr val="004D2D"/>
                </a:solidFill>
                <a:latin typeface="Arial"/>
                <a:cs typeface="Arial"/>
              </a:rPr>
              <a:t> </a:t>
            </a:r>
            <a:r>
              <a:rPr sz="1500" spc="-10" dirty="0">
                <a:solidFill>
                  <a:srgbClr val="004D2D"/>
                </a:solidFill>
                <a:latin typeface="Arial"/>
                <a:cs typeface="Arial"/>
              </a:rPr>
              <a:t>share</a:t>
            </a:r>
            <a:endParaRPr sz="1500">
              <a:latin typeface="Arial"/>
              <a:cs typeface="Arial"/>
            </a:endParaRPr>
          </a:p>
        </p:txBody>
      </p:sp>
      <p:sp>
        <p:nvSpPr>
          <p:cNvPr id="5" name="object 5"/>
          <p:cNvSpPr txBox="1"/>
          <p:nvPr/>
        </p:nvSpPr>
        <p:spPr>
          <a:xfrm>
            <a:off x="6584343" y="2729990"/>
            <a:ext cx="1513840" cy="819785"/>
          </a:xfrm>
          <a:prstGeom prst="rect">
            <a:avLst/>
          </a:prstGeom>
        </p:spPr>
        <p:txBody>
          <a:bodyPr vert="horz" wrap="square" lIns="0" tIns="12700" rIns="0" bIns="0" rtlCol="0">
            <a:spAutoFit/>
          </a:bodyPr>
          <a:lstStyle/>
          <a:p>
            <a:pPr marL="12700" marR="78740">
              <a:lnSpc>
                <a:spcPct val="115700"/>
              </a:lnSpc>
              <a:spcBef>
                <a:spcPts val="100"/>
              </a:spcBef>
            </a:pPr>
            <a:r>
              <a:rPr sz="1500" dirty="0">
                <a:solidFill>
                  <a:srgbClr val="004D2D"/>
                </a:solidFill>
                <a:latin typeface="Arial"/>
                <a:cs typeface="Arial"/>
              </a:rPr>
              <a:t>1</a:t>
            </a:r>
            <a:r>
              <a:rPr sz="1500" spc="15" dirty="0">
                <a:solidFill>
                  <a:srgbClr val="004D2D"/>
                </a:solidFill>
                <a:latin typeface="Arial"/>
                <a:cs typeface="Arial"/>
              </a:rPr>
              <a:t> </a:t>
            </a:r>
            <a:r>
              <a:rPr sz="1500" dirty="0">
                <a:solidFill>
                  <a:srgbClr val="004D2D"/>
                </a:solidFill>
                <a:latin typeface="Arial"/>
                <a:cs typeface="Arial"/>
              </a:rPr>
              <a:t>minute</a:t>
            </a:r>
            <a:r>
              <a:rPr sz="1500" spc="30" dirty="0">
                <a:solidFill>
                  <a:srgbClr val="004D2D"/>
                </a:solidFill>
                <a:latin typeface="Arial"/>
                <a:cs typeface="Arial"/>
              </a:rPr>
              <a:t> </a:t>
            </a:r>
            <a:r>
              <a:rPr sz="1500" dirty="0">
                <a:solidFill>
                  <a:srgbClr val="004D2D"/>
                </a:solidFill>
                <a:latin typeface="Arial"/>
                <a:cs typeface="Arial"/>
              </a:rPr>
              <a:t>to</a:t>
            </a:r>
            <a:r>
              <a:rPr sz="1500" spc="25" dirty="0">
                <a:solidFill>
                  <a:srgbClr val="004D2D"/>
                </a:solidFill>
                <a:latin typeface="Arial"/>
                <a:cs typeface="Arial"/>
              </a:rPr>
              <a:t> </a:t>
            </a:r>
            <a:r>
              <a:rPr sz="1500" spc="-10" dirty="0">
                <a:solidFill>
                  <a:srgbClr val="004D2D"/>
                </a:solidFill>
                <a:latin typeface="Arial"/>
                <a:cs typeface="Arial"/>
              </a:rPr>
              <a:t>think </a:t>
            </a:r>
            <a:r>
              <a:rPr sz="1500" dirty="0">
                <a:solidFill>
                  <a:srgbClr val="004D2D"/>
                </a:solidFill>
                <a:latin typeface="Arial"/>
                <a:cs typeface="Arial"/>
              </a:rPr>
              <a:t>1</a:t>
            </a:r>
            <a:r>
              <a:rPr sz="1500" spc="15" dirty="0">
                <a:solidFill>
                  <a:srgbClr val="004D2D"/>
                </a:solidFill>
                <a:latin typeface="Arial"/>
                <a:cs typeface="Arial"/>
              </a:rPr>
              <a:t> </a:t>
            </a:r>
            <a:r>
              <a:rPr sz="1500" dirty="0">
                <a:solidFill>
                  <a:srgbClr val="004D2D"/>
                </a:solidFill>
                <a:latin typeface="Arial"/>
                <a:cs typeface="Arial"/>
              </a:rPr>
              <a:t>minute</a:t>
            </a:r>
            <a:r>
              <a:rPr sz="1500" spc="30" dirty="0">
                <a:solidFill>
                  <a:srgbClr val="004D2D"/>
                </a:solidFill>
                <a:latin typeface="Arial"/>
                <a:cs typeface="Arial"/>
              </a:rPr>
              <a:t> </a:t>
            </a:r>
            <a:r>
              <a:rPr sz="1500" dirty="0">
                <a:solidFill>
                  <a:srgbClr val="004D2D"/>
                </a:solidFill>
                <a:latin typeface="Arial"/>
                <a:cs typeface="Arial"/>
              </a:rPr>
              <a:t>to</a:t>
            </a:r>
            <a:r>
              <a:rPr sz="1500" spc="25" dirty="0">
                <a:solidFill>
                  <a:srgbClr val="004D2D"/>
                </a:solidFill>
                <a:latin typeface="Arial"/>
                <a:cs typeface="Arial"/>
              </a:rPr>
              <a:t> </a:t>
            </a:r>
            <a:r>
              <a:rPr sz="1500" spc="-20" dirty="0">
                <a:solidFill>
                  <a:srgbClr val="004D2D"/>
                </a:solidFill>
                <a:latin typeface="Arial"/>
                <a:cs typeface="Arial"/>
              </a:rPr>
              <a:t>pair</a:t>
            </a:r>
            <a:endParaRPr sz="1500">
              <a:latin typeface="Arial"/>
              <a:cs typeface="Arial"/>
            </a:endParaRPr>
          </a:p>
          <a:p>
            <a:pPr marL="12700">
              <a:lnSpc>
                <a:spcPct val="100000"/>
              </a:lnSpc>
              <a:spcBef>
                <a:spcPts val="284"/>
              </a:spcBef>
            </a:pPr>
            <a:r>
              <a:rPr sz="1500" dirty="0">
                <a:solidFill>
                  <a:srgbClr val="004D2D"/>
                </a:solidFill>
                <a:latin typeface="Arial"/>
                <a:cs typeface="Arial"/>
              </a:rPr>
              <a:t>1</a:t>
            </a:r>
            <a:r>
              <a:rPr sz="1500" spc="15" dirty="0">
                <a:solidFill>
                  <a:srgbClr val="004D2D"/>
                </a:solidFill>
                <a:latin typeface="Arial"/>
                <a:cs typeface="Arial"/>
              </a:rPr>
              <a:t> </a:t>
            </a:r>
            <a:r>
              <a:rPr sz="1500" dirty="0">
                <a:solidFill>
                  <a:srgbClr val="004D2D"/>
                </a:solidFill>
                <a:latin typeface="Arial"/>
                <a:cs typeface="Arial"/>
              </a:rPr>
              <a:t>minute</a:t>
            </a:r>
            <a:r>
              <a:rPr sz="1500" spc="30" dirty="0">
                <a:solidFill>
                  <a:srgbClr val="004D2D"/>
                </a:solidFill>
                <a:latin typeface="Arial"/>
                <a:cs typeface="Arial"/>
              </a:rPr>
              <a:t> </a:t>
            </a:r>
            <a:r>
              <a:rPr sz="1500" dirty="0">
                <a:solidFill>
                  <a:srgbClr val="004D2D"/>
                </a:solidFill>
                <a:latin typeface="Arial"/>
                <a:cs typeface="Arial"/>
              </a:rPr>
              <a:t>to</a:t>
            </a:r>
            <a:r>
              <a:rPr sz="1500" spc="25" dirty="0">
                <a:solidFill>
                  <a:srgbClr val="004D2D"/>
                </a:solidFill>
                <a:latin typeface="Arial"/>
                <a:cs typeface="Arial"/>
              </a:rPr>
              <a:t> </a:t>
            </a:r>
            <a:r>
              <a:rPr sz="1500" spc="-10" dirty="0">
                <a:solidFill>
                  <a:srgbClr val="004D2D"/>
                </a:solidFill>
                <a:latin typeface="Arial"/>
                <a:cs typeface="Arial"/>
              </a:rPr>
              <a:t>share</a:t>
            </a:r>
            <a:endParaRPr sz="1500">
              <a:latin typeface="Arial"/>
              <a:cs typeface="Arial"/>
            </a:endParaRPr>
          </a:p>
        </p:txBody>
      </p:sp>
      <p:grpSp>
        <p:nvGrpSpPr>
          <p:cNvPr id="6" name="object 6"/>
          <p:cNvGrpSpPr/>
          <p:nvPr/>
        </p:nvGrpSpPr>
        <p:grpSpPr>
          <a:xfrm>
            <a:off x="6172037" y="2995379"/>
            <a:ext cx="346075" cy="320040"/>
            <a:chOff x="6172037" y="2995379"/>
            <a:chExt cx="346075" cy="320040"/>
          </a:xfrm>
        </p:grpSpPr>
        <p:sp>
          <p:nvSpPr>
            <p:cNvPr id="7" name="object 7"/>
            <p:cNvSpPr/>
            <p:nvPr/>
          </p:nvSpPr>
          <p:spPr>
            <a:xfrm>
              <a:off x="6174717" y="2998059"/>
              <a:ext cx="340995" cy="314325"/>
            </a:xfrm>
            <a:custGeom>
              <a:avLst/>
              <a:gdLst/>
              <a:ahLst/>
              <a:cxnLst/>
              <a:rect l="l" t="t" r="r" b="b"/>
              <a:pathLst>
                <a:path w="340995" h="314325">
                  <a:moveTo>
                    <a:pt x="157124" y="0"/>
                  </a:moveTo>
                  <a:lnTo>
                    <a:pt x="107518" y="8024"/>
                  </a:lnTo>
                  <a:lnTo>
                    <a:pt x="64393" y="30359"/>
                  </a:lnTo>
                  <a:lnTo>
                    <a:pt x="30359" y="64393"/>
                  </a:lnTo>
                  <a:lnTo>
                    <a:pt x="8024" y="107518"/>
                  </a:lnTo>
                  <a:lnTo>
                    <a:pt x="0" y="157124"/>
                  </a:lnTo>
                  <a:lnTo>
                    <a:pt x="8024" y="206754"/>
                  </a:lnTo>
                  <a:lnTo>
                    <a:pt x="30359" y="249894"/>
                  </a:lnTo>
                  <a:lnTo>
                    <a:pt x="64393" y="283937"/>
                  </a:lnTo>
                  <a:lnTo>
                    <a:pt x="107518" y="306274"/>
                  </a:lnTo>
                  <a:lnTo>
                    <a:pt x="157124" y="314299"/>
                  </a:lnTo>
                  <a:lnTo>
                    <a:pt x="194332" y="310977"/>
                  </a:lnTo>
                  <a:lnTo>
                    <a:pt x="232341" y="295092"/>
                  </a:lnTo>
                  <a:lnTo>
                    <a:pt x="266772" y="269170"/>
                  </a:lnTo>
                  <a:lnTo>
                    <a:pt x="293243" y="235737"/>
                  </a:lnTo>
                  <a:lnTo>
                    <a:pt x="297205" y="228917"/>
                  </a:lnTo>
                  <a:lnTo>
                    <a:pt x="294868" y="220167"/>
                  </a:lnTo>
                  <a:lnTo>
                    <a:pt x="281165" y="212255"/>
                  </a:lnTo>
                  <a:lnTo>
                    <a:pt x="272440" y="214591"/>
                  </a:lnTo>
                  <a:lnTo>
                    <a:pt x="268516" y="221437"/>
                  </a:lnTo>
                  <a:lnTo>
                    <a:pt x="247866" y="248198"/>
                  </a:lnTo>
                  <a:lnTo>
                    <a:pt x="221378" y="268439"/>
                  </a:lnTo>
                  <a:lnTo>
                    <a:pt x="190611" y="281251"/>
                  </a:lnTo>
                  <a:lnTo>
                    <a:pt x="157124" y="285724"/>
                  </a:lnTo>
                  <a:lnTo>
                    <a:pt x="107136" y="275605"/>
                  </a:lnTo>
                  <a:lnTo>
                    <a:pt x="66270" y="248023"/>
                  </a:lnTo>
                  <a:lnTo>
                    <a:pt x="38693" y="207141"/>
                  </a:lnTo>
                  <a:lnTo>
                    <a:pt x="28575" y="157124"/>
                  </a:lnTo>
                  <a:lnTo>
                    <a:pt x="38693" y="107136"/>
                  </a:lnTo>
                  <a:lnTo>
                    <a:pt x="66270" y="66270"/>
                  </a:lnTo>
                  <a:lnTo>
                    <a:pt x="107136" y="38693"/>
                  </a:lnTo>
                  <a:lnTo>
                    <a:pt x="157124" y="28575"/>
                  </a:lnTo>
                  <a:lnTo>
                    <a:pt x="200631" y="36161"/>
                  </a:lnTo>
                  <a:lnTo>
                    <a:pt x="237777" y="57137"/>
                  </a:lnTo>
                  <a:lnTo>
                    <a:pt x="265914" y="88828"/>
                  </a:lnTo>
                  <a:lnTo>
                    <a:pt x="282397" y="128562"/>
                  </a:lnTo>
                  <a:lnTo>
                    <a:pt x="261378" y="128562"/>
                  </a:lnTo>
                  <a:lnTo>
                    <a:pt x="258978" y="128333"/>
                  </a:lnTo>
                  <a:lnTo>
                    <a:pt x="256082" y="130187"/>
                  </a:lnTo>
                  <a:lnTo>
                    <a:pt x="253720" y="135191"/>
                  </a:lnTo>
                  <a:lnTo>
                    <a:pt x="254101" y="138163"/>
                  </a:lnTo>
                  <a:lnTo>
                    <a:pt x="292950" y="184785"/>
                  </a:lnTo>
                  <a:lnTo>
                    <a:pt x="294970" y="185699"/>
                  </a:lnTo>
                  <a:lnTo>
                    <a:pt x="299212" y="185699"/>
                  </a:lnTo>
                  <a:lnTo>
                    <a:pt x="301218" y="184785"/>
                  </a:lnTo>
                  <a:lnTo>
                    <a:pt x="340067" y="138163"/>
                  </a:lnTo>
                  <a:lnTo>
                    <a:pt x="340461" y="135191"/>
                  </a:lnTo>
                  <a:lnTo>
                    <a:pt x="339293" y="132689"/>
                  </a:lnTo>
                  <a:lnTo>
                    <a:pt x="338099" y="130187"/>
                  </a:lnTo>
                  <a:lnTo>
                    <a:pt x="335584" y="128600"/>
                  </a:lnTo>
                  <a:lnTo>
                    <a:pt x="311645" y="128600"/>
                  </a:lnTo>
                  <a:lnTo>
                    <a:pt x="297780" y="87164"/>
                  </a:lnTo>
                  <a:lnTo>
                    <a:pt x="273581" y="51764"/>
                  </a:lnTo>
                  <a:lnTo>
                    <a:pt x="240862" y="24221"/>
                  </a:lnTo>
                  <a:lnTo>
                    <a:pt x="201438" y="6359"/>
                  </a:lnTo>
                  <a:lnTo>
                    <a:pt x="157124" y="0"/>
                  </a:lnTo>
                  <a:close/>
                </a:path>
              </a:pathLst>
            </a:custGeom>
            <a:solidFill>
              <a:srgbClr val="004D2D"/>
            </a:solidFill>
          </p:spPr>
          <p:txBody>
            <a:bodyPr wrap="square" lIns="0" tIns="0" rIns="0" bIns="0" rtlCol="0"/>
            <a:lstStyle/>
            <a:p>
              <a:endParaRPr/>
            </a:p>
          </p:txBody>
        </p:sp>
        <p:sp>
          <p:nvSpPr>
            <p:cNvPr id="8" name="object 8"/>
            <p:cNvSpPr/>
            <p:nvPr/>
          </p:nvSpPr>
          <p:spPr>
            <a:xfrm>
              <a:off x="6174717" y="2998059"/>
              <a:ext cx="340995" cy="314325"/>
            </a:xfrm>
            <a:custGeom>
              <a:avLst/>
              <a:gdLst/>
              <a:ahLst/>
              <a:cxnLst/>
              <a:rect l="l" t="t" r="r" b="b"/>
              <a:pathLst>
                <a:path w="340995" h="314325">
                  <a:moveTo>
                    <a:pt x="339293" y="132689"/>
                  </a:moveTo>
                  <a:lnTo>
                    <a:pt x="338099" y="130187"/>
                  </a:lnTo>
                  <a:lnTo>
                    <a:pt x="335584" y="128600"/>
                  </a:lnTo>
                  <a:lnTo>
                    <a:pt x="332803" y="128600"/>
                  </a:lnTo>
                  <a:lnTo>
                    <a:pt x="311645" y="128600"/>
                  </a:lnTo>
                  <a:lnTo>
                    <a:pt x="297780" y="87164"/>
                  </a:lnTo>
                  <a:lnTo>
                    <a:pt x="273581" y="51764"/>
                  </a:lnTo>
                  <a:lnTo>
                    <a:pt x="240862" y="24221"/>
                  </a:lnTo>
                  <a:lnTo>
                    <a:pt x="201438" y="6359"/>
                  </a:lnTo>
                  <a:lnTo>
                    <a:pt x="157124" y="0"/>
                  </a:lnTo>
                  <a:lnTo>
                    <a:pt x="107518" y="8024"/>
                  </a:lnTo>
                  <a:lnTo>
                    <a:pt x="64393" y="30359"/>
                  </a:lnTo>
                  <a:lnTo>
                    <a:pt x="30359" y="64393"/>
                  </a:lnTo>
                  <a:lnTo>
                    <a:pt x="8024" y="107518"/>
                  </a:lnTo>
                  <a:lnTo>
                    <a:pt x="0" y="157124"/>
                  </a:lnTo>
                  <a:lnTo>
                    <a:pt x="8024" y="206754"/>
                  </a:lnTo>
                  <a:lnTo>
                    <a:pt x="30359" y="249894"/>
                  </a:lnTo>
                  <a:lnTo>
                    <a:pt x="64393" y="283937"/>
                  </a:lnTo>
                  <a:lnTo>
                    <a:pt x="107518" y="306274"/>
                  </a:lnTo>
                  <a:lnTo>
                    <a:pt x="157124" y="314299"/>
                  </a:lnTo>
                  <a:lnTo>
                    <a:pt x="194332" y="310977"/>
                  </a:lnTo>
                  <a:lnTo>
                    <a:pt x="232341" y="295092"/>
                  </a:lnTo>
                  <a:lnTo>
                    <a:pt x="266772" y="269170"/>
                  </a:lnTo>
                  <a:lnTo>
                    <a:pt x="293243" y="235737"/>
                  </a:lnTo>
                  <a:lnTo>
                    <a:pt x="288010" y="216217"/>
                  </a:lnTo>
                  <a:lnTo>
                    <a:pt x="281165" y="212255"/>
                  </a:lnTo>
                  <a:lnTo>
                    <a:pt x="272440" y="214591"/>
                  </a:lnTo>
                  <a:lnTo>
                    <a:pt x="268516" y="221437"/>
                  </a:lnTo>
                  <a:lnTo>
                    <a:pt x="247866" y="248198"/>
                  </a:lnTo>
                  <a:lnTo>
                    <a:pt x="221378" y="268439"/>
                  </a:lnTo>
                  <a:lnTo>
                    <a:pt x="190611" y="281251"/>
                  </a:lnTo>
                  <a:lnTo>
                    <a:pt x="157124" y="285724"/>
                  </a:lnTo>
                  <a:lnTo>
                    <a:pt x="107136" y="275605"/>
                  </a:lnTo>
                  <a:lnTo>
                    <a:pt x="66270" y="248023"/>
                  </a:lnTo>
                  <a:lnTo>
                    <a:pt x="38693" y="207141"/>
                  </a:lnTo>
                  <a:lnTo>
                    <a:pt x="28575" y="157124"/>
                  </a:lnTo>
                  <a:lnTo>
                    <a:pt x="38693" y="107136"/>
                  </a:lnTo>
                  <a:lnTo>
                    <a:pt x="66270" y="66270"/>
                  </a:lnTo>
                  <a:lnTo>
                    <a:pt x="107136" y="38693"/>
                  </a:lnTo>
                  <a:lnTo>
                    <a:pt x="157124" y="28575"/>
                  </a:lnTo>
                  <a:lnTo>
                    <a:pt x="200631" y="36161"/>
                  </a:lnTo>
                  <a:lnTo>
                    <a:pt x="237777" y="57137"/>
                  </a:lnTo>
                  <a:lnTo>
                    <a:pt x="265914" y="88828"/>
                  </a:lnTo>
                  <a:lnTo>
                    <a:pt x="282397" y="128562"/>
                  </a:lnTo>
                  <a:lnTo>
                    <a:pt x="261378" y="128562"/>
                  </a:lnTo>
                  <a:lnTo>
                    <a:pt x="258978" y="128333"/>
                  </a:lnTo>
                  <a:lnTo>
                    <a:pt x="256082" y="130187"/>
                  </a:lnTo>
                  <a:lnTo>
                    <a:pt x="254914" y="132689"/>
                  </a:lnTo>
                  <a:lnTo>
                    <a:pt x="253720" y="135191"/>
                  </a:lnTo>
                  <a:lnTo>
                    <a:pt x="254101" y="138163"/>
                  </a:lnTo>
                  <a:lnTo>
                    <a:pt x="255917" y="140284"/>
                  </a:lnTo>
                  <a:lnTo>
                    <a:pt x="291617" y="183159"/>
                  </a:lnTo>
                  <a:lnTo>
                    <a:pt x="292950" y="184785"/>
                  </a:lnTo>
                  <a:lnTo>
                    <a:pt x="294970" y="185699"/>
                  </a:lnTo>
                  <a:lnTo>
                    <a:pt x="297091" y="185699"/>
                  </a:lnTo>
                  <a:lnTo>
                    <a:pt x="299212" y="185699"/>
                  </a:lnTo>
                  <a:lnTo>
                    <a:pt x="301218" y="184785"/>
                  </a:lnTo>
                  <a:lnTo>
                    <a:pt x="302564" y="183159"/>
                  </a:lnTo>
                  <a:lnTo>
                    <a:pt x="338302" y="140284"/>
                  </a:lnTo>
                  <a:lnTo>
                    <a:pt x="340067" y="138163"/>
                  </a:lnTo>
                  <a:lnTo>
                    <a:pt x="340461" y="135191"/>
                  </a:lnTo>
                  <a:lnTo>
                    <a:pt x="339293" y="132689"/>
                  </a:lnTo>
                  <a:close/>
                </a:path>
              </a:pathLst>
            </a:custGeom>
            <a:ln w="5359">
              <a:solidFill>
                <a:srgbClr val="004D2D"/>
              </a:solidFill>
            </a:ln>
          </p:spPr>
          <p:txBody>
            <a:bodyPr wrap="square" lIns="0" tIns="0" rIns="0" bIns="0" rtlCol="0"/>
            <a:lstStyle/>
            <a:p>
              <a:endParaRPr/>
            </a:p>
          </p:txBody>
        </p:sp>
        <p:pic>
          <p:nvPicPr>
            <p:cNvPr id="9" name="object 9"/>
            <p:cNvPicPr/>
            <p:nvPr/>
          </p:nvPicPr>
          <p:blipFill>
            <a:blip r:embed="rId4" cstate="print"/>
            <a:stretch>
              <a:fillRect/>
            </a:stretch>
          </p:blipFill>
          <p:spPr>
            <a:xfrm>
              <a:off x="6304198" y="3031083"/>
              <a:ext cx="114033" cy="180644"/>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2550160">
              <a:lnSpc>
                <a:spcPct val="100000"/>
              </a:lnSpc>
              <a:spcBef>
                <a:spcPts val="100"/>
              </a:spcBef>
            </a:pPr>
            <a:r>
              <a:rPr dirty="0"/>
              <a:t>What is </a:t>
            </a:r>
            <a:r>
              <a:rPr spc="-10" dirty="0"/>
              <a:t>biodiversity?</a:t>
            </a:r>
          </a:p>
        </p:txBody>
      </p:sp>
      <p:sp>
        <p:nvSpPr>
          <p:cNvPr id="3" name="object 3"/>
          <p:cNvSpPr txBox="1"/>
          <p:nvPr/>
        </p:nvSpPr>
        <p:spPr>
          <a:xfrm>
            <a:off x="3684634" y="1898539"/>
            <a:ext cx="1774189" cy="1092200"/>
          </a:xfrm>
          <a:prstGeom prst="rect">
            <a:avLst/>
          </a:prstGeom>
        </p:spPr>
        <p:txBody>
          <a:bodyPr vert="horz" wrap="square" lIns="0" tIns="12700" rIns="0" bIns="0" rtlCol="0">
            <a:spAutoFit/>
          </a:bodyPr>
          <a:lstStyle/>
          <a:p>
            <a:pPr marL="43180" marR="36195" algn="ctr">
              <a:lnSpc>
                <a:spcPct val="100000"/>
              </a:lnSpc>
              <a:spcBef>
                <a:spcPts val="100"/>
              </a:spcBef>
            </a:pPr>
            <a:r>
              <a:rPr sz="1400" dirty="0">
                <a:solidFill>
                  <a:srgbClr val="004D2D"/>
                </a:solidFill>
                <a:latin typeface="Arial"/>
                <a:cs typeface="Arial"/>
              </a:rPr>
              <a:t>Biodiversity</a:t>
            </a:r>
            <a:r>
              <a:rPr sz="1400" spc="-5" dirty="0">
                <a:solidFill>
                  <a:srgbClr val="004D2D"/>
                </a:solidFill>
                <a:latin typeface="Arial"/>
                <a:cs typeface="Arial"/>
              </a:rPr>
              <a:t> </a:t>
            </a:r>
            <a:r>
              <a:rPr sz="1400" dirty="0">
                <a:solidFill>
                  <a:srgbClr val="004D2D"/>
                </a:solidFill>
                <a:latin typeface="Arial"/>
                <a:cs typeface="Arial"/>
              </a:rPr>
              <a:t>is</a:t>
            </a:r>
            <a:r>
              <a:rPr sz="1400" spc="-5" dirty="0">
                <a:solidFill>
                  <a:srgbClr val="004D2D"/>
                </a:solidFill>
                <a:latin typeface="Arial"/>
                <a:cs typeface="Arial"/>
              </a:rPr>
              <a:t> </a:t>
            </a:r>
            <a:r>
              <a:rPr sz="1400" spc="-25" dirty="0">
                <a:solidFill>
                  <a:srgbClr val="004D2D"/>
                </a:solidFill>
                <a:latin typeface="Arial"/>
                <a:cs typeface="Arial"/>
              </a:rPr>
              <a:t>the </a:t>
            </a:r>
            <a:r>
              <a:rPr sz="1400" dirty="0">
                <a:solidFill>
                  <a:srgbClr val="004D2D"/>
                </a:solidFill>
                <a:latin typeface="Arial"/>
                <a:cs typeface="Arial"/>
              </a:rPr>
              <a:t>number</a:t>
            </a:r>
            <a:r>
              <a:rPr sz="1400" spc="-25" dirty="0">
                <a:solidFill>
                  <a:srgbClr val="004D2D"/>
                </a:solidFill>
                <a:latin typeface="Arial"/>
                <a:cs typeface="Arial"/>
              </a:rPr>
              <a:t> </a:t>
            </a:r>
            <a:r>
              <a:rPr sz="1400" dirty="0">
                <a:solidFill>
                  <a:srgbClr val="004D2D"/>
                </a:solidFill>
                <a:latin typeface="Arial"/>
                <a:cs typeface="Arial"/>
              </a:rPr>
              <a:t>and</a:t>
            </a:r>
            <a:r>
              <a:rPr sz="1400" spc="-20" dirty="0">
                <a:solidFill>
                  <a:srgbClr val="004D2D"/>
                </a:solidFill>
                <a:latin typeface="Arial"/>
                <a:cs typeface="Arial"/>
              </a:rPr>
              <a:t> </a:t>
            </a:r>
            <a:r>
              <a:rPr sz="1400" spc="-10" dirty="0">
                <a:solidFill>
                  <a:srgbClr val="004D2D"/>
                </a:solidFill>
                <a:latin typeface="Arial"/>
                <a:cs typeface="Arial"/>
              </a:rPr>
              <a:t>variety</a:t>
            </a:r>
            <a:r>
              <a:rPr sz="1400" spc="500" dirty="0">
                <a:solidFill>
                  <a:srgbClr val="004D2D"/>
                </a:solidFill>
                <a:latin typeface="Arial"/>
                <a:cs typeface="Arial"/>
              </a:rPr>
              <a:t> </a:t>
            </a:r>
            <a:r>
              <a:rPr sz="1400" dirty="0">
                <a:solidFill>
                  <a:srgbClr val="004D2D"/>
                </a:solidFill>
                <a:latin typeface="Arial"/>
                <a:cs typeface="Arial"/>
              </a:rPr>
              <a:t>of</a:t>
            </a:r>
            <a:r>
              <a:rPr sz="1400" spc="-20" dirty="0">
                <a:solidFill>
                  <a:srgbClr val="004D2D"/>
                </a:solidFill>
                <a:latin typeface="Arial"/>
                <a:cs typeface="Arial"/>
              </a:rPr>
              <a:t> </a:t>
            </a:r>
            <a:r>
              <a:rPr sz="1400" dirty="0">
                <a:solidFill>
                  <a:srgbClr val="004D2D"/>
                </a:solidFill>
                <a:latin typeface="Arial"/>
                <a:cs typeface="Arial"/>
              </a:rPr>
              <a:t>different</a:t>
            </a:r>
            <a:r>
              <a:rPr sz="1400" spc="-15" dirty="0">
                <a:solidFill>
                  <a:srgbClr val="004D2D"/>
                </a:solidFill>
                <a:latin typeface="Arial"/>
                <a:cs typeface="Arial"/>
              </a:rPr>
              <a:t> </a:t>
            </a:r>
            <a:r>
              <a:rPr sz="1400" dirty="0">
                <a:solidFill>
                  <a:srgbClr val="004D2D"/>
                </a:solidFill>
                <a:latin typeface="Arial"/>
                <a:cs typeface="Arial"/>
              </a:rPr>
              <a:t>species</a:t>
            </a:r>
            <a:r>
              <a:rPr sz="1400" spc="-15" dirty="0">
                <a:solidFill>
                  <a:srgbClr val="004D2D"/>
                </a:solidFill>
                <a:latin typeface="Arial"/>
                <a:cs typeface="Arial"/>
              </a:rPr>
              <a:t> </a:t>
            </a:r>
            <a:r>
              <a:rPr sz="1400" spc="-25" dirty="0">
                <a:solidFill>
                  <a:srgbClr val="004D2D"/>
                </a:solidFill>
                <a:latin typeface="Arial"/>
                <a:cs typeface="Arial"/>
              </a:rPr>
              <a:t>of</a:t>
            </a:r>
            <a:endParaRPr sz="1400">
              <a:latin typeface="Arial"/>
              <a:cs typeface="Arial"/>
            </a:endParaRPr>
          </a:p>
          <a:p>
            <a:pPr marL="12700" marR="5080" algn="ctr">
              <a:lnSpc>
                <a:spcPct val="100000"/>
              </a:lnSpc>
            </a:pPr>
            <a:r>
              <a:rPr sz="1400" dirty="0">
                <a:solidFill>
                  <a:srgbClr val="004D2D"/>
                </a:solidFill>
                <a:latin typeface="Arial"/>
                <a:cs typeface="Arial"/>
              </a:rPr>
              <a:t>organisms</a:t>
            </a:r>
            <a:r>
              <a:rPr sz="1400" spc="-20" dirty="0">
                <a:solidFill>
                  <a:srgbClr val="004D2D"/>
                </a:solidFill>
                <a:latin typeface="Arial"/>
                <a:cs typeface="Arial"/>
              </a:rPr>
              <a:t> </a:t>
            </a:r>
            <a:r>
              <a:rPr sz="1400" dirty="0">
                <a:solidFill>
                  <a:srgbClr val="004D2D"/>
                </a:solidFill>
                <a:latin typeface="Arial"/>
                <a:cs typeface="Arial"/>
              </a:rPr>
              <a:t>on</a:t>
            </a:r>
            <a:r>
              <a:rPr sz="1400" spc="-20" dirty="0">
                <a:solidFill>
                  <a:srgbClr val="004D2D"/>
                </a:solidFill>
                <a:latin typeface="Arial"/>
                <a:cs typeface="Arial"/>
              </a:rPr>
              <a:t> </a:t>
            </a:r>
            <a:r>
              <a:rPr sz="1400" dirty="0">
                <a:solidFill>
                  <a:srgbClr val="004D2D"/>
                </a:solidFill>
                <a:latin typeface="Arial"/>
                <a:cs typeface="Arial"/>
              </a:rPr>
              <a:t>Earth</a:t>
            </a:r>
            <a:r>
              <a:rPr sz="1400" spc="-15" dirty="0">
                <a:solidFill>
                  <a:srgbClr val="004D2D"/>
                </a:solidFill>
                <a:latin typeface="Arial"/>
                <a:cs typeface="Arial"/>
              </a:rPr>
              <a:t> </a:t>
            </a:r>
            <a:r>
              <a:rPr sz="1400" spc="-25" dirty="0">
                <a:solidFill>
                  <a:srgbClr val="004D2D"/>
                </a:solidFill>
                <a:latin typeface="Arial"/>
                <a:cs typeface="Arial"/>
              </a:rPr>
              <a:t>or </a:t>
            </a:r>
            <a:r>
              <a:rPr sz="1400" dirty="0">
                <a:solidFill>
                  <a:srgbClr val="004D2D"/>
                </a:solidFill>
                <a:latin typeface="Arial"/>
                <a:cs typeface="Arial"/>
              </a:rPr>
              <a:t>within</a:t>
            </a:r>
            <a:r>
              <a:rPr sz="1400" spc="-20" dirty="0">
                <a:solidFill>
                  <a:srgbClr val="004D2D"/>
                </a:solidFill>
                <a:latin typeface="Arial"/>
                <a:cs typeface="Arial"/>
              </a:rPr>
              <a:t> </a:t>
            </a:r>
            <a:r>
              <a:rPr sz="1400" dirty="0">
                <a:solidFill>
                  <a:srgbClr val="004D2D"/>
                </a:solidFill>
                <a:latin typeface="Arial"/>
                <a:cs typeface="Arial"/>
              </a:rPr>
              <a:t>an</a:t>
            </a:r>
            <a:r>
              <a:rPr sz="1400" spc="-20" dirty="0">
                <a:solidFill>
                  <a:srgbClr val="004D2D"/>
                </a:solidFill>
                <a:latin typeface="Arial"/>
                <a:cs typeface="Arial"/>
              </a:rPr>
              <a:t> </a:t>
            </a:r>
            <a:r>
              <a:rPr sz="1400" spc="-10" dirty="0">
                <a:solidFill>
                  <a:srgbClr val="004D2D"/>
                </a:solidFill>
                <a:latin typeface="Arial"/>
                <a:cs typeface="Arial"/>
              </a:rPr>
              <a:t>ecosystem.</a:t>
            </a:r>
            <a:endParaRPr sz="1400">
              <a:latin typeface="Arial"/>
              <a:cs typeface="Arial"/>
            </a:endParaRPr>
          </a:p>
        </p:txBody>
      </p:sp>
      <p:pic>
        <p:nvPicPr>
          <p:cNvPr id="4" name="object 4"/>
          <p:cNvPicPr/>
          <p:nvPr/>
        </p:nvPicPr>
        <p:blipFill>
          <a:blip r:embed="rId3" cstate="print"/>
          <a:stretch>
            <a:fillRect/>
          </a:stretch>
        </p:blipFill>
        <p:spPr>
          <a:xfrm>
            <a:off x="5929388" y="1779600"/>
            <a:ext cx="2668765" cy="2668752"/>
          </a:xfrm>
          <a:prstGeom prst="rect">
            <a:avLst/>
          </a:prstGeom>
        </p:spPr>
      </p:pic>
      <p:pic>
        <p:nvPicPr>
          <p:cNvPr id="5" name="object 5"/>
          <p:cNvPicPr/>
          <p:nvPr/>
        </p:nvPicPr>
        <p:blipFill>
          <a:blip r:embed="rId4" cstate="print"/>
          <a:stretch>
            <a:fillRect/>
          </a:stretch>
        </p:blipFill>
        <p:spPr>
          <a:xfrm>
            <a:off x="534149" y="1779600"/>
            <a:ext cx="2668752" cy="266875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3370533" y="2026905"/>
            <a:ext cx="2258910" cy="2281443"/>
          </a:xfrm>
          <a:prstGeom prst="rect">
            <a:avLst/>
          </a:prstGeom>
        </p:spPr>
      </p:pic>
      <p:sp>
        <p:nvSpPr>
          <p:cNvPr id="3" name="object 3"/>
          <p:cNvSpPr txBox="1"/>
          <p:nvPr/>
        </p:nvSpPr>
        <p:spPr>
          <a:xfrm>
            <a:off x="3805722" y="3954609"/>
            <a:ext cx="1409065" cy="257175"/>
          </a:xfrm>
          <a:prstGeom prst="rect">
            <a:avLst/>
          </a:prstGeom>
        </p:spPr>
        <p:txBody>
          <a:bodyPr vert="horz" wrap="square" lIns="0" tIns="14604" rIns="0" bIns="0" rtlCol="0">
            <a:spAutoFit/>
          </a:bodyPr>
          <a:lstStyle/>
          <a:p>
            <a:pPr marL="12700">
              <a:lnSpc>
                <a:spcPct val="100000"/>
              </a:lnSpc>
              <a:spcBef>
                <a:spcPts val="114"/>
              </a:spcBef>
            </a:pPr>
            <a:r>
              <a:rPr sz="1500" dirty="0">
                <a:solidFill>
                  <a:srgbClr val="004D2D"/>
                </a:solidFill>
                <a:latin typeface="Arial"/>
                <a:cs typeface="Arial"/>
              </a:rPr>
              <a:t>Think</a:t>
            </a:r>
            <a:r>
              <a:rPr sz="1500" spc="25" dirty="0">
                <a:solidFill>
                  <a:srgbClr val="004D2D"/>
                </a:solidFill>
                <a:latin typeface="Arial"/>
                <a:cs typeface="Arial"/>
              </a:rPr>
              <a:t> </a:t>
            </a:r>
            <a:r>
              <a:rPr sz="1500" dirty="0">
                <a:solidFill>
                  <a:srgbClr val="004D2D"/>
                </a:solidFill>
                <a:latin typeface="Arial"/>
                <a:cs typeface="Arial"/>
              </a:rPr>
              <a:t>pair</a:t>
            </a:r>
            <a:r>
              <a:rPr sz="1500" spc="30" dirty="0">
                <a:solidFill>
                  <a:srgbClr val="004D2D"/>
                </a:solidFill>
                <a:latin typeface="Arial"/>
                <a:cs typeface="Arial"/>
              </a:rPr>
              <a:t> </a:t>
            </a:r>
            <a:r>
              <a:rPr sz="1500" spc="-10" dirty="0">
                <a:solidFill>
                  <a:srgbClr val="004D2D"/>
                </a:solidFill>
                <a:latin typeface="Arial"/>
                <a:cs typeface="Arial"/>
              </a:rPr>
              <a:t>share</a:t>
            </a:r>
            <a:endParaRPr sz="1500">
              <a:latin typeface="Arial"/>
              <a:cs typeface="Arial"/>
            </a:endParaRPr>
          </a:p>
        </p:txBody>
      </p:sp>
      <p:sp>
        <p:nvSpPr>
          <p:cNvPr id="4" name="object 4"/>
          <p:cNvSpPr txBox="1"/>
          <p:nvPr/>
        </p:nvSpPr>
        <p:spPr>
          <a:xfrm>
            <a:off x="6584343" y="2729990"/>
            <a:ext cx="1513840" cy="819785"/>
          </a:xfrm>
          <a:prstGeom prst="rect">
            <a:avLst/>
          </a:prstGeom>
        </p:spPr>
        <p:txBody>
          <a:bodyPr vert="horz" wrap="square" lIns="0" tIns="12700" rIns="0" bIns="0" rtlCol="0">
            <a:spAutoFit/>
          </a:bodyPr>
          <a:lstStyle/>
          <a:p>
            <a:pPr marL="12700" marR="78740">
              <a:lnSpc>
                <a:spcPct val="115700"/>
              </a:lnSpc>
              <a:spcBef>
                <a:spcPts val="100"/>
              </a:spcBef>
            </a:pPr>
            <a:r>
              <a:rPr sz="1500" dirty="0">
                <a:solidFill>
                  <a:srgbClr val="004D2D"/>
                </a:solidFill>
                <a:latin typeface="Arial"/>
                <a:cs typeface="Arial"/>
              </a:rPr>
              <a:t>1</a:t>
            </a:r>
            <a:r>
              <a:rPr sz="1500" spc="15" dirty="0">
                <a:solidFill>
                  <a:srgbClr val="004D2D"/>
                </a:solidFill>
                <a:latin typeface="Arial"/>
                <a:cs typeface="Arial"/>
              </a:rPr>
              <a:t> </a:t>
            </a:r>
            <a:r>
              <a:rPr sz="1500" dirty="0">
                <a:solidFill>
                  <a:srgbClr val="004D2D"/>
                </a:solidFill>
                <a:latin typeface="Arial"/>
                <a:cs typeface="Arial"/>
              </a:rPr>
              <a:t>minute</a:t>
            </a:r>
            <a:r>
              <a:rPr sz="1500" spc="30" dirty="0">
                <a:solidFill>
                  <a:srgbClr val="004D2D"/>
                </a:solidFill>
                <a:latin typeface="Arial"/>
                <a:cs typeface="Arial"/>
              </a:rPr>
              <a:t> </a:t>
            </a:r>
            <a:r>
              <a:rPr sz="1500" dirty="0">
                <a:solidFill>
                  <a:srgbClr val="004D2D"/>
                </a:solidFill>
                <a:latin typeface="Arial"/>
                <a:cs typeface="Arial"/>
              </a:rPr>
              <a:t>to</a:t>
            </a:r>
            <a:r>
              <a:rPr sz="1500" spc="25" dirty="0">
                <a:solidFill>
                  <a:srgbClr val="004D2D"/>
                </a:solidFill>
                <a:latin typeface="Arial"/>
                <a:cs typeface="Arial"/>
              </a:rPr>
              <a:t> </a:t>
            </a:r>
            <a:r>
              <a:rPr sz="1500" spc="-10" dirty="0">
                <a:solidFill>
                  <a:srgbClr val="004D2D"/>
                </a:solidFill>
                <a:latin typeface="Arial"/>
                <a:cs typeface="Arial"/>
              </a:rPr>
              <a:t>think </a:t>
            </a:r>
            <a:r>
              <a:rPr sz="1500" dirty="0">
                <a:solidFill>
                  <a:srgbClr val="004D2D"/>
                </a:solidFill>
                <a:latin typeface="Arial"/>
                <a:cs typeface="Arial"/>
              </a:rPr>
              <a:t>1</a:t>
            </a:r>
            <a:r>
              <a:rPr sz="1500" spc="15" dirty="0">
                <a:solidFill>
                  <a:srgbClr val="004D2D"/>
                </a:solidFill>
                <a:latin typeface="Arial"/>
                <a:cs typeface="Arial"/>
              </a:rPr>
              <a:t> </a:t>
            </a:r>
            <a:r>
              <a:rPr sz="1500" dirty="0">
                <a:solidFill>
                  <a:srgbClr val="004D2D"/>
                </a:solidFill>
                <a:latin typeface="Arial"/>
                <a:cs typeface="Arial"/>
              </a:rPr>
              <a:t>minute</a:t>
            </a:r>
            <a:r>
              <a:rPr sz="1500" spc="30" dirty="0">
                <a:solidFill>
                  <a:srgbClr val="004D2D"/>
                </a:solidFill>
                <a:latin typeface="Arial"/>
                <a:cs typeface="Arial"/>
              </a:rPr>
              <a:t> </a:t>
            </a:r>
            <a:r>
              <a:rPr sz="1500" dirty="0">
                <a:solidFill>
                  <a:srgbClr val="004D2D"/>
                </a:solidFill>
                <a:latin typeface="Arial"/>
                <a:cs typeface="Arial"/>
              </a:rPr>
              <a:t>to</a:t>
            </a:r>
            <a:r>
              <a:rPr sz="1500" spc="25" dirty="0">
                <a:solidFill>
                  <a:srgbClr val="004D2D"/>
                </a:solidFill>
                <a:latin typeface="Arial"/>
                <a:cs typeface="Arial"/>
              </a:rPr>
              <a:t> </a:t>
            </a:r>
            <a:r>
              <a:rPr sz="1500" spc="-20" dirty="0">
                <a:solidFill>
                  <a:srgbClr val="004D2D"/>
                </a:solidFill>
                <a:latin typeface="Arial"/>
                <a:cs typeface="Arial"/>
              </a:rPr>
              <a:t>pair</a:t>
            </a:r>
            <a:endParaRPr sz="1500">
              <a:latin typeface="Arial"/>
              <a:cs typeface="Arial"/>
            </a:endParaRPr>
          </a:p>
          <a:p>
            <a:pPr marL="12700">
              <a:lnSpc>
                <a:spcPct val="100000"/>
              </a:lnSpc>
              <a:spcBef>
                <a:spcPts val="284"/>
              </a:spcBef>
            </a:pPr>
            <a:r>
              <a:rPr sz="1500" dirty="0">
                <a:solidFill>
                  <a:srgbClr val="004D2D"/>
                </a:solidFill>
                <a:latin typeface="Arial"/>
                <a:cs typeface="Arial"/>
              </a:rPr>
              <a:t>1</a:t>
            </a:r>
            <a:r>
              <a:rPr sz="1500" spc="15" dirty="0">
                <a:solidFill>
                  <a:srgbClr val="004D2D"/>
                </a:solidFill>
                <a:latin typeface="Arial"/>
                <a:cs typeface="Arial"/>
              </a:rPr>
              <a:t> </a:t>
            </a:r>
            <a:r>
              <a:rPr sz="1500" dirty="0">
                <a:solidFill>
                  <a:srgbClr val="004D2D"/>
                </a:solidFill>
                <a:latin typeface="Arial"/>
                <a:cs typeface="Arial"/>
              </a:rPr>
              <a:t>minute</a:t>
            </a:r>
            <a:r>
              <a:rPr sz="1500" spc="30" dirty="0">
                <a:solidFill>
                  <a:srgbClr val="004D2D"/>
                </a:solidFill>
                <a:latin typeface="Arial"/>
                <a:cs typeface="Arial"/>
              </a:rPr>
              <a:t> </a:t>
            </a:r>
            <a:r>
              <a:rPr sz="1500" dirty="0">
                <a:solidFill>
                  <a:srgbClr val="004D2D"/>
                </a:solidFill>
                <a:latin typeface="Arial"/>
                <a:cs typeface="Arial"/>
              </a:rPr>
              <a:t>to</a:t>
            </a:r>
            <a:r>
              <a:rPr sz="1500" spc="25" dirty="0">
                <a:solidFill>
                  <a:srgbClr val="004D2D"/>
                </a:solidFill>
                <a:latin typeface="Arial"/>
                <a:cs typeface="Arial"/>
              </a:rPr>
              <a:t> </a:t>
            </a:r>
            <a:r>
              <a:rPr sz="1500" spc="-10" dirty="0">
                <a:solidFill>
                  <a:srgbClr val="004D2D"/>
                </a:solidFill>
                <a:latin typeface="Arial"/>
                <a:cs typeface="Arial"/>
              </a:rPr>
              <a:t>share</a:t>
            </a:r>
            <a:endParaRPr sz="1500">
              <a:latin typeface="Arial"/>
              <a:cs typeface="Arial"/>
            </a:endParaRPr>
          </a:p>
        </p:txBody>
      </p:sp>
      <p:grpSp>
        <p:nvGrpSpPr>
          <p:cNvPr id="5" name="object 5"/>
          <p:cNvGrpSpPr/>
          <p:nvPr/>
        </p:nvGrpSpPr>
        <p:grpSpPr>
          <a:xfrm>
            <a:off x="6172037" y="2995379"/>
            <a:ext cx="346075" cy="320040"/>
            <a:chOff x="6172037" y="2995379"/>
            <a:chExt cx="346075" cy="320040"/>
          </a:xfrm>
        </p:grpSpPr>
        <p:sp>
          <p:nvSpPr>
            <p:cNvPr id="6" name="object 6"/>
            <p:cNvSpPr/>
            <p:nvPr/>
          </p:nvSpPr>
          <p:spPr>
            <a:xfrm>
              <a:off x="6174717" y="2998059"/>
              <a:ext cx="340995" cy="314325"/>
            </a:xfrm>
            <a:custGeom>
              <a:avLst/>
              <a:gdLst/>
              <a:ahLst/>
              <a:cxnLst/>
              <a:rect l="l" t="t" r="r" b="b"/>
              <a:pathLst>
                <a:path w="340995" h="314325">
                  <a:moveTo>
                    <a:pt x="157124" y="0"/>
                  </a:moveTo>
                  <a:lnTo>
                    <a:pt x="107518" y="8024"/>
                  </a:lnTo>
                  <a:lnTo>
                    <a:pt x="64393" y="30359"/>
                  </a:lnTo>
                  <a:lnTo>
                    <a:pt x="30359" y="64393"/>
                  </a:lnTo>
                  <a:lnTo>
                    <a:pt x="8024" y="107518"/>
                  </a:lnTo>
                  <a:lnTo>
                    <a:pt x="0" y="157124"/>
                  </a:lnTo>
                  <a:lnTo>
                    <a:pt x="8024" y="206754"/>
                  </a:lnTo>
                  <a:lnTo>
                    <a:pt x="30359" y="249894"/>
                  </a:lnTo>
                  <a:lnTo>
                    <a:pt x="64393" y="283937"/>
                  </a:lnTo>
                  <a:lnTo>
                    <a:pt x="107518" y="306274"/>
                  </a:lnTo>
                  <a:lnTo>
                    <a:pt x="157124" y="314299"/>
                  </a:lnTo>
                  <a:lnTo>
                    <a:pt x="194332" y="310977"/>
                  </a:lnTo>
                  <a:lnTo>
                    <a:pt x="232341" y="295092"/>
                  </a:lnTo>
                  <a:lnTo>
                    <a:pt x="266772" y="269170"/>
                  </a:lnTo>
                  <a:lnTo>
                    <a:pt x="293243" y="235737"/>
                  </a:lnTo>
                  <a:lnTo>
                    <a:pt x="297205" y="228917"/>
                  </a:lnTo>
                  <a:lnTo>
                    <a:pt x="294868" y="220167"/>
                  </a:lnTo>
                  <a:lnTo>
                    <a:pt x="281165" y="212255"/>
                  </a:lnTo>
                  <a:lnTo>
                    <a:pt x="272440" y="214591"/>
                  </a:lnTo>
                  <a:lnTo>
                    <a:pt x="268516" y="221437"/>
                  </a:lnTo>
                  <a:lnTo>
                    <a:pt x="247866" y="248198"/>
                  </a:lnTo>
                  <a:lnTo>
                    <a:pt x="221378" y="268439"/>
                  </a:lnTo>
                  <a:lnTo>
                    <a:pt x="190611" y="281251"/>
                  </a:lnTo>
                  <a:lnTo>
                    <a:pt x="157124" y="285724"/>
                  </a:lnTo>
                  <a:lnTo>
                    <a:pt x="107136" y="275605"/>
                  </a:lnTo>
                  <a:lnTo>
                    <a:pt x="66270" y="248023"/>
                  </a:lnTo>
                  <a:lnTo>
                    <a:pt x="38693" y="207141"/>
                  </a:lnTo>
                  <a:lnTo>
                    <a:pt x="28575" y="157124"/>
                  </a:lnTo>
                  <a:lnTo>
                    <a:pt x="38693" y="107136"/>
                  </a:lnTo>
                  <a:lnTo>
                    <a:pt x="66270" y="66270"/>
                  </a:lnTo>
                  <a:lnTo>
                    <a:pt x="107136" y="38693"/>
                  </a:lnTo>
                  <a:lnTo>
                    <a:pt x="157124" y="28575"/>
                  </a:lnTo>
                  <a:lnTo>
                    <a:pt x="200631" y="36161"/>
                  </a:lnTo>
                  <a:lnTo>
                    <a:pt x="237777" y="57137"/>
                  </a:lnTo>
                  <a:lnTo>
                    <a:pt x="265914" y="88828"/>
                  </a:lnTo>
                  <a:lnTo>
                    <a:pt x="282397" y="128562"/>
                  </a:lnTo>
                  <a:lnTo>
                    <a:pt x="261378" y="128562"/>
                  </a:lnTo>
                  <a:lnTo>
                    <a:pt x="258978" y="128333"/>
                  </a:lnTo>
                  <a:lnTo>
                    <a:pt x="256082" y="130187"/>
                  </a:lnTo>
                  <a:lnTo>
                    <a:pt x="253720" y="135191"/>
                  </a:lnTo>
                  <a:lnTo>
                    <a:pt x="254101" y="138163"/>
                  </a:lnTo>
                  <a:lnTo>
                    <a:pt x="292950" y="184785"/>
                  </a:lnTo>
                  <a:lnTo>
                    <a:pt x="294970" y="185699"/>
                  </a:lnTo>
                  <a:lnTo>
                    <a:pt x="299212" y="185699"/>
                  </a:lnTo>
                  <a:lnTo>
                    <a:pt x="301218" y="184785"/>
                  </a:lnTo>
                  <a:lnTo>
                    <a:pt x="340067" y="138163"/>
                  </a:lnTo>
                  <a:lnTo>
                    <a:pt x="340461" y="135191"/>
                  </a:lnTo>
                  <a:lnTo>
                    <a:pt x="339293" y="132689"/>
                  </a:lnTo>
                  <a:lnTo>
                    <a:pt x="338099" y="130187"/>
                  </a:lnTo>
                  <a:lnTo>
                    <a:pt x="335584" y="128600"/>
                  </a:lnTo>
                  <a:lnTo>
                    <a:pt x="311645" y="128600"/>
                  </a:lnTo>
                  <a:lnTo>
                    <a:pt x="297780" y="87164"/>
                  </a:lnTo>
                  <a:lnTo>
                    <a:pt x="273581" y="51764"/>
                  </a:lnTo>
                  <a:lnTo>
                    <a:pt x="240862" y="24221"/>
                  </a:lnTo>
                  <a:lnTo>
                    <a:pt x="201438" y="6359"/>
                  </a:lnTo>
                  <a:lnTo>
                    <a:pt x="157124" y="0"/>
                  </a:lnTo>
                  <a:close/>
                </a:path>
              </a:pathLst>
            </a:custGeom>
            <a:solidFill>
              <a:srgbClr val="004D2D"/>
            </a:solidFill>
          </p:spPr>
          <p:txBody>
            <a:bodyPr wrap="square" lIns="0" tIns="0" rIns="0" bIns="0" rtlCol="0"/>
            <a:lstStyle/>
            <a:p>
              <a:endParaRPr/>
            </a:p>
          </p:txBody>
        </p:sp>
        <p:sp>
          <p:nvSpPr>
            <p:cNvPr id="7" name="object 7"/>
            <p:cNvSpPr/>
            <p:nvPr/>
          </p:nvSpPr>
          <p:spPr>
            <a:xfrm>
              <a:off x="6174717" y="2998059"/>
              <a:ext cx="340995" cy="314325"/>
            </a:xfrm>
            <a:custGeom>
              <a:avLst/>
              <a:gdLst/>
              <a:ahLst/>
              <a:cxnLst/>
              <a:rect l="l" t="t" r="r" b="b"/>
              <a:pathLst>
                <a:path w="340995" h="314325">
                  <a:moveTo>
                    <a:pt x="339293" y="132689"/>
                  </a:moveTo>
                  <a:lnTo>
                    <a:pt x="338099" y="130187"/>
                  </a:lnTo>
                  <a:lnTo>
                    <a:pt x="335584" y="128600"/>
                  </a:lnTo>
                  <a:lnTo>
                    <a:pt x="332803" y="128600"/>
                  </a:lnTo>
                  <a:lnTo>
                    <a:pt x="311645" y="128600"/>
                  </a:lnTo>
                  <a:lnTo>
                    <a:pt x="297780" y="87164"/>
                  </a:lnTo>
                  <a:lnTo>
                    <a:pt x="273581" y="51764"/>
                  </a:lnTo>
                  <a:lnTo>
                    <a:pt x="240862" y="24221"/>
                  </a:lnTo>
                  <a:lnTo>
                    <a:pt x="201438" y="6359"/>
                  </a:lnTo>
                  <a:lnTo>
                    <a:pt x="157124" y="0"/>
                  </a:lnTo>
                  <a:lnTo>
                    <a:pt x="107518" y="8024"/>
                  </a:lnTo>
                  <a:lnTo>
                    <a:pt x="64393" y="30359"/>
                  </a:lnTo>
                  <a:lnTo>
                    <a:pt x="30359" y="64393"/>
                  </a:lnTo>
                  <a:lnTo>
                    <a:pt x="8024" y="107518"/>
                  </a:lnTo>
                  <a:lnTo>
                    <a:pt x="0" y="157124"/>
                  </a:lnTo>
                  <a:lnTo>
                    <a:pt x="8024" y="206754"/>
                  </a:lnTo>
                  <a:lnTo>
                    <a:pt x="30359" y="249894"/>
                  </a:lnTo>
                  <a:lnTo>
                    <a:pt x="64393" y="283937"/>
                  </a:lnTo>
                  <a:lnTo>
                    <a:pt x="107518" y="306274"/>
                  </a:lnTo>
                  <a:lnTo>
                    <a:pt x="157124" y="314299"/>
                  </a:lnTo>
                  <a:lnTo>
                    <a:pt x="194332" y="310977"/>
                  </a:lnTo>
                  <a:lnTo>
                    <a:pt x="232341" y="295092"/>
                  </a:lnTo>
                  <a:lnTo>
                    <a:pt x="266772" y="269170"/>
                  </a:lnTo>
                  <a:lnTo>
                    <a:pt x="293243" y="235737"/>
                  </a:lnTo>
                  <a:lnTo>
                    <a:pt x="288010" y="216217"/>
                  </a:lnTo>
                  <a:lnTo>
                    <a:pt x="281165" y="212255"/>
                  </a:lnTo>
                  <a:lnTo>
                    <a:pt x="272440" y="214591"/>
                  </a:lnTo>
                  <a:lnTo>
                    <a:pt x="268516" y="221437"/>
                  </a:lnTo>
                  <a:lnTo>
                    <a:pt x="247866" y="248198"/>
                  </a:lnTo>
                  <a:lnTo>
                    <a:pt x="221378" y="268439"/>
                  </a:lnTo>
                  <a:lnTo>
                    <a:pt x="190611" y="281251"/>
                  </a:lnTo>
                  <a:lnTo>
                    <a:pt x="157124" y="285724"/>
                  </a:lnTo>
                  <a:lnTo>
                    <a:pt x="107136" y="275605"/>
                  </a:lnTo>
                  <a:lnTo>
                    <a:pt x="66270" y="248023"/>
                  </a:lnTo>
                  <a:lnTo>
                    <a:pt x="38693" y="207141"/>
                  </a:lnTo>
                  <a:lnTo>
                    <a:pt x="28575" y="157124"/>
                  </a:lnTo>
                  <a:lnTo>
                    <a:pt x="38693" y="107136"/>
                  </a:lnTo>
                  <a:lnTo>
                    <a:pt x="66270" y="66270"/>
                  </a:lnTo>
                  <a:lnTo>
                    <a:pt x="107136" y="38693"/>
                  </a:lnTo>
                  <a:lnTo>
                    <a:pt x="157124" y="28575"/>
                  </a:lnTo>
                  <a:lnTo>
                    <a:pt x="200631" y="36161"/>
                  </a:lnTo>
                  <a:lnTo>
                    <a:pt x="237777" y="57137"/>
                  </a:lnTo>
                  <a:lnTo>
                    <a:pt x="265914" y="88828"/>
                  </a:lnTo>
                  <a:lnTo>
                    <a:pt x="282397" y="128562"/>
                  </a:lnTo>
                  <a:lnTo>
                    <a:pt x="261378" y="128562"/>
                  </a:lnTo>
                  <a:lnTo>
                    <a:pt x="258978" y="128333"/>
                  </a:lnTo>
                  <a:lnTo>
                    <a:pt x="256082" y="130187"/>
                  </a:lnTo>
                  <a:lnTo>
                    <a:pt x="254914" y="132689"/>
                  </a:lnTo>
                  <a:lnTo>
                    <a:pt x="253720" y="135191"/>
                  </a:lnTo>
                  <a:lnTo>
                    <a:pt x="254101" y="138163"/>
                  </a:lnTo>
                  <a:lnTo>
                    <a:pt x="255917" y="140284"/>
                  </a:lnTo>
                  <a:lnTo>
                    <a:pt x="291617" y="183159"/>
                  </a:lnTo>
                  <a:lnTo>
                    <a:pt x="292950" y="184785"/>
                  </a:lnTo>
                  <a:lnTo>
                    <a:pt x="294970" y="185699"/>
                  </a:lnTo>
                  <a:lnTo>
                    <a:pt x="297091" y="185699"/>
                  </a:lnTo>
                  <a:lnTo>
                    <a:pt x="299212" y="185699"/>
                  </a:lnTo>
                  <a:lnTo>
                    <a:pt x="301218" y="184785"/>
                  </a:lnTo>
                  <a:lnTo>
                    <a:pt x="302564" y="183159"/>
                  </a:lnTo>
                  <a:lnTo>
                    <a:pt x="338302" y="140284"/>
                  </a:lnTo>
                  <a:lnTo>
                    <a:pt x="340067" y="138163"/>
                  </a:lnTo>
                  <a:lnTo>
                    <a:pt x="340461" y="135191"/>
                  </a:lnTo>
                  <a:lnTo>
                    <a:pt x="339293" y="132689"/>
                  </a:lnTo>
                  <a:close/>
                </a:path>
              </a:pathLst>
            </a:custGeom>
            <a:ln w="5359">
              <a:solidFill>
                <a:srgbClr val="004D2D"/>
              </a:solidFill>
            </a:ln>
          </p:spPr>
          <p:txBody>
            <a:bodyPr wrap="square" lIns="0" tIns="0" rIns="0" bIns="0" rtlCol="0"/>
            <a:lstStyle/>
            <a:p>
              <a:endParaRPr/>
            </a:p>
          </p:txBody>
        </p:sp>
        <p:pic>
          <p:nvPicPr>
            <p:cNvPr id="8" name="object 8"/>
            <p:cNvPicPr/>
            <p:nvPr/>
          </p:nvPicPr>
          <p:blipFill>
            <a:blip r:embed="rId4" cstate="print"/>
            <a:stretch>
              <a:fillRect/>
            </a:stretch>
          </p:blipFill>
          <p:spPr>
            <a:xfrm>
              <a:off x="6304198" y="3031083"/>
              <a:ext cx="114033" cy="180644"/>
            </a:xfrm>
            <a:prstGeom prst="rect">
              <a:avLst/>
            </a:prstGeom>
          </p:spPr>
        </p:pic>
      </p:grpSp>
      <p:sp>
        <p:nvSpPr>
          <p:cNvPr id="9" name="object 9"/>
          <p:cNvSpPr txBox="1">
            <a:spLocks noGrp="1"/>
          </p:cNvSpPr>
          <p:nvPr>
            <p:ph type="title"/>
          </p:nvPr>
        </p:nvSpPr>
        <p:spPr>
          <a:prstGeom prst="rect">
            <a:avLst/>
          </a:prstGeom>
        </p:spPr>
        <p:txBody>
          <a:bodyPr vert="horz" wrap="square" lIns="0" tIns="12700" rIns="0" bIns="0" rtlCol="0">
            <a:spAutoFit/>
          </a:bodyPr>
          <a:lstStyle/>
          <a:p>
            <a:pPr marL="1855470">
              <a:lnSpc>
                <a:spcPct val="100000"/>
              </a:lnSpc>
              <a:spcBef>
                <a:spcPts val="100"/>
              </a:spcBef>
            </a:pPr>
            <a:r>
              <a:rPr dirty="0"/>
              <a:t>Why is biodiversity </a:t>
            </a:r>
            <a:r>
              <a:rPr spc="-10" dirty="0"/>
              <a:t>important?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Why is biodiversity </a:t>
            </a:r>
            <a:r>
              <a:rPr spc="-10" dirty="0"/>
              <a:t>important?</a:t>
            </a:r>
          </a:p>
        </p:txBody>
      </p:sp>
      <p:sp>
        <p:nvSpPr>
          <p:cNvPr id="3" name="object 3"/>
          <p:cNvSpPr txBox="1"/>
          <p:nvPr/>
        </p:nvSpPr>
        <p:spPr>
          <a:xfrm>
            <a:off x="527300" y="2015323"/>
            <a:ext cx="5503545" cy="2161540"/>
          </a:xfrm>
          <a:prstGeom prst="rect">
            <a:avLst/>
          </a:prstGeom>
        </p:spPr>
        <p:txBody>
          <a:bodyPr vert="horz" wrap="square" lIns="0" tIns="12700" rIns="0" bIns="0" rtlCol="0">
            <a:spAutoFit/>
          </a:bodyPr>
          <a:lstStyle/>
          <a:p>
            <a:pPr marL="12700" marR="5080">
              <a:lnSpc>
                <a:spcPct val="100000"/>
              </a:lnSpc>
              <a:spcBef>
                <a:spcPts val="100"/>
              </a:spcBef>
            </a:pPr>
            <a:r>
              <a:rPr sz="1400" dirty="0">
                <a:solidFill>
                  <a:srgbClr val="004D2D"/>
                </a:solidFill>
                <a:latin typeface="Arial"/>
                <a:cs typeface="Arial"/>
              </a:rPr>
              <a:t>High</a:t>
            </a:r>
            <a:r>
              <a:rPr sz="1400" spc="60" dirty="0">
                <a:solidFill>
                  <a:srgbClr val="004D2D"/>
                </a:solidFill>
                <a:latin typeface="Arial"/>
                <a:cs typeface="Arial"/>
              </a:rPr>
              <a:t> </a:t>
            </a:r>
            <a:r>
              <a:rPr sz="1400" dirty="0">
                <a:solidFill>
                  <a:srgbClr val="004D2D"/>
                </a:solidFill>
                <a:latin typeface="Arial"/>
                <a:cs typeface="Arial"/>
              </a:rPr>
              <a:t>biodiversity</a:t>
            </a:r>
            <a:r>
              <a:rPr sz="1400" spc="65" dirty="0">
                <a:solidFill>
                  <a:srgbClr val="004D2D"/>
                </a:solidFill>
                <a:latin typeface="Arial"/>
                <a:cs typeface="Arial"/>
              </a:rPr>
              <a:t> </a:t>
            </a:r>
            <a:r>
              <a:rPr sz="1400" dirty="0">
                <a:solidFill>
                  <a:srgbClr val="004D2D"/>
                </a:solidFill>
                <a:latin typeface="Arial"/>
                <a:cs typeface="Arial"/>
              </a:rPr>
              <a:t>improves</a:t>
            </a:r>
            <a:r>
              <a:rPr sz="1400" spc="65" dirty="0">
                <a:solidFill>
                  <a:srgbClr val="004D2D"/>
                </a:solidFill>
                <a:latin typeface="Arial"/>
                <a:cs typeface="Arial"/>
              </a:rPr>
              <a:t> </a:t>
            </a:r>
            <a:r>
              <a:rPr sz="1400" dirty="0">
                <a:solidFill>
                  <a:srgbClr val="004D2D"/>
                </a:solidFill>
                <a:latin typeface="Arial"/>
                <a:cs typeface="Arial"/>
              </a:rPr>
              <a:t>the</a:t>
            </a:r>
            <a:r>
              <a:rPr sz="1400" spc="65" dirty="0">
                <a:solidFill>
                  <a:srgbClr val="004D2D"/>
                </a:solidFill>
                <a:latin typeface="Arial"/>
                <a:cs typeface="Arial"/>
              </a:rPr>
              <a:t> </a:t>
            </a:r>
            <a:r>
              <a:rPr sz="1400" dirty="0">
                <a:solidFill>
                  <a:srgbClr val="004D2D"/>
                </a:solidFill>
                <a:latin typeface="Arial"/>
                <a:cs typeface="Arial"/>
              </a:rPr>
              <a:t>air</a:t>
            </a:r>
            <a:r>
              <a:rPr sz="1400" spc="65" dirty="0">
                <a:solidFill>
                  <a:srgbClr val="004D2D"/>
                </a:solidFill>
                <a:latin typeface="Arial"/>
                <a:cs typeface="Arial"/>
              </a:rPr>
              <a:t> </a:t>
            </a:r>
            <a:r>
              <a:rPr sz="1400" dirty="0">
                <a:solidFill>
                  <a:srgbClr val="004D2D"/>
                </a:solidFill>
                <a:latin typeface="Arial"/>
                <a:cs typeface="Arial"/>
              </a:rPr>
              <a:t>we</a:t>
            </a:r>
            <a:r>
              <a:rPr sz="1400" spc="60" dirty="0">
                <a:solidFill>
                  <a:srgbClr val="004D2D"/>
                </a:solidFill>
                <a:latin typeface="Arial"/>
                <a:cs typeface="Arial"/>
              </a:rPr>
              <a:t> </a:t>
            </a:r>
            <a:r>
              <a:rPr sz="1400" dirty="0">
                <a:solidFill>
                  <a:srgbClr val="004D2D"/>
                </a:solidFill>
                <a:latin typeface="Arial"/>
                <a:cs typeface="Arial"/>
              </a:rPr>
              <a:t>breathe</a:t>
            </a:r>
            <a:r>
              <a:rPr sz="1400" spc="65" dirty="0">
                <a:solidFill>
                  <a:srgbClr val="004D2D"/>
                </a:solidFill>
                <a:latin typeface="Arial"/>
                <a:cs typeface="Arial"/>
              </a:rPr>
              <a:t> </a:t>
            </a:r>
            <a:r>
              <a:rPr sz="1400" dirty="0">
                <a:solidFill>
                  <a:srgbClr val="004D2D"/>
                </a:solidFill>
                <a:latin typeface="Arial"/>
                <a:cs typeface="Arial"/>
              </a:rPr>
              <a:t>and</a:t>
            </a:r>
            <a:r>
              <a:rPr sz="1400" spc="65" dirty="0">
                <a:solidFill>
                  <a:srgbClr val="004D2D"/>
                </a:solidFill>
                <a:latin typeface="Arial"/>
                <a:cs typeface="Arial"/>
              </a:rPr>
              <a:t> </a:t>
            </a:r>
            <a:r>
              <a:rPr sz="1400" dirty="0">
                <a:solidFill>
                  <a:srgbClr val="004D2D"/>
                </a:solidFill>
                <a:latin typeface="Arial"/>
                <a:cs typeface="Arial"/>
              </a:rPr>
              <a:t>the</a:t>
            </a:r>
            <a:r>
              <a:rPr sz="1400" spc="65" dirty="0">
                <a:solidFill>
                  <a:srgbClr val="004D2D"/>
                </a:solidFill>
                <a:latin typeface="Arial"/>
                <a:cs typeface="Arial"/>
              </a:rPr>
              <a:t> </a:t>
            </a:r>
            <a:r>
              <a:rPr sz="1400" dirty="0">
                <a:solidFill>
                  <a:srgbClr val="004D2D"/>
                </a:solidFill>
                <a:latin typeface="Arial"/>
                <a:cs typeface="Arial"/>
              </a:rPr>
              <a:t>variety</a:t>
            </a:r>
            <a:r>
              <a:rPr sz="1400" spc="65" dirty="0">
                <a:solidFill>
                  <a:srgbClr val="004D2D"/>
                </a:solidFill>
                <a:latin typeface="Arial"/>
                <a:cs typeface="Arial"/>
              </a:rPr>
              <a:t> </a:t>
            </a:r>
            <a:r>
              <a:rPr sz="1400" dirty="0">
                <a:solidFill>
                  <a:srgbClr val="004D2D"/>
                </a:solidFill>
                <a:latin typeface="Arial"/>
                <a:cs typeface="Arial"/>
              </a:rPr>
              <a:t>of</a:t>
            </a:r>
            <a:r>
              <a:rPr sz="1400" spc="65" dirty="0">
                <a:solidFill>
                  <a:srgbClr val="004D2D"/>
                </a:solidFill>
                <a:latin typeface="Arial"/>
                <a:cs typeface="Arial"/>
              </a:rPr>
              <a:t> </a:t>
            </a:r>
            <a:r>
              <a:rPr sz="1400" spc="-20" dirty="0">
                <a:solidFill>
                  <a:srgbClr val="004D2D"/>
                </a:solidFill>
                <a:latin typeface="Arial"/>
                <a:cs typeface="Arial"/>
              </a:rPr>
              <a:t>food </a:t>
            </a:r>
            <a:r>
              <a:rPr sz="1400" dirty="0">
                <a:solidFill>
                  <a:srgbClr val="004D2D"/>
                </a:solidFill>
                <a:latin typeface="Arial"/>
                <a:cs typeface="Arial"/>
              </a:rPr>
              <a:t>we</a:t>
            </a:r>
            <a:r>
              <a:rPr sz="1400" spc="40" dirty="0">
                <a:solidFill>
                  <a:srgbClr val="004D2D"/>
                </a:solidFill>
                <a:latin typeface="Arial"/>
                <a:cs typeface="Arial"/>
              </a:rPr>
              <a:t> </a:t>
            </a:r>
            <a:r>
              <a:rPr sz="1400" dirty="0">
                <a:solidFill>
                  <a:srgbClr val="004D2D"/>
                </a:solidFill>
                <a:latin typeface="Arial"/>
                <a:cs typeface="Arial"/>
              </a:rPr>
              <a:t>can</a:t>
            </a:r>
            <a:r>
              <a:rPr sz="1400" spc="55" dirty="0">
                <a:solidFill>
                  <a:srgbClr val="004D2D"/>
                </a:solidFill>
                <a:latin typeface="Arial"/>
                <a:cs typeface="Arial"/>
              </a:rPr>
              <a:t> </a:t>
            </a:r>
            <a:r>
              <a:rPr sz="1400" dirty="0">
                <a:solidFill>
                  <a:srgbClr val="004D2D"/>
                </a:solidFill>
                <a:latin typeface="Arial"/>
                <a:cs typeface="Arial"/>
              </a:rPr>
              <a:t>eat.</a:t>
            </a:r>
            <a:r>
              <a:rPr sz="1400" spc="55" dirty="0">
                <a:solidFill>
                  <a:srgbClr val="004D2D"/>
                </a:solidFill>
                <a:latin typeface="Arial"/>
                <a:cs typeface="Arial"/>
              </a:rPr>
              <a:t> </a:t>
            </a:r>
            <a:r>
              <a:rPr sz="1400" dirty="0">
                <a:solidFill>
                  <a:srgbClr val="004D2D"/>
                </a:solidFill>
                <a:latin typeface="Arial"/>
                <a:cs typeface="Arial"/>
              </a:rPr>
              <a:t>It</a:t>
            </a:r>
            <a:r>
              <a:rPr sz="1400" spc="55" dirty="0">
                <a:solidFill>
                  <a:srgbClr val="004D2D"/>
                </a:solidFill>
                <a:latin typeface="Arial"/>
                <a:cs typeface="Arial"/>
              </a:rPr>
              <a:t> </a:t>
            </a:r>
            <a:r>
              <a:rPr sz="1400" dirty="0">
                <a:solidFill>
                  <a:srgbClr val="004D2D"/>
                </a:solidFill>
                <a:latin typeface="Arial"/>
                <a:cs typeface="Arial"/>
              </a:rPr>
              <a:t>helps</a:t>
            </a:r>
            <a:r>
              <a:rPr sz="1400" spc="55" dirty="0">
                <a:solidFill>
                  <a:srgbClr val="004D2D"/>
                </a:solidFill>
                <a:latin typeface="Arial"/>
                <a:cs typeface="Arial"/>
              </a:rPr>
              <a:t> </a:t>
            </a:r>
            <a:r>
              <a:rPr sz="1400" dirty="0">
                <a:solidFill>
                  <a:srgbClr val="004D2D"/>
                </a:solidFill>
                <a:latin typeface="Arial"/>
                <a:cs typeface="Arial"/>
              </a:rPr>
              <a:t>to</a:t>
            </a:r>
            <a:r>
              <a:rPr sz="1400" spc="50" dirty="0">
                <a:solidFill>
                  <a:srgbClr val="004D2D"/>
                </a:solidFill>
                <a:latin typeface="Arial"/>
                <a:cs typeface="Arial"/>
              </a:rPr>
              <a:t> </a:t>
            </a:r>
            <a:r>
              <a:rPr sz="1400" dirty="0">
                <a:solidFill>
                  <a:srgbClr val="004D2D"/>
                </a:solidFill>
                <a:latin typeface="Arial"/>
                <a:cs typeface="Arial"/>
              </a:rPr>
              <a:t>tackle</a:t>
            </a:r>
            <a:r>
              <a:rPr sz="1400" spc="55" dirty="0">
                <a:solidFill>
                  <a:srgbClr val="004D2D"/>
                </a:solidFill>
                <a:latin typeface="Arial"/>
                <a:cs typeface="Arial"/>
              </a:rPr>
              <a:t> </a:t>
            </a:r>
            <a:r>
              <a:rPr sz="1400" dirty="0">
                <a:solidFill>
                  <a:srgbClr val="004D2D"/>
                </a:solidFill>
                <a:latin typeface="Arial"/>
                <a:cs typeface="Arial"/>
              </a:rPr>
              <a:t>climate</a:t>
            </a:r>
            <a:r>
              <a:rPr sz="1400" spc="55" dirty="0">
                <a:solidFill>
                  <a:srgbClr val="004D2D"/>
                </a:solidFill>
                <a:latin typeface="Arial"/>
                <a:cs typeface="Arial"/>
              </a:rPr>
              <a:t> </a:t>
            </a:r>
            <a:r>
              <a:rPr sz="1400" dirty="0">
                <a:solidFill>
                  <a:srgbClr val="004D2D"/>
                </a:solidFill>
                <a:latin typeface="Arial"/>
                <a:cs typeface="Arial"/>
              </a:rPr>
              <a:t>change</a:t>
            </a:r>
            <a:r>
              <a:rPr sz="1400" spc="55" dirty="0">
                <a:solidFill>
                  <a:srgbClr val="004D2D"/>
                </a:solidFill>
                <a:latin typeface="Arial"/>
                <a:cs typeface="Arial"/>
              </a:rPr>
              <a:t> </a:t>
            </a:r>
            <a:r>
              <a:rPr sz="1400" dirty="0">
                <a:solidFill>
                  <a:srgbClr val="004D2D"/>
                </a:solidFill>
                <a:latin typeface="Arial"/>
                <a:cs typeface="Arial"/>
              </a:rPr>
              <a:t>and</a:t>
            </a:r>
            <a:r>
              <a:rPr sz="1400" spc="55" dirty="0">
                <a:solidFill>
                  <a:srgbClr val="004D2D"/>
                </a:solidFill>
                <a:latin typeface="Arial"/>
                <a:cs typeface="Arial"/>
              </a:rPr>
              <a:t> </a:t>
            </a:r>
            <a:r>
              <a:rPr sz="1400" dirty="0">
                <a:solidFill>
                  <a:srgbClr val="004D2D"/>
                </a:solidFill>
                <a:latin typeface="Arial"/>
                <a:cs typeface="Arial"/>
              </a:rPr>
              <a:t>its</a:t>
            </a:r>
            <a:r>
              <a:rPr sz="1400" spc="55" dirty="0">
                <a:solidFill>
                  <a:srgbClr val="004D2D"/>
                </a:solidFill>
                <a:latin typeface="Arial"/>
                <a:cs typeface="Arial"/>
              </a:rPr>
              <a:t> </a:t>
            </a:r>
            <a:r>
              <a:rPr sz="1400" spc="-10" dirty="0">
                <a:solidFill>
                  <a:srgbClr val="004D2D"/>
                </a:solidFill>
                <a:latin typeface="Arial"/>
                <a:cs typeface="Arial"/>
              </a:rPr>
              <a:t>effect.</a:t>
            </a:r>
            <a:endParaRPr sz="1400">
              <a:latin typeface="Arial"/>
              <a:cs typeface="Arial"/>
            </a:endParaRPr>
          </a:p>
          <a:p>
            <a:pPr marL="12700" marR="158115">
              <a:lnSpc>
                <a:spcPct val="100000"/>
              </a:lnSpc>
              <a:spcBef>
                <a:spcPts val="850"/>
              </a:spcBef>
            </a:pPr>
            <a:r>
              <a:rPr sz="1400" dirty="0">
                <a:solidFill>
                  <a:srgbClr val="004D2D"/>
                </a:solidFill>
                <a:latin typeface="Arial"/>
                <a:cs typeface="Arial"/>
              </a:rPr>
              <a:t>Different</a:t>
            </a:r>
            <a:r>
              <a:rPr sz="1400" spc="75" dirty="0">
                <a:solidFill>
                  <a:srgbClr val="004D2D"/>
                </a:solidFill>
                <a:latin typeface="Arial"/>
                <a:cs typeface="Arial"/>
              </a:rPr>
              <a:t> </a:t>
            </a:r>
            <a:r>
              <a:rPr sz="1400" dirty="0">
                <a:solidFill>
                  <a:srgbClr val="004D2D"/>
                </a:solidFill>
                <a:latin typeface="Arial"/>
                <a:cs typeface="Arial"/>
              </a:rPr>
              <a:t>species</a:t>
            </a:r>
            <a:r>
              <a:rPr sz="1400" spc="75" dirty="0">
                <a:solidFill>
                  <a:srgbClr val="004D2D"/>
                </a:solidFill>
                <a:latin typeface="Arial"/>
                <a:cs typeface="Arial"/>
              </a:rPr>
              <a:t> </a:t>
            </a:r>
            <a:r>
              <a:rPr sz="1400" dirty="0">
                <a:solidFill>
                  <a:srgbClr val="004D2D"/>
                </a:solidFill>
                <a:latin typeface="Arial"/>
                <a:cs typeface="Arial"/>
              </a:rPr>
              <a:t>in</a:t>
            </a:r>
            <a:r>
              <a:rPr sz="1400" spc="75" dirty="0">
                <a:solidFill>
                  <a:srgbClr val="004D2D"/>
                </a:solidFill>
                <a:latin typeface="Arial"/>
                <a:cs typeface="Arial"/>
              </a:rPr>
              <a:t> </a:t>
            </a:r>
            <a:r>
              <a:rPr sz="1400" dirty="0">
                <a:solidFill>
                  <a:srgbClr val="004D2D"/>
                </a:solidFill>
                <a:latin typeface="Arial"/>
                <a:cs typeface="Arial"/>
              </a:rPr>
              <a:t>an</a:t>
            </a:r>
            <a:r>
              <a:rPr sz="1400" spc="75" dirty="0">
                <a:solidFill>
                  <a:srgbClr val="004D2D"/>
                </a:solidFill>
                <a:latin typeface="Arial"/>
                <a:cs typeface="Arial"/>
              </a:rPr>
              <a:t> </a:t>
            </a:r>
            <a:r>
              <a:rPr sz="1400" dirty="0">
                <a:solidFill>
                  <a:srgbClr val="004D2D"/>
                </a:solidFill>
                <a:latin typeface="Arial"/>
                <a:cs typeface="Arial"/>
              </a:rPr>
              <a:t>ecosystem</a:t>
            </a:r>
            <a:r>
              <a:rPr sz="1400" spc="80" dirty="0">
                <a:solidFill>
                  <a:srgbClr val="004D2D"/>
                </a:solidFill>
                <a:latin typeface="Arial"/>
                <a:cs typeface="Arial"/>
              </a:rPr>
              <a:t> </a:t>
            </a:r>
            <a:r>
              <a:rPr sz="1400" dirty="0">
                <a:solidFill>
                  <a:srgbClr val="004D2D"/>
                </a:solidFill>
                <a:latin typeface="Arial"/>
                <a:cs typeface="Arial"/>
              </a:rPr>
              <a:t>are</a:t>
            </a:r>
            <a:r>
              <a:rPr sz="1400" spc="75" dirty="0">
                <a:solidFill>
                  <a:srgbClr val="004D2D"/>
                </a:solidFill>
                <a:latin typeface="Arial"/>
                <a:cs typeface="Arial"/>
              </a:rPr>
              <a:t> </a:t>
            </a:r>
            <a:r>
              <a:rPr sz="1400" dirty="0">
                <a:solidFill>
                  <a:srgbClr val="004D2D"/>
                </a:solidFill>
                <a:latin typeface="Arial"/>
                <a:cs typeface="Arial"/>
              </a:rPr>
              <a:t>interdependent.</a:t>
            </a:r>
            <a:r>
              <a:rPr sz="1400" spc="45" dirty="0">
                <a:solidFill>
                  <a:srgbClr val="004D2D"/>
                </a:solidFill>
                <a:latin typeface="Arial"/>
                <a:cs typeface="Arial"/>
              </a:rPr>
              <a:t> </a:t>
            </a:r>
            <a:r>
              <a:rPr sz="1400" dirty="0">
                <a:solidFill>
                  <a:srgbClr val="004D2D"/>
                </a:solidFill>
                <a:latin typeface="Arial"/>
                <a:cs typeface="Arial"/>
              </a:rPr>
              <a:t>This</a:t>
            </a:r>
            <a:r>
              <a:rPr sz="1400" spc="80" dirty="0">
                <a:solidFill>
                  <a:srgbClr val="004D2D"/>
                </a:solidFill>
                <a:latin typeface="Arial"/>
                <a:cs typeface="Arial"/>
              </a:rPr>
              <a:t> </a:t>
            </a:r>
            <a:r>
              <a:rPr sz="1400" spc="-10" dirty="0">
                <a:solidFill>
                  <a:srgbClr val="004D2D"/>
                </a:solidFill>
                <a:latin typeface="Arial"/>
                <a:cs typeface="Arial"/>
              </a:rPr>
              <a:t>means </a:t>
            </a:r>
            <a:r>
              <a:rPr sz="1400" dirty="0">
                <a:solidFill>
                  <a:srgbClr val="004D2D"/>
                </a:solidFill>
                <a:latin typeface="Arial"/>
                <a:cs typeface="Arial"/>
              </a:rPr>
              <a:t>they</a:t>
            </a:r>
            <a:r>
              <a:rPr sz="1400" spc="45" dirty="0">
                <a:solidFill>
                  <a:srgbClr val="004D2D"/>
                </a:solidFill>
                <a:latin typeface="Arial"/>
                <a:cs typeface="Arial"/>
              </a:rPr>
              <a:t> </a:t>
            </a:r>
            <a:r>
              <a:rPr sz="1400" dirty="0">
                <a:solidFill>
                  <a:srgbClr val="004D2D"/>
                </a:solidFill>
                <a:latin typeface="Arial"/>
                <a:cs typeface="Arial"/>
              </a:rPr>
              <a:t>depend</a:t>
            </a:r>
            <a:r>
              <a:rPr sz="1400" spc="55" dirty="0">
                <a:solidFill>
                  <a:srgbClr val="004D2D"/>
                </a:solidFill>
                <a:latin typeface="Arial"/>
                <a:cs typeface="Arial"/>
              </a:rPr>
              <a:t> </a:t>
            </a:r>
            <a:r>
              <a:rPr sz="1400" dirty="0">
                <a:solidFill>
                  <a:srgbClr val="004D2D"/>
                </a:solidFill>
                <a:latin typeface="Arial"/>
                <a:cs typeface="Arial"/>
              </a:rPr>
              <a:t>on</a:t>
            </a:r>
            <a:r>
              <a:rPr sz="1400" spc="55" dirty="0">
                <a:solidFill>
                  <a:srgbClr val="004D2D"/>
                </a:solidFill>
                <a:latin typeface="Arial"/>
                <a:cs typeface="Arial"/>
              </a:rPr>
              <a:t> </a:t>
            </a:r>
            <a:r>
              <a:rPr sz="1400" dirty="0">
                <a:solidFill>
                  <a:srgbClr val="004D2D"/>
                </a:solidFill>
                <a:latin typeface="Arial"/>
                <a:cs typeface="Arial"/>
              </a:rPr>
              <a:t>each</a:t>
            </a:r>
            <a:r>
              <a:rPr sz="1400" spc="55" dirty="0">
                <a:solidFill>
                  <a:srgbClr val="004D2D"/>
                </a:solidFill>
                <a:latin typeface="Arial"/>
                <a:cs typeface="Arial"/>
              </a:rPr>
              <a:t> </a:t>
            </a:r>
            <a:r>
              <a:rPr sz="1400" dirty="0">
                <a:solidFill>
                  <a:srgbClr val="004D2D"/>
                </a:solidFill>
                <a:latin typeface="Arial"/>
                <a:cs typeface="Arial"/>
              </a:rPr>
              <a:t>other</a:t>
            </a:r>
            <a:r>
              <a:rPr sz="1400" spc="60" dirty="0">
                <a:solidFill>
                  <a:srgbClr val="004D2D"/>
                </a:solidFill>
                <a:latin typeface="Arial"/>
                <a:cs typeface="Arial"/>
              </a:rPr>
              <a:t> </a:t>
            </a:r>
            <a:r>
              <a:rPr sz="1400" dirty="0">
                <a:solidFill>
                  <a:srgbClr val="004D2D"/>
                </a:solidFill>
                <a:latin typeface="Arial"/>
                <a:cs typeface="Arial"/>
              </a:rPr>
              <a:t>for</a:t>
            </a:r>
            <a:r>
              <a:rPr sz="1400" spc="55" dirty="0">
                <a:solidFill>
                  <a:srgbClr val="004D2D"/>
                </a:solidFill>
                <a:latin typeface="Arial"/>
                <a:cs typeface="Arial"/>
              </a:rPr>
              <a:t> </a:t>
            </a:r>
            <a:r>
              <a:rPr sz="1400" dirty="0">
                <a:solidFill>
                  <a:srgbClr val="004D2D"/>
                </a:solidFill>
                <a:latin typeface="Arial"/>
                <a:cs typeface="Arial"/>
              </a:rPr>
              <a:t>things</a:t>
            </a:r>
            <a:r>
              <a:rPr sz="1400" spc="55" dirty="0">
                <a:solidFill>
                  <a:srgbClr val="004D2D"/>
                </a:solidFill>
                <a:latin typeface="Arial"/>
                <a:cs typeface="Arial"/>
              </a:rPr>
              <a:t> </a:t>
            </a:r>
            <a:r>
              <a:rPr sz="1400" dirty="0">
                <a:solidFill>
                  <a:srgbClr val="004D2D"/>
                </a:solidFill>
                <a:latin typeface="Arial"/>
                <a:cs typeface="Arial"/>
              </a:rPr>
              <a:t>like</a:t>
            </a:r>
            <a:r>
              <a:rPr sz="1400" spc="55" dirty="0">
                <a:solidFill>
                  <a:srgbClr val="004D2D"/>
                </a:solidFill>
                <a:latin typeface="Arial"/>
                <a:cs typeface="Arial"/>
              </a:rPr>
              <a:t> </a:t>
            </a:r>
            <a:r>
              <a:rPr sz="1400" dirty="0">
                <a:solidFill>
                  <a:srgbClr val="004D2D"/>
                </a:solidFill>
                <a:latin typeface="Arial"/>
                <a:cs typeface="Arial"/>
              </a:rPr>
              <a:t>food</a:t>
            </a:r>
            <a:r>
              <a:rPr sz="1400" spc="55" dirty="0">
                <a:solidFill>
                  <a:srgbClr val="004D2D"/>
                </a:solidFill>
                <a:latin typeface="Arial"/>
                <a:cs typeface="Arial"/>
              </a:rPr>
              <a:t> </a:t>
            </a:r>
            <a:r>
              <a:rPr sz="1400" dirty="0">
                <a:solidFill>
                  <a:srgbClr val="004D2D"/>
                </a:solidFill>
                <a:latin typeface="Arial"/>
                <a:cs typeface="Arial"/>
              </a:rPr>
              <a:t>and</a:t>
            </a:r>
            <a:r>
              <a:rPr sz="1400" spc="60" dirty="0">
                <a:solidFill>
                  <a:srgbClr val="004D2D"/>
                </a:solidFill>
                <a:latin typeface="Arial"/>
                <a:cs typeface="Arial"/>
              </a:rPr>
              <a:t> </a:t>
            </a:r>
            <a:r>
              <a:rPr sz="1400" spc="-10" dirty="0">
                <a:solidFill>
                  <a:srgbClr val="004D2D"/>
                </a:solidFill>
                <a:latin typeface="Arial"/>
                <a:cs typeface="Arial"/>
              </a:rPr>
              <a:t>shelter.</a:t>
            </a:r>
            <a:endParaRPr sz="1400">
              <a:latin typeface="Arial"/>
              <a:cs typeface="Arial"/>
            </a:endParaRPr>
          </a:p>
          <a:p>
            <a:pPr marL="12700" marR="26034">
              <a:lnSpc>
                <a:spcPct val="100000"/>
              </a:lnSpc>
              <a:spcBef>
                <a:spcPts val="850"/>
              </a:spcBef>
            </a:pPr>
            <a:r>
              <a:rPr sz="1400" dirty="0">
                <a:solidFill>
                  <a:srgbClr val="004D2D"/>
                </a:solidFill>
                <a:latin typeface="Arial"/>
                <a:cs typeface="Arial"/>
              </a:rPr>
              <a:t>In</a:t>
            </a:r>
            <a:r>
              <a:rPr sz="1400" spc="55" dirty="0">
                <a:solidFill>
                  <a:srgbClr val="004D2D"/>
                </a:solidFill>
                <a:latin typeface="Arial"/>
                <a:cs typeface="Arial"/>
              </a:rPr>
              <a:t> </a:t>
            </a:r>
            <a:r>
              <a:rPr sz="1400" dirty="0">
                <a:solidFill>
                  <a:srgbClr val="004D2D"/>
                </a:solidFill>
                <a:latin typeface="Arial"/>
                <a:cs typeface="Arial"/>
              </a:rPr>
              <a:t>an</a:t>
            </a:r>
            <a:r>
              <a:rPr sz="1400" spc="55" dirty="0">
                <a:solidFill>
                  <a:srgbClr val="004D2D"/>
                </a:solidFill>
                <a:latin typeface="Arial"/>
                <a:cs typeface="Arial"/>
              </a:rPr>
              <a:t> </a:t>
            </a:r>
            <a:r>
              <a:rPr sz="1400" dirty="0">
                <a:solidFill>
                  <a:srgbClr val="004D2D"/>
                </a:solidFill>
                <a:latin typeface="Arial"/>
                <a:cs typeface="Arial"/>
              </a:rPr>
              <a:t>area</a:t>
            </a:r>
            <a:r>
              <a:rPr sz="1400" spc="60" dirty="0">
                <a:solidFill>
                  <a:srgbClr val="004D2D"/>
                </a:solidFill>
                <a:latin typeface="Arial"/>
                <a:cs typeface="Arial"/>
              </a:rPr>
              <a:t> </a:t>
            </a:r>
            <a:r>
              <a:rPr sz="1400" dirty="0">
                <a:solidFill>
                  <a:srgbClr val="004D2D"/>
                </a:solidFill>
                <a:latin typeface="Arial"/>
                <a:cs typeface="Arial"/>
              </a:rPr>
              <a:t>of</a:t>
            </a:r>
            <a:r>
              <a:rPr sz="1400" spc="55" dirty="0">
                <a:solidFill>
                  <a:srgbClr val="004D2D"/>
                </a:solidFill>
                <a:latin typeface="Arial"/>
                <a:cs typeface="Arial"/>
              </a:rPr>
              <a:t> </a:t>
            </a:r>
            <a:r>
              <a:rPr sz="1400" dirty="0">
                <a:solidFill>
                  <a:srgbClr val="004D2D"/>
                </a:solidFill>
                <a:latin typeface="Arial"/>
                <a:cs typeface="Arial"/>
              </a:rPr>
              <a:t>high</a:t>
            </a:r>
            <a:r>
              <a:rPr sz="1400" spc="55" dirty="0">
                <a:solidFill>
                  <a:srgbClr val="004D2D"/>
                </a:solidFill>
                <a:latin typeface="Arial"/>
                <a:cs typeface="Arial"/>
              </a:rPr>
              <a:t> </a:t>
            </a:r>
            <a:r>
              <a:rPr sz="1400" dirty="0">
                <a:solidFill>
                  <a:srgbClr val="004D2D"/>
                </a:solidFill>
                <a:latin typeface="Arial"/>
                <a:cs typeface="Arial"/>
              </a:rPr>
              <a:t>biodiversity</a:t>
            </a:r>
            <a:r>
              <a:rPr sz="1400" spc="60" dirty="0">
                <a:solidFill>
                  <a:srgbClr val="004D2D"/>
                </a:solidFill>
                <a:latin typeface="Arial"/>
                <a:cs typeface="Arial"/>
              </a:rPr>
              <a:t> </a:t>
            </a:r>
            <a:r>
              <a:rPr sz="1400" dirty="0">
                <a:solidFill>
                  <a:srgbClr val="004D2D"/>
                </a:solidFill>
                <a:latin typeface="Arial"/>
                <a:cs typeface="Arial"/>
              </a:rPr>
              <a:t>one</a:t>
            </a:r>
            <a:r>
              <a:rPr sz="1400" spc="55" dirty="0">
                <a:solidFill>
                  <a:srgbClr val="004D2D"/>
                </a:solidFill>
                <a:latin typeface="Arial"/>
                <a:cs typeface="Arial"/>
              </a:rPr>
              <a:t> </a:t>
            </a:r>
            <a:r>
              <a:rPr sz="1400" dirty="0">
                <a:solidFill>
                  <a:srgbClr val="004D2D"/>
                </a:solidFill>
                <a:latin typeface="Arial"/>
                <a:cs typeface="Arial"/>
              </a:rPr>
              <a:t>species</a:t>
            </a:r>
            <a:r>
              <a:rPr sz="1400" spc="55" dirty="0">
                <a:solidFill>
                  <a:srgbClr val="004D2D"/>
                </a:solidFill>
                <a:latin typeface="Arial"/>
                <a:cs typeface="Arial"/>
              </a:rPr>
              <a:t> </a:t>
            </a:r>
            <a:r>
              <a:rPr sz="1400" dirty="0">
                <a:solidFill>
                  <a:srgbClr val="004D2D"/>
                </a:solidFill>
                <a:latin typeface="Arial"/>
                <a:cs typeface="Arial"/>
              </a:rPr>
              <a:t>is</a:t>
            </a:r>
            <a:r>
              <a:rPr sz="1400" spc="60" dirty="0">
                <a:solidFill>
                  <a:srgbClr val="004D2D"/>
                </a:solidFill>
                <a:latin typeface="Arial"/>
                <a:cs typeface="Arial"/>
              </a:rPr>
              <a:t> </a:t>
            </a:r>
            <a:r>
              <a:rPr sz="1400" dirty="0">
                <a:solidFill>
                  <a:srgbClr val="004D2D"/>
                </a:solidFill>
                <a:latin typeface="Arial"/>
                <a:cs typeface="Arial"/>
              </a:rPr>
              <a:t>less</a:t>
            </a:r>
            <a:r>
              <a:rPr sz="1400" spc="55" dirty="0">
                <a:solidFill>
                  <a:srgbClr val="004D2D"/>
                </a:solidFill>
                <a:latin typeface="Arial"/>
                <a:cs typeface="Arial"/>
              </a:rPr>
              <a:t> </a:t>
            </a:r>
            <a:r>
              <a:rPr sz="1400" dirty="0">
                <a:solidFill>
                  <a:srgbClr val="004D2D"/>
                </a:solidFill>
                <a:latin typeface="Arial"/>
                <a:cs typeface="Arial"/>
              </a:rPr>
              <a:t>likely</a:t>
            </a:r>
            <a:r>
              <a:rPr sz="1400" spc="55" dirty="0">
                <a:solidFill>
                  <a:srgbClr val="004D2D"/>
                </a:solidFill>
                <a:latin typeface="Arial"/>
                <a:cs typeface="Arial"/>
              </a:rPr>
              <a:t> </a:t>
            </a:r>
            <a:r>
              <a:rPr sz="1400" dirty="0">
                <a:solidFill>
                  <a:srgbClr val="004D2D"/>
                </a:solidFill>
                <a:latin typeface="Arial"/>
                <a:cs typeface="Arial"/>
              </a:rPr>
              <a:t>to</a:t>
            </a:r>
            <a:r>
              <a:rPr sz="1400" spc="60" dirty="0">
                <a:solidFill>
                  <a:srgbClr val="004D2D"/>
                </a:solidFill>
                <a:latin typeface="Arial"/>
                <a:cs typeface="Arial"/>
              </a:rPr>
              <a:t> </a:t>
            </a:r>
            <a:r>
              <a:rPr sz="1400" spc="-10" dirty="0">
                <a:solidFill>
                  <a:srgbClr val="004D2D"/>
                </a:solidFill>
                <a:latin typeface="Arial"/>
                <a:cs typeface="Arial"/>
              </a:rPr>
              <a:t>depend</a:t>
            </a:r>
            <a:r>
              <a:rPr sz="1400" spc="500" dirty="0">
                <a:solidFill>
                  <a:srgbClr val="004D2D"/>
                </a:solidFill>
                <a:latin typeface="Arial"/>
                <a:cs typeface="Arial"/>
              </a:rPr>
              <a:t> </a:t>
            </a:r>
            <a:r>
              <a:rPr sz="1400" dirty="0">
                <a:solidFill>
                  <a:srgbClr val="004D2D"/>
                </a:solidFill>
                <a:latin typeface="Arial"/>
                <a:cs typeface="Arial"/>
              </a:rPr>
              <a:t>on</a:t>
            </a:r>
            <a:r>
              <a:rPr sz="1400" spc="50" dirty="0">
                <a:solidFill>
                  <a:srgbClr val="004D2D"/>
                </a:solidFill>
                <a:latin typeface="Arial"/>
                <a:cs typeface="Arial"/>
              </a:rPr>
              <a:t> </a:t>
            </a:r>
            <a:r>
              <a:rPr sz="1400" dirty="0">
                <a:solidFill>
                  <a:srgbClr val="004D2D"/>
                </a:solidFill>
                <a:latin typeface="Arial"/>
                <a:cs typeface="Arial"/>
              </a:rPr>
              <a:t>only</a:t>
            </a:r>
            <a:r>
              <a:rPr sz="1400" spc="50" dirty="0">
                <a:solidFill>
                  <a:srgbClr val="004D2D"/>
                </a:solidFill>
                <a:latin typeface="Arial"/>
                <a:cs typeface="Arial"/>
              </a:rPr>
              <a:t> </a:t>
            </a:r>
            <a:r>
              <a:rPr sz="1400" dirty="0">
                <a:solidFill>
                  <a:srgbClr val="004D2D"/>
                </a:solidFill>
                <a:latin typeface="Arial"/>
                <a:cs typeface="Arial"/>
              </a:rPr>
              <a:t>one</a:t>
            </a:r>
            <a:r>
              <a:rPr sz="1400" spc="50" dirty="0">
                <a:solidFill>
                  <a:srgbClr val="004D2D"/>
                </a:solidFill>
                <a:latin typeface="Arial"/>
                <a:cs typeface="Arial"/>
              </a:rPr>
              <a:t> </a:t>
            </a:r>
            <a:r>
              <a:rPr sz="1400" dirty="0">
                <a:solidFill>
                  <a:srgbClr val="004D2D"/>
                </a:solidFill>
                <a:latin typeface="Arial"/>
                <a:cs typeface="Arial"/>
              </a:rPr>
              <a:t>species</a:t>
            </a:r>
            <a:r>
              <a:rPr sz="1400" spc="50" dirty="0">
                <a:solidFill>
                  <a:srgbClr val="004D2D"/>
                </a:solidFill>
                <a:latin typeface="Arial"/>
                <a:cs typeface="Arial"/>
              </a:rPr>
              <a:t> </a:t>
            </a:r>
            <a:r>
              <a:rPr sz="1400" dirty="0">
                <a:solidFill>
                  <a:srgbClr val="004D2D"/>
                </a:solidFill>
                <a:latin typeface="Arial"/>
                <a:cs typeface="Arial"/>
              </a:rPr>
              <a:t>as</a:t>
            </a:r>
            <a:r>
              <a:rPr sz="1400" spc="50" dirty="0">
                <a:solidFill>
                  <a:srgbClr val="004D2D"/>
                </a:solidFill>
                <a:latin typeface="Arial"/>
                <a:cs typeface="Arial"/>
              </a:rPr>
              <a:t> </a:t>
            </a:r>
            <a:r>
              <a:rPr sz="1400" dirty="0">
                <a:solidFill>
                  <a:srgbClr val="004D2D"/>
                </a:solidFill>
                <a:latin typeface="Arial"/>
                <a:cs typeface="Arial"/>
              </a:rPr>
              <a:t>a</a:t>
            </a:r>
            <a:r>
              <a:rPr sz="1400" spc="50" dirty="0">
                <a:solidFill>
                  <a:srgbClr val="004D2D"/>
                </a:solidFill>
                <a:latin typeface="Arial"/>
                <a:cs typeface="Arial"/>
              </a:rPr>
              <a:t> </a:t>
            </a:r>
            <a:r>
              <a:rPr sz="1400" dirty="0">
                <a:solidFill>
                  <a:srgbClr val="004D2D"/>
                </a:solidFill>
                <a:latin typeface="Arial"/>
                <a:cs typeface="Arial"/>
              </a:rPr>
              <a:t>source</a:t>
            </a:r>
            <a:r>
              <a:rPr sz="1400" spc="50" dirty="0">
                <a:solidFill>
                  <a:srgbClr val="004D2D"/>
                </a:solidFill>
                <a:latin typeface="Arial"/>
                <a:cs typeface="Arial"/>
              </a:rPr>
              <a:t> </a:t>
            </a:r>
            <a:r>
              <a:rPr sz="1400" dirty="0">
                <a:solidFill>
                  <a:srgbClr val="004D2D"/>
                </a:solidFill>
                <a:latin typeface="Arial"/>
                <a:cs typeface="Arial"/>
              </a:rPr>
              <a:t>of</a:t>
            </a:r>
            <a:r>
              <a:rPr sz="1400" spc="50" dirty="0">
                <a:solidFill>
                  <a:srgbClr val="004D2D"/>
                </a:solidFill>
                <a:latin typeface="Arial"/>
                <a:cs typeface="Arial"/>
              </a:rPr>
              <a:t> </a:t>
            </a:r>
            <a:r>
              <a:rPr sz="1400" dirty="0">
                <a:solidFill>
                  <a:srgbClr val="004D2D"/>
                </a:solidFill>
                <a:latin typeface="Arial"/>
                <a:cs typeface="Arial"/>
              </a:rPr>
              <a:t>food</a:t>
            </a:r>
            <a:r>
              <a:rPr sz="1400" spc="50" dirty="0">
                <a:solidFill>
                  <a:srgbClr val="004D2D"/>
                </a:solidFill>
                <a:latin typeface="Arial"/>
                <a:cs typeface="Arial"/>
              </a:rPr>
              <a:t> </a:t>
            </a:r>
            <a:r>
              <a:rPr sz="1400" dirty="0">
                <a:solidFill>
                  <a:srgbClr val="004D2D"/>
                </a:solidFill>
                <a:latin typeface="Arial"/>
                <a:cs typeface="Arial"/>
              </a:rPr>
              <a:t>or</a:t>
            </a:r>
            <a:r>
              <a:rPr sz="1400" spc="50" dirty="0">
                <a:solidFill>
                  <a:srgbClr val="004D2D"/>
                </a:solidFill>
                <a:latin typeface="Arial"/>
                <a:cs typeface="Arial"/>
              </a:rPr>
              <a:t> </a:t>
            </a:r>
            <a:r>
              <a:rPr sz="1400" dirty="0">
                <a:solidFill>
                  <a:srgbClr val="004D2D"/>
                </a:solidFill>
                <a:latin typeface="Arial"/>
                <a:cs typeface="Arial"/>
              </a:rPr>
              <a:t>shelter.</a:t>
            </a:r>
            <a:r>
              <a:rPr sz="1400" spc="20" dirty="0">
                <a:solidFill>
                  <a:srgbClr val="004D2D"/>
                </a:solidFill>
                <a:latin typeface="Arial"/>
                <a:cs typeface="Arial"/>
              </a:rPr>
              <a:t> </a:t>
            </a:r>
            <a:r>
              <a:rPr sz="1400" dirty="0">
                <a:solidFill>
                  <a:srgbClr val="004D2D"/>
                </a:solidFill>
                <a:latin typeface="Arial"/>
                <a:cs typeface="Arial"/>
              </a:rPr>
              <a:t>Therefore,</a:t>
            </a:r>
            <a:r>
              <a:rPr sz="1400" spc="50" dirty="0">
                <a:solidFill>
                  <a:srgbClr val="004D2D"/>
                </a:solidFill>
                <a:latin typeface="Arial"/>
                <a:cs typeface="Arial"/>
              </a:rPr>
              <a:t> </a:t>
            </a:r>
            <a:r>
              <a:rPr sz="1400" dirty="0">
                <a:solidFill>
                  <a:srgbClr val="004D2D"/>
                </a:solidFill>
                <a:latin typeface="Arial"/>
                <a:cs typeface="Arial"/>
              </a:rPr>
              <a:t>if</a:t>
            </a:r>
            <a:r>
              <a:rPr sz="1400" spc="55" dirty="0">
                <a:solidFill>
                  <a:srgbClr val="004D2D"/>
                </a:solidFill>
                <a:latin typeface="Arial"/>
                <a:cs typeface="Arial"/>
              </a:rPr>
              <a:t> </a:t>
            </a:r>
            <a:r>
              <a:rPr sz="1400" spc="-25" dirty="0">
                <a:solidFill>
                  <a:srgbClr val="004D2D"/>
                </a:solidFill>
                <a:latin typeface="Arial"/>
                <a:cs typeface="Arial"/>
              </a:rPr>
              <a:t>one </a:t>
            </a:r>
            <a:r>
              <a:rPr sz="1400" dirty="0">
                <a:solidFill>
                  <a:srgbClr val="004D2D"/>
                </a:solidFill>
                <a:latin typeface="Arial"/>
                <a:cs typeface="Arial"/>
              </a:rPr>
              <a:t>species</a:t>
            </a:r>
            <a:r>
              <a:rPr sz="1400" spc="55" dirty="0">
                <a:solidFill>
                  <a:srgbClr val="004D2D"/>
                </a:solidFill>
                <a:latin typeface="Arial"/>
                <a:cs typeface="Arial"/>
              </a:rPr>
              <a:t> </a:t>
            </a:r>
            <a:r>
              <a:rPr sz="1400" dirty="0">
                <a:solidFill>
                  <a:srgbClr val="004D2D"/>
                </a:solidFill>
                <a:latin typeface="Arial"/>
                <a:cs typeface="Arial"/>
              </a:rPr>
              <a:t>dies</a:t>
            </a:r>
            <a:r>
              <a:rPr sz="1400" spc="55" dirty="0">
                <a:solidFill>
                  <a:srgbClr val="004D2D"/>
                </a:solidFill>
                <a:latin typeface="Arial"/>
                <a:cs typeface="Arial"/>
              </a:rPr>
              <a:t> </a:t>
            </a:r>
            <a:r>
              <a:rPr sz="1400" dirty="0">
                <a:solidFill>
                  <a:srgbClr val="004D2D"/>
                </a:solidFill>
                <a:latin typeface="Arial"/>
                <a:cs typeface="Arial"/>
              </a:rPr>
              <a:t>out,</a:t>
            </a:r>
            <a:r>
              <a:rPr sz="1400" spc="55" dirty="0">
                <a:solidFill>
                  <a:srgbClr val="004D2D"/>
                </a:solidFill>
                <a:latin typeface="Arial"/>
                <a:cs typeface="Arial"/>
              </a:rPr>
              <a:t> </a:t>
            </a:r>
            <a:r>
              <a:rPr sz="1400" dirty="0">
                <a:solidFill>
                  <a:srgbClr val="004D2D"/>
                </a:solidFill>
                <a:latin typeface="Arial"/>
                <a:cs typeface="Arial"/>
              </a:rPr>
              <a:t>the</a:t>
            </a:r>
            <a:r>
              <a:rPr sz="1400" spc="60" dirty="0">
                <a:solidFill>
                  <a:srgbClr val="004D2D"/>
                </a:solidFill>
                <a:latin typeface="Arial"/>
                <a:cs typeface="Arial"/>
              </a:rPr>
              <a:t> </a:t>
            </a:r>
            <a:r>
              <a:rPr sz="1400" dirty="0">
                <a:solidFill>
                  <a:srgbClr val="004D2D"/>
                </a:solidFill>
                <a:latin typeface="Arial"/>
                <a:cs typeface="Arial"/>
              </a:rPr>
              <a:t>rest</a:t>
            </a:r>
            <a:r>
              <a:rPr sz="1400" spc="55" dirty="0">
                <a:solidFill>
                  <a:srgbClr val="004D2D"/>
                </a:solidFill>
                <a:latin typeface="Arial"/>
                <a:cs typeface="Arial"/>
              </a:rPr>
              <a:t> </a:t>
            </a:r>
            <a:r>
              <a:rPr sz="1400" dirty="0">
                <a:solidFill>
                  <a:srgbClr val="004D2D"/>
                </a:solidFill>
                <a:latin typeface="Arial"/>
                <a:cs typeface="Arial"/>
              </a:rPr>
              <a:t>are</a:t>
            </a:r>
            <a:r>
              <a:rPr sz="1400" spc="55" dirty="0">
                <a:solidFill>
                  <a:srgbClr val="004D2D"/>
                </a:solidFill>
                <a:latin typeface="Arial"/>
                <a:cs typeface="Arial"/>
              </a:rPr>
              <a:t> </a:t>
            </a:r>
            <a:r>
              <a:rPr sz="1400" dirty="0">
                <a:solidFill>
                  <a:srgbClr val="004D2D"/>
                </a:solidFill>
                <a:latin typeface="Arial"/>
                <a:cs typeface="Arial"/>
              </a:rPr>
              <a:t>more</a:t>
            </a:r>
            <a:r>
              <a:rPr sz="1400" spc="60" dirty="0">
                <a:solidFill>
                  <a:srgbClr val="004D2D"/>
                </a:solidFill>
                <a:latin typeface="Arial"/>
                <a:cs typeface="Arial"/>
              </a:rPr>
              <a:t> </a:t>
            </a:r>
            <a:r>
              <a:rPr sz="1400" dirty="0">
                <a:solidFill>
                  <a:srgbClr val="004D2D"/>
                </a:solidFill>
                <a:latin typeface="Arial"/>
                <a:cs typeface="Arial"/>
              </a:rPr>
              <a:t>likely</a:t>
            </a:r>
            <a:r>
              <a:rPr sz="1400" spc="55" dirty="0">
                <a:solidFill>
                  <a:srgbClr val="004D2D"/>
                </a:solidFill>
                <a:latin typeface="Arial"/>
                <a:cs typeface="Arial"/>
              </a:rPr>
              <a:t> </a:t>
            </a:r>
            <a:r>
              <a:rPr sz="1400" dirty="0">
                <a:solidFill>
                  <a:srgbClr val="004D2D"/>
                </a:solidFill>
                <a:latin typeface="Arial"/>
                <a:cs typeface="Arial"/>
              </a:rPr>
              <a:t>to</a:t>
            </a:r>
            <a:r>
              <a:rPr sz="1400" spc="55" dirty="0">
                <a:solidFill>
                  <a:srgbClr val="004D2D"/>
                </a:solidFill>
                <a:latin typeface="Arial"/>
                <a:cs typeface="Arial"/>
              </a:rPr>
              <a:t> </a:t>
            </a:r>
            <a:r>
              <a:rPr sz="1400" dirty="0">
                <a:solidFill>
                  <a:srgbClr val="004D2D"/>
                </a:solidFill>
                <a:latin typeface="Arial"/>
                <a:cs typeface="Arial"/>
              </a:rPr>
              <a:t>survive</a:t>
            </a:r>
            <a:r>
              <a:rPr sz="1400" spc="60" dirty="0">
                <a:solidFill>
                  <a:srgbClr val="004D2D"/>
                </a:solidFill>
                <a:latin typeface="Arial"/>
                <a:cs typeface="Arial"/>
              </a:rPr>
              <a:t> </a:t>
            </a:r>
            <a:r>
              <a:rPr sz="1400" dirty="0">
                <a:solidFill>
                  <a:srgbClr val="004D2D"/>
                </a:solidFill>
                <a:latin typeface="Arial"/>
                <a:cs typeface="Arial"/>
              </a:rPr>
              <a:t>as</a:t>
            </a:r>
            <a:r>
              <a:rPr sz="1400" spc="55" dirty="0">
                <a:solidFill>
                  <a:srgbClr val="004D2D"/>
                </a:solidFill>
                <a:latin typeface="Arial"/>
                <a:cs typeface="Arial"/>
              </a:rPr>
              <a:t> </a:t>
            </a:r>
            <a:r>
              <a:rPr sz="1400" dirty="0">
                <a:solidFill>
                  <a:srgbClr val="004D2D"/>
                </a:solidFill>
                <a:latin typeface="Arial"/>
                <a:cs typeface="Arial"/>
              </a:rPr>
              <a:t>they</a:t>
            </a:r>
            <a:r>
              <a:rPr sz="1400" spc="55" dirty="0">
                <a:solidFill>
                  <a:srgbClr val="004D2D"/>
                </a:solidFill>
                <a:latin typeface="Arial"/>
                <a:cs typeface="Arial"/>
              </a:rPr>
              <a:t> </a:t>
            </a:r>
            <a:r>
              <a:rPr sz="1400" dirty="0">
                <a:solidFill>
                  <a:srgbClr val="004D2D"/>
                </a:solidFill>
                <a:latin typeface="Arial"/>
                <a:cs typeface="Arial"/>
              </a:rPr>
              <a:t>have</a:t>
            </a:r>
            <a:r>
              <a:rPr sz="1400" spc="60" dirty="0">
                <a:solidFill>
                  <a:srgbClr val="004D2D"/>
                </a:solidFill>
                <a:latin typeface="Arial"/>
                <a:cs typeface="Arial"/>
              </a:rPr>
              <a:t> </a:t>
            </a:r>
            <a:r>
              <a:rPr sz="1400" spc="-50" dirty="0">
                <a:solidFill>
                  <a:srgbClr val="004D2D"/>
                </a:solidFill>
                <a:latin typeface="Arial"/>
                <a:cs typeface="Arial"/>
              </a:rPr>
              <a:t>a </a:t>
            </a:r>
            <a:r>
              <a:rPr sz="1400" dirty="0">
                <a:solidFill>
                  <a:srgbClr val="004D2D"/>
                </a:solidFill>
                <a:latin typeface="Arial"/>
                <a:cs typeface="Arial"/>
              </a:rPr>
              <a:t>variety</a:t>
            </a:r>
            <a:r>
              <a:rPr sz="1400" spc="60" dirty="0">
                <a:solidFill>
                  <a:srgbClr val="004D2D"/>
                </a:solidFill>
                <a:latin typeface="Arial"/>
                <a:cs typeface="Arial"/>
              </a:rPr>
              <a:t> </a:t>
            </a:r>
            <a:r>
              <a:rPr sz="1400" dirty="0">
                <a:solidFill>
                  <a:srgbClr val="004D2D"/>
                </a:solidFill>
                <a:latin typeface="Arial"/>
                <a:cs typeface="Arial"/>
              </a:rPr>
              <a:t>of</a:t>
            </a:r>
            <a:r>
              <a:rPr sz="1400" spc="60" dirty="0">
                <a:solidFill>
                  <a:srgbClr val="004D2D"/>
                </a:solidFill>
                <a:latin typeface="Arial"/>
                <a:cs typeface="Arial"/>
              </a:rPr>
              <a:t> </a:t>
            </a:r>
            <a:r>
              <a:rPr sz="1400" dirty="0">
                <a:solidFill>
                  <a:srgbClr val="004D2D"/>
                </a:solidFill>
                <a:latin typeface="Arial"/>
                <a:cs typeface="Arial"/>
              </a:rPr>
              <a:t>options.</a:t>
            </a:r>
            <a:r>
              <a:rPr sz="1400" spc="35" dirty="0">
                <a:solidFill>
                  <a:srgbClr val="004D2D"/>
                </a:solidFill>
                <a:latin typeface="Arial"/>
                <a:cs typeface="Arial"/>
              </a:rPr>
              <a:t> </a:t>
            </a:r>
            <a:r>
              <a:rPr sz="1400" dirty="0">
                <a:solidFill>
                  <a:srgbClr val="004D2D"/>
                </a:solidFill>
                <a:latin typeface="Arial"/>
                <a:cs typeface="Arial"/>
              </a:rPr>
              <a:t>This</a:t>
            </a:r>
            <a:r>
              <a:rPr sz="1400" spc="60" dirty="0">
                <a:solidFill>
                  <a:srgbClr val="004D2D"/>
                </a:solidFill>
                <a:latin typeface="Arial"/>
                <a:cs typeface="Arial"/>
              </a:rPr>
              <a:t> </a:t>
            </a:r>
            <a:r>
              <a:rPr sz="1400" dirty="0">
                <a:solidFill>
                  <a:srgbClr val="004D2D"/>
                </a:solidFill>
                <a:latin typeface="Arial"/>
                <a:cs typeface="Arial"/>
              </a:rPr>
              <a:t>makes</a:t>
            </a:r>
            <a:r>
              <a:rPr sz="1400" spc="60" dirty="0">
                <a:solidFill>
                  <a:srgbClr val="004D2D"/>
                </a:solidFill>
                <a:latin typeface="Arial"/>
                <a:cs typeface="Arial"/>
              </a:rPr>
              <a:t> </a:t>
            </a:r>
            <a:r>
              <a:rPr sz="1400" dirty="0">
                <a:solidFill>
                  <a:srgbClr val="004D2D"/>
                </a:solidFill>
                <a:latin typeface="Arial"/>
                <a:cs typeface="Arial"/>
              </a:rPr>
              <a:t>an</a:t>
            </a:r>
            <a:r>
              <a:rPr sz="1400" spc="60" dirty="0">
                <a:solidFill>
                  <a:srgbClr val="004D2D"/>
                </a:solidFill>
                <a:latin typeface="Arial"/>
                <a:cs typeface="Arial"/>
              </a:rPr>
              <a:t> </a:t>
            </a:r>
            <a:r>
              <a:rPr sz="1400" dirty="0">
                <a:solidFill>
                  <a:srgbClr val="004D2D"/>
                </a:solidFill>
                <a:latin typeface="Arial"/>
                <a:cs typeface="Arial"/>
              </a:rPr>
              <a:t>ecosystem</a:t>
            </a:r>
            <a:r>
              <a:rPr sz="1400" spc="60" dirty="0">
                <a:solidFill>
                  <a:srgbClr val="004D2D"/>
                </a:solidFill>
                <a:latin typeface="Arial"/>
                <a:cs typeface="Arial"/>
              </a:rPr>
              <a:t> </a:t>
            </a:r>
            <a:r>
              <a:rPr sz="1400" dirty="0">
                <a:solidFill>
                  <a:srgbClr val="004D2D"/>
                </a:solidFill>
                <a:latin typeface="Arial"/>
                <a:cs typeface="Arial"/>
              </a:rPr>
              <a:t>stable</a:t>
            </a:r>
            <a:r>
              <a:rPr sz="1400" spc="65" dirty="0">
                <a:solidFill>
                  <a:srgbClr val="004D2D"/>
                </a:solidFill>
                <a:latin typeface="Arial"/>
                <a:cs typeface="Arial"/>
              </a:rPr>
              <a:t> </a:t>
            </a:r>
            <a:r>
              <a:rPr sz="1400" dirty="0">
                <a:solidFill>
                  <a:srgbClr val="004D2D"/>
                </a:solidFill>
                <a:latin typeface="Arial"/>
                <a:cs typeface="Arial"/>
              </a:rPr>
              <a:t>so</a:t>
            </a:r>
            <a:r>
              <a:rPr sz="1400" spc="60" dirty="0">
                <a:solidFill>
                  <a:srgbClr val="004D2D"/>
                </a:solidFill>
                <a:latin typeface="Arial"/>
                <a:cs typeface="Arial"/>
              </a:rPr>
              <a:t> </a:t>
            </a:r>
            <a:r>
              <a:rPr sz="1400" dirty="0">
                <a:solidFill>
                  <a:srgbClr val="004D2D"/>
                </a:solidFill>
                <a:latin typeface="Arial"/>
                <a:cs typeface="Arial"/>
              </a:rPr>
              <a:t>it</a:t>
            </a:r>
            <a:r>
              <a:rPr sz="1400" spc="60" dirty="0">
                <a:solidFill>
                  <a:srgbClr val="004D2D"/>
                </a:solidFill>
                <a:latin typeface="Arial"/>
                <a:cs typeface="Arial"/>
              </a:rPr>
              <a:t> </a:t>
            </a:r>
            <a:r>
              <a:rPr sz="1400" dirty="0">
                <a:solidFill>
                  <a:srgbClr val="004D2D"/>
                </a:solidFill>
                <a:latin typeface="Arial"/>
                <a:cs typeface="Arial"/>
              </a:rPr>
              <a:t>is</a:t>
            </a:r>
            <a:r>
              <a:rPr sz="1400" spc="60" dirty="0">
                <a:solidFill>
                  <a:srgbClr val="004D2D"/>
                </a:solidFill>
                <a:latin typeface="Arial"/>
                <a:cs typeface="Arial"/>
              </a:rPr>
              <a:t> </a:t>
            </a:r>
            <a:r>
              <a:rPr sz="1400" dirty="0">
                <a:solidFill>
                  <a:srgbClr val="004D2D"/>
                </a:solidFill>
                <a:latin typeface="Arial"/>
                <a:cs typeface="Arial"/>
              </a:rPr>
              <a:t>better</a:t>
            </a:r>
            <a:r>
              <a:rPr sz="1400" spc="65" dirty="0">
                <a:solidFill>
                  <a:srgbClr val="004D2D"/>
                </a:solidFill>
                <a:latin typeface="Arial"/>
                <a:cs typeface="Arial"/>
              </a:rPr>
              <a:t> </a:t>
            </a:r>
            <a:r>
              <a:rPr sz="1400" spc="-25" dirty="0">
                <a:solidFill>
                  <a:srgbClr val="004D2D"/>
                </a:solidFill>
                <a:latin typeface="Arial"/>
                <a:cs typeface="Arial"/>
              </a:rPr>
              <a:t>for </a:t>
            </a:r>
            <a:r>
              <a:rPr sz="1400" dirty="0">
                <a:solidFill>
                  <a:srgbClr val="004D2D"/>
                </a:solidFill>
                <a:latin typeface="Arial"/>
                <a:cs typeface="Arial"/>
              </a:rPr>
              <a:t>us</a:t>
            </a:r>
            <a:r>
              <a:rPr sz="1400" spc="40" dirty="0">
                <a:solidFill>
                  <a:srgbClr val="004D2D"/>
                </a:solidFill>
                <a:latin typeface="Arial"/>
                <a:cs typeface="Arial"/>
              </a:rPr>
              <a:t> </a:t>
            </a:r>
            <a:r>
              <a:rPr sz="1400" dirty="0">
                <a:solidFill>
                  <a:srgbClr val="004D2D"/>
                </a:solidFill>
                <a:latin typeface="Arial"/>
                <a:cs typeface="Arial"/>
              </a:rPr>
              <a:t>and</a:t>
            </a:r>
            <a:r>
              <a:rPr sz="1400" spc="40" dirty="0">
                <a:solidFill>
                  <a:srgbClr val="004D2D"/>
                </a:solidFill>
                <a:latin typeface="Arial"/>
                <a:cs typeface="Arial"/>
              </a:rPr>
              <a:t> </a:t>
            </a:r>
            <a:r>
              <a:rPr sz="1400" dirty="0">
                <a:solidFill>
                  <a:srgbClr val="004D2D"/>
                </a:solidFill>
                <a:latin typeface="Arial"/>
                <a:cs typeface="Arial"/>
              </a:rPr>
              <a:t>our</a:t>
            </a:r>
            <a:r>
              <a:rPr sz="1400" spc="45" dirty="0">
                <a:solidFill>
                  <a:srgbClr val="004D2D"/>
                </a:solidFill>
                <a:latin typeface="Arial"/>
                <a:cs typeface="Arial"/>
              </a:rPr>
              <a:t> </a:t>
            </a:r>
            <a:r>
              <a:rPr sz="1400" spc="-10" dirty="0">
                <a:solidFill>
                  <a:srgbClr val="004D2D"/>
                </a:solidFill>
                <a:latin typeface="Arial"/>
                <a:cs typeface="Arial"/>
              </a:rPr>
              <a:t>environment.</a:t>
            </a:r>
            <a:endParaRPr sz="1400">
              <a:latin typeface="Arial"/>
              <a:cs typeface="Arial"/>
            </a:endParaRPr>
          </a:p>
        </p:txBody>
      </p:sp>
      <p:pic>
        <p:nvPicPr>
          <p:cNvPr id="4" name="object 4"/>
          <p:cNvPicPr/>
          <p:nvPr/>
        </p:nvPicPr>
        <p:blipFill>
          <a:blip r:embed="rId3" cstate="print"/>
          <a:stretch>
            <a:fillRect/>
          </a:stretch>
        </p:blipFill>
        <p:spPr>
          <a:xfrm>
            <a:off x="7136993" y="1356537"/>
            <a:ext cx="1467815" cy="1467815"/>
          </a:xfrm>
          <a:prstGeom prst="rect">
            <a:avLst/>
          </a:prstGeom>
        </p:spPr>
      </p:pic>
      <p:pic>
        <p:nvPicPr>
          <p:cNvPr id="5" name="object 5"/>
          <p:cNvPicPr/>
          <p:nvPr/>
        </p:nvPicPr>
        <p:blipFill>
          <a:blip r:embed="rId4" cstate="print"/>
          <a:stretch>
            <a:fillRect/>
          </a:stretch>
        </p:blipFill>
        <p:spPr>
          <a:xfrm>
            <a:off x="7141336" y="2955416"/>
            <a:ext cx="1467815" cy="146781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33501" y="1345019"/>
            <a:ext cx="3278504" cy="756920"/>
          </a:xfrm>
          <a:prstGeom prst="rect">
            <a:avLst/>
          </a:prstGeom>
        </p:spPr>
        <p:txBody>
          <a:bodyPr vert="horz" wrap="square" lIns="0" tIns="12700" rIns="0" bIns="0" rtlCol="0">
            <a:spAutoFit/>
          </a:bodyPr>
          <a:lstStyle/>
          <a:p>
            <a:pPr marL="689610" marR="5080" indent="-677545">
              <a:lnSpc>
                <a:spcPct val="100000"/>
              </a:lnSpc>
              <a:spcBef>
                <a:spcPts val="100"/>
              </a:spcBef>
            </a:pPr>
            <a:r>
              <a:rPr dirty="0"/>
              <a:t>Who</a:t>
            </a:r>
            <a:r>
              <a:rPr spc="-5" dirty="0"/>
              <a:t> </a:t>
            </a:r>
            <a:r>
              <a:rPr dirty="0"/>
              <a:t>can</a:t>
            </a:r>
            <a:r>
              <a:rPr spc="-10" dirty="0"/>
              <a:t> </a:t>
            </a:r>
            <a:r>
              <a:rPr dirty="0"/>
              <a:t>help </a:t>
            </a:r>
            <a:r>
              <a:rPr spc="-10" dirty="0"/>
              <a:t>improve biodiversity?</a:t>
            </a:r>
          </a:p>
        </p:txBody>
      </p:sp>
      <p:sp>
        <p:nvSpPr>
          <p:cNvPr id="3" name="object 3"/>
          <p:cNvSpPr txBox="1"/>
          <p:nvPr/>
        </p:nvSpPr>
        <p:spPr>
          <a:xfrm>
            <a:off x="3513835" y="2243593"/>
            <a:ext cx="2114550" cy="1094740"/>
          </a:xfrm>
          <a:prstGeom prst="rect">
            <a:avLst/>
          </a:prstGeom>
        </p:spPr>
        <p:txBody>
          <a:bodyPr vert="horz" wrap="square" lIns="0" tIns="120650" rIns="0" bIns="0" rtlCol="0">
            <a:spAutoFit/>
          </a:bodyPr>
          <a:lstStyle/>
          <a:p>
            <a:pPr algn="ctr">
              <a:lnSpc>
                <a:spcPct val="100000"/>
              </a:lnSpc>
              <a:spcBef>
                <a:spcPts val="950"/>
              </a:spcBef>
            </a:pPr>
            <a:r>
              <a:rPr sz="1400" i="1" spc="-10" dirty="0">
                <a:solidFill>
                  <a:srgbClr val="004D2D"/>
                </a:solidFill>
                <a:latin typeface="Arial"/>
                <a:cs typeface="Arial"/>
              </a:rPr>
              <a:t>Please</a:t>
            </a:r>
            <a:r>
              <a:rPr sz="1400" i="1" spc="-65" dirty="0">
                <a:solidFill>
                  <a:srgbClr val="004D2D"/>
                </a:solidFill>
                <a:latin typeface="Arial"/>
                <a:cs typeface="Arial"/>
              </a:rPr>
              <a:t> </a:t>
            </a:r>
            <a:r>
              <a:rPr sz="1400" i="1" dirty="0">
                <a:solidFill>
                  <a:srgbClr val="004D2D"/>
                </a:solidFill>
                <a:latin typeface="Arial"/>
                <a:cs typeface="Arial"/>
              </a:rPr>
              <a:t>watch</a:t>
            </a:r>
            <a:r>
              <a:rPr sz="1400" i="1" spc="-65" dirty="0">
                <a:solidFill>
                  <a:srgbClr val="004D2D"/>
                </a:solidFill>
                <a:latin typeface="Arial"/>
                <a:cs typeface="Arial"/>
              </a:rPr>
              <a:t> </a:t>
            </a:r>
            <a:r>
              <a:rPr sz="1400" i="1" dirty="0">
                <a:solidFill>
                  <a:srgbClr val="004D2D"/>
                </a:solidFill>
                <a:latin typeface="Arial"/>
                <a:cs typeface="Arial"/>
              </a:rPr>
              <a:t>the</a:t>
            </a:r>
            <a:r>
              <a:rPr sz="1400" i="1" spc="-65" dirty="0">
                <a:solidFill>
                  <a:srgbClr val="004D2D"/>
                </a:solidFill>
                <a:latin typeface="Arial"/>
                <a:cs typeface="Arial"/>
              </a:rPr>
              <a:t> </a:t>
            </a:r>
            <a:r>
              <a:rPr sz="1400" i="1" spc="-10" dirty="0">
                <a:solidFill>
                  <a:srgbClr val="004D2D"/>
                </a:solidFill>
                <a:latin typeface="Arial"/>
                <a:cs typeface="Arial"/>
              </a:rPr>
              <a:t>video:</a:t>
            </a:r>
            <a:endParaRPr sz="1400" dirty="0">
              <a:latin typeface="Arial"/>
              <a:cs typeface="Arial"/>
            </a:endParaRPr>
          </a:p>
          <a:p>
            <a:pPr marL="12065" marR="5080" algn="ctr">
              <a:lnSpc>
                <a:spcPct val="100000"/>
              </a:lnSpc>
              <a:spcBef>
                <a:spcPts val="850"/>
              </a:spcBef>
            </a:pPr>
            <a:r>
              <a:rPr lang="en-GB" sz="1400" spc="-20" dirty="0">
                <a:solidFill>
                  <a:srgbClr val="004D2D"/>
                </a:solidFill>
                <a:latin typeface="Arial"/>
                <a:cs typeface="Arial"/>
                <a:hlinkClick r:id="rId3"/>
              </a:rPr>
              <a:t>How the Environment Agency can tackle climate change</a:t>
            </a:r>
            <a:endParaRPr sz="1400" dirty="0">
              <a:latin typeface="Arial"/>
              <a:cs typeface="Arial"/>
            </a:endParaRPr>
          </a:p>
        </p:txBody>
      </p:sp>
      <p:pic>
        <p:nvPicPr>
          <p:cNvPr id="6" name="Picture 5">
            <a:extLst>
              <a:ext uri="{FF2B5EF4-FFF2-40B4-BE49-F238E27FC236}">
                <a16:creationId xmlns:a16="http://schemas.microsoft.com/office/drawing/2014/main" id="{CB17EC3B-CCB5-9E69-8F7B-342ADA4394B0}"/>
              </a:ext>
            </a:extLst>
          </p:cNvPr>
          <p:cNvPicPr>
            <a:picLocks noChangeAspect="1"/>
          </p:cNvPicPr>
          <p:nvPr/>
        </p:nvPicPr>
        <p:blipFill>
          <a:blip r:embed="rId4"/>
          <a:stretch>
            <a:fillRect/>
          </a:stretch>
        </p:blipFill>
        <p:spPr>
          <a:xfrm>
            <a:off x="261163" y="1522233"/>
            <a:ext cx="2670279" cy="2664183"/>
          </a:xfrm>
          <a:prstGeom prst="rect">
            <a:avLst/>
          </a:prstGeom>
        </p:spPr>
      </p:pic>
      <p:pic>
        <p:nvPicPr>
          <p:cNvPr id="7" name="Picture 6">
            <a:extLst>
              <a:ext uri="{FF2B5EF4-FFF2-40B4-BE49-F238E27FC236}">
                <a16:creationId xmlns:a16="http://schemas.microsoft.com/office/drawing/2014/main" id="{211163FE-9022-AAE4-F81A-2F684B99E015}"/>
              </a:ext>
            </a:extLst>
          </p:cNvPr>
          <p:cNvPicPr>
            <a:picLocks noChangeAspect="1"/>
          </p:cNvPicPr>
          <p:nvPr/>
        </p:nvPicPr>
        <p:blipFill>
          <a:blip r:embed="rId5"/>
          <a:stretch>
            <a:fillRect/>
          </a:stretch>
        </p:blipFill>
        <p:spPr>
          <a:xfrm>
            <a:off x="6210778" y="1522233"/>
            <a:ext cx="2670279" cy="266418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Where is </a:t>
            </a:r>
            <a:r>
              <a:rPr spc="-10" dirty="0"/>
              <a:t>Stemville?</a:t>
            </a:r>
          </a:p>
        </p:txBody>
      </p:sp>
      <p:sp>
        <p:nvSpPr>
          <p:cNvPr id="3" name="object 3"/>
          <p:cNvSpPr txBox="1"/>
          <p:nvPr/>
        </p:nvSpPr>
        <p:spPr>
          <a:xfrm>
            <a:off x="527300" y="1925323"/>
            <a:ext cx="5054600" cy="1308100"/>
          </a:xfrm>
          <a:prstGeom prst="rect">
            <a:avLst/>
          </a:prstGeom>
        </p:spPr>
        <p:txBody>
          <a:bodyPr vert="horz" wrap="square" lIns="0" tIns="12700" rIns="0" bIns="0" rtlCol="0">
            <a:spAutoFit/>
          </a:bodyPr>
          <a:lstStyle/>
          <a:p>
            <a:pPr marL="240665" marR="81280" indent="-228600">
              <a:lnSpc>
                <a:spcPct val="100000"/>
              </a:lnSpc>
              <a:spcBef>
                <a:spcPts val="100"/>
              </a:spcBef>
              <a:buChar char="•"/>
              <a:tabLst>
                <a:tab pos="240665" algn="l"/>
                <a:tab pos="241935" algn="l"/>
              </a:tabLst>
            </a:pPr>
            <a:r>
              <a:rPr sz="1400" dirty="0">
                <a:solidFill>
                  <a:srgbClr val="004D2D"/>
                </a:solidFill>
                <a:latin typeface="Arial"/>
                <a:cs typeface="Arial"/>
              </a:rPr>
              <a:t>Stemville</a:t>
            </a:r>
            <a:r>
              <a:rPr sz="1400" spc="-5" dirty="0">
                <a:solidFill>
                  <a:srgbClr val="004D2D"/>
                </a:solidFill>
                <a:latin typeface="Arial"/>
                <a:cs typeface="Arial"/>
              </a:rPr>
              <a:t> </a:t>
            </a:r>
            <a:r>
              <a:rPr sz="1400" dirty="0">
                <a:solidFill>
                  <a:srgbClr val="004D2D"/>
                </a:solidFill>
                <a:latin typeface="Arial"/>
                <a:cs typeface="Arial"/>
              </a:rPr>
              <a:t>is</a:t>
            </a:r>
            <a:r>
              <a:rPr sz="1400" spc="-10" dirty="0">
                <a:solidFill>
                  <a:srgbClr val="004D2D"/>
                </a:solidFill>
                <a:latin typeface="Arial"/>
                <a:cs typeface="Arial"/>
              </a:rPr>
              <a:t> </a:t>
            </a:r>
            <a:r>
              <a:rPr sz="1400" dirty="0">
                <a:solidFill>
                  <a:srgbClr val="004D2D"/>
                </a:solidFill>
                <a:latin typeface="Arial"/>
                <a:cs typeface="Arial"/>
              </a:rPr>
              <a:t>a</a:t>
            </a:r>
            <a:r>
              <a:rPr sz="1400" spc="-10" dirty="0">
                <a:solidFill>
                  <a:srgbClr val="004D2D"/>
                </a:solidFill>
                <a:latin typeface="Arial"/>
                <a:cs typeface="Arial"/>
              </a:rPr>
              <a:t> </a:t>
            </a:r>
            <a:r>
              <a:rPr sz="1400" dirty="0">
                <a:solidFill>
                  <a:srgbClr val="004D2D"/>
                </a:solidFill>
                <a:latin typeface="Arial"/>
                <a:cs typeface="Arial"/>
              </a:rPr>
              <a:t>town</a:t>
            </a:r>
            <a:r>
              <a:rPr sz="1400" spc="-5" dirty="0">
                <a:solidFill>
                  <a:srgbClr val="004D2D"/>
                </a:solidFill>
                <a:latin typeface="Arial"/>
                <a:cs typeface="Arial"/>
              </a:rPr>
              <a:t> </a:t>
            </a:r>
            <a:r>
              <a:rPr sz="1400" dirty="0">
                <a:solidFill>
                  <a:srgbClr val="004D2D"/>
                </a:solidFill>
                <a:latin typeface="Arial"/>
                <a:cs typeface="Arial"/>
              </a:rPr>
              <a:t>in</a:t>
            </a:r>
            <a:r>
              <a:rPr sz="1400" spc="-10" dirty="0">
                <a:solidFill>
                  <a:srgbClr val="004D2D"/>
                </a:solidFill>
                <a:latin typeface="Arial"/>
                <a:cs typeface="Arial"/>
              </a:rPr>
              <a:t> </a:t>
            </a:r>
            <a:r>
              <a:rPr sz="1400" dirty="0">
                <a:solidFill>
                  <a:srgbClr val="004D2D"/>
                </a:solidFill>
                <a:latin typeface="Arial"/>
                <a:cs typeface="Arial"/>
              </a:rPr>
              <a:t>the</a:t>
            </a:r>
            <a:r>
              <a:rPr sz="1400" spc="-5" dirty="0">
                <a:solidFill>
                  <a:srgbClr val="004D2D"/>
                </a:solidFill>
                <a:latin typeface="Arial"/>
                <a:cs typeface="Arial"/>
              </a:rPr>
              <a:t> </a:t>
            </a:r>
            <a:r>
              <a:rPr sz="1400" dirty="0">
                <a:solidFill>
                  <a:srgbClr val="004D2D"/>
                </a:solidFill>
                <a:latin typeface="Arial"/>
                <a:cs typeface="Arial"/>
              </a:rPr>
              <a:t>North</a:t>
            </a:r>
            <a:r>
              <a:rPr sz="1400" spc="-10" dirty="0">
                <a:solidFill>
                  <a:srgbClr val="004D2D"/>
                </a:solidFill>
                <a:latin typeface="Arial"/>
                <a:cs typeface="Arial"/>
              </a:rPr>
              <a:t> </a:t>
            </a:r>
            <a:r>
              <a:rPr sz="1400" dirty="0">
                <a:solidFill>
                  <a:srgbClr val="004D2D"/>
                </a:solidFill>
                <a:latin typeface="Arial"/>
                <a:cs typeface="Arial"/>
              </a:rPr>
              <a:t>of</a:t>
            </a:r>
            <a:r>
              <a:rPr sz="1400" spc="-10" dirty="0">
                <a:solidFill>
                  <a:srgbClr val="004D2D"/>
                </a:solidFill>
                <a:latin typeface="Arial"/>
                <a:cs typeface="Arial"/>
              </a:rPr>
              <a:t> </a:t>
            </a:r>
            <a:r>
              <a:rPr sz="1400" dirty="0">
                <a:solidFill>
                  <a:srgbClr val="004D2D"/>
                </a:solidFill>
                <a:latin typeface="Arial"/>
                <a:cs typeface="Arial"/>
              </a:rPr>
              <a:t>England</a:t>
            </a:r>
            <a:r>
              <a:rPr sz="1400" spc="-5" dirty="0">
                <a:solidFill>
                  <a:srgbClr val="004D2D"/>
                </a:solidFill>
                <a:latin typeface="Arial"/>
                <a:cs typeface="Arial"/>
              </a:rPr>
              <a:t> </a:t>
            </a:r>
            <a:r>
              <a:rPr sz="1400" dirty="0">
                <a:solidFill>
                  <a:srgbClr val="004D2D"/>
                </a:solidFill>
                <a:latin typeface="Arial"/>
                <a:cs typeface="Arial"/>
              </a:rPr>
              <a:t>with</a:t>
            </a:r>
            <a:r>
              <a:rPr sz="1400" spc="-10" dirty="0">
                <a:solidFill>
                  <a:srgbClr val="004D2D"/>
                </a:solidFill>
                <a:latin typeface="Arial"/>
                <a:cs typeface="Arial"/>
              </a:rPr>
              <a:t> </a:t>
            </a:r>
            <a:r>
              <a:rPr sz="1400" dirty="0">
                <a:solidFill>
                  <a:srgbClr val="004D2D"/>
                </a:solidFill>
                <a:latin typeface="Arial"/>
                <a:cs typeface="Arial"/>
              </a:rPr>
              <a:t>a</a:t>
            </a:r>
            <a:r>
              <a:rPr sz="1400" spc="-5" dirty="0">
                <a:solidFill>
                  <a:srgbClr val="004D2D"/>
                </a:solidFill>
                <a:latin typeface="Arial"/>
                <a:cs typeface="Arial"/>
              </a:rPr>
              <a:t> </a:t>
            </a:r>
            <a:r>
              <a:rPr sz="1400" spc="-10" dirty="0">
                <a:solidFill>
                  <a:srgbClr val="004D2D"/>
                </a:solidFill>
                <a:latin typeface="Arial"/>
                <a:cs typeface="Arial"/>
              </a:rPr>
              <a:t>population </a:t>
            </a:r>
            <a:r>
              <a:rPr sz="1400" dirty="0">
                <a:solidFill>
                  <a:srgbClr val="004D2D"/>
                </a:solidFill>
                <a:latin typeface="Arial"/>
                <a:cs typeface="Arial"/>
              </a:rPr>
              <a:t>of</a:t>
            </a:r>
            <a:r>
              <a:rPr sz="1400" spc="-20" dirty="0">
                <a:solidFill>
                  <a:srgbClr val="004D2D"/>
                </a:solidFill>
                <a:latin typeface="Arial"/>
                <a:cs typeface="Arial"/>
              </a:rPr>
              <a:t> </a:t>
            </a:r>
            <a:r>
              <a:rPr sz="1400" dirty="0">
                <a:solidFill>
                  <a:srgbClr val="004D2D"/>
                </a:solidFill>
                <a:latin typeface="Arial"/>
                <a:cs typeface="Arial"/>
              </a:rPr>
              <a:t>15,000</a:t>
            </a:r>
            <a:r>
              <a:rPr sz="1400" spc="-20" dirty="0">
                <a:solidFill>
                  <a:srgbClr val="004D2D"/>
                </a:solidFill>
                <a:latin typeface="Arial"/>
                <a:cs typeface="Arial"/>
              </a:rPr>
              <a:t> </a:t>
            </a:r>
            <a:r>
              <a:rPr sz="1400" spc="-10" dirty="0">
                <a:solidFill>
                  <a:srgbClr val="004D2D"/>
                </a:solidFill>
                <a:latin typeface="Arial"/>
                <a:cs typeface="Arial"/>
              </a:rPr>
              <a:t>people.</a:t>
            </a:r>
            <a:endParaRPr sz="1400">
              <a:latin typeface="Arial"/>
              <a:cs typeface="Arial"/>
            </a:endParaRPr>
          </a:p>
          <a:p>
            <a:pPr marL="240665" indent="-228600">
              <a:lnSpc>
                <a:spcPct val="100000"/>
              </a:lnSpc>
              <a:spcBef>
                <a:spcPts val="850"/>
              </a:spcBef>
              <a:buChar char="•"/>
              <a:tabLst>
                <a:tab pos="240665" algn="l"/>
                <a:tab pos="241935" algn="l"/>
              </a:tabLst>
            </a:pPr>
            <a:r>
              <a:rPr sz="1400" dirty="0">
                <a:solidFill>
                  <a:srgbClr val="004D2D"/>
                </a:solidFill>
                <a:latin typeface="Arial"/>
                <a:cs typeface="Arial"/>
              </a:rPr>
              <a:t>It</a:t>
            </a:r>
            <a:r>
              <a:rPr sz="1400" spc="-20" dirty="0">
                <a:solidFill>
                  <a:srgbClr val="004D2D"/>
                </a:solidFill>
                <a:latin typeface="Arial"/>
                <a:cs typeface="Arial"/>
              </a:rPr>
              <a:t> </a:t>
            </a:r>
            <a:r>
              <a:rPr sz="1400" dirty="0">
                <a:solidFill>
                  <a:srgbClr val="004D2D"/>
                </a:solidFill>
                <a:latin typeface="Arial"/>
                <a:cs typeface="Arial"/>
              </a:rPr>
              <a:t>sits</a:t>
            </a:r>
            <a:r>
              <a:rPr sz="1400" spc="-10" dirty="0">
                <a:solidFill>
                  <a:srgbClr val="004D2D"/>
                </a:solidFill>
                <a:latin typeface="Arial"/>
                <a:cs typeface="Arial"/>
              </a:rPr>
              <a:t> </a:t>
            </a:r>
            <a:r>
              <a:rPr sz="1400" dirty="0">
                <a:solidFill>
                  <a:srgbClr val="004D2D"/>
                </a:solidFill>
                <a:latin typeface="Arial"/>
                <a:cs typeface="Arial"/>
              </a:rPr>
              <a:t>on</a:t>
            </a:r>
            <a:r>
              <a:rPr sz="1400" spc="-15" dirty="0">
                <a:solidFill>
                  <a:srgbClr val="004D2D"/>
                </a:solidFill>
                <a:latin typeface="Arial"/>
                <a:cs typeface="Arial"/>
              </a:rPr>
              <a:t> </a:t>
            </a:r>
            <a:r>
              <a:rPr sz="1400" dirty="0">
                <a:solidFill>
                  <a:srgbClr val="004D2D"/>
                </a:solidFill>
                <a:latin typeface="Arial"/>
                <a:cs typeface="Arial"/>
              </a:rPr>
              <a:t>3</a:t>
            </a:r>
            <a:r>
              <a:rPr sz="1400" spc="-15" dirty="0">
                <a:solidFill>
                  <a:srgbClr val="004D2D"/>
                </a:solidFill>
                <a:latin typeface="Arial"/>
                <a:cs typeface="Arial"/>
              </a:rPr>
              <a:t> </a:t>
            </a:r>
            <a:r>
              <a:rPr sz="1400" dirty="0">
                <a:solidFill>
                  <a:srgbClr val="004D2D"/>
                </a:solidFill>
                <a:latin typeface="Arial"/>
                <a:cs typeface="Arial"/>
              </a:rPr>
              <a:t>rivers:</a:t>
            </a:r>
            <a:r>
              <a:rPr sz="1400" spc="-10" dirty="0">
                <a:solidFill>
                  <a:srgbClr val="004D2D"/>
                </a:solidFill>
                <a:latin typeface="Arial"/>
                <a:cs typeface="Arial"/>
              </a:rPr>
              <a:t> </a:t>
            </a:r>
            <a:r>
              <a:rPr sz="1400" dirty="0">
                <a:solidFill>
                  <a:srgbClr val="004D2D"/>
                </a:solidFill>
                <a:latin typeface="Arial"/>
                <a:cs typeface="Arial"/>
              </a:rPr>
              <a:t>River</a:t>
            </a:r>
            <a:r>
              <a:rPr sz="1400" spc="-10" dirty="0">
                <a:solidFill>
                  <a:srgbClr val="004D2D"/>
                </a:solidFill>
                <a:latin typeface="Arial"/>
                <a:cs typeface="Arial"/>
              </a:rPr>
              <a:t> </a:t>
            </a:r>
            <a:r>
              <a:rPr sz="1400" dirty="0">
                <a:solidFill>
                  <a:srgbClr val="004D2D"/>
                </a:solidFill>
                <a:latin typeface="Arial"/>
                <a:cs typeface="Arial"/>
              </a:rPr>
              <a:t>Moore,</a:t>
            </a:r>
            <a:r>
              <a:rPr sz="1400" spc="-10" dirty="0">
                <a:solidFill>
                  <a:srgbClr val="004D2D"/>
                </a:solidFill>
                <a:latin typeface="Arial"/>
                <a:cs typeface="Arial"/>
              </a:rPr>
              <a:t> </a:t>
            </a:r>
            <a:r>
              <a:rPr sz="1400" dirty="0">
                <a:solidFill>
                  <a:srgbClr val="004D2D"/>
                </a:solidFill>
                <a:latin typeface="Arial"/>
                <a:cs typeface="Arial"/>
              </a:rPr>
              <a:t>River</a:t>
            </a:r>
            <a:r>
              <a:rPr sz="1400" spc="-15" dirty="0">
                <a:solidFill>
                  <a:srgbClr val="004D2D"/>
                </a:solidFill>
                <a:latin typeface="Arial"/>
                <a:cs typeface="Arial"/>
              </a:rPr>
              <a:t> </a:t>
            </a:r>
            <a:r>
              <a:rPr sz="1400" dirty="0">
                <a:solidFill>
                  <a:srgbClr val="004D2D"/>
                </a:solidFill>
                <a:latin typeface="Arial"/>
                <a:cs typeface="Arial"/>
              </a:rPr>
              <a:t>Crane,</a:t>
            </a:r>
            <a:r>
              <a:rPr sz="1400" spc="-15" dirty="0">
                <a:solidFill>
                  <a:srgbClr val="004D2D"/>
                </a:solidFill>
                <a:latin typeface="Arial"/>
                <a:cs typeface="Arial"/>
              </a:rPr>
              <a:t> </a:t>
            </a:r>
            <a:r>
              <a:rPr sz="1400" dirty="0">
                <a:solidFill>
                  <a:srgbClr val="004D2D"/>
                </a:solidFill>
                <a:latin typeface="Arial"/>
                <a:cs typeface="Arial"/>
              </a:rPr>
              <a:t>River</a:t>
            </a:r>
            <a:r>
              <a:rPr sz="1400" spc="-10" dirty="0">
                <a:solidFill>
                  <a:srgbClr val="004D2D"/>
                </a:solidFill>
                <a:latin typeface="Arial"/>
                <a:cs typeface="Arial"/>
              </a:rPr>
              <a:t> Leawell.</a:t>
            </a:r>
            <a:endParaRPr sz="1400">
              <a:latin typeface="Arial"/>
              <a:cs typeface="Arial"/>
            </a:endParaRPr>
          </a:p>
          <a:p>
            <a:pPr marL="240665" marR="5080" indent="-228600">
              <a:lnSpc>
                <a:spcPct val="100000"/>
              </a:lnSpc>
              <a:spcBef>
                <a:spcPts val="850"/>
              </a:spcBef>
              <a:buChar char="•"/>
              <a:tabLst>
                <a:tab pos="240665" algn="l"/>
                <a:tab pos="241935" algn="l"/>
              </a:tabLst>
            </a:pPr>
            <a:r>
              <a:rPr sz="1400" dirty="0">
                <a:solidFill>
                  <a:srgbClr val="004D2D"/>
                </a:solidFill>
                <a:latin typeface="Arial"/>
                <a:cs typeface="Arial"/>
              </a:rPr>
              <a:t>Most</a:t>
            </a:r>
            <a:r>
              <a:rPr sz="1400" spc="-65" dirty="0">
                <a:solidFill>
                  <a:srgbClr val="004D2D"/>
                </a:solidFill>
                <a:latin typeface="Arial"/>
                <a:cs typeface="Arial"/>
              </a:rPr>
              <a:t> </a:t>
            </a:r>
            <a:r>
              <a:rPr sz="1400" dirty="0">
                <a:solidFill>
                  <a:srgbClr val="004D2D"/>
                </a:solidFill>
                <a:latin typeface="Arial"/>
                <a:cs typeface="Arial"/>
              </a:rPr>
              <a:t>of</a:t>
            </a:r>
            <a:r>
              <a:rPr sz="1400" spc="-60" dirty="0">
                <a:solidFill>
                  <a:srgbClr val="004D2D"/>
                </a:solidFill>
                <a:latin typeface="Arial"/>
                <a:cs typeface="Arial"/>
              </a:rPr>
              <a:t> </a:t>
            </a:r>
            <a:r>
              <a:rPr sz="1400" dirty="0">
                <a:solidFill>
                  <a:srgbClr val="004D2D"/>
                </a:solidFill>
                <a:latin typeface="Arial"/>
                <a:cs typeface="Arial"/>
              </a:rPr>
              <a:t>the</a:t>
            </a:r>
            <a:r>
              <a:rPr sz="1400" spc="-60" dirty="0">
                <a:solidFill>
                  <a:srgbClr val="004D2D"/>
                </a:solidFill>
                <a:latin typeface="Arial"/>
                <a:cs typeface="Arial"/>
              </a:rPr>
              <a:t> </a:t>
            </a:r>
            <a:r>
              <a:rPr sz="1400" dirty="0">
                <a:solidFill>
                  <a:srgbClr val="004D2D"/>
                </a:solidFill>
                <a:latin typeface="Arial"/>
                <a:cs typeface="Arial"/>
              </a:rPr>
              <a:t>town</a:t>
            </a:r>
            <a:r>
              <a:rPr sz="1400" spc="-60" dirty="0">
                <a:solidFill>
                  <a:srgbClr val="004D2D"/>
                </a:solidFill>
                <a:latin typeface="Arial"/>
                <a:cs typeface="Arial"/>
              </a:rPr>
              <a:t> </a:t>
            </a:r>
            <a:r>
              <a:rPr sz="1400" dirty="0">
                <a:solidFill>
                  <a:srgbClr val="004D2D"/>
                </a:solidFill>
                <a:latin typeface="Arial"/>
                <a:cs typeface="Arial"/>
              </a:rPr>
              <a:t>is</a:t>
            </a:r>
            <a:r>
              <a:rPr sz="1400" spc="-60" dirty="0">
                <a:solidFill>
                  <a:srgbClr val="004D2D"/>
                </a:solidFill>
                <a:latin typeface="Arial"/>
                <a:cs typeface="Arial"/>
              </a:rPr>
              <a:t> </a:t>
            </a:r>
            <a:r>
              <a:rPr sz="1400" spc="-10" dirty="0">
                <a:solidFill>
                  <a:srgbClr val="004D2D"/>
                </a:solidFill>
                <a:latin typeface="Arial"/>
                <a:cs typeface="Arial"/>
              </a:rPr>
              <a:t>surrounded</a:t>
            </a:r>
            <a:r>
              <a:rPr sz="1400" spc="-65" dirty="0">
                <a:solidFill>
                  <a:srgbClr val="004D2D"/>
                </a:solidFill>
                <a:latin typeface="Arial"/>
                <a:cs typeface="Arial"/>
              </a:rPr>
              <a:t> </a:t>
            </a:r>
            <a:r>
              <a:rPr sz="1400" dirty="0">
                <a:solidFill>
                  <a:srgbClr val="004D2D"/>
                </a:solidFill>
                <a:latin typeface="Arial"/>
                <a:cs typeface="Arial"/>
              </a:rPr>
              <a:t>by</a:t>
            </a:r>
            <a:r>
              <a:rPr sz="1400" spc="-60" dirty="0">
                <a:solidFill>
                  <a:srgbClr val="004D2D"/>
                </a:solidFill>
                <a:latin typeface="Arial"/>
                <a:cs typeface="Arial"/>
              </a:rPr>
              <a:t> </a:t>
            </a:r>
            <a:r>
              <a:rPr sz="1400" dirty="0">
                <a:solidFill>
                  <a:srgbClr val="004D2D"/>
                </a:solidFill>
                <a:latin typeface="Arial"/>
                <a:cs typeface="Arial"/>
              </a:rPr>
              <a:t>land</a:t>
            </a:r>
            <a:r>
              <a:rPr sz="1400" spc="-60" dirty="0">
                <a:solidFill>
                  <a:srgbClr val="004D2D"/>
                </a:solidFill>
                <a:latin typeface="Arial"/>
                <a:cs typeface="Arial"/>
              </a:rPr>
              <a:t> </a:t>
            </a:r>
            <a:r>
              <a:rPr sz="1400" dirty="0">
                <a:solidFill>
                  <a:srgbClr val="004D2D"/>
                </a:solidFill>
                <a:latin typeface="Arial"/>
                <a:cs typeface="Arial"/>
              </a:rPr>
              <a:t>used</a:t>
            </a:r>
            <a:r>
              <a:rPr sz="1400" spc="-60" dirty="0">
                <a:solidFill>
                  <a:srgbClr val="004D2D"/>
                </a:solidFill>
                <a:latin typeface="Arial"/>
                <a:cs typeface="Arial"/>
              </a:rPr>
              <a:t> </a:t>
            </a:r>
            <a:r>
              <a:rPr sz="1400" dirty="0">
                <a:solidFill>
                  <a:srgbClr val="004D2D"/>
                </a:solidFill>
                <a:latin typeface="Arial"/>
                <a:cs typeface="Arial"/>
              </a:rPr>
              <a:t>for</a:t>
            </a:r>
            <a:r>
              <a:rPr sz="1400" spc="-60" dirty="0">
                <a:solidFill>
                  <a:srgbClr val="004D2D"/>
                </a:solidFill>
                <a:latin typeface="Arial"/>
                <a:cs typeface="Arial"/>
              </a:rPr>
              <a:t> </a:t>
            </a:r>
            <a:r>
              <a:rPr sz="1400" spc="-10" dirty="0">
                <a:solidFill>
                  <a:srgbClr val="004D2D"/>
                </a:solidFill>
                <a:latin typeface="Arial"/>
                <a:cs typeface="Arial"/>
              </a:rPr>
              <a:t>farming</a:t>
            </a:r>
            <a:r>
              <a:rPr sz="1400" spc="-60" dirty="0">
                <a:solidFill>
                  <a:srgbClr val="004D2D"/>
                </a:solidFill>
                <a:latin typeface="Arial"/>
                <a:cs typeface="Arial"/>
              </a:rPr>
              <a:t> </a:t>
            </a:r>
            <a:r>
              <a:rPr sz="1400" spc="-20" dirty="0">
                <a:solidFill>
                  <a:srgbClr val="004D2D"/>
                </a:solidFill>
                <a:latin typeface="Arial"/>
                <a:cs typeface="Arial"/>
              </a:rPr>
              <a:t>cattle, </a:t>
            </a:r>
            <a:r>
              <a:rPr sz="1400" dirty="0">
                <a:solidFill>
                  <a:srgbClr val="004D2D"/>
                </a:solidFill>
                <a:latin typeface="Arial"/>
                <a:cs typeface="Arial"/>
              </a:rPr>
              <a:t>but</a:t>
            </a:r>
            <a:r>
              <a:rPr sz="1400" spc="-75" dirty="0">
                <a:solidFill>
                  <a:srgbClr val="004D2D"/>
                </a:solidFill>
                <a:latin typeface="Arial"/>
                <a:cs typeface="Arial"/>
              </a:rPr>
              <a:t> </a:t>
            </a:r>
            <a:r>
              <a:rPr sz="1400" dirty="0">
                <a:solidFill>
                  <a:srgbClr val="004D2D"/>
                </a:solidFill>
                <a:latin typeface="Arial"/>
                <a:cs typeface="Arial"/>
              </a:rPr>
              <a:t>to</a:t>
            </a:r>
            <a:r>
              <a:rPr sz="1400" spc="-65" dirty="0">
                <a:solidFill>
                  <a:srgbClr val="004D2D"/>
                </a:solidFill>
                <a:latin typeface="Arial"/>
                <a:cs typeface="Arial"/>
              </a:rPr>
              <a:t> </a:t>
            </a:r>
            <a:r>
              <a:rPr sz="1400" dirty="0">
                <a:solidFill>
                  <a:srgbClr val="004D2D"/>
                </a:solidFill>
                <a:latin typeface="Arial"/>
                <a:cs typeface="Arial"/>
              </a:rPr>
              <a:t>the</a:t>
            </a:r>
            <a:r>
              <a:rPr sz="1400" spc="-60" dirty="0">
                <a:solidFill>
                  <a:srgbClr val="004D2D"/>
                </a:solidFill>
                <a:latin typeface="Arial"/>
                <a:cs typeface="Arial"/>
              </a:rPr>
              <a:t> </a:t>
            </a:r>
            <a:r>
              <a:rPr sz="1400" dirty="0">
                <a:solidFill>
                  <a:srgbClr val="004D2D"/>
                </a:solidFill>
                <a:latin typeface="Arial"/>
                <a:cs typeface="Arial"/>
              </a:rPr>
              <a:t>west</a:t>
            </a:r>
            <a:r>
              <a:rPr sz="1400" spc="-65" dirty="0">
                <a:solidFill>
                  <a:srgbClr val="004D2D"/>
                </a:solidFill>
                <a:latin typeface="Arial"/>
                <a:cs typeface="Arial"/>
              </a:rPr>
              <a:t> </a:t>
            </a:r>
            <a:r>
              <a:rPr sz="1400" dirty="0">
                <a:solidFill>
                  <a:srgbClr val="004D2D"/>
                </a:solidFill>
                <a:latin typeface="Arial"/>
                <a:cs typeface="Arial"/>
              </a:rPr>
              <a:t>of</a:t>
            </a:r>
            <a:r>
              <a:rPr sz="1400" spc="-65" dirty="0">
                <a:solidFill>
                  <a:srgbClr val="004D2D"/>
                </a:solidFill>
                <a:latin typeface="Arial"/>
                <a:cs typeface="Arial"/>
              </a:rPr>
              <a:t> </a:t>
            </a:r>
            <a:r>
              <a:rPr sz="1400" dirty="0">
                <a:solidFill>
                  <a:srgbClr val="004D2D"/>
                </a:solidFill>
                <a:latin typeface="Arial"/>
                <a:cs typeface="Arial"/>
              </a:rPr>
              <a:t>the</a:t>
            </a:r>
            <a:r>
              <a:rPr sz="1400" spc="-60" dirty="0">
                <a:solidFill>
                  <a:srgbClr val="004D2D"/>
                </a:solidFill>
                <a:latin typeface="Arial"/>
                <a:cs typeface="Arial"/>
              </a:rPr>
              <a:t> </a:t>
            </a:r>
            <a:r>
              <a:rPr sz="1400" dirty="0">
                <a:solidFill>
                  <a:srgbClr val="004D2D"/>
                </a:solidFill>
                <a:latin typeface="Arial"/>
                <a:cs typeface="Arial"/>
              </a:rPr>
              <a:t>town</a:t>
            </a:r>
            <a:r>
              <a:rPr sz="1400" spc="-65" dirty="0">
                <a:solidFill>
                  <a:srgbClr val="004D2D"/>
                </a:solidFill>
                <a:latin typeface="Arial"/>
                <a:cs typeface="Arial"/>
              </a:rPr>
              <a:t> </a:t>
            </a:r>
            <a:r>
              <a:rPr sz="1400" dirty="0">
                <a:solidFill>
                  <a:srgbClr val="004D2D"/>
                </a:solidFill>
                <a:latin typeface="Arial"/>
                <a:cs typeface="Arial"/>
              </a:rPr>
              <a:t>are</a:t>
            </a:r>
            <a:r>
              <a:rPr sz="1400" spc="-65" dirty="0">
                <a:solidFill>
                  <a:srgbClr val="004D2D"/>
                </a:solidFill>
                <a:latin typeface="Arial"/>
                <a:cs typeface="Arial"/>
              </a:rPr>
              <a:t> </a:t>
            </a:r>
            <a:r>
              <a:rPr sz="1400" dirty="0">
                <a:solidFill>
                  <a:srgbClr val="004D2D"/>
                </a:solidFill>
                <a:latin typeface="Arial"/>
                <a:cs typeface="Arial"/>
              </a:rPr>
              <a:t>steep</a:t>
            </a:r>
            <a:r>
              <a:rPr sz="1400" spc="-60" dirty="0">
                <a:solidFill>
                  <a:srgbClr val="004D2D"/>
                </a:solidFill>
                <a:latin typeface="Arial"/>
                <a:cs typeface="Arial"/>
              </a:rPr>
              <a:t> </a:t>
            </a:r>
            <a:r>
              <a:rPr sz="1400" spc="-10" dirty="0">
                <a:solidFill>
                  <a:srgbClr val="004D2D"/>
                </a:solidFill>
                <a:latin typeface="Arial"/>
                <a:cs typeface="Arial"/>
              </a:rPr>
              <a:t>hills.</a:t>
            </a:r>
            <a:endParaRPr sz="1400">
              <a:latin typeface="Arial"/>
              <a:cs typeface="Arial"/>
            </a:endParaRPr>
          </a:p>
        </p:txBody>
      </p:sp>
      <p:grpSp>
        <p:nvGrpSpPr>
          <p:cNvPr id="9" name="Group 8">
            <a:extLst>
              <a:ext uri="{FF2B5EF4-FFF2-40B4-BE49-F238E27FC236}">
                <a16:creationId xmlns:a16="http://schemas.microsoft.com/office/drawing/2014/main" id="{E3E420F9-1F5A-D23B-3420-E727C9AA227A}"/>
              </a:ext>
            </a:extLst>
          </p:cNvPr>
          <p:cNvGrpSpPr/>
          <p:nvPr/>
        </p:nvGrpSpPr>
        <p:grpSpPr>
          <a:xfrm>
            <a:off x="5593011" y="1557053"/>
            <a:ext cx="3023688" cy="2858338"/>
            <a:chOff x="5851731" y="1635125"/>
            <a:chExt cx="3023688" cy="2858338"/>
          </a:xfrm>
        </p:grpSpPr>
        <p:grpSp>
          <p:nvGrpSpPr>
            <p:cNvPr id="10" name="Group 9">
              <a:extLst>
                <a:ext uri="{FF2B5EF4-FFF2-40B4-BE49-F238E27FC236}">
                  <a16:creationId xmlns:a16="http://schemas.microsoft.com/office/drawing/2014/main" id="{AD39B46B-01C4-E231-8E42-CEB0E8D72449}"/>
                </a:ext>
              </a:extLst>
            </p:cNvPr>
            <p:cNvGrpSpPr/>
            <p:nvPr/>
          </p:nvGrpSpPr>
          <p:grpSpPr>
            <a:xfrm>
              <a:off x="5851731" y="1635125"/>
              <a:ext cx="3023688" cy="2858338"/>
              <a:chOff x="5855110" y="1651456"/>
              <a:chExt cx="3023688" cy="2858338"/>
            </a:xfrm>
          </p:grpSpPr>
          <p:pic>
            <p:nvPicPr>
              <p:cNvPr id="14" name="object 4">
                <a:extLst>
                  <a:ext uri="{FF2B5EF4-FFF2-40B4-BE49-F238E27FC236}">
                    <a16:creationId xmlns:a16="http://schemas.microsoft.com/office/drawing/2014/main" id="{CA386239-8A94-574B-94B3-D1F71814D9EB}"/>
                  </a:ext>
                </a:extLst>
              </p:cNvPr>
              <p:cNvPicPr/>
              <p:nvPr/>
            </p:nvPicPr>
            <p:blipFill>
              <a:blip r:embed="rId3" cstate="print"/>
              <a:stretch>
                <a:fillRect/>
              </a:stretch>
            </p:blipFill>
            <p:spPr>
              <a:xfrm>
                <a:off x="5855110" y="1651456"/>
                <a:ext cx="3023688" cy="2858338"/>
              </a:xfrm>
              <a:prstGeom prst="rect">
                <a:avLst/>
              </a:prstGeom>
            </p:spPr>
          </p:pic>
          <p:sp>
            <p:nvSpPr>
              <p:cNvPr id="15" name="object 5">
                <a:extLst>
                  <a:ext uri="{FF2B5EF4-FFF2-40B4-BE49-F238E27FC236}">
                    <a16:creationId xmlns:a16="http://schemas.microsoft.com/office/drawing/2014/main" id="{B3D2426D-74DB-52F3-E7C5-40DAEBBAA7B8}"/>
                  </a:ext>
                </a:extLst>
              </p:cNvPr>
              <p:cNvSpPr txBox="1"/>
              <p:nvPr/>
            </p:nvSpPr>
            <p:spPr>
              <a:xfrm>
                <a:off x="7686925" y="3489370"/>
                <a:ext cx="393065" cy="122555"/>
              </a:xfrm>
              <a:prstGeom prst="rect">
                <a:avLst/>
              </a:prstGeom>
            </p:spPr>
            <p:txBody>
              <a:bodyPr vert="horz" wrap="square" lIns="0" tIns="17145" rIns="0" bIns="0" rtlCol="0">
                <a:spAutoFit/>
              </a:bodyPr>
              <a:lstStyle/>
              <a:p>
                <a:pPr marL="12700">
                  <a:lnSpc>
                    <a:spcPct val="100000"/>
                  </a:lnSpc>
                  <a:spcBef>
                    <a:spcPts val="135"/>
                  </a:spcBef>
                </a:pPr>
                <a:r>
                  <a:rPr sz="600" b="1" spc="-10" dirty="0">
                    <a:latin typeface="Bliss"/>
                    <a:cs typeface="Bliss"/>
                  </a:rPr>
                  <a:t>STEMVILLE</a:t>
                </a:r>
                <a:endParaRPr sz="600">
                  <a:latin typeface="Bliss"/>
                  <a:cs typeface="Bliss"/>
                </a:endParaRPr>
              </a:p>
            </p:txBody>
          </p:sp>
          <p:sp>
            <p:nvSpPr>
              <p:cNvPr id="16" name="object 6">
                <a:extLst>
                  <a:ext uri="{FF2B5EF4-FFF2-40B4-BE49-F238E27FC236}">
                    <a16:creationId xmlns:a16="http://schemas.microsoft.com/office/drawing/2014/main" id="{3287615D-CE34-2CFD-0D37-D47842D678FA}"/>
                  </a:ext>
                </a:extLst>
              </p:cNvPr>
              <p:cNvSpPr txBox="1"/>
              <p:nvPr/>
            </p:nvSpPr>
            <p:spPr>
              <a:xfrm>
                <a:off x="6493183" y="2328253"/>
                <a:ext cx="361315" cy="122555"/>
              </a:xfrm>
              <a:prstGeom prst="rect">
                <a:avLst/>
              </a:prstGeom>
            </p:spPr>
            <p:txBody>
              <a:bodyPr vert="horz" wrap="square" lIns="0" tIns="17145" rIns="0" bIns="0" rtlCol="0">
                <a:spAutoFit/>
              </a:bodyPr>
              <a:lstStyle/>
              <a:p>
                <a:pPr marL="12700">
                  <a:lnSpc>
                    <a:spcPct val="100000"/>
                  </a:lnSpc>
                  <a:spcBef>
                    <a:spcPts val="135"/>
                  </a:spcBef>
                </a:pPr>
                <a:r>
                  <a:rPr sz="600" dirty="0">
                    <a:latin typeface="Bliss"/>
                    <a:cs typeface="Bliss"/>
                  </a:rPr>
                  <a:t>Steep</a:t>
                </a:r>
                <a:r>
                  <a:rPr sz="600" spc="70" dirty="0">
                    <a:latin typeface="Bliss"/>
                    <a:cs typeface="Bliss"/>
                  </a:rPr>
                  <a:t> </a:t>
                </a:r>
                <a:r>
                  <a:rPr sz="600" spc="-10" dirty="0">
                    <a:latin typeface="Bliss"/>
                    <a:cs typeface="Bliss"/>
                  </a:rPr>
                  <a:t>hills</a:t>
                </a:r>
                <a:endParaRPr sz="600" dirty="0">
                  <a:latin typeface="Bliss"/>
                  <a:cs typeface="Bliss"/>
                </a:endParaRPr>
              </a:p>
            </p:txBody>
          </p:sp>
          <p:sp>
            <p:nvSpPr>
              <p:cNvPr id="17" name="object 7">
                <a:extLst>
                  <a:ext uri="{FF2B5EF4-FFF2-40B4-BE49-F238E27FC236}">
                    <a16:creationId xmlns:a16="http://schemas.microsoft.com/office/drawing/2014/main" id="{1A92D695-9EFF-06FC-E8CB-7F488BD82596}"/>
                  </a:ext>
                </a:extLst>
              </p:cNvPr>
              <p:cNvSpPr txBox="1"/>
              <p:nvPr/>
            </p:nvSpPr>
            <p:spPr>
              <a:xfrm>
                <a:off x="8268611" y="2250920"/>
                <a:ext cx="329565" cy="122555"/>
              </a:xfrm>
              <a:prstGeom prst="rect">
                <a:avLst/>
              </a:prstGeom>
            </p:spPr>
            <p:txBody>
              <a:bodyPr vert="horz" wrap="square" lIns="0" tIns="17145" rIns="0" bIns="0" rtlCol="0">
                <a:spAutoFit/>
              </a:bodyPr>
              <a:lstStyle/>
              <a:p>
                <a:pPr marL="12700">
                  <a:lnSpc>
                    <a:spcPct val="100000"/>
                  </a:lnSpc>
                  <a:spcBef>
                    <a:spcPts val="135"/>
                  </a:spcBef>
                </a:pPr>
                <a:r>
                  <a:rPr sz="600" spc="-10" dirty="0">
                    <a:latin typeface="Bliss"/>
                    <a:cs typeface="Bliss"/>
                  </a:rPr>
                  <a:t>Farmland</a:t>
                </a:r>
                <a:endParaRPr sz="600">
                  <a:latin typeface="Bliss"/>
                  <a:cs typeface="Bliss"/>
                </a:endParaRPr>
              </a:p>
            </p:txBody>
          </p:sp>
          <p:sp>
            <p:nvSpPr>
              <p:cNvPr id="18" name="object 8">
                <a:extLst>
                  <a:ext uri="{FF2B5EF4-FFF2-40B4-BE49-F238E27FC236}">
                    <a16:creationId xmlns:a16="http://schemas.microsoft.com/office/drawing/2014/main" id="{C4F9F394-1CE5-EC13-CA9C-19D379EFA810}"/>
                  </a:ext>
                </a:extLst>
              </p:cNvPr>
              <p:cNvSpPr txBox="1"/>
              <p:nvPr/>
            </p:nvSpPr>
            <p:spPr>
              <a:xfrm>
                <a:off x="6898740" y="1932636"/>
                <a:ext cx="419734" cy="116839"/>
              </a:xfrm>
              <a:prstGeom prst="rect">
                <a:avLst/>
              </a:prstGeom>
            </p:spPr>
            <p:txBody>
              <a:bodyPr vert="horz" wrap="square" lIns="0" tIns="12700" rIns="0" bIns="0" rtlCol="0">
                <a:spAutoFit/>
              </a:bodyPr>
              <a:lstStyle/>
              <a:p>
                <a:pPr marL="12700">
                  <a:lnSpc>
                    <a:spcPct val="100000"/>
                  </a:lnSpc>
                  <a:spcBef>
                    <a:spcPts val="100"/>
                  </a:spcBef>
                </a:pPr>
                <a:r>
                  <a:rPr sz="600" dirty="0">
                    <a:latin typeface="Lato"/>
                    <a:cs typeface="Lato"/>
                  </a:rPr>
                  <a:t>River</a:t>
                </a:r>
                <a:r>
                  <a:rPr sz="600" spc="-20" dirty="0">
                    <a:latin typeface="Lato"/>
                    <a:cs typeface="Lato"/>
                  </a:rPr>
                  <a:t> Crane</a:t>
                </a:r>
                <a:endParaRPr sz="600">
                  <a:latin typeface="Lato"/>
                  <a:cs typeface="Lato"/>
                </a:endParaRPr>
              </a:p>
            </p:txBody>
          </p:sp>
          <p:sp>
            <p:nvSpPr>
              <p:cNvPr id="19" name="object 10">
                <a:extLst>
                  <a:ext uri="{FF2B5EF4-FFF2-40B4-BE49-F238E27FC236}">
                    <a16:creationId xmlns:a16="http://schemas.microsoft.com/office/drawing/2014/main" id="{CCE25F3A-A448-5F56-72EE-4A00E6DB82FD}"/>
                  </a:ext>
                </a:extLst>
              </p:cNvPr>
              <p:cNvSpPr txBox="1"/>
              <p:nvPr/>
            </p:nvSpPr>
            <p:spPr>
              <a:xfrm>
                <a:off x="7458353" y="2026133"/>
                <a:ext cx="470534" cy="116839"/>
              </a:xfrm>
              <a:prstGeom prst="rect">
                <a:avLst/>
              </a:prstGeom>
            </p:spPr>
            <p:txBody>
              <a:bodyPr vert="horz" wrap="square" lIns="0" tIns="12700" rIns="0" bIns="0" rtlCol="0">
                <a:spAutoFit/>
              </a:bodyPr>
              <a:lstStyle/>
              <a:p>
                <a:pPr marL="12700">
                  <a:lnSpc>
                    <a:spcPct val="100000"/>
                  </a:lnSpc>
                  <a:spcBef>
                    <a:spcPts val="100"/>
                  </a:spcBef>
                </a:pPr>
                <a:r>
                  <a:rPr sz="600" dirty="0">
                    <a:latin typeface="Lato"/>
                    <a:cs typeface="Lato"/>
                  </a:rPr>
                  <a:t>River</a:t>
                </a:r>
                <a:r>
                  <a:rPr sz="600" spc="-10" dirty="0">
                    <a:latin typeface="Lato"/>
                    <a:cs typeface="Lato"/>
                  </a:rPr>
                  <a:t> Leawell</a:t>
                </a:r>
                <a:endParaRPr sz="600" dirty="0">
                  <a:latin typeface="Lato"/>
                  <a:cs typeface="Lato"/>
                </a:endParaRPr>
              </a:p>
            </p:txBody>
          </p:sp>
        </p:grpSp>
        <p:sp>
          <p:nvSpPr>
            <p:cNvPr id="11" name="object 12">
              <a:extLst>
                <a:ext uri="{FF2B5EF4-FFF2-40B4-BE49-F238E27FC236}">
                  <a16:creationId xmlns:a16="http://schemas.microsoft.com/office/drawing/2014/main" id="{6CB0E8A1-9FF8-A41B-9C42-F040F827CAC5}"/>
                </a:ext>
              </a:extLst>
            </p:cNvPr>
            <p:cNvSpPr txBox="1"/>
            <p:nvPr/>
          </p:nvSpPr>
          <p:spPr>
            <a:xfrm>
              <a:off x="6075530" y="3581460"/>
              <a:ext cx="174625" cy="278130"/>
            </a:xfrm>
            <a:prstGeom prst="rect">
              <a:avLst/>
            </a:prstGeom>
          </p:spPr>
          <p:txBody>
            <a:bodyPr vert="horz" wrap="square" lIns="0" tIns="12065" rIns="0" bIns="0" rtlCol="0">
              <a:spAutoFit/>
            </a:bodyPr>
            <a:lstStyle/>
            <a:p>
              <a:pPr marL="12700" marR="5080">
                <a:lnSpc>
                  <a:spcPct val="150600"/>
                </a:lnSpc>
                <a:spcBef>
                  <a:spcPts val="95"/>
                </a:spcBef>
              </a:pPr>
              <a:r>
                <a:rPr sz="550" spc="-10" dirty="0">
                  <a:solidFill>
                    <a:srgbClr val="3C3C3B"/>
                  </a:solidFill>
                  <a:latin typeface="Bliss"/>
                  <a:cs typeface="Bliss"/>
                </a:rPr>
                <a:t>River</a:t>
              </a:r>
              <a:r>
                <a:rPr sz="550" spc="500" dirty="0">
                  <a:solidFill>
                    <a:srgbClr val="3C3C3B"/>
                  </a:solidFill>
                  <a:latin typeface="Bliss"/>
                  <a:cs typeface="Bliss"/>
                </a:rPr>
                <a:t> </a:t>
              </a:r>
              <a:r>
                <a:rPr sz="550" spc="-20" dirty="0">
                  <a:solidFill>
                    <a:srgbClr val="3C3C3B"/>
                  </a:solidFill>
                  <a:latin typeface="Bliss"/>
                  <a:cs typeface="Bliss"/>
                </a:rPr>
                <a:t>Road</a:t>
              </a:r>
              <a:endParaRPr sz="550">
                <a:latin typeface="Bliss"/>
                <a:cs typeface="Bliss"/>
              </a:endParaRPr>
            </a:p>
          </p:txBody>
        </p:sp>
        <p:sp>
          <p:nvSpPr>
            <p:cNvPr id="12" name="object 13">
              <a:extLst>
                <a:ext uri="{FF2B5EF4-FFF2-40B4-BE49-F238E27FC236}">
                  <a16:creationId xmlns:a16="http://schemas.microsoft.com/office/drawing/2014/main" id="{EFF97D02-7044-2CE4-3C0D-D9FA016F9885}"/>
                </a:ext>
              </a:extLst>
            </p:cNvPr>
            <p:cNvSpPr txBox="1"/>
            <p:nvPr/>
          </p:nvSpPr>
          <p:spPr>
            <a:xfrm>
              <a:off x="6075530" y="3905571"/>
              <a:ext cx="271145" cy="111125"/>
            </a:xfrm>
            <a:prstGeom prst="rect">
              <a:avLst/>
            </a:prstGeom>
          </p:spPr>
          <p:txBody>
            <a:bodyPr vert="horz" wrap="square" lIns="0" tIns="13970" rIns="0" bIns="0" rtlCol="0">
              <a:spAutoFit/>
            </a:bodyPr>
            <a:lstStyle/>
            <a:p>
              <a:pPr marL="12700">
                <a:lnSpc>
                  <a:spcPct val="100000"/>
                </a:lnSpc>
                <a:spcBef>
                  <a:spcPts val="110"/>
                </a:spcBef>
              </a:pPr>
              <a:r>
                <a:rPr sz="550" spc="-10" dirty="0">
                  <a:solidFill>
                    <a:srgbClr val="3C3C3B"/>
                  </a:solidFill>
                  <a:latin typeface="Bliss"/>
                  <a:cs typeface="Bliss"/>
                </a:rPr>
                <a:t>Buildings</a:t>
              </a:r>
              <a:endParaRPr sz="550">
                <a:latin typeface="Bliss"/>
                <a:cs typeface="Bliss"/>
              </a:endParaRPr>
            </a:p>
          </p:txBody>
        </p:sp>
        <p:sp>
          <p:nvSpPr>
            <p:cNvPr id="13" name="object 14">
              <a:extLst>
                <a:ext uri="{FF2B5EF4-FFF2-40B4-BE49-F238E27FC236}">
                  <a16:creationId xmlns:a16="http://schemas.microsoft.com/office/drawing/2014/main" id="{D2B0BE0F-BFE1-9322-A1FB-5B59C1CC2550}"/>
                </a:ext>
              </a:extLst>
            </p:cNvPr>
            <p:cNvSpPr txBox="1"/>
            <p:nvPr/>
          </p:nvSpPr>
          <p:spPr>
            <a:xfrm>
              <a:off x="6111534" y="4089451"/>
              <a:ext cx="390525" cy="321310"/>
            </a:xfrm>
            <a:prstGeom prst="rect">
              <a:avLst/>
            </a:prstGeom>
          </p:spPr>
          <p:txBody>
            <a:bodyPr vert="horz" wrap="square" lIns="0" tIns="13970" rIns="0" bIns="0" rtlCol="0">
              <a:spAutoFit/>
            </a:bodyPr>
            <a:lstStyle/>
            <a:p>
              <a:pPr marL="12700">
                <a:lnSpc>
                  <a:spcPct val="100000"/>
                </a:lnSpc>
                <a:spcBef>
                  <a:spcPts val="110"/>
                </a:spcBef>
              </a:pPr>
              <a:r>
                <a:rPr sz="550" spc="-20" dirty="0">
                  <a:solidFill>
                    <a:srgbClr val="3C3C3B"/>
                  </a:solidFill>
                  <a:latin typeface="Bliss"/>
                  <a:cs typeface="Bliss"/>
                </a:rPr>
                <a:t>Wooded</a:t>
              </a:r>
              <a:r>
                <a:rPr sz="550" spc="25" dirty="0">
                  <a:solidFill>
                    <a:srgbClr val="3C3C3B"/>
                  </a:solidFill>
                  <a:latin typeface="Bliss"/>
                  <a:cs typeface="Bliss"/>
                </a:rPr>
                <a:t> </a:t>
              </a:r>
              <a:r>
                <a:rPr sz="550" spc="-20" dirty="0">
                  <a:solidFill>
                    <a:srgbClr val="3C3C3B"/>
                  </a:solidFill>
                  <a:latin typeface="Bliss"/>
                  <a:cs typeface="Bliss"/>
                </a:rPr>
                <a:t>area</a:t>
              </a:r>
              <a:endParaRPr sz="550">
                <a:latin typeface="Bliss"/>
                <a:cs typeface="Bliss"/>
              </a:endParaRPr>
            </a:p>
            <a:p>
              <a:pPr>
                <a:lnSpc>
                  <a:spcPct val="100000"/>
                </a:lnSpc>
              </a:pPr>
              <a:endParaRPr sz="600">
                <a:latin typeface="Bliss"/>
                <a:cs typeface="Bliss"/>
              </a:endParaRPr>
            </a:p>
            <a:p>
              <a:pPr marL="12700">
                <a:lnSpc>
                  <a:spcPct val="100000"/>
                </a:lnSpc>
                <a:spcBef>
                  <a:spcPts val="395"/>
                </a:spcBef>
              </a:pPr>
              <a:r>
                <a:rPr sz="550" spc="-10" dirty="0">
                  <a:solidFill>
                    <a:srgbClr val="3C3C3B"/>
                  </a:solidFill>
                  <a:latin typeface="Bliss"/>
                  <a:cs typeface="Bliss"/>
                </a:rPr>
                <a:t>Moorland</a:t>
              </a:r>
              <a:endParaRPr sz="550">
                <a:latin typeface="Bliss"/>
                <a:cs typeface="Bliss"/>
              </a:endParaRPr>
            </a:p>
          </p:txBody>
        </p:sp>
      </p:grpSp>
      <p:sp>
        <p:nvSpPr>
          <p:cNvPr id="26" name="object 10">
            <a:extLst>
              <a:ext uri="{FF2B5EF4-FFF2-40B4-BE49-F238E27FC236}">
                <a16:creationId xmlns:a16="http://schemas.microsoft.com/office/drawing/2014/main" id="{725EF8B8-9FC1-B0A4-24FB-10A30790D4F6}"/>
              </a:ext>
            </a:extLst>
          </p:cNvPr>
          <p:cNvSpPr txBox="1"/>
          <p:nvPr/>
        </p:nvSpPr>
        <p:spPr>
          <a:xfrm>
            <a:off x="7399989" y="3922896"/>
            <a:ext cx="470534" cy="105157"/>
          </a:xfrm>
          <a:prstGeom prst="rect">
            <a:avLst/>
          </a:prstGeom>
        </p:spPr>
        <p:txBody>
          <a:bodyPr vert="horz" wrap="square" lIns="0" tIns="12700" rIns="0" bIns="0" rtlCol="0">
            <a:spAutoFit/>
          </a:bodyPr>
          <a:lstStyle/>
          <a:p>
            <a:pPr marL="12700">
              <a:lnSpc>
                <a:spcPct val="100000"/>
              </a:lnSpc>
              <a:spcBef>
                <a:spcPts val="100"/>
              </a:spcBef>
            </a:pPr>
            <a:r>
              <a:rPr sz="600" dirty="0">
                <a:latin typeface="Lato"/>
                <a:cs typeface="Lato"/>
              </a:rPr>
              <a:t>River</a:t>
            </a:r>
            <a:r>
              <a:rPr sz="600" spc="-10" dirty="0">
                <a:latin typeface="Lato"/>
                <a:cs typeface="Lato"/>
              </a:rPr>
              <a:t> </a:t>
            </a:r>
            <a:r>
              <a:rPr lang="en-GB" sz="600" spc="-10" dirty="0">
                <a:latin typeface="Lato"/>
                <a:cs typeface="Lato"/>
              </a:rPr>
              <a:t>Moore</a:t>
            </a:r>
            <a:endParaRPr sz="600" dirty="0">
              <a:latin typeface="Lato"/>
              <a:cs typeface="Lato"/>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4D2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181</TotalTime>
  <Words>1628</Words>
  <Application>Microsoft Office PowerPoint</Application>
  <PresentationFormat>Custom</PresentationFormat>
  <Paragraphs>114</Paragraphs>
  <Slides>17</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Bliss</vt:lpstr>
      <vt:lpstr>Calibri</vt:lpstr>
      <vt:lpstr>Lato</vt:lpstr>
      <vt:lpstr>Office Theme</vt:lpstr>
      <vt:lpstr>PowerPoint Presentation</vt:lpstr>
      <vt:lpstr>How can Stemville improve its biodiversity?</vt:lpstr>
      <vt:lpstr>Vote – but be prepared to justify your choice</vt:lpstr>
      <vt:lpstr>What is biodiversity?</vt:lpstr>
      <vt:lpstr>What is biodiversity?</vt:lpstr>
      <vt:lpstr>Why is biodiversity important?</vt:lpstr>
      <vt:lpstr>Why is biodiversity important?</vt:lpstr>
      <vt:lpstr>Who can help improve biodiversity?</vt:lpstr>
      <vt:lpstr>Where is Stemville?</vt:lpstr>
      <vt:lpstr>Stemville’s biodiversity</vt:lpstr>
      <vt:lpstr>Can you help Stemville?</vt:lpstr>
      <vt:lpstr>Biodiversity improvement score</vt:lpstr>
      <vt:lpstr>What is in a pitch?</vt:lpstr>
      <vt:lpstr>Let’s hear your pitch!</vt:lpstr>
      <vt:lpstr>Vote – but be prepared to justify your choice</vt:lpstr>
      <vt:lpstr>What factors and actions affect biodiversity? (extension task)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Elizabeth Hooper</cp:lastModifiedBy>
  <cp:revision>8</cp:revision>
  <dcterms:created xsi:type="dcterms:W3CDTF">2023-01-26T16:47:41Z</dcterms:created>
  <dcterms:modified xsi:type="dcterms:W3CDTF">2023-08-22T08:38:25Z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2023-01-26T00:00:00Z</vt:filetime>
  </property>
  <property fmtid="{D5CDD505-2E9C-101B-9397-08002B2CF9AE}" pid="3" name="Creator">
    <vt:lpwstr>Adobe InDesign 18.1 (Macintosh)</vt:lpwstr>
  </property>
  <property fmtid="{D5CDD505-2E9C-101B-9397-08002B2CF9AE}" pid="4" name="LastSaved">
    <vt:filetime>2023-01-26T00:00:00Z</vt:filetime>
  </property>
  <property fmtid="{D5CDD505-2E9C-101B-9397-08002B2CF9AE}" pid="5" name="Producer">
    <vt:lpwstr>Adobe PDF Library 17.0</vt:lpwstr>
  </property>
</Properties>
</file>