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84" r:id="rId2"/>
    <p:sldMasterId id="2147483708" r:id="rId3"/>
    <p:sldMasterId id="2147483720" r:id="rId4"/>
  </p:sldMasterIdLst>
  <p:notesMasterIdLst>
    <p:notesMasterId r:id="rId19"/>
  </p:notesMasterIdLst>
  <p:handoutMasterIdLst>
    <p:handoutMasterId r:id="rId20"/>
  </p:handoutMasterIdLst>
  <p:sldIdLst>
    <p:sldId id="270" r:id="rId5"/>
    <p:sldId id="257" r:id="rId6"/>
    <p:sldId id="262" r:id="rId7"/>
    <p:sldId id="321" r:id="rId8"/>
    <p:sldId id="316" r:id="rId9"/>
    <p:sldId id="322" r:id="rId10"/>
    <p:sldId id="323" r:id="rId11"/>
    <p:sldId id="324" r:id="rId12"/>
    <p:sldId id="325" r:id="rId13"/>
    <p:sldId id="327" r:id="rId14"/>
    <p:sldId id="326" r:id="rId15"/>
    <p:sldId id="328" r:id="rId16"/>
    <p:sldId id="329" r:id="rId17"/>
    <p:sldId id="32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5DE75E-A315-6E15-5D4B-FB1DFA458808}" name="Paul Anderson" initials="PA" userId="eb06f4ae563f6f66" providerId="Windows Live"/>
  <p188:author id="{7F6D4AA4-764A-822C-5E12-64A461E97E4A}" name="David Hills-Taylor" initials="DHT" userId="78abecb0f368a2b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p:restoredTop sz="90950" autoAdjust="0"/>
  </p:normalViewPr>
  <p:slideViewPr>
    <p:cSldViewPr snapToGrid="0" snapToObjects="1">
      <p:cViewPr varScale="1">
        <p:scale>
          <a:sx n="76" d="100"/>
          <a:sy n="76" d="100"/>
        </p:scale>
        <p:origin x="269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C82A6D-5B87-78DF-5401-214D5C5032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7E8D2A-F88C-89E0-3FE0-79B91E9D78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D76EED-233C-454C-A142-7452DC8FE68E}" type="datetimeFigureOut">
              <a:rPr lang="en-GB" smtClean="0"/>
              <a:t>12/04/2023</a:t>
            </a:fld>
            <a:endParaRPr lang="en-GB"/>
          </a:p>
        </p:txBody>
      </p:sp>
      <p:sp>
        <p:nvSpPr>
          <p:cNvPr id="4" name="Footer Placeholder 3">
            <a:extLst>
              <a:ext uri="{FF2B5EF4-FFF2-40B4-BE49-F238E27FC236}">
                <a16:creationId xmlns:a16="http://schemas.microsoft.com/office/drawing/2014/main" id="{8AC2F6D9-6396-8BDC-3680-15C05D1BC5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786078-9277-4D88-27A3-82186532AF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DDF4DE-1335-443F-9BA8-2A04B9526899}" type="slidenum">
              <a:rPr lang="en-GB" smtClean="0"/>
              <a:t>‹#›</a:t>
            </a:fld>
            <a:endParaRPr lang="en-GB"/>
          </a:p>
        </p:txBody>
      </p:sp>
    </p:spTree>
    <p:extLst>
      <p:ext uri="{BB962C8B-B14F-4D97-AF65-F5344CB8AC3E}">
        <p14:creationId xmlns:p14="http://schemas.microsoft.com/office/powerpoint/2010/main" val="403708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12/04/2023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3</a:t>
            </a:fld>
            <a:endParaRPr lang="en-GB"/>
          </a:p>
        </p:txBody>
      </p:sp>
    </p:spTree>
    <p:extLst>
      <p:ext uri="{BB962C8B-B14F-4D97-AF65-F5344CB8AC3E}">
        <p14:creationId xmlns:p14="http://schemas.microsoft.com/office/powerpoint/2010/main" val="206930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12</a:t>
            </a:fld>
            <a:endParaRPr lang="en-GB"/>
          </a:p>
        </p:txBody>
      </p:sp>
    </p:spTree>
    <p:extLst>
      <p:ext uri="{BB962C8B-B14F-4D97-AF65-F5344CB8AC3E}">
        <p14:creationId xmlns:p14="http://schemas.microsoft.com/office/powerpoint/2010/main" val="170684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13</a:t>
            </a:fld>
            <a:endParaRPr lang="en-GB"/>
          </a:p>
        </p:txBody>
      </p:sp>
    </p:spTree>
    <p:extLst>
      <p:ext uri="{BB962C8B-B14F-4D97-AF65-F5344CB8AC3E}">
        <p14:creationId xmlns:p14="http://schemas.microsoft.com/office/powerpoint/2010/main" val="416994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14</a:t>
            </a:fld>
            <a:endParaRPr lang="en-GB"/>
          </a:p>
        </p:txBody>
      </p:sp>
    </p:spTree>
    <p:extLst>
      <p:ext uri="{BB962C8B-B14F-4D97-AF65-F5344CB8AC3E}">
        <p14:creationId xmlns:p14="http://schemas.microsoft.com/office/powerpoint/2010/main" val="357996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Fairfield website: https://www.fairfields.co.uk/</a:t>
            </a:r>
          </a:p>
        </p:txBody>
      </p:sp>
      <p:sp>
        <p:nvSpPr>
          <p:cNvPr id="4" name="Slide Number Placeholder 3"/>
          <p:cNvSpPr>
            <a:spLocks noGrp="1"/>
          </p:cNvSpPr>
          <p:nvPr>
            <p:ph type="sldNum" sz="quarter" idx="5"/>
          </p:nvPr>
        </p:nvSpPr>
        <p:spPr/>
        <p:txBody>
          <a:bodyPr/>
          <a:lstStyle/>
          <a:p>
            <a:fld id="{37A6C618-01BC-4F34-BEEA-3EF1E0D0278F}" type="slidenum">
              <a:rPr lang="en-GB" smtClean="0"/>
              <a:t>4</a:t>
            </a:fld>
            <a:endParaRPr lang="en-GB"/>
          </a:p>
        </p:txBody>
      </p:sp>
    </p:spTree>
    <p:extLst>
      <p:ext uri="{BB962C8B-B14F-4D97-AF65-F5344CB8AC3E}">
        <p14:creationId xmlns:p14="http://schemas.microsoft.com/office/powerpoint/2010/main" val="306690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Always take care when using scissors.</a:t>
            </a:r>
          </a:p>
        </p:txBody>
      </p:sp>
      <p:sp>
        <p:nvSpPr>
          <p:cNvPr id="4" name="Slide Number Placeholder 3"/>
          <p:cNvSpPr>
            <a:spLocks noGrp="1"/>
          </p:cNvSpPr>
          <p:nvPr>
            <p:ph type="sldNum" sz="quarter" idx="5"/>
          </p:nvPr>
        </p:nvSpPr>
        <p:spPr/>
        <p:txBody>
          <a:bodyPr/>
          <a:lstStyle/>
          <a:p>
            <a:fld id="{37A6C618-01BC-4F34-BEEA-3EF1E0D0278F}" type="slidenum">
              <a:rPr lang="en-GB" smtClean="0"/>
              <a:t>5</a:t>
            </a:fld>
            <a:endParaRPr lang="en-GB"/>
          </a:p>
        </p:txBody>
      </p:sp>
    </p:spTree>
    <p:extLst>
      <p:ext uri="{BB962C8B-B14F-4D97-AF65-F5344CB8AC3E}">
        <p14:creationId xmlns:p14="http://schemas.microsoft.com/office/powerpoint/2010/main" val="383221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6</a:t>
            </a:fld>
            <a:endParaRPr lang="en-GB"/>
          </a:p>
        </p:txBody>
      </p:sp>
    </p:spTree>
    <p:extLst>
      <p:ext uri="{BB962C8B-B14F-4D97-AF65-F5344CB8AC3E}">
        <p14:creationId xmlns:p14="http://schemas.microsoft.com/office/powerpoint/2010/main" val="344697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Always take care when using scissors.</a:t>
            </a:r>
          </a:p>
        </p:txBody>
      </p:sp>
      <p:sp>
        <p:nvSpPr>
          <p:cNvPr id="4" name="Slide Number Placeholder 3"/>
          <p:cNvSpPr>
            <a:spLocks noGrp="1"/>
          </p:cNvSpPr>
          <p:nvPr>
            <p:ph type="sldNum" sz="quarter" idx="5"/>
          </p:nvPr>
        </p:nvSpPr>
        <p:spPr/>
        <p:txBody>
          <a:bodyPr/>
          <a:lstStyle/>
          <a:p>
            <a:fld id="{37A6C618-01BC-4F34-BEEA-3EF1E0D0278F}" type="slidenum">
              <a:rPr lang="en-GB" smtClean="0"/>
              <a:t>7</a:t>
            </a:fld>
            <a:endParaRPr lang="en-GB"/>
          </a:p>
        </p:txBody>
      </p:sp>
    </p:spTree>
    <p:extLst>
      <p:ext uri="{BB962C8B-B14F-4D97-AF65-F5344CB8AC3E}">
        <p14:creationId xmlns:p14="http://schemas.microsoft.com/office/powerpoint/2010/main" val="372715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8</a:t>
            </a:fld>
            <a:endParaRPr lang="en-GB"/>
          </a:p>
        </p:txBody>
      </p:sp>
    </p:spTree>
    <p:extLst>
      <p:ext uri="{BB962C8B-B14F-4D97-AF65-F5344CB8AC3E}">
        <p14:creationId xmlns:p14="http://schemas.microsoft.com/office/powerpoint/2010/main" val="366461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9</a:t>
            </a:fld>
            <a:endParaRPr lang="en-GB"/>
          </a:p>
        </p:txBody>
      </p:sp>
    </p:spTree>
    <p:extLst>
      <p:ext uri="{BB962C8B-B14F-4D97-AF65-F5344CB8AC3E}">
        <p14:creationId xmlns:p14="http://schemas.microsoft.com/office/powerpoint/2010/main" val="54477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10</a:t>
            </a:fld>
            <a:endParaRPr lang="en-GB"/>
          </a:p>
        </p:txBody>
      </p:sp>
    </p:spTree>
    <p:extLst>
      <p:ext uri="{BB962C8B-B14F-4D97-AF65-F5344CB8AC3E}">
        <p14:creationId xmlns:p14="http://schemas.microsoft.com/office/powerpoint/2010/main" val="288421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A6C618-01BC-4F34-BEEA-3EF1E0D0278F}" type="slidenum">
              <a:rPr lang="en-GB" smtClean="0"/>
              <a:t>11</a:t>
            </a:fld>
            <a:endParaRPr lang="en-GB"/>
          </a:p>
        </p:txBody>
      </p:sp>
    </p:spTree>
    <p:extLst>
      <p:ext uri="{BB962C8B-B14F-4D97-AF65-F5344CB8AC3E}">
        <p14:creationId xmlns:p14="http://schemas.microsoft.com/office/powerpoint/2010/main" val="342585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8148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27089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401093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33671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9156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6408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62013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51017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03143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6300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389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2924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26961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1041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91094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532438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64753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80146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503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26454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785488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4734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83148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905905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22808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66182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12571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550497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pic>
        <p:nvPicPr>
          <p:cNvPr id="8" name="Picture 7" descr="A picture containing logo&#10;&#10;Description automatically generated">
            <a:extLst>
              <a:ext uri="{FF2B5EF4-FFF2-40B4-BE49-F238E27FC236}">
                <a16:creationId xmlns:a16="http://schemas.microsoft.com/office/drawing/2014/main" id="{430C2B57-6C82-CA88-761B-1EF4A2CE506A}"/>
              </a:ext>
            </a:extLst>
          </p:cNvPr>
          <p:cNvPicPr>
            <a:picLocks noChangeAspect="1"/>
          </p:cNvPicPr>
          <p:nvPr userDrawn="1"/>
        </p:nvPicPr>
        <p:blipFill>
          <a:blip r:embed="rId2"/>
          <a:stretch>
            <a:fillRect/>
          </a:stretch>
        </p:blipFill>
        <p:spPr>
          <a:xfrm>
            <a:off x="7780713" y="6170469"/>
            <a:ext cx="1300852" cy="621027"/>
          </a:xfrm>
          <a:prstGeom prst="rect">
            <a:avLst/>
          </a:prstGeom>
        </p:spPr>
      </p:pic>
    </p:spTree>
    <p:extLst>
      <p:ext uri="{BB962C8B-B14F-4D97-AF65-F5344CB8AC3E}">
        <p14:creationId xmlns:p14="http://schemas.microsoft.com/office/powerpoint/2010/main" val="34143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32683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5298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73294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973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74426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779540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348616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967720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154396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87824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79065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37680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374256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277563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4/12/2023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85448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935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293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7491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12/04/2023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3178435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D83397-CCC0-4BFA-B43F-C32B14DC99B0}"/>
              </a:ext>
            </a:extLst>
          </p:cNvPr>
          <p:cNvSpPr txBox="1"/>
          <p:nvPr/>
        </p:nvSpPr>
        <p:spPr>
          <a:xfrm>
            <a:off x="843774" y="5396579"/>
            <a:ext cx="7456447" cy="461665"/>
          </a:xfrm>
          <a:prstGeom prst="rect">
            <a:avLst/>
          </a:prstGeom>
          <a:noFill/>
        </p:spPr>
        <p:txBody>
          <a:bodyPr wrap="square" rtlCol="0">
            <a:spAutoFit/>
          </a:bodyPr>
          <a:lstStyle/>
          <a:p>
            <a:pPr algn="ctr"/>
            <a:r>
              <a:rPr lang="en-GB" sz="2400" dirty="0">
                <a:cs typeface="Arial" panose="020B0604020202020204" pitchFamily="34" charset="0"/>
              </a:rPr>
              <a:t>Making a model of a hydraulic boat lift using syringes</a:t>
            </a:r>
          </a:p>
        </p:txBody>
      </p:sp>
      <p:sp>
        <p:nvSpPr>
          <p:cNvPr id="2" name="TextBox 1">
            <a:extLst>
              <a:ext uri="{FF2B5EF4-FFF2-40B4-BE49-F238E27FC236}">
                <a16:creationId xmlns:a16="http://schemas.microsoft.com/office/drawing/2014/main" id="{16B3F7E0-2939-0CBB-D3C7-6BEEEF515A1E}"/>
              </a:ext>
            </a:extLst>
          </p:cNvPr>
          <p:cNvSpPr txBox="1"/>
          <p:nvPr/>
        </p:nvSpPr>
        <p:spPr>
          <a:xfrm>
            <a:off x="279400" y="1116815"/>
            <a:ext cx="8612321" cy="830997"/>
          </a:xfrm>
          <a:prstGeom prst="rect">
            <a:avLst/>
          </a:prstGeom>
          <a:noFill/>
        </p:spPr>
        <p:txBody>
          <a:bodyPr wrap="square" rtlCol="0">
            <a:spAutoFit/>
          </a:bodyPr>
          <a:lstStyle/>
          <a:p>
            <a:r>
              <a:rPr lang="en-US" sz="4800" b="1" dirty="0">
                <a:cs typeface="Arial" panose="020B0604020202020204" pitchFamily="34" charset="0"/>
              </a:rPr>
              <a:t>Make a model hydraulic boat lift</a:t>
            </a:r>
          </a:p>
        </p:txBody>
      </p:sp>
      <p:pic>
        <p:nvPicPr>
          <p:cNvPr id="5" name="Picture 4" descr="A picture containing text&#10;&#10;Description automatically generated">
            <a:extLst>
              <a:ext uri="{FF2B5EF4-FFF2-40B4-BE49-F238E27FC236}">
                <a16:creationId xmlns:a16="http://schemas.microsoft.com/office/drawing/2014/main" id="{5A36201E-C0B5-11A0-E909-C1E30C9662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106" t="19551" r="20584" b="15012"/>
          <a:stretch/>
        </p:blipFill>
        <p:spPr>
          <a:xfrm rot="5400000">
            <a:off x="4836066" y="2133581"/>
            <a:ext cx="3215718" cy="2905980"/>
          </a:xfrm>
          <a:prstGeom prst="rect">
            <a:avLst/>
          </a:prstGeom>
        </p:spPr>
      </p:pic>
      <p:pic>
        <p:nvPicPr>
          <p:cNvPr id="8" name="Picture 7" descr="A large metal structure next to a body of water&#10;&#10;Description automatically generated with low confidence">
            <a:extLst>
              <a:ext uri="{FF2B5EF4-FFF2-40B4-BE49-F238E27FC236}">
                <a16:creationId xmlns:a16="http://schemas.microsoft.com/office/drawing/2014/main" id="{246A5359-356A-93EC-A4BA-5F28E7E64BBF}"/>
              </a:ext>
            </a:extLst>
          </p:cNvPr>
          <p:cNvPicPr>
            <a:picLocks noChangeAspect="1"/>
          </p:cNvPicPr>
          <p:nvPr/>
        </p:nvPicPr>
        <p:blipFill rotWithShape="1">
          <a:blip r:embed="rId3"/>
          <a:srcRect l="19306" r="24722" b="13412"/>
          <a:stretch/>
        </p:blipFill>
        <p:spPr>
          <a:xfrm>
            <a:off x="1435274" y="1978712"/>
            <a:ext cx="3122953" cy="3215717"/>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147835" y="1014736"/>
            <a:ext cx="1663861" cy="646331"/>
          </a:xfrm>
          <a:prstGeom prst="rect">
            <a:avLst/>
          </a:prstGeom>
          <a:noFill/>
        </p:spPr>
        <p:txBody>
          <a:bodyPr wrap="square" rtlCol="0">
            <a:spAutoFit/>
          </a:bodyPr>
          <a:lstStyle/>
          <a:p>
            <a:r>
              <a:rPr lang="en-US" sz="3600" b="1" dirty="0">
                <a:cs typeface="Arial" panose="020B0604020202020204" pitchFamily="34" charset="0"/>
              </a:rPr>
              <a:t>Step 6</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893275"/>
            <a:ext cx="2797336" cy="885371"/>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endParaRPr lang="en-GB" sz="2400" dirty="0">
              <a:solidFill>
                <a:srgbClr val="202124"/>
              </a:solidFill>
              <a:latin typeface="arial" panose="020B0604020202020204" pitchFamily="34" charset="0"/>
              <a:cs typeface="Arial" panose="020B0604020202020204" pitchFamily="34" charset="0"/>
            </a:endParaRPr>
          </a:p>
          <a:p>
            <a:pPr>
              <a:lnSpc>
                <a:spcPct val="90000"/>
              </a:lnSpc>
              <a:spcBef>
                <a:spcPts val="1000"/>
              </a:spcBef>
            </a:pPr>
            <a:endParaRPr lang="en-GB" sz="2400" dirty="0">
              <a:solidFill>
                <a:srgbClr val="20212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BAECAC-7189-ED5C-696B-3FB75669BE07}"/>
              </a:ext>
            </a:extLst>
          </p:cNvPr>
          <p:cNvSpPr txBox="1"/>
          <p:nvPr/>
        </p:nvSpPr>
        <p:spPr>
          <a:xfrm>
            <a:off x="1497766" y="1182133"/>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pic>
        <p:nvPicPr>
          <p:cNvPr id="7" name="Picture 6" descr="A pen on a piece of paper&#10;&#10;Description automatically generated with low confidence">
            <a:extLst>
              <a:ext uri="{FF2B5EF4-FFF2-40B4-BE49-F238E27FC236}">
                <a16:creationId xmlns:a16="http://schemas.microsoft.com/office/drawing/2014/main" id="{2F030774-8E88-1967-CFBA-F60CB25C7E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222" t="29259" r="9999" b="10000"/>
          <a:stretch/>
        </p:blipFill>
        <p:spPr>
          <a:xfrm>
            <a:off x="97870" y="3889461"/>
            <a:ext cx="2810854" cy="1889263"/>
          </a:xfrm>
          <a:prstGeom prst="rect">
            <a:avLst/>
          </a:prstGeom>
        </p:spPr>
      </p:pic>
      <p:pic>
        <p:nvPicPr>
          <p:cNvPr id="14" name="Picture 13">
            <a:extLst>
              <a:ext uri="{FF2B5EF4-FFF2-40B4-BE49-F238E27FC236}">
                <a16:creationId xmlns:a16="http://schemas.microsoft.com/office/drawing/2014/main" id="{1FD9E5B3-D3CC-89A0-F2F0-29C59A9D939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7222" r="23333" b="13703"/>
          <a:stretch/>
        </p:blipFill>
        <p:spPr>
          <a:xfrm rot="5400000">
            <a:off x="2352505" y="3400296"/>
            <a:ext cx="3014680" cy="1742179"/>
          </a:xfrm>
          <a:prstGeom prst="rect">
            <a:avLst/>
          </a:prstGeom>
        </p:spPr>
      </p:pic>
      <p:pic>
        <p:nvPicPr>
          <p:cNvPr id="16" name="Picture 15" descr="A dragonfly on a piece of wood&#10;&#10;Description automatically generated with low confidence">
            <a:extLst>
              <a:ext uri="{FF2B5EF4-FFF2-40B4-BE49-F238E27FC236}">
                <a16:creationId xmlns:a16="http://schemas.microsoft.com/office/drawing/2014/main" id="{3AC8D434-30F8-5A23-C087-55C49A4AF4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9259" r="18950" b="14075"/>
          <a:stretch/>
        </p:blipFill>
        <p:spPr>
          <a:xfrm rot="5400000">
            <a:off x="4278751" y="3341503"/>
            <a:ext cx="3014678" cy="1859763"/>
          </a:xfrm>
          <a:prstGeom prst="rect">
            <a:avLst/>
          </a:prstGeom>
        </p:spPr>
      </p:pic>
      <p:pic>
        <p:nvPicPr>
          <p:cNvPr id="18" name="Picture 17" descr="A picture containing indoor, accessory, case&#10;&#10;Description automatically generated">
            <a:extLst>
              <a:ext uri="{FF2B5EF4-FFF2-40B4-BE49-F238E27FC236}">
                <a16:creationId xmlns:a16="http://schemas.microsoft.com/office/drawing/2014/main" id="{7EF34788-78EE-03AE-5378-50E8391A8B4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7346" r="15816" b="10556"/>
          <a:stretch/>
        </p:blipFill>
        <p:spPr>
          <a:xfrm rot="5400000">
            <a:off x="6355462" y="3173664"/>
            <a:ext cx="3050321" cy="2231085"/>
          </a:xfrm>
          <a:prstGeom prst="rect">
            <a:avLst/>
          </a:prstGeom>
        </p:spPr>
      </p:pic>
      <p:sp>
        <p:nvSpPr>
          <p:cNvPr id="19" name="TextBox 18">
            <a:extLst>
              <a:ext uri="{FF2B5EF4-FFF2-40B4-BE49-F238E27FC236}">
                <a16:creationId xmlns:a16="http://schemas.microsoft.com/office/drawing/2014/main" id="{62DAD171-20DA-EC61-EF76-E67D0F9FF1A8}"/>
              </a:ext>
            </a:extLst>
          </p:cNvPr>
          <p:cNvSpPr txBox="1"/>
          <p:nvPr/>
        </p:nvSpPr>
        <p:spPr>
          <a:xfrm>
            <a:off x="229301" y="1689964"/>
            <a:ext cx="8465956" cy="885371"/>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Attach the 10 ml syringes with cable ties to Sides B and C</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Glue Lift E to the syringe tops</a:t>
            </a:r>
          </a:p>
        </p:txBody>
      </p:sp>
    </p:spTree>
    <p:extLst>
      <p:ext uri="{BB962C8B-B14F-4D97-AF65-F5344CB8AC3E}">
        <p14:creationId xmlns:p14="http://schemas.microsoft.com/office/powerpoint/2010/main" val="1870129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12106" y="1076641"/>
            <a:ext cx="2006761" cy="646331"/>
          </a:xfrm>
          <a:prstGeom prst="rect">
            <a:avLst/>
          </a:prstGeom>
          <a:noFill/>
        </p:spPr>
        <p:txBody>
          <a:bodyPr wrap="square" rtlCol="0">
            <a:spAutoFit/>
          </a:bodyPr>
          <a:lstStyle/>
          <a:p>
            <a:r>
              <a:rPr lang="en-US" sz="3600" b="1" dirty="0">
                <a:cs typeface="Arial" panose="020B0604020202020204" pitchFamily="34" charset="0"/>
              </a:rPr>
              <a:t>Step 7</a:t>
            </a:r>
          </a:p>
        </p:txBody>
      </p:sp>
      <p:sp>
        <p:nvSpPr>
          <p:cNvPr id="5" name="TextBox 4">
            <a:extLst>
              <a:ext uri="{FF2B5EF4-FFF2-40B4-BE49-F238E27FC236}">
                <a16:creationId xmlns:a16="http://schemas.microsoft.com/office/drawing/2014/main" id="{96BAECAC-7189-ED5C-696B-3FB75669BE07}"/>
              </a:ext>
            </a:extLst>
          </p:cNvPr>
          <p:cNvSpPr txBox="1"/>
          <p:nvPr/>
        </p:nvSpPr>
        <p:spPr>
          <a:xfrm>
            <a:off x="1593103" y="1243693"/>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sp>
        <p:nvSpPr>
          <p:cNvPr id="10" name="TextBox 9">
            <a:extLst>
              <a:ext uri="{FF2B5EF4-FFF2-40B4-BE49-F238E27FC236}">
                <a16:creationId xmlns:a16="http://schemas.microsoft.com/office/drawing/2014/main" id="{9AC2AE5F-AD32-1580-9D5F-3AC6EFEB0EEE}"/>
              </a:ext>
            </a:extLst>
          </p:cNvPr>
          <p:cNvSpPr txBox="1"/>
          <p:nvPr/>
        </p:nvSpPr>
        <p:spPr>
          <a:xfrm>
            <a:off x="5520337" y="307871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1" name="TextBox 10">
            <a:extLst>
              <a:ext uri="{FF2B5EF4-FFF2-40B4-BE49-F238E27FC236}">
                <a16:creationId xmlns:a16="http://schemas.microsoft.com/office/drawing/2014/main" id="{046C37F5-2342-5DA5-4942-811726FC71FC}"/>
              </a:ext>
            </a:extLst>
          </p:cNvPr>
          <p:cNvSpPr txBox="1"/>
          <p:nvPr/>
        </p:nvSpPr>
        <p:spPr>
          <a:xfrm>
            <a:off x="4529675" y="305966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2" name="TextBox 11">
            <a:extLst>
              <a:ext uri="{FF2B5EF4-FFF2-40B4-BE49-F238E27FC236}">
                <a16:creationId xmlns:a16="http://schemas.microsoft.com/office/drawing/2014/main" id="{09ADCB9C-82E8-3AA0-EB36-4D8A4EE4C6F6}"/>
              </a:ext>
            </a:extLst>
          </p:cNvPr>
          <p:cNvSpPr txBox="1"/>
          <p:nvPr/>
        </p:nvSpPr>
        <p:spPr>
          <a:xfrm>
            <a:off x="6919907" y="3027997"/>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3" name="TextBox 12">
            <a:extLst>
              <a:ext uri="{FF2B5EF4-FFF2-40B4-BE49-F238E27FC236}">
                <a16:creationId xmlns:a16="http://schemas.microsoft.com/office/drawing/2014/main" id="{1AC7A8BB-C6C7-0587-0888-A0B1D529A493}"/>
              </a:ext>
            </a:extLst>
          </p:cNvPr>
          <p:cNvSpPr txBox="1"/>
          <p:nvPr/>
        </p:nvSpPr>
        <p:spPr>
          <a:xfrm>
            <a:off x="5526111" y="2102216"/>
            <a:ext cx="344531" cy="369332"/>
          </a:xfrm>
          <a:prstGeom prst="rect">
            <a:avLst/>
          </a:prstGeom>
          <a:solidFill>
            <a:schemeClr val="bg1"/>
          </a:solidFill>
        </p:spPr>
        <p:txBody>
          <a:bodyPr wrap="square" rtlCol="0">
            <a:spAutoFit/>
          </a:bodyPr>
          <a:lstStyle/>
          <a:p>
            <a:endParaRPr lang="en-GB" b="1" dirty="0">
              <a:solidFill>
                <a:srgbClr val="FF0000"/>
              </a:solidFill>
            </a:endParaRPr>
          </a:p>
        </p:txBody>
      </p:sp>
      <p:pic>
        <p:nvPicPr>
          <p:cNvPr id="7" name="Picture 6" descr="A picture containing text&#10;&#10;Description automatically generated">
            <a:extLst>
              <a:ext uri="{FF2B5EF4-FFF2-40B4-BE49-F238E27FC236}">
                <a16:creationId xmlns:a16="http://schemas.microsoft.com/office/drawing/2014/main" id="{830D1B39-1CAD-75A7-D27F-FF8E1DFB4D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7608" t="18332" r="-1" b="15556"/>
          <a:stretch/>
        </p:blipFill>
        <p:spPr>
          <a:xfrm rot="5400000">
            <a:off x="5826762" y="1834462"/>
            <a:ext cx="3749930" cy="2568392"/>
          </a:xfrm>
          <a:prstGeom prst="rect">
            <a:avLst/>
          </a:prstGeom>
        </p:spPr>
      </p:pic>
      <p:sp>
        <p:nvSpPr>
          <p:cNvPr id="15" name="TextBox 14">
            <a:extLst>
              <a:ext uri="{FF2B5EF4-FFF2-40B4-BE49-F238E27FC236}">
                <a16:creationId xmlns:a16="http://schemas.microsoft.com/office/drawing/2014/main" id="{833535B8-4AC9-896C-77F5-346332C11372}"/>
              </a:ext>
            </a:extLst>
          </p:cNvPr>
          <p:cNvSpPr txBox="1"/>
          <p:nvPr/>
        </p:nvSpPr>
        <p:spPr>
          <a:xfrm>
            <a:off x="312106" y="1772044"/>
            <a:ext cx="5669594" cy="4185761"/>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Cut two 120 mm lengths of 3 mm clear plastic tube</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Attach tube to two syringes and pull out the plungers</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Attach clear tubes to the lift syringes</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Cut out the boat picture</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Test the model by pressing in the plungers</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Does the lift work?</a:t>
            </a:r>
          </a:p>
          <a:p>
            <a:pPr>
              <a:lnSpc>
                <a:spcPct val="90000"/>
              </a:lnSpc>
              <a:spcBef>
                <a:spcPts val="1000"/>
              </a:spcBef>
            </a:pPr>
            <a:endParaRPr lang="en-GB" sz="2400" dirty="0">
              <a:solidFill>
                <a:srgbClr val="202124"/>
              </a:solidFill>
              <a:latin typeface="arial" panose="020B0604020202020204" pitchFamily="34" charset="0"/>
              <a:cs typeface="Arial" panose="020B0604020202020204" pitchFamily="34" charset="0"/>
            </a:endParaRPr>
          </a:p>
        </p:txBody>
      </p:sp>
      <p:pic>
        <p:nvPicPr>
          <p:cNvPr id="17" name="Picture 16" descr="A picture containing text&#10;&#10;Description automatically generated">
            <a:extLst>
              <a:ext uri="{FF2B5EF4-FFF2-40B4-BE49-F238E27FC236}">
                <a16:creationId xmlns:a16="http://schemas.microsoft.com/office/drawing/2014/main" id="{C2C1A2D4-72E6-2F54-497C-2CB297AD05B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8610" t="25741" r="9445" b="15371"/>
          <a:stretch/>
        </p:blipFill>
        <p:spPr>
          <a:xfrm>
            <a:off x="3830770" y="4757969"/>
            <a:ext cx="2282319" cy="1230131"/>
          </a:xfrm>
          <a:prstGeom prst="rect">
            <a:avLst/>
          </a:prstGeom>
        </p:spPr>
      </p:pic>
    </p:spTree>
    <p:extLst>
      <p:ext uri="{BB962C8B-B14F-4D97-AF65-F5344CB8AC3E}">
        <p14:creationId xmlns:p14="http://schemas.microsoft.com/office/powerpoint/2010/main" val="136193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196769" y="1063787"/>
            <a:ext cx="1422481" cy="646331"/>
          </a:xfrm>
          <a:prstGeom prst="rect">
            <a:avLst/>
          </a:prstGeom>
          <a:noFill/>
        </p:spPr>
        <p:txBody>
          <a:bodyPr wrap="square" rtlCol="0">
            <a:spAutoFit/>
          </a:bodyPr>
          <a:lstStyle/>
          <a:p>
            <a:r>
              <a:rPr lang="en-US" sz="3600" b="1" dirty="0">
                <a:cs typeface="Arial" panose="020B0604020202020204" pitchFamily="34" charset="0"/>
              </a:rPr>
              <a:t>Step 8</a:t>
            </a:r>
          </a:p>
        </p:txBody>
      </p:sp>
      <p:sp>
        <p:nvSpPr>
          <p:cNvPr id="5" name="TextBox 4">
            <a:extLst>
              <a:ext uri="{FF2B5EF4-FFF2-40B4-BE49-F238E27FC236}">
                <a16:creationId xmlns:a16="http://schemas.microsoft.com/office/drawing/2014/main" id="{96BAECAC-7189-ED5C-696B-3FB75669BE07}"/>
              </a:ext>
            </a:extLst>
          </p:cNvPr>
          <p:cNvSpPr txBox="1"/>
          <p:nvPr/>
        </p:nvSpPr>
        <p:spPr>
          <a:xfrm>
            <a:off x="1535615" y="1233250"/>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sp>
        <p:nvSpPr>
          <p:cNvPr id="10" name="TextBox 9">
            <a:extLst>
              <a:ext uri="{FF2B5EF4-FFF2-40B4-BE49-F238E27FC236}">
                <a16:creationId xmlns:a16="http://schemas.microsoft.com/office/drawing/2014/main" id="{9AC2AE5F-AD32-1580-9D5F-3AC6EFEB0EEE}"/>
              </a:ext>
            </a:extLst>
          </p:cNvPr>
          <p:cNvSpPr txBox="1"/>
          <p:nvPr/>
        </p:nvSpPr>
        <p:spPr>
          <a:xfrm>
            <a:off x="5627644" y="307871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1" name="TextBox 10">
            <a:extLst>
              <a:ext uri="{FF2B5EF4-FFF2-40B4-BE49-F238E27FC236}">
                <a16:creationId xmlns:a16="http://schemas.microsoft.com/office/drawing/2014/main" id="{046C37F5-2342-5DA5-4942-811726FC71FC}"/>
              </a:ext>
            </a:extLst>
          </p:cNvPr>
          <p:cNvSpPr txBox="1"/>
          <p:nvPr/>
        </p:nvSpPr>
        <p:spPr>
          <a:xfrm>
            <a:off x="4636982" y="305966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2" name="TextBox 11">
            <a:extLst>
              <a:ext uri="{FF2B5EF4-FFF2-40B4-BE49-F238E27FC236}">
                <a16:creationId xmlns:a16="http://schemas.microsoft.com/office/drawing/2014/main" id="{09ADCB9C-82E8-3AA0-EB36-4D8A4EE4C6F6}"/>
              </a:ext>
            </a:extLst>
          </p:cNvPr>
          <p:cNvSpPr txBox="1"/>
          <p:nvPr/>
        </p:nvSpPr>
        <p:spPr>
          <a:xfrm>
            <a:off x="6919907" y="3027997"/>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3" name="TextBox 12">
            <a:extLst>
              <a:ext uri="{FF2B5EF4-FFF2-40B4-BE49-F238E27FC236}">
                <a16:creationId xmlns:a16="http://schemas.microsoft.com/office/drawing/2014/main" id="{1AC7A8BB-C6C7-0587-0888-A0B1D529A493}"/>
              </a:ext>
            </a:extLst>
          </p:cNvPr>
          <p:cNvSpPr txBox="1"/>
          <p:nvPr/>
        </p:nvSpPr>
        <p:spPr>
          <a:xfrm>
            <a:off x="5633418" y="2102216"/>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5" name="TextBox 14">
            <a:extLst>
              <a:ext uri="{FF2B5EF4-FFF2-40B4-BE49-F238E27FC236}">
                <a16:creationId xmlns:a16="http://schemas.microsoft.com/office/drawing/2014/main" id="{833535B8-4AC9-896C-77F5-346332C11372}"/>
              </a:ext>
            </a:extLst>
          </p:cNvPr>
          <p:cNvSpPr txBox="1"/>
          <p:nvPr/>
        </p:nvSpPr>
        <p:spPr>
          <a:xfrm>
            <a:off x="276225" y="1772044"/>
            <a:ext cx="4495800" cy="3929281"/>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Using air in the syringes is called a pneumatic system</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Air is compressible</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To increase the power of the lift we can use a hydraulic system</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Water is a non-compressible liquid. We can put it in the syringes</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Use food dye to colour the water</a:t>
            </a:r>
            <a:endParaRPr lang="en-GB" sz="2000" dirty="0">
              <a:solidFill>
                <a:srgbClr val="202124"/>
              </a:solidFill>
              <a:latin typeface="arial" panose="020B0604020202020204" pitchFamily="34" charset="0"/>
              <a:cs typeface="Arial" panose="020B0604020202020204" pitchFamily="34" charset="0"/>
            </a:endParaRPr>
          </a:p>
        </p:txBody>
      </p:sp>
      <p:pic>
        <p:nvPicPr>
          <p:cNvPr id="4" name="Picture 3" descr="A picture containing indoor, metal&#10;&#10;Description automatically generated">
            <a:extLst>
              <a:ext uri="{FF2B5EF4-FFF2-40B4-BE49-F238E27FC236}">
                <a16:creationId xmlns:a16="http://schemas.microsoft.com/office/drawing/2014/main" id="{1EC3B3A7-80F1-4859-C687-C5CEFE8D04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218" t="12777" r="4861" b="15000"/>
          <a:stretch/>
        </p:blipFill>
        <p:spPr>
          <a:xfrm rot="5400000">
            <a:off x="4304781" y="2084570"/>
            <a:ext cx="4200055" cy="2846592"/>
          </a:xfrm>
          <a:prstGeom prst="rect">
            <a:avLst/>
          </a:prstGeom>
        </p:spPr>
      </p:pic>
    </p:spTree>
    <p:extLst>
      <p:ext uri="{BB962C8B-B14F-4D97-AF65-F5344CB8AC3E}">
        <p14:creationId xmlns:p14="http://schemas.microsoft.com/office/powerpoint/2010/main" val="88021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44783" y="1084673"/>
            <a:ext cx="1559086" cy="646331"/>
          </a:xfrm>
          <a:prstGeom prst="rect">
            <a:avLst/>
          </a:prstGeom>
          <a:noFill/>
        </p:spPr>
        <p:txBody>
          <a:bodyPr wrap="square" rtlCol="0">
            <a:spAutoFit/>
          </a:bodyPr>
          <a:lstStyle/>
          <a:p>
            <a:r>
              <a:rPr lang="en-US" sz="3600" b="1" dirty="0">
                <a:cs typeface="Arial" panose="020B0604020202020204" pitchFamily="34" charset="0"/>
              </a:rPr>
              <a:t>Step 9</a:t>
            </a:r>
          </a:p>
        </p:txBody>
      </p:sp>
      <p:sp>
        <p:nvSpPr>
          <p:cNvPr id="5" name="TextBox 4">
            <a:extLst>
              <a:ext uri="{FF2B5EF4-FFF2-40B4-BE49-F238E27FC236}">
                <a16:creationId xmlns:a16="http://schemas.microsoft.com/office/drawing/2014/main" id="{96BAECAC-7189-ED5C-696B-3FB75669BE07}"/>
              </a:ext>
            </a:extLst>
          </p:cNvPr>
          <p:cNvSpPr txBox="1"/>
          <p:nvPr/>
        </p:nvSpPr>
        <p:spPr>
          <a:xfrm>
            <a:off x="1586887" y="1269339"/>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sp>
        <p:nvSpPr>
          <p:cNvPr id="10" name="TextBox 9">
            <a:extLst>
              <a:ext uri="{FF2B5EF4-FFF2-40B4-BE49-F238E27FC236}">
                <a16:creationId xmlns:a16="http://schemas.microsoft.com/office/drawing/2014/main" id="{9AC2AE5F-AD32-1580-9D5F-3AC6EFEB0EEE}"/>
              </a:ext>
            </a:extLst>
          </p:cNvPr>
          <p:cNvSpPr txBox="1"/>
          <p:nvPr/>
        </p:nvSpPr>
        <p:spPr>
          <a:xfrm>
            <a:off x="5627644" y="307871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1" name="TextBox 10">
            <a:extLst>
              <a:ext uri="{FF2B5EF4-FFF2-40B4-BE49-F238E27FC236}">
                <a16:creationId xmlns:a16="http://schemas.microsoft.com/office/drawing/2014/main" id="{046C37F5-2342-5DA5-4942-811726FC71FC}"/>
              </a:ext>
            </a:extLst>
          </p:cNvPr>
          <p:cNvSpPr txBox="1"/>
          <p:nvPr/>
        </p:nvSpPr>
        <p:spPr>
          <a:xfrm>
            <a:off x="4636982" y="3059668"/>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2" name="TextBox 11">
            <a:extLst>
              <a:ext uri="{FF2B5EF4-FFF2-40B4-BE49-F238E27FC236}">
                <a16:creationId xmlns:a16="http://schemas.microsoft.com/office/drawing/2014/main" id="{09ADCB9C-82E8-3AA0-EB36-4D8A4EE4C6F6}"/>
              </a:ext>
            </a:extLst>
          </p:cNvPr>
          <p:cNvSpPr txBox="1"/>
          <p:nvPr/>
        </p:nvSpPr>
        <p:spPr>
          <a:xfrm>
            <a:off x="6919907" y="3027997"/>
            <a:ext cx="344531" cy="369332"/>
          </a:xfrm>
          <a:prstGeom prst="rect">
            <a:avLst/>
          </a:prstGeom>
          <a:solidFill>
            <a:schemeClr val="bg1"/>
          </a:solidFill>
        </p:spPr>
        <p:txBody>
          <a:bodyPr wrap="square" rtlCol="0">
            <a:spAutoFit/>
          </a:bodyPr>
          <a:lstStyle/>
          <a:p>
            <a:endParaRPr lang="en-GB" b="1" dirty="0">
              <a:solidFill>
                <a:srgbClr val="FF0000"/>
              </a:solidFill>
            </a:endParaRPr>
          </a:p>
        </p:txBody>
      </p:sp>
      <p:sp>
        <p:nvSpPr>
          <p:cNvPr id="13" name="TextBox 12">
            <a:extLst>
              <a:ext uri="{FF2B5EF4-FFF2-40B4-BE49-F238E27FC236}">
                <a16:creationId xmlns:a16="http://schemas.microsoft.com/office/drawing/2014/main" id="{1AC7A8BB-C6C7-0587-0888-A0B1D529A493}"/>
              </a:ext>
            </a:extLst>
          </p:cNvPr>
          <p:cNvSpPr txBox="1"/>
          <p:nvPr/>
        </p:nvSpPr>
        <p:spPr>
          <a:xfrm>
            <a:off x="5633418" y="2102216"/>
            <a:ext cx="344531" cy="369332"/>
          </a:xfrm>
          <a:prstGeom prst="rect">
            <a:avLst/>
          </a:prstGeom>
          <a:solidFill>
            <a:schemeClr val="bg1"/>
          </a:solidFill>
        </p:spPr>
        <p:txBody>
          <a:bodyPr wrap="square" rtlCol="0">
            <a:spAutoFit/>
          </a:bodyPr>
          <a:lstStyle/>
          <a:p>
            <a:endParaRPr lang="en-GB" b="1" dirty="0">
              <a:solidFill>
                <a:srgbClr val="FF0000"/>
              </a:solidFill>
            </a:endParaRPr>
          </a:p>
        </p:txBody>
      </p:sp>
      <p:pic>
        <p:nvPicPr>
          <p:cNvPr id="7" name="Picture 6">
            <a:extLst>
              <a:ext uri="{FF2B5EF4-FFF2-40B4-BE49-F238E27FC236}">
                <a16:creationId xmlns:a16="http://schemas.microsoft.com/office/drawing/2014/main" id="{69407A0D-C8EE-A629-5FD3-4200AC158B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648247" y="1999664"/>
            <a:ext cx="4148614" cy="3111461"/>
          </a:xfrm>
          <a:prstGeom prst="rect">
            <a:avLst/>
          </a:prstGeom>
        </p:spPr>
      </p:pic>
      <p:sp>
        <p:nvSpPr>
          <p:cNvPr id="8" name="TextBox 7">
            <a:extLst>
              <a:ext uri="{FF2B5EF4-FFF2-40B4-BE49-F238E27FC236}">
                <a16:creationId xmlns:a16="http://schemas.microsoft.com/office/drawing/2014/main" id="{93064234-2210-FE94-9DB3-C77A01F907E5}"/>
              </a:ext>
            </a:extLst>
          </p:cNvPr>
          <p:cNvSpPr txBox="1"/>
          <p:nvPr/>
        </p:nvSpPr>
        <p:spPr>
          <a:xfrm>
            <a:off x="289912" y="1834582"/>
            <a:ext cx="4194384" cy="2932085"/>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Reattach the water filled syringes to the lift syringes</a:t>
            </a:r>
          </a:p>
          <a:p>
            <a:pPr marL="342900" indent="-342900">
              <a:lnSpc>
                <a:spcPct val="90000"/>
              </a:lnSpc>
              <a:spcBef>
                <a:spcPts val="1000"/>
              </a:spcBef>
              <a:buFont typeface="Arial" panose="020B0604020202020204" pitchFamily="34" charset="0"/>
              <a:buChar char="•"/>
            </a:pPr>
            <a:endParaRPr lang="en-GB" sz="2400" dirty="0">
              <a:solidFill>
                <a:srgbClr val="202124"/>
              </a:solidFill>
              <a:cs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Re-test the boat lift</a:t>
            </a:r>
          </a:p>
          <a:p>
            <a:pPr marL="342900" indent="-342900">
              <a:lnSpc>
                <a:spcPct val="90000"/>
              </a:lnSpc>
              <a:spcBef>
                <a:spcPts val="1000"/>
              </a:spcBef>
              <a:buFont typeface="Arial" panose="020B0604020202020204" pitchFamily="34" charset="0"/>
              <a:buChar char="•"/>
            </a:pPr>
            <a:endParaRPr lang="en-GB" sz="2400" dirty="0">
              <a:solidFill>
                <a:srgbClr val="202124"/>
              </a:solidFill>
              <a:cs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You should notice a smoother operation</a:t>
            </a:r>
          </a:p>
        </p:txBody>
      </p:sp>
    </p:spTree>
    <p:extLst>
      <p:ext uri="{BB962C8B-B14F-4D97-AF65-F5344CB8AC3E}">
        <p14:creationId xmlns:p14="http://schemas.microsoft.com/office/powerpoint/2010/main" val="13878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7398316" cy="646331"/>
          </a:xfrm>
          <a:prstGeom prst="rect">
            <a:avLst/>
          </a:prstGeom>
          <a:noFill/>
        </p:spPr>
        <p:txBody>
          <a:bodyPr wrap="square" rtlCol="0">
            <a:spAutoFit/>
          </a:bodyPr>
          <a:lstStyle/>
          <a:p>
            <a:r>
              <a:rPr lang="en-US" sz="3600" b="1" dirty="0">
                <a:cs typeface="Arial" panose="020B0604020202020204" pitchFamily="34" charset="0"/>
              </a:rPr>
              <a:t>Extension</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9" y="1958920"/>
            <a:ext cx="8111364" cy="1217769"/>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Investigate how much weight the boat lift can move by gradually increasing the weight lifted. Record your results.</a:t>
            </a:r>
          </a:p>
          <a:p>
            <a:pPr marL="342900" indent="-342900">
              <a:lnSpc>
                <a:spcPct val="90000"/>
              </a:lnSpc>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57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D7DB42-1948-8310-13F3-23DA7D59F2B0}"/>
              </a:ext>
            </a:extLst>
          </p:cNvPr>
          <p:cNvSpPr txBox="1"/>
          <p:nvPr/>
        </p:nvSpPr>
        <p:spPr>
          <a:xfrm>
            <a:off x="899592" y="1078974"/>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8" y="1084673"/>
            <a:ext cx="7330223" cy="646331"/>
          </a:xfrm>
          <a:prstGeom prst="rect">
            <a:avLst/>
          </a:prstGeom>
          <a:noFill/>
        </p:spPr>
        <p:txBody>
          <a:bodyPr wrap="square" rtlCol="0">
            <a:spAutoFit/>
          </a:bodyPr>
          <a:lstStyle/>
          <a:p>
            <a:r>
              <a:rPr lang="en-US" sz="3600" b="1" dirty="0">
                <a:cs typeface="Arial" panose="020B0604020202020204" pitchFamily="34" charset="0"/>
              </a:rPr>
              <a:t>Hydraulic Systems</a:t>
            </a:r>
          </a:p>
        </p:txBody>
      </p:sp>
      <p:pic>
        <p:nvPicPr>
          <p:cNvPr id="5" name="Picture 4" descr="A picture containing icon&#10;&#10;Description automatically generated">
            <a:extLst>
              <a:ext uri="{FF2B5EF4-FFF2-40B4-BE49-F238E27FC236}">
                <a16:creationId xmlns:a16="http://schemas.microsoft.com/office/drawing/2014/main" id="{567387CA-9005-49A6-CAFD-DB4865A4E5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8838" y="2320456"/>
            <a:ext cx="4086324" cy="3511685"/>
          </a:xfrm>
          <a:prstGeom prst="rect">
            <a:avLst/>
          </a:prstGeom>
        </p:spPr>
      </p:pic>
      <p:pic>
        <p:nvPicPr>
          <p:cNvPr id="8" name="Picture 7" descr="Shape, circle&#10;&#10;Description automatically generated">
            <a:extLst>
              <a:ext uri="{FF2B5EF4-FFF2-40B4-BE49-F238E27FC236}">
                <a16:creationId xmlns:a16="http://schemas.microsoft.com/office/drawing/2014/main" id="{6C740BD9-8702-D51A-DC0F-21B79963CE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8904" y="1315967"/>
            <a:ext cx="2089713" cy="1825234"/>
          </a:xfrm>
          <a:prstGeom prst="rect">
            <a:avLst/>
          </a:prstGeom>
        </p:spPr>
      </p:pic>
      <p:pic>
        <p:nvPicPr>
          <p:cNvPr id="10" name="Picture 9" descr="A picture containing seat, furniture, chair&#10;&#10;Description automatically generated">
            <a:extLst>
              <a:ext uri="{FF2B5EF4-FFF2-40B4-BE49-F238E27FC236}">
                <a16:creationId xmlns:a16="http://schemas.microsoft.com/office/drawing/2014/main" id="{D4720F04-2156-E8D8-334F-9EC46820F6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0570" y="3372495"/>
            <a:ext cx="1380598" cy="2203448"/>
          </a:xfrm>
          <a:prstGeom prst="rect">
            <a:avLst/>
          </a:prstGeom>
        </p:spPr>
      </p:pic>
      <p:sp>
        <p:nvSpPr>
          <p:cNvPr id="4" name="TextBox 3">
            <a:extLst>
              <a:ext uri="{FF2B5EF4-FFF2-40B4-BE49-F238E27FC236}">
                <a16:creationId xmlns:a16="http://schemas.microsoft.com/office/drawing/2014/main" id="{35169A49-9346-9AAD-B255-D2B62F599740}"/>
              </a:ext>
            </a:extLst>
          </p:cNvPr>
          <p:cNvSpPr txBox="1"/>
          <p:nvPr/>
        </p:nvSpPr>
        <p:spPr>
          <a:xfrm>
            <a:off x="393538" y="1772044"/>
            <a:ext cx="4705216" cy="2768963"/>
          </a:xfrm>
          <a:prstGeom prst="rect">
            <a:avLst/>
          </a:prstGeom>
          <a:noFill/>
        </p:spPr>
        <p:txBody>
          <a:bodyPr wrap="square" rtlCol="0">
            <a:spAutoFit/>
          </a:bodyPr>
          <a:lstStyle/>
          <a:p>
            <a:pPr marL="342900" indent="-342900">
              <a:buFont typeface="Arial" panose="020B0604020202020204" pitchFamily="34" charset="0"/>
              <a:buChar char="•"/>
            </a:pPr>
            <a:r>
              <a:rPr lang="en-GB" sz="2400" dirty="0">
                <a:cs typeface="Arial" panose="020B0604020202020204" pitchFamily="34" charset="0"/>
              </a:rPr>
              <a:t>Hydraulic systems use liquids under pressure to create movement</a:t>
            </a:r>
          </a:p>
          <a:p>
            <a:pPr marL="342900" indent="-342900">
              <a:buFont typeface="Arial" panose="020B0604020202020204" pitchFamily="34" charset="0"/>
              <a:buChar char="•"/>
            </a:pPr>
            <a:r>
              <a:rPr lang="en-GB" sz="2400" dirty="0">
                <a:cs typeface="Arial" panose="020B0604020202020204" pitchFamily="34" charset="0"/>
              </a:rPr>
              <a:t>They are used to move things such as cranes, car brakes and office chairs</a:t>
            </a:r>
          </a:p>
          <a:p>
            <a:pPr>
              <a:lnSpc>
                <a:spcPct val="90000"/>
              </a:lnSpc>
              <a:spcBef>
                <a:spcPts val="1000"/>
              </a:spcBef>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41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50663" y="1054310"/>
            <a:ext cx="7330223" cy="646331"/>
          </a:xfrm>
          <a:prstGeom prst="rect">
            <a:avLst/>
          </a:prstGeom>
          <a:noFill/>
        </p:spPr>
        <p:txBody>
          <a:bodyPr wrap="square" rtlCol="0">
            <a:spAutoFit/>
          </a:bodyPr>
          <a:lstStyle/>
          <a:p>
            <a:r>
              <a:rPr lang="en-US" sz="3600" b="1" dirty="0">
                <a:cs typeface="Arial" panose="020B0604020202020204" pitchFamily="34" charset="0"/>
              </a:rPr>
              <a:t>Anderton Boat Lift</a:t>
            </a:r>
          </a:p>
        </p:txBody>
      </p:sp>
      <p:sp>
        <p:nvSpPr>
          <p:cNvPr id="3" name="TextBox 2">
            <a:extLst>
              <a:ext uri="{FF2B5EF4-FFF2-40B4-BE49-F238E27FC236}">
                <a16:creationId xmlns:a16="http://schemas.microsoft.com/office/drawing/2014/main" id="{A2F655EE-3226-FFAA-D377-924D655D479F}"/>
              </a:ext>
            </a:extLst>
          </p:cNvPr>
          <p:cNvSpPr txBox="1"/>
          <p:nvPr/>
        </p:nvSpPr>
        <p:spPr>
          <a:xfrm>
            <a:off x="250271" y="1864378"/>
            <a:ext cx="3283519"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cs typeface="Arial" panose="020B0604020202020204" pitchFamily="34" charset="0"/>
              </a:rPr>
              <a:t>The Anderton boat lift raises boats from the river up to the canal</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It was restored by a multi-company collaboration including Fairfield Control Systems</a:t>
            </a:r>
            <a:endParaRPr lang="en-GB" sz="2000" dirty="0">
              <a:cs typeface="Arial" panose="020B0604020202020204" pitchFamily="34" charset="0"/>
            </a:endParaRPr>
          </a:p>
        </p:txBody>
      </p:sp>
      <p:sp>
        <p:nvSpPr>
          <p:cNvPr id="12" name="TextBox 11">
            <a:extLst>
              <a:ext uri="{FF2B5EF4-FFF2-40B4-BE49-F238E27FC236}">
                <a16:creationId xmlns:a16="http://schemas.microsoft.com/office/drawing/2014/main" id="{C418D36F-9CC8-59AE-F16F-1A43499A6290}"/>
              </a:ext>
            </a:extLst>
          </p:cNvPr>
          <p:cNvSpPr txBox="1"/>
          <p:nvPr/>
        </p:nvSpPr>
        <p:spPr>
          <a:xfrm>
            <a:off x="8316557" y="2245659"/>
            <a:ext cx="729574" cy="369332"/>
          </a:xfrm>
          <a:prstGeom prst="rect">
            <a:avLst/>
          </a:prstGeom>
          <a:solidFill>
            <a:schemeClr val="bg1"/>
          </a:solidFill>
          <a:ln>
            <a:solidFill>
              <a:schemeClr val="tx1"/>
            </a:solidFill>
          </a:ln>
        </p:spPr>
        <p:txBody>
          <a:bodyPr wrap="square" rtlCol="0">
            <a:spAutoFit/>
          </a:bodyPr>
          <a:lstStyle/>
          <a:p>
            <a:r>
              <a:rPr lang="en-GB" dirty="0">
                <a:solidFill>
                  <a:srgbClr val="FF0000"/>
                </a:solidFill>
              </a:rPr>
              <a:t>Canal</a:t>
            </a:r>
          </a:p>
        </p:txBody>
      </p:sp>
      <p:sp>
        <p:nvSpPr>
          <p:cNvPr id="9" name="TextBox 8">
            <a:extLst>
              <a:ext uri="{FF2B5EF4-FFF2-40B4-BE49-F238E27FC236}">
                <a16:creationId xmlns:a16="http://schemas.microsoft.com/office/drawing/2014/main" id="{B86046C4-62DB-17C2-C00B-6031D7FB8293}"/>
              </a:ext>
            </a:extLst>
          </p:cNvPr>
          <p:cNvSpPr txBox="1"/>
          <p:nvPr/>
        </p:nvSpPr>
        <p:spPr>
          <a:xfrm>
            <a:off x="3843610" y="5434358"/>
            <a:ext cx="729574" cy="369332"/>
          </a:xfrm>
          <a:prstGeom prst="rect">
            <a:avLst/>
          </a:prstGeom>
          <a:solidFill>
            <a:schemeClr val="bg1"/>
          </a:solidFill>
          <a:ln>
            <a:solidFill>
              <a:schemeClr val="tx1"/>
            </a:solidFill>
          </a:ln>
        </p:spPr>
        <p:txBody>
          <a:bodyPr wrap="square" rtlCol="0">
            <a:spAutoFit/>
          </a:bodyPr>
          <a:lstStyle/>
          <a:p>
            <a:r>
              <a:rPr lang="en-GB" dirty="0">
                <a:solidFill>
                  <a:srgbClr val="FF0000"/>
                </a:solidFill>
              </a:rPr>
              <a:t>River</a:t>
            </a:r>
          </a:p>
        </p:txBody>
      </p:sp>
      <p:pic>
        <p:nvPicPr>
          <p:cNvPr id="5" name="Picture 4" descr="A large metal structure next to a body of water&#10;&#10;Description automatically generated with low confidence">
            <a:extLst>
              <a:ext uri="{FF2B5EF4-FFF2-40B4-BE49-F238E27FC236}">
                <a16:creationId xmlns:a16="http://schemas.microsoft.com/office/drawing/2014/main" id="{348AFAF3-FC8C-0F51-4A62-64DE756805DA}"/>
              </a:ext>
            </a:extLst>
          </p:cNvPr>
          <p:cNvPicPr>
            <a:picLocks noChangeAspect="1"/>
          </p:cNvPicPr>
          <p:nvPr/>
        </p:nvPicPr>
        <p:blipFill rotWithShape="1">
          <a:blip r:embed="rId3"/>
          <a:srcRect l="19306" r="24722" b="13412"/>
          <a:stretch/>
        </p:blipFill>
        <p:spPr>
          <a:xfrm>
            <a:off x="4662147" y="1695840"/>
            <a:ext cx="3429000" cy="3530855"/>
          </a:xfrm>
          <a:prstGeom prst="rect">
            <a:avLst/>
          </a:prstGeom>
        </p:spPr>
      </p:pic>
      <p:sp>
        <p:nvSpPr>
          <p:cNvPr id="13" name="Arrow: Up 12">
            <a:extLst>
              <a:ext uri="{FF2B5EF4-FFF2-40B4-BE49-F238E27FC236}">
                <a16:creationId xmlns:a16="http://schemas.microsoft.com/office/drawing/2014/main" id="{1808C8E0-8425-E335-15E8-216713A6AD08}"/>
              </a:ext>
            </a:extLst>
          </p:cNvPr>
          <p:cNvSpPr/>
          <p:nvPr/>
        </p:nvSpPr>
        <p:spPr>
          <a:xfrm rot="16452118">
            <a:off x="7356893" y="1737179"/>
            <a:ext cx="311286" cy="1346511"/>
          </a:xfrm>
          <a:prstGeom prst="upArrow">
            <a:avLst>
              <a:gd name="adj1" fmla="val 49763"/>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67C012B0-C231-A012-F10E-238911DBE33F}"/>
              </a:ext>
            </a:extLst>
          </p:cNvPr>
          <p:cNvSpPr/>
          <p:nvPr/>
        </p:nvSpPr>
        <p:spPr>
          <a:xfrm rot="3220650">
            <a:off x="4810499" y="4853395"/>
            <a:ext cx="311286" cy="746600"/>
          </a:xfrm>
          <a:prstGeom prst="upArrow">
            <a:avLst>
              <a:gd name="adj1" fmla="val 47546"/>
              <a:gd name="adj2" fmla="val 5000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507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147835" y="1130839"/>
            <a:ext cx="8652592" cy="646331"/>
          </a:xfrm>
          <a:prstGeom prst="rect">
            <a:avLst/>
          </a:prstGeom>
          <a:noFill/>
        </p:spPr>
        <p:txBody>
          <a:bodyPr wrap="square" rtlCol="0">
            <a:spAutoFit/>
          </a:bodyPr>
          <a:lstStyle/>
          <a:p>
            <a:r>
              <a:rPr lang="en-US" sz="3600" b="1" dirty="0">
                <a:cs typeface="Arial" panose="020B0604020202020204" pitchFamily="34" charset="0"/>
              </a:rPr>
              <a:t>Step 1 - Boat Lift Model  </a:t>
            </a:r>
          </a:p>
        </p:txBody>
      </p:sp>
      <p:sp>
        <p:nvSpPr>
          <p:cNvPr id="3" name="TextBox 2">
            <a:extLst>
              <a:ext uri="{FF2B5EF4-FFF2-40B4-BE49-F238E27FC236}">
                <a16:creationId xmlns:a16="http://schemas.microsoft.com/office/drawing/2014/main" id="{A2F655EE-3226-FFAA-D377-924D655D479F}"/>
              </a:ext>
            </a:extLst>
          </p:cNvPr>
          <p:cNvSpPr txBox="1"/>
          <p:nvPr/>
        </p:nvSpPr>
        <p:spPr>
          <a:xfrm>
            <a:off x="314128" y="1976471"/>
            <a:ext cx="2667197" cy="2343206"/>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Print out the model templates</a:t>
            </a:r>
          </a:p>
          <a:p>
            <a:pPr>
              <a:lnSpc>
                <a:spcPct val="90000"/>
              </a:lnSpc>
              <a:spcBef>
                <a:spcPts val="1000"/>
              </a:spcBef>
            </a:pPr>
            <a:endParaRPr lang="en-GB" sz="2400" dirty="0">
              <a:solidFill>
                <a:srgbClr val="202124"/>
              </a:solidFill>
              <a:cs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Safely cut out each template using scissors</a:t>
            </a:r>
          </a:p>
        </p:txBody>
      </p:sp>
      <p:sp>
        <p:nvSpPr>
          <p:cNvPr id="5" name="TextBox 4">
            <a:extLst>
              <a:ext uri="{FF2B5EF4-FFF2-40B4-BE49-F238E27FC236}">
                <a16:creationId xmlns:a16="http://schemas.microsoft.com/office/drawing/2014/main" id="{96BAECAC-7189-ED5C-696B-3FB75669BE07}"/>
              </a:ext>
            </a:extLst>
          </p:cNvPr>
          <p:cNvSpPr txBox="1"/>
          <p:nvPr/>
        </p:nvSpPr>
        <p:spPr>
          <a:xfrm>
            <a:off x="4776985" y="1284109"/>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pic>
        <p:nvPicPr>
          <p:cNvPr id="7" name="Picture 6">
            <a:extLst>
              <a:ext uri="{FF2B5EF4-FFF2-40B4-BE49-F238E27FC236}">
                <a16:creationId xmlns:a16="http://schemas.microsoft.com/office/drawing/2014/main" id="{787578D8-5DFD-BCF6-49AF-BF10D4240C88}"/>
              </a:ext>
            </a:extLst>
          </p:cNvPr>
          <p:cNvPicPr>
            <a:picLocks noChangeAspect="1"/>
          </p:cNvPicPr>
          <p:nvPr/>
        </p:nvPicPr>
        <p:blipFill>
          <a:blip r:embed="rId3"/>
          <a:srcRect/>
          <a:stretch/>
        </p:blipFill>
        <p:spPr>
          <a:xfrm>
            <a:off x="3153819" y="2050255"/>
            <a:ext cx="5818731" cy="2757490"/>
          </a:xfrm>
          <a:prstGeom prst="rect">
            <a:avLst/>
          </a:prstGeom>
        </p:spPr>
      </p:pic>
    </p:spTree>
    <p:extLst>
      <p:ext uri="{BB962C8B-B14F-4D97-AF65-F5344CB8AC3E}">
        <p14:creationId xmlns:p14="http://schemas.microsoft.com/office/powerpoint/2010/main" val="395914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54035" y="1130839"/>
            <a:ext cx="1721011" cy="646331"/>
          </a:xfrm>
          <a:prstGeom prst="rect">
            <a:avLst/>
          </a:prstGeom>
          <a:noFill/>
        </p:spPr>
        <p:txBody>
          <a:bodyPr wrap="square" rtlCol="0">
            <a:spAutoFit/>
          </a:bodyPr>
          <a:lstStyle/>
          <a:p>
            <a:r>
              <a:rPr lang="en-US" sz="3600" b="1" dirty="0">
                <a:cs typeface="Arial" panose="020B0604020202020204" pitchFamily="34" charset="0"/>
              </a:rPr>
              <a:t>Step 2</a:t>
            </a:r>
          </a:p>
        </p:txBody>
      </p:sp>
      <p:sp>
        <p:nvSpPr>
          <p:cNvPr id="3" name="TextBox 2">
            <a:extLst>
              <a:ext uri="{FF2B5EF4-FFF2-40B4-BE49-F238E27FC236}">
                <a16:creationId xmlns:a16="http://schemas.microsoft.com/office/drawing/2014/main" id="{A2F655EE-3226-FFAA-D377-924D655D479F}"/>
              </a:ext>
            </a:extLst>
          </p:cNvPr>
          <p:cNvSpPr txBox="1"/>
          <p:nvPr/>
        </p:nvSpPr>
        <p:spPr>
          <a:xfrm>
            <a:off x="254036" y="1959243"/>
            <a:ext cx="2868466" cy="2675604"/>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Dab a glue stick in each corner of each template</a:t>
            </a:r>
          </a:p>
          <a:p>
            <a:pPr marL="342900" indent="-342900">
              <a:lnSpc>
                <a:spcPct val="90000"/>
              </a:lnSpc>
              <a:spcBef>
                <a:spcPts val="1000"/>
              </a:spcBef>
              <a:buFont typeface="Arial" panose="020B0604020202020204" pitchFamily="34" charset="0"/>
              <a:buChar char="•"/>
            </a:pPr>
            <a:endParaRPr lang="en-GB" sz="2400" dirty="0">
              <a:solidFill>
                <a:srgbClr val="202124"/>
              </a:solidFill>
              <a:cs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Stick each onto corrugated cardboard</a:t>
            </a:r>
          </a:p>
        </p:txBody>
      </p:sp>
      <p:sp>
        <p:nvSpPr>
          <p:cNvPr id="5" name="TextBox 4">
            <a:extLst>
              <a:ext uri="{FF2B5EF4-FFF2-40B4-BE49-F238E27FC236}">
                <a16:creationId xmlns:a16="http://schemas.microsoft.com/office/drawing/2014/main" id="{96BAECAC-7189-ED5C-696B-3FB75669BE07}"/>
              </a:ext>
            </a:extLst>
          </p:cNvPr>
          <p:cNvSpPr txBox="1"/>
          <p:nvPr/>
        </p:nvSpPr>
        <p:spPr>
          <a:xfrm>
            <a:off x="1572780" y="1312912"/>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pic>
        <p:nvPicPr>
          <p:cNvPr id="12" name="Picture 11" descr="A picture containing text&#10;&#10;Description automatically generated">
            <a:extLst>
              <a:ext uri="{FF2B5EF4-FFF2-40B4-BE49-F238E27FC236}">
                <a16:creationId xmlns:a16="http://schemas.microsoft.com/office/drawing/2014/main" id="{A8BE72B9-A453-8076-DFF4-4695CD1911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085" t="1963" r="5248" b="7447"/>
          <a:stretch/>
        </p:blipFill>
        <p:spPr>
          <a:xfrm rot="5400000">
            <a:off x="4912824" y="1827673"/>
            <a:ext cx="4500444" cy="3528171"/>
          </a:xfrm>
          <a:prstGeom prst="rect">
            <a:avLst/>
          </a:prstGeom>
        </p:spPr>
      </p:pic>
      <p:grpSp>
        <p:nvGrpSpPr>
          <p:cNvPr id="17" name="Group 16">
            <a:extLst>
              <a:ext uri="{FF2B5EF4-FFF2-40B4-BE49-F238E27FC236}">
                <a16:creationId xmlns:a16="http://schemas.microsoft.com/office/drawing/2014/main" id="{4D14DF3B-8366-6F56-DA27-B508E0AFC7D0}"/>
              </a:ext>
            </a:extLst>
          </p:cNvPr>
          <p:cNvGrpSpPr/>
          <p:nvPr/>
        </p:nvGrpSpPr>
        <p:grpSpPr>
          <a:xfrm>
            <a:off x="3261264" y="1988142"/>
            <a:ext cx="1985029" cy="2646705"/>
            <a:chOff x="3278667" y="1939330"/>
            <a:chExt cx="1985029" cy="2646705"/>
          </a:xfrm>
        </p:grpSpPr>
        <p:pic>
          <p:nvPicPr>
            <p:cNvPr id="8" name="Picture 7" descr="A picture containing text&#10;&#10;Description automatically generated">
              <a:extLst>
                <a:ext uri="{FF2B5EF4-FFF2-40B4-BE49-F238E27FC236}">
                  <a16:creationId xmlns:a16="http://schemas.microsoft.com/office/drawing/2014/main" id="{C1711B3F-8833-CFE3-925B-95E747579E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947829" y="2270168"/>
              <a:ext cx="2646705" cy="1985029"/>
            </a:xfrm>
            <a:prstGeom prst="rect">
              <a:avLst/>
            </a:prstGeom>
          </p:spPr>
        </p:pic>
        <p:sp>
          <p:nvSpPr>
            <p:cNvPr id="14" name="Oval 13">
              <a:extLst>
                <a:ext uri="{FF2B5EF4-FFF2-40B4-BE49-F238E27FC236}">
                  <a16:creationId xmlns:a16="http://schemas.microsoft.com/office/drawing/2014/main" id="{3726F868-BDE0-348F-61E8-B0D17F5A1A64}"/>
                </a:ext>
              </a:extLst>
            </p:cNvPr>
            <p:cNvSpPr/>
            <p:nvPr/>
          </p:nvSpPr>
          <p:spPr>
            <a:xfrm>
              <a:off x="4815085" y="3591758"/>
              <a:ext cx="233464" cy="23346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0D8A902-35FF-3185-1481-947EF61C698C}"/>
                </a:ext>
              </a:extLst>
            </p:cNvPr>
            <p:cNvSpPr/>
            <p:nvPr/>
          </p:nvSpPr>
          <p:spPr>
            <a:xfrm>
              <a:off x="4309056" y="2529256"/>
              <a:ext cx="233464" cy="23346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B3DBCB0-39AD-CEFB-8821-8BC2E3E5ADAE}"/>
                </a:ext>
              </a:extLst>
            </p:cNvPr>
            <p:cNvSpPr/>
            <p:nvPr/>
          </p:nvSpPr>
          <p:spPr>
            <a:xfrm>
              <a:off x="4411843" y="3803791"/>
              <a:ext cx="233464" cy="23346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6185258-96E4-5D11-71C5-AE0630850E72}"/>
                </a:ext>
              </a:extLst>
            </p:cNvPr>
            <p:cNvSpPr/>
            <p:nvPr/>
          </p:nvSpPr>
          <p:spPr>
            <a:xfrm>
              <a:off x="3909812" y="2703654"/>
              <a:ext cx="233464" cy="23346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041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393539" y="1043633"/>
            <a:ext cx="2311562"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250664" y="1091652"/>
            <a:ext cx="1549561" cy="646331"/>
          </a:xfrm>
          <a:prstGeom prst="rect">
            <a:avLst/>
          </a:prstGeom>
          <a:noFill/>
        </p:spPr>
        <p:txBody>
          <a:bodyPr wrap="square" rtlCol="0">
            <a:spAutoFit/>
          </a:bodyPr>
          <a:lstStyle/>
          <a:p>
            <a:r>
              <a:rPr lang="en-US" sz="3600" b="1" dirty="0">
                <a:cs typeface="Arial" panose="020B0604020202020204" pitchFamily="34" charset="0"/>
              </a:rPr>
              <a:t>Step 3</a:t>
            </a:r>
          </a:p>
        </p:txBody>
      </p:sp>
      <p:sp>
        <p:nvSpPr>
          <p:cNvPr id="3" name="TextBox 2">
            <a:extLst>
              <a:ext uri="{FF2B5EF4-FFF2-40B4-BE49-F238E27FC236}">
                <a16:creationId xmlns:a16="http://schemas.microsoft.com/office/drawing/2014/main" id="{A2F655EE-3226-FFAA-D377-924D655D479F}"/>
              </a:ext>
            </a:extLst>
          </p:cNvPr>
          <p:cNvSpPr txBox="1"/>
          <p:nvPr/>
        </p:nvSpPr>
        <p:spPr>
          <a:xfrm>
            <a:off x="266584" y="1908858"/>
            <a:ext cx="3311686" cy="2675604"/>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Safely cut out each template using scissors</a:t>
            </a:r>
          </a:p>
          <a:p>
            <a:pPr>
              <a:lnSpc>
                <a:spcPct val="90000"/>
              </a:lnSpc>
              <a:spcBef>
                <a:spcPts val="1000"/>
              </a:spcBef>
            </a:pPr>
            <a:endParaRPr lang="en-GB" sz="2000" dirty="0">
              <a:solidFill>
                <a:srgbClr val="202124"/>
              </a:solidFill>
              <a:cs typeface="Arial" panose="020B0604020202020204" pitchFamily="34" charset="0"/>
            </a:endParaRP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Get an adult to help to cut out the slots on Sides B and C </a:t>
            </a:r>
          </a:p>
        </p:txBody>
      </p:sp>
      <p:sp>
        <p:nvSpPr>
          <p:cNvPr id="5" name="TextBox 4">
            <a:extLst>
              <a:ext uri="{FF2B5EF4-FFF2-40B4-BE49-F238E27FC236}">
                <a16:creationId xmlns:a16="http://schemas.microsoft.com/office/drawing/2014/main" id="{96BAECAC-7189-ED5C-696B-3FB75669BE07}"/>
              </a:ext>
            </a:extLst>
          </p:cNvPr>
          <p:cNvSpPr txBox="1"/>
          <p:nvPr/>
        </p:nvSpPr>
        <p:spPr>
          <a:xfrm>
            <a:off x="1569342" y="1269423"/>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pic>
        <p:nvPicPr>
          <p:cNvPr id="18" name="Picture 17" descr="A picture containing diagram&#10;&#10;Description automatically generated">
            <a:extLst>
              <a:ext uri="{FF2B5EF4-FFF2-40B4-BE49-F238E27FC236}">
                <a16:creationId xmlns:a16="http://schemas.microsoft.com/office/drawing/2014/main" id="{8A91B783-4F6A-0CA2-1F24-B0A7D21FDA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16" t="6481" r="5139" b="6296"/>
          <a:stretch/>
        </p:blipFill>
        <p:spPr>
          <a:xfrm>
            <a:off x="4451438" y="1230772"/>
            <a:ext cx="4153195" cy="2954918"/>
          </a:xfrm>
          <a:prstGeom prst="rect">
            <a:avLst/>
          </a:prstGeom>
        </p:spPr>
      </p:pic>
      <p:pic>
        <p:nvPicPr>
          <p:cNvPr id="20" name="Picture 19" descr="A picture containing text, green&#10;&#10;Description automatically generated">
            <a:extLst>
              <a:ext uri="{FF2B5EF4-FFF2-40B4-BE49-F238E27FC236}">
                <a16:creationId xmlns:a16="http://schemas.microsoft.com/office/drawing/2014/main" id="{920B1311-5773-6663-F747-486B54EC677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219" t="9814" r="13889" b="46667"/>
          <a:stretch/>
        </p:blipFill>
        <p:spPr>
          <a:xfrm>
            <a:off x="4657724" y="4276873"/>
            <a:ext cx="3740622" cy="1722160"/>
          </a:xfrm>
          <a:prstGeom prst="rect">
            <a:avLst/>
          </a:prstGeom>
        </p:spPr>
      </p:pic>
    </p:spTree>
    <p:extLst>
      <p:ext uri="{BB962C8B-B14F-4D97-AF65-F5344CB8AC3E}">
        <p14:creationId xmlns:p14="http://schemas.microsoft.com/office/powerpoint/2010/main" val="89319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19285" y="1097486"/>
            <a:ext cx="2324100" cy="646331"/>
          </a:xfrm>
          <a:prstGeom prst="rect">
            <a:avLst/>
          </a:prstGeom>
          <a:noFill/>
        </p:spPr>
        <p:txBody>
          <a:bodyPr wrap="square" rtlCol="0">
            <a:spAutoFit/>
          </a:bodyPr>
          <a:lstStyle/>
          <a:p>
            <a:r>
              <a:rPr lang="en-US" sz="3600" b="1" dirty="0">
                <a:cs typeface="Arial" panose="020B0604020202020204" pitchFamily="34" charset="0"/>
              </a:rPr>
              <a:t>Step 4</a:t>
            </a:r>
          </a:p>
        </p:txBody>
      </p:sp>
      <p:sp>
        <p:nvSpPr>
          <p:cNvPr id="3" name="TextBox 2">
            <a:extLst>
              <a:ext uri="{FF2B5EF4-FFF2-40B4-BE49-F238E27FC236}">
                <a16:creationId xmlns:a16="http://schemas.microsoft.com/office/drawing/2014/main" id="{A2F655EE-3226-FFAA-D377-924D655D479F}"/>
              </a:ext>
            </a:extLst>
          </p:cNvPr>
          <p:cNvSpPr txBox="1"/>
          <p:nvPr/>
        </p:nvSpPr>
        <p:spPr>
          <a:xfrm>
            <a:off x="319285" y="1872135"/>
            <a:ext cx="3559336" cy="1421928"/>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Make the eight holes shown in the template using a sharp pencil and sticky tack</a:t>
            </a:r>
          </a:p>
        </p:txBody>
      </p:sp>
      <p:sp>
        <p:nvSpPr>
          <p:cNvPr id="5" name="TextBox 4">
            <a:extLst>
              <a:ext uri="{FF2B5EF4-FFF2-40B4-BE49-F238E27FC236}">
                <a16:creationId xmlns:a16="http://schemas.microsoft.com/office/drawing/2014/main" id="{96BAECAC-7189-ED5C-696B-3FB75669BE07}"/>
              </a:ext>
            </a:extLst>
          </p:cNvPr>
          <p:cNvSpPr txBox="1"/>
          <p:nvPr/>
        </p:nvSpPr>
        <p:spPr>
          <a:xfrm>
            <a:off x="1603851" y="1256446"/>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pic>
        <p:nvPicPr>
          <p:cNvPr id="7" name="Picture 6" descr="A tennis ball on a net&#10;&#10;Description automatically generated with low confidence">
            <a:extLst>
              <a:ext uri="{FF2B5EF4-FFF2-40B4-BE49-F238E27FC236}">
                <a16:creationId xmlns:a16="http://schemas.microsoft.com/office/drawing/2014/main" id="{64CD3689-6917-5851-9BC5-D878522812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2045" t="22219" r="23901" b="14282"/>
          <a:stretch/>
        </p:blipFill>
        <p:spPr>
          <a:xfrm rot="5400000">
            <a:off x="6944593" y="3478555"/>
            <a:ext cx="1832659" cy="1981199"/>
          </a:xfrm>
          <a:prstGeom prst="rect">
            <a:avLst/>
          </a:prstGeom>
        </p:spPr>
      </p:pic>
      <p:pic>
        <p:nvPicPr>
          <p:cNvPr id="9" name="Picture 8">
            <a:extLst>
              <a:ext uri="{FF2B5EF4-FFF2-40B4-BE49-F238E27FC236}">
                <a16:creationId xmlns:a16="http://schemas.microsoft.com/office/drawing/2014/main" id="{B9B90AEC-22EB-0B53-C93E-947658C7BC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964265" y="2131167"/>
            <a:ext cx="3098800" cy="2324100"/>
          </a:xfrm>
          <a:prstGeom prst="rect">
            <a:avLst/>
          </a:prstGeom>
        </p:spPr>
      </p:pic>
    </p:spTree>
    <p:extLst>
      <p:ext uri="{BB962C8B-B14F-4D97-AF65-F5344CB8AC3E}">
        <p14:creationId xmlns:p14="http://schemas.microsoft.com/office/powerpoint/2010/main" val="407735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193514" y="1130839"/>
            <a:ext cx="1759111" cy="646331"/>
          </a:xfrm>
          <a:prstGeom prst="rect">
            <a:avLst/>
          </a:prstGeom>
          <a:noFill/>
        </p:spPr>
        <p:txBody>
          <a:bodyPr wrap="square" rtlCol="0">
            <a:spAutoFit/>
          </a:bodyPr>
          <a:lstStyle/>
          <a:p>
            <a:r>
              <a:rPr lang="en-US" sz="3600" b="1" dirty="0">
                <a:cs typeface="Arial" panose="020B0604020202020204" pitchFamily="34" charset="0"/>
              </a:rPr>
              <a:t>Step 5</a:t>
            </a:r>
          </a:p>
        </p:txBody>
      </p:sp>
      <p:sp>
        <p:nvSpPr>
          <p:cNvPr id="3" name="TextBox 2">
            <a:extLst>
              <a:ext uri="{FF2B5EF4-FFF2-40B4-BE49-F238E27FC236}">
                <a16:creationId xmlns:a16="http://schemas.microsoft.com/office/drawing/2014/main" id="{A2F655EE-3226-FFAA-D377-924D655D479F}"/>
              </a:ext>
            </a:extLst>
          </p:cNvPr>
          <p:cNvSpPr txBox="1"/>
          <p:nvPr/>
        </p:nvSpPr>
        <p:spPr>
          <a:xfrm>
            <a:off x="233959" y="1852651"/>
            <a:ext cx="2822244" cy="3725122"/>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Remove the paper templates</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Glue Side B to Base A</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Glue Back D to Side B and Base A</a:t>
            </a:r>
          </a:p>
          <a:p>
            <a:pPr marL="342900" indent="-342900">
              <a:lnSpc>
                <a:spcPct val="90000"/>
              </a:lnSpc>
              <a:spcBef>
                <a:spcPts val="1000"/>
              </a:spcBef>
              <a:buFont typeface="Arial" panose="020B0604020202020204" pitchFamily="34" charset="0"/>
              <a:buChar char="•"/>
            </a:pPr>
            <a:r>
              <a:rPr lang="en-GB" sz="2400" dirty="0">
                <a:solidFill>
                  <a:srgbClr val="202124"/>
                </a:solidFill>
                <a:cs typeface="Arial" panose="020B0604020202020204" pitchFamily="34" charset="0"/>
              </a:rPr>
              <a:t>Glue Side C</a:t>
            </a:r>
          </a:p>
          <a:p>
            <a:pPr marL="342900" indent="-342900">
              <a:lnSpc>
                <a:spcPct val="90000"/>
              </a:lnSpc>
              <a:spcBef>
                <a:spcPts val="1000"/>
              </a:spcBef>
              <a:buFont typeface="Arial" panose="020B0604020202020204" pitchFamily="34" charset="0"/>
              <a:buChar char="•"/>
            </a:pPr>
            <a:endParaRPr lang="en-GB" sz="2400" dirty="0">
              <a:solidFill>
                <a:srgbClr val="202124"/>
              </a:solidFill>
              <a:latin typeface="arial" panose="020B0604020202020204" pitchFamily="34" charset="0"/>
              <a:cs typeface="Arial" panose="020B0604020202020204" pitchFamily="34" charset="0"/>
            </a:endParaRPr>
          </a:p>
          <a:p>
            <a:pPr>
              <a:lnSpc>
                <a:spcPct val="90000"/>
              </a:lnSpc>
              <a:spcBef>
                <a:spcPts val="1000"/>
              </a:spcBef>
            </a:pPr>
            <a:endParaRPr lang="en-GB" sz="2400" dirty="0">
              <a:solidFill>
                <a:srgbClr val="20212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BAECAC-7189-ED5C-696B-3FB75669BE07}"/>
              </a:ext>
            </a:extLst>
          </p:cNvPr>
          <p:cNvSpPr txBox="1"/>
          <p:nvPr/>
        </p:nvSpPr>
        <p:spPr>
          <a:xfrm>
            <a:off x="1567060" y="1315505"/>
            <a:ext cx="461765" cy="369332"/>
          </a:xfrm>
          <a:prstGeom prst="rect">
            <a:avLst/>
          </a:prstGeom>
          <a:noFill/>
        </p:spPr>
        <p:txBody>
          <a:bodyPr wrap="square">
            <a:spAutoFit/>
          </a:bodyPr>
          <a:lstStyle/>
          <a:p>
            <a:r>
              <a:rPr lang="en-GB" sz="1800" dirty="0">
                <a:effectLst/>
                <a:latin typeface="Arial" panose="020B0604020202020204" pitchFamily="34" charset="0"/>
                <a:ea typeface="Times New Roman" panose="02020603050405020304" pitchFamily="18" charset="0"/>
                <a:cs typeface="Arial" panose="020B0604020202020204" pitchFamily="34" charset="0"/>
              </a:rPr>
              <a:t>⚠</a:t>
            </a:r>
            <a:endParaRPr lang="en-GB" dirty="0"/>
          </a:p>
        </p:txBody>
      </p:sp>
      <p:pic>
        <p:nvPicPr>
          <p:cNvPr id="8" name="Picture 7" descr="A picture containing text&#10;&#10;Description automatically generated">
            <a:extLst>
              <a:ext uri="{FF2B5EF4-FFF2-40B4-BE49-F238E27FC236}">
                <a16:creationId xmlns:a16="http://schemas.microsoft.com/office/drawing/2014/main" id="{B0542452-EBCF-62AF-5D17-810FE8374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4760411" y="262866"/>
            <a:ext cx="2078996" cy="4972288"/>
          </a:xfrm>
          <a:prstGeom prst="rect">
            <a:avLst/>
          </a:prstGeom>
        </p:spPr>
      </p:pic>
      <p:sp>
        <p:nvSpPr>
          <p:cNvPr id="10" name="TextBox 9">
            <a:extLst>
              <a:ext uri="{FF2B5EF4-FFF2-40B4-BE49-F238E27FC236}">
                <a16:creationId xmlns:a16="http://schemas.microsoft.com/office/drawing/2014/main" id="{9AC2AE5F-AD32-1580-9D5F-3AC6EFEB0EEE}"/>
              </a:ext>
            </a:extLst>
          </p:cNvPr>
          <p:cNvSpPr txBox="1"/>
          <p:nvPr/>
        </p:nvSpPr>
        <p:spPr>
          <a:xfrm>
            <a:off x="5627644" y="3078718"/>
            <a:ext cx="344531" cy="369332"/>
          </a:xfrm>
          <a:prstGeom prst="rect">
            <a:avLst/>
          </a:prstGeom>
          <a:solidFill>
            <a:schemeClr val="bg1"/>
          </a:solidFill>
        </p:spPr>
        <p:txBody>
          <a:bodyPr wrap="square" rtlCol="0">
            <a:spAutoFit/>
          </a:bodyPr>
          <a:lstStyle/>
          <a:p>
            <a:r>
              <a:rPr lang="en-GB" b="1" dirty="0">
                <a:solidFill>
                  <a:srgbClr val="FF0000"/>
                </a:solidFill>
              </a:rPr>
              <a:t>A</a:t>
            </a:r>
          </a:p>
        </p:txBody>
      </p:sp>
      <p:sp>
        <p:nvSpPr>
          <p:cNvPr id="11" name="TextBox 10">
            <a:extLst>
              <a:ext uri="{FF2B5EF4-FFF2-40B4-BE49-F238E27FC236}">
                <a16:creationId xmlns:a16="http://schemas.microsoft.com/office/drawing/2014/main" id="{046C37F5-2342-5DA5-4942-811726FC71FC}"/>
              </a:ext>
            </a:extLst>
          </p:cNvPr>
          <p:cNvSpPr txBox="1"/>
          <p:nvPr/>
        </p:nvSpPr>
        <p:spPr>
          <a:xfrm>
            <a:off x="4636982" y="3059668"/>
            <a:ext cx="344531" cy="369332"/>
          </a:xfrm>
          <a:prstGeom prst="rect">
            <a:avLst/>
          </a:prstGeom>
          <a:solidFill>
            <a:schemeClr val="bg1"/>
          </a:solidFill>
        </p:spPr>
        <p:txBody>
          <a:bodyPr wrap="square" rtlCol="0">
            <a:spAutoFit/>
          </a:bodyPr>
          <a:lstStyle/>
          <a:p>
            <a:r>
              <a:rPr lang="en-GB" b="1" dirty="0">
                <a:solidFill>
                  <a:srgbClr val="FF0000"/>
                </a:solidFill>
              </a:rPr>
              <a:t>B</a:t>
            </a:r>
          </a:p>
        </p:txBody>
      </p:sp>
      <p:sp>
        <p:nvSpPr>
          <p:cNvPr id="12" name="TextBox 11">
            <a:extLst>
              <a:ext uri="{FF2B5EF4-FFF2-40B4-BE49-F238E27FC236}">
                <a16:creationId xmlns:a16="http://schemas.microsoft.com/office/drawing/2014/main" id="{09ADCB9C-82E8-3AA0-EB36-4D8A4EE4C6F6}"/>
              </a:ext>
            </a:extLst>
          </p:cNvPr>
          <p:cNvSpPr txBox="1"/>
          <p:nvPr/>
        </p:nvSpPr>
        <p:spPr>
          <a:xfrm>
            <a:off x="6919907" y="3027997"/>
            <a:ext cx="344531" cy="369332"/>
          </a:xfrm>
          <a:prstGeom prst="rect">
            <a:avLst/>
          </a:prstGeom>
          <a:solidFill>
            <a:schemeClr val="bg1"/>
          </a:solidFill>
        </p:spPr>
        <p:txBody>
          <a:bodyPr wrap="square" rtlCol="0">
            <a:spAutoFit/>
          </a:bodyPr>
          <a:lstStyle/>
          <a:p>
            <a:r>
              <a:rPr lang="en-GB" b="1" dirty="0">
                <a:solidFill>
                  <a:srgbClr val="FF0000"/>
                </a:solidFill>
              </a:rPr>
              <a:t>C</a:t>
            </a:r>
          </a:p>
        </p:txBody>
      </p:sp>
      <p:sp>
        <p:nvSpPr>
          <p:cNvPr id="13" name="TextBox 12">
            <a:extLst>
              <a:ext uri="{FF2B5EF4-FFF2-40B4-BE49-F238E27FC236}">
                <a16:creationId xmlns:a16="http://schemas.microsoft.com/office/drawing/2014/main" id="{1AC7A8BB-C6C7-0587-0888-A0B1D529A493}"/>
              </a:ext>
            </a:extLst>
          </p:cNvPr>
          <p:cNvSpPr txBox="1"/>
          <p:nvPr/>
        </p:nvSpPr>
        <p:spPr>
          <a:xfrm>
            <a:off x="5633418" y="2102216"/>
            <a:ext cx="344531" cy="369332"/>
          </a:xfrm>
          <a:prstGeom prst="rect">
            <a:avLst/>
          </a:prstGeom>
          <a:solidFill>
            <a:schemeClr val="bg1"/>
          </a:solidFill>
        </p:spPr>
        <p:txBody>
          <a:bodyPr wrap="square" rtlCol="0">
            <a:spAutoFit/>
          </a:bodyPr>
          <a:lstStyle/>
          <a:p>
            <a:r>
              <a:rPr lang="en-GB" b="1" dirty="0">
                <a:solidFill>
                  <a:srgbClr val="FF0000"/>
                </a:solidFill>
              </a:rPr>
              <a:t>D</a:t>
            </a:r>
          </a:p>
        </p:txBody>
      </p:sp>
      <p:pic>
        <p:nvPicPr>
          <p:cNvPr id="15" name="Picture 14">
            <a:extLst>
              <a:ext uri="{FF2B5EF4-FFF2-40B4-BE49-F238E27FC236}">
                <a16:creationId xmlns:a16="http://schemas.microsoft.com/office/drawing/2014/main" id="{AFEBB29C-D3D7-9538-2D39-5E9552ED1D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816" t="18889" r="12524" b="14074"/>
          <a:stretch/>
        </p:blipFill>
        <p:spPr>
          <a:xfrm rot="5400000">
            <a:off x="2733902" y="4112699"/>
            <a:ext cx="2160399" cy="1515796"/>
          </a:xfrm>
          <a:prstGeom prst="rect">
            <a:avLst/>
          </a:prstGeom>
        </p:spPr>
      </p:pic>
      <p:pic>
        <p:nvPicPr>
          <p:cNvPr id="17" name="Picture 16">
            <a:extLst>
              <a:ext uri="{FF2B5EF4-FFF2-40B4-BE49-F238E27FC236}">
                <a16:creationId xmlns:a16="http://schemas.microsoft.com/office/drawing/2014/main" id="{EF3F8A0C-2582-D8BD-E652-651C7CB4B8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473" r="25240" b="3329"/>
          <a:stretch/>
        </p:blipFill>
        <p:spPr>
          <a:xfrm rot="5400000">
            <a:off x="4714757" y="3853316"/>
            <a:ext cx="2100831" cy="2136676"/>
          </a:xfrm>
          <a:prstGeom prst="rect">
            <a:avLst/>
          </a:prstGeom>
        </p:spPr>
      </p:pic>
      <p:pic>
        <p:nvPicPr>
          <p:cNvPr id="19" name="Picture 18">
            <a:extLst>
              <a:ext uri="{FF2B5EF4-FFF2-40B4-BE49-F238E27FC236}">
                <a16:creationId xmlns:a16="http://schemas.microsoft.com/office/drawing/2014/main" id="{CC5AA6E6-EABA-1218-E1E9-2DB14A70C63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9861" t="6111" r="9305" b="9259"/>
          <a:stretch/>
        </p:blipFill>
        <p:spPr>
          <a:xfrm rot="5400000">
            <a:off x="6841616" y="3980999"/>
            <a:ext cx="2147258" cy="1924110"/>
          </a:xfrm>
          <a:prstGeom prst="rect">
            <a:avLst/>
          </a:prstGeom>
        </p:spPr>
      </p:pic>
    </p:spTree>
    <p:extLst>
      <p:ext uri="{BB962C8B-B14F-4D97-AF65-F5344CB8AC3E}">
        <p14:creationId xmlns:p14="http://schemas.microsoft.com/office/powerpoint/2010/main" val="1674952517"/>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769</TotalTime>
  <Words>499</Words>
  <Application>Microsoft Office PowerPoint</Application>
  <PresentationFormat>On-screen Show (4:3)</PresentationFormat>
  <Paragraphs>90</Paragraphs>
  <Slides>14</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arial</vt:lpstr>
      <vt:lpstr>Calibri</vt:lpstr>
      <vt:lpstr>Symbol</vt:lpstr>
      <vt:lpstr>3_Office Theme</vt:lpstr>
      <vt:lpstr>2_Office Theme</vt:lpstr>
      <vt:lpstr>4_Office Theme</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hydraulic systems presentation</dc:title>
  <dc:creator>Attainment in Education</dc:creator>
  <dc:description/>
  <cp:lastModifiedBy>Holly Margerison-Smith</cp:lastModifiedBy>
  <cp:revision>230</cp:revision>
  <dcterms:created xsi:type="dcterms:W3CDTF">2017-06-28T15:11:57Z</dcterms:created>
  <dcterms:modified xsi:type="dcterms:W3CDTF">2023-04-12T13:48:28Z</dcterms:modified>
  <cp:category/>
</cp:coreProperties>
</file>