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9" r:id="rId2"/>
    <p:sldId id="260" r:id="rId3"/>
    <p:sldId id="280" r:id="rId4"/>
    <p:sldId id="288" r:id="rId5"/>
    <p:sldId id="282" r:id="rId6"/>
    <p:sldId id="281" r:id="rId7"/>
    <p:sldId id="283" r:id="rId8"/>
    <p:sldId id="285" r:id="rId9"/>
    <p:sldId id="286" r:id="rId10"/>
    <p:sldId id="287"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EE4"/>
    <a:srgbClr val="9B6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93447" autoAdjust="0"/>
  </p:normalViewPr>
  <p:slideViewPr>
    <p:cSldViewPr snapToGrid="0" snapToObjects="1">
      <p:cViewPr varScale="1">
        <p:scale>
          <a:sx n="78" d="100"/>
          <a:sy n="78" d="100"/>
        </p:scale>
        <p:origin x="22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6CEB0-418C-2046-9272-82D293C526B0}" type="datetimeFigureOut">
              <a:rPr lang="en-US" smtClean="0"/>
              <a:t>4/12/2023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6DACC-DEBC-B94A-99CC-EF6FB7FAD4A2}" type="slidenum">
              <a:rPr lang="en-US" smtClean="0"/>
              <a:t>‹#›</a:t>
            </a:fld>
            <a:endParaRPr lang="en-US" dirty="0"/>
          </a:p>
        </p:txBody>
      </p:sp>
    </p:spTree>
    <p:extLst>
      <p:ext uri="{BB962C8B-B14F-4D97-AF65-F5344CB8AC3E}">
        <p14:creationId xmlns:p14="http://schemas.microsoft.com/office/powerpoint/2010/main" val="28160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Fairfield website: https://www.fairfields.co.uk/</a:t>
            </a:r>
          </a:p>
        </p:txBody>
      </p:sp>
      <p:sp>
        <p:nvSpPr>
          <p:cNvPr id="4" name="Slide Number Placeholder 3"/>
          <p:cNvSpPr>
            <a:spLocks noGrp="1"/>
          </p:cNvSpPr>
          <p:nvPr>
            <p:ph type="sldNum" sz="quarter" idx="5"/>
          </p:nvPr>
        </p:nvSpPr>
        <p:spPr/>
        <p:txBody>
          <a:bodyPr/>
          <a:lstStyle/>
          <a:p>
            <a:fld id="{7616DACC-DEBC-B94A-99CC-EF6FB7FAD4A2}" type="slidenum">
              <a:rPr lang="en-US" smtClean="0"/>
              <a:t>6</a:t>
            </a:fld>
            <a:endParaRPr lang="en-US" dirty="0"/>
          </a:p>
        </p:txBody>
      </p:sp>
    </p:spTree>
    <p:extLst>
      <p:ext uri="{BB962C8B-B14F-4D97-AF65-F5344CB8AC3E}">
        <p14:creationId xmlns:p14="http://schemas.microsoft.com/office/powerpoint/2010/main" val="401545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ball should sink as it is denser than the water.</a:t>
            </a:r>
          </a:p>
        </p:txBody>
      </p:sp>
      <p:sp>
        <p:nvSpPr>
          <p:cNvPr id="4" name="Slide Number Placeholder 3"/>
          <p:cNvSpPr>
            <a:spLocks noGrp="1"/>
          </p:cNvSpPr>
          <p:nvPr>
            <p:ph type="sldNum" sz="quarter" idx="5"/>
          </p:nvPr>
        </p:nvSpPr>
        <p:spPr/>
        <p:txBody>
          <a:bodyPr/>
          <a:lstStyle/>
          <a:p>
            <a:fld id="{7616DACC-DEBC-B94A-99CC-EF6FB7FAD4A2}" type="slidenum">
              <a:rPr lang="en-US" smtClean="0"/>
              <a:t>7</a:t>
            </a:fld>
            <a:endParaRPr lang="en-US" dirty="0"/>
          </a:p>
        </p:txBody>
      </p:sp>
    </p:spTree>
    <p:extLst>
      <p:ext uri="{BB962C8B-B14F-4D97-AF65-F5344CB8AC3E}">
        <p14:creationId xmlns:p14="http://schemas.microsoft.com/office/powerpoint/2010/main" val="12938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ball should sink as it is denser than the water.</a:t>
            </a:r>
          </a:p>
          <a:p>
            <a:endParaRPr lang="en-GB" dirty="0"/>
          </a:p>
        </p:txBody>
      </p:sp>
      <p:sp>
        <p:nvSpPr>
          <p:cNvPr id="4" name="Slide Number Placeholder 3"/>
          <p:cNvSpPr>
            <a:spLocks noGrp="1"/>
          </p:cNvSpPr>
          <p:nvPr>
            <p:ph type="sldNum" sz="quarter" idx="5"/>
          </p:nvPr>
        </p:nvSpPr>
        <p:spPr/>
        <p:txBody>
          <a:bodyPr/>
          <a:lstStyle/>
          <a:p>
            <a:fld id="{7616DACC-DEBC-B94A-99CC-EF6FB7FAD4A2}" type="slidenum">
              <a:rPr lang="en-US" smtClean="0"/>
              <a:t>8</a:t>
            </a:fld>
            <a:endParaRPr lang="en-US" dirty="0"/>
          </a:p>
        </p:txBody>
      </p:sp>
    </p:spTree>
    <p:extLst>
      <p:ext uri="{BB962C8B-B14F-4D97-AF65-F5344CB8AC3E}">
        <p14:creationId xmlns:p14="http://schemas.microsoft.com/office/powerpoint/2010/main" val="228592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the shape has heavy round sides and air in the middle. It’s overall average density is less, so it will float. The displacement is the same as the weight has not changed. This is Archimedes’ principle in action.</a:t>
            </a:r>
          </a:p>
        </p:txBody>
      </p:sp>
      <p:sp>
        <p:nvSpPr>
          <p:cNvPr id="4" name="Slide Number Placeholder 3"/>
          <p:cNvSpPr>
            <a:spLocks noGrp="1"/>
          </p:cNvSpPr>
          <p:nvPr>
            <p:ph type="sldNum" sz="quarter" idx="5"/>
          </p:nvPr>
        </p:nvSpPr>
        <p:spPr/>
        <p:txBody>
          <a:bodyPr/>
          <a:lstStyle/>
          <a:p>
            <a:fld id="{7616DACC-DEBC-B94A-99CC-EF6FB7FAD4A2}" type="slidenum">
              <a:rPr lang="en-US" smtClean="0"/>
              <a:t>9</a:t>
            </a:fld>
            <a:endParaRPr lang="en-US" dirty="0"/>
          </a:p>
        </p:txBody>
      </p:sp>
    </p:spTree>
    <p:extLst>
      <p:ext uri="{BB962C8B-B14F-4D97-AF65-F5344CB8AC3E}">
        <p14:creationId xmlns:p14="http://schemas.microsoft.com/office/powerpoint/2010/main" val="410800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pic>
        <p:nvPicPr>
          <p:cNvPr id="7" name="Picture 6" descr="A picture containing logo&#10;&#10;Description automatically generated">
            <a:extLst>
              <a:ext uri="{FF2B5EF4-FFF2-40B4-BE49-F238E27FC236}">
                <a16:creationId xmlns:a16="http://schemas.microsoft.com/office/drawing/2014/main" id="{430C2B57-6C82-CA88-761B-1EF4A2CE506A}"/>
              </a:ext>
            </a:extLst>
          </p:cNvPr>
          <p:cNvPicPr>
            <a:picLocks noChangeAspect="1"/>
          </p:cNvPicPr>
          <p:nvPr userDrawn="1"/>
        </p:nvPicPr>
        <p:blipFill>
          <a:blip r:embed="rId2"/>
          <a:stretch>
            <a:fillRect/>
          </a:stretch>
        </p:blipFill>
        <p:spPr>
          <a:xfrm>
            <a:off x="7762054" y="6154482"/>
            <a:ext cx="1300852" cy="621027"/>
          </a:xfrm>
          <a:prstGeom prst="rect">
            <a:avLst/>
          </a:prstGeom>
        </p:spPr>
      </p:pic>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8185BC-0788-4217-9907-D80163D13B10}"/>
              </a:ext>
            </a:extLst>
          </p:cNvPr>
          <p:cNvSpPr txBox="1"/>
          <p:nvPr/>
        </p:nvSpPr>
        <p:spPr>
          <a:xfrm>
            <a:off x="307164" y="1030930"/>
            <a:ext cx="8392886" cy="830997"/>
          </a:xfrm>
          <a:prstGeom prst="rect">
            <a:avLst/>
          </a:prstGeom>
          <a:noFill/>
        </p:spPr>
        <p:txBody>
          <a:bodyPr wrap="square" rtlCol="0">
            <a:spAutoFit/>
          </a:bodyPr>
          <a:lstStyle/>
          <a:p>
            <a:pPr algn="ctr"/>
            <a:r>
              <a:rPr lang="en-GB" sz="4800" b="1" dirty="0">
                <a:latin typeface="Calibri" panose="020F0502020204030204" pitchFamily="34" charset="0"/>
                <a:cs typeface="Calibri" panose="020F0502020204030204" pitchFamily="34" charset="0"/>
              </a:rPr>
              <a:t>Investigate why boats float</a:t>
            </a:r>
          </a:p>
        </p:txBody>
      </p:sp>
      <p:sp>
        <p:nvSpPr>
          <p:cNvPr id="7" name="TextBox 6">
            <a:extLst>
              <a:ext uri="{FF2B5EF4-FFF2-40B4-BE49-F238E27FC236}">
                <a16:creationId xmlns:a16="http://schemas.microsoft.com/office/drawing/2014/main" id="{BEDA8375-DFF6-40A7-9531-A73E0B5A4DDF}"/>
              </a:ext>
            </a:extLst>
          </p:cNvPr>
          <p:cNvSpPr txBox="1"/>
          <p:nvPr/>
        </p:nvSpPr>
        <p:spPr>
          <a:xfrm>
            <a:off x="273377" y="5365405"/>
            <a:ext cx="8592293" cy="461665"/>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Using Archimedes’ principle to investigate why boats float</a:t>
            </a:r>
          </a:p>
        </p:txBody>
      </p:sp>
      <p:pic>
        <p:nvPicPr>
          <p:cNvPr id="2" name="Picture 1">
            <a:extLst>
              <a:ext uri="{FF2B5EF4-FFF2-40B4-BE49-F238E27FC236}">
                <a16:creationId xmlns:a16="http://schemas.microsoft.com/office/drawing/2014/main" id="{A63E9E4E-3C42-AAFB-8D75-2F02276BF9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270" y="1997934"/>
            <a:ext cx="4740676" cy="3140698"/>
          </a:xfrm>
          <a:prstGeom prst="rect">
            <a:avLst/>
          </a:prstGeom>
        </p:spPr>
      </p:pic>
    </p:spTree>
    <p:extLst>
      <p:ext uri="{BB962C8B-B14F-4D97-AF65-F5344CB8AC3E}">
        <p14:creationId xmlns:p14="http://schemas.microsoft.com/office/powerpoint/2010/main" val="368506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311647" y="1168703"/>
            <a:ext cx="8061456"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Why do boats float? </a:t>
            </a:r>
          </a:p>
          <a:p>
            <a:pPr algn="l"/>
            <a:endParaRPr lang="en-GB" sz="2800" dirty="0"/>
          </a:p>
          <a:p>
            <a:pPr algn="l"/>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311647" y="1967183"/>
            <a:ext cx="5130365" cy="3293209"/>
          </a:xfrm>
          <a:prstGeom prst="rect">
            <a:avLst/>
          </a:prstGeom>
          <a:noFill/>
        </p:spPr>
        <p:txBody>
          <a:bodyPr wrap="square" rtlCol="0">
            <a:spAutoFit/>
          </a:bodyPr>
          <a:lstStyle/>
          <a:p>
            <a:pPr marL="457200" indent="-457200">
              <a:buFont typeface="Arial" panose="020B0604020202020204" pitchFamily="34" charset="0"/>
              <a:buChar char="•"/>
            </a:pPr>
            <a:r>
              <a:rPr lang="en-GB" sz="2600" b="0" i="0" dirty="0">
                <a:effectLst/>
                <a:latin typeface="Calibri" panose="020F0502020204030204" pitchFamily="34" charset="0"/>
                <a:cs typeface="Calibri" panose="020F0502020204030204" pitchFamily="34" charset="0"/>
              </a:rPr>
              <a:t>Large ships like cruise ships have wide U-shaped hulls</a:t>
            </a:r>
          </a:p>
          <a:p>
            <a:pPr marL="457200" indent="-457200">
              <a:buFont typeface="Arial" panose="020B0604020202020204" pitchFamily="34" charset="0"/>
              <a:buChar char="•"/>
            </a:pPr>
            <a:r>
              <a:rPr lang="en-GB" sz="2600" b="0" i="0" dirty="0">
                <a:effectLst/>
                <a:latin typeface="Calibri" panose="020F0502020204030204" pitchFamily="34" charset="0"/>
                <a:cs typeface="Calibri" panose="020F0502020204030204" pitchFamily="34" charset="0"/>
              </a:rPr>
              <a:t>These displace huge volumes of water, but are mainly hollow</a:t>
            </a:r>
          </a:p>
          <a:p>
            <a:pPr marL="457200" indent="-457200">
              <a:buFont typeface="Arial" panose="020B0604020202020204" pitchFamily="34" charset="0"/>
              <a:buChar char="•"/>
            </a:pPr>
            <a:r>
              <a:rPr lang="en-GB" sz="2600" b="0" i="0" dirty="0">
                <a:effectLst/>
                <a:latin typeface="Calibri" panose="020F0502020204030204" pitchFamily="34" charset="0"/>
                <a:cs typeface="Calibri" panose="020F0502020204030204" pitchFamily="34" charset="0"/>
              </a:rPr>
              <a:t>This decreases the effective density of the ship and helps keep it afloat, even when it is full with cargo and passengers</a:t>
            </a:r>
            <a:endParaRPr lang="en-GB" sz="2600" dirty="0">
              <a:latin typeface="Calibri" panose="020F0502020204030204" pitchFamily="34" charset="0"/>
              <a:cs typeface="Calibri" panose="020F0502020204030204" pitchFamily="34" charset="0"/>
            </a:endParaRPr>
          </a:p>
        </p:txBody>
      </p:sp>
      <p:pic>
        <p:nvPicPr>
          <p:cNvPr id="3" name="Picture 2" descr="A large cruise ship&#10;&#10;Description automatically generated with low confidence">
            <a:extLst>
              <a:ext uri="{FF2B5EF4-FFF2-40B4-BE49-F238E27FC236}">
                <a16:creationId xmlns:a16="http://schemas.microsoft.com/office/drawing/2014/main" id="{823881E9-EDC3-AB7E-EBC2-839287B262C9}"/>
              </a:ext>
            </a:extLst>
          </p:cNvPr>
          <p:cNvPicPr>
            <a:picLocks noChangeAspect="1"/>
          </p:cNvPicPr>
          <p:nvPr/>
        </p:nvPicPr>
        <p:blipFill rotWithShape="1">
          <a:blip r:embed="rId3"/>
          <a:srcRect l="12833" t="10850" r="12188" b="19077"/>
          <a:stretch/>
        </p:blipFill>
        <p:spPr>
          <a:xfrm>
            <a:off x="5610687" y="2426946"/>
            <a:ext cx="3221666" cy="2004108"/>
          </a:xfrm>
          <a:prstGeom prst="rect">
            <a:avLst/>
          </a:prstGeom>
        </p:spPr>
      </p:pic>
    </p:spTree>
    <p:extLst>
      <p:ext uri="{BB962C8B-B14F-4D97-AF65-F5344CB8AC3E}">
        <p14:creationId xmlns:p14="http://schemas.microsoft.com/office/powerpoint/2010/main" val="208763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CB5E413E-68A6-4107-BFDC-D968057E1C01}"/>
              </a:ext>
            </a:extLst>
          </p:cNvPr>
          <p:cNvSpPr txBox="1">
            <a:spLocks/>
          </p:cNvSpPr>
          <p:nvPr/>
        </p:nvSpPr>
        <p:spPr>
          <a:xfrm>
            <a:off x="232496" y="1209444"/>
            <a:ext cx="2244586"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Extension </a:t>
            </a:r>
            <a:endParaRPr lang="en-GB" dirty="0"/>
          </a:p>
        </p:txBody>
      </p:sp>
      <p:sp>
        <p:nvSpPr>
          <p:cNvPr id="5" name="TextBox 4">
            <a:extLst>
              <a:ext uri="{FF2B5EF4-FFF2-40B4-BE49-F238E27FC236}">
                <a16:creationId xmlns:a16="http://schemas.microsoft.com/office/drawing/2014/main" id="{FE10FD20-FB61-46D0-B730-052FD1709DD9}"/>
              </a:ext>
            </a:extLst>
          </p:cNvPr>
          <p:cNvSpPr txBox="1"/>
          <p:nvPr/>
        </p:nvSpPr>
        <p:spPr>
          <a:xfrm>
            <a:off x="232496" y="1889740"/>
            <a:ext cx="8309283"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cs typeface="Arial" panose="020B0604020202020204" pitchFamily="34" charset="0"/>
              </a:rPr>
              <a:t>Try adding small items into the modelling clay boat. How much weight it can carry before it sinks?</a:t>
            </a:r>
          </a:p>
          <a:p>
            <a:pPr marL="342900" indent="-342900">
              <a:buFont typeface="Arial" panose="020B0604020202020204" pitchFamily="34" charset="0"/>
              <a:buChar char="•"/>
            </a:pPr>
            <a:r>
              <a:rPr lang="en-GB" sz="2400" dirty="0">
                <a:cs typeface="Arial" panose="020B0604020202020204" pitchFamily="34" charset="0"/>
              </a:rPr>
              <a:t>Calculate the density of the ball and the boat shape made from modelling clay.</a:t>
            </a:r>
          </a:p>
        </p:txBody>
      </p:sp>
    </p:spTree>
    <p:extLst>
      <p:ext uri="{BB962C8B-B14F-4D97-AF65-F5344CB8AC3E}">
        <p14:creationId xmlns:p14="http://schemas.microsoft.com/office/powerpoint/2010/main" val="91620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3DA341-E304-3387-8B22-0AF142ADED5E}"/>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723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046155"/>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  Archimedes </a:t>
            </a:r>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168891" y="1917187"/>
            <a:ext cx="6169766"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Archimedes was a mathematician and physicist in ancient Greece</a:t>
            </a:r>
          </a:p>
          <a:p>
            <a:pPr marL="342900" indent="-342900">
              <a:buFont typeface="Arial" panose="020B0604020202020204" pitchFamily="34" charset="0"/>
              <a:buChar char="•"/>
            </a:pPr>
            <a:r>
              <a:rPr lang="en-GB" sz="2400" dirty="0"/>
              <a:t>During a bath, he noticed that water spilled over the sides when he got in</a:t>
            </a:r>
          </a:p>
          <a:p>
            <a:pPr marL="342900" indent="-342900">
              <a:buFont typeface="Arial" panose="020B0604020202020204" pitchFamily="34" charset="0"/>
              <a:buChar char="•"/>
            </a:pPr>
            <a:r>
              <a:rPr lang="en-GB" sz="2400" dirty="0"/>
              <a:t>He then realised the relationship between volume and mass</a:t>
            </a:r>
          </a:p>
        </p:txBody>
      </p:sp>
      <p:pic>
        <p:nvPicPr>
          <p:cNvPr id="3" name="Picture 2" descr="A statue of a person&#10;&#10;Description automatically generated with medium confidence">
            <a:extLst>
              <a:ext uri="{FF2B5EF4-FFF2-40B4-BE49-F238E27FC236}">
                <a16:creationId xmlns:a16="http://schemas.microsoft.com/office/drawing/2014/main" id="{01B3D7A9-4ABC-6B15-EEE3-368A596145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335" t="9320" r="10966" b="18964"/>
          <a:stretch/>
        </p:blipFill>
        <p:spPr>
          <a:xfrm>
            <a:off x="6435385" y="1466359"/>
            <a:ext cx="2391405" cy="3551845"/>
          </a:xfrm>
          <a:prstGeom prst="rect">
            <a:avLst/>
          </a:prstGeom>
        </p:spPr>
      </p:pic>
      <p:pic>
        <p:nvPicPr>
          <p:cNvPr id="5" name="Picture 4">
            <a:extLst>
              <a:ext uri="{FF2B5EF4-FFF2-40B4-BE49-F238E27FC236}">
                <a16:creationId xmlns:a16="http://schemas.microsoft.com/office/drawing/2014/main" id="{C02F953C-EA25-D8BB-C13E-6A5F867BF9D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67490" y="4057693"/>
            <a:ext cx="2622516" cy="1754152"/>
          </a:xfrm>
          <a:prstGeom prst="rect">
            <a:avLst/>
          </a:prstGeom>
        </p:spPr>
      </p:pic>
    </p:spTree>
    <p:extLst>
      <p:ext uri="{BB962C8B-B14F-4D97-AF65-F5344CB8AC3E}">
        <p14:creationId xmlns:p14="http://schemas.microsoft.com/office/powerpoint/2010/main" val="400494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AB0BE-9E5E-4A68-C622-2F323AAC433A}"/>
              </a:ext>
            </a:extLst>
          </p:cNvPr>
          <p:cNvSpPr/>
          <p:nvPr/>
        </p:nvSpPr>
        <p:spPr>
          <a:xfrm>
            <a:off x="237731" y="1819129"/>
            <a:ext cx="8787286" cy="1200329"/>
          </a:xfrm>
          <a:prstGeom prst="rect">
            <a:avLst/>
          </a:prstGeom>
        </p:spPr>
        <p:txBody>
          <a:bodyPr wrap="square">
            <a:spAutoFit/>
          </a:bodyPr>
          <a:lstStyle/>
          <a:p>
            <a:pPr marL="342900" indent="-342900">
              <a:buFont typeface="Arial" panose="020B0604020202020204" pitchFamily="34" charset="0"/>
              <a:buChar char="•"/>
            </a:pPr>
            <a:r>
              <a:rPr lang="en-US" sz="2400" b="1" dirty="0"/>
              <a:t>Density</a:t>
            </a:r>
            <a:r>
              <a:rPr lang="en-US" sz="2400" dirty="0"/>
              <a:t> is the amount of mass something has per unit volume</a:t>
            </a:r>
          </a:p>
          <a:p>
            <a:pPr marL="342900" indent="-342900">
              <a:buFont typeface="Arial" panose="020B0604020202020204" pitchFamily="34" charset="0"/>
              <a:buChar char="•"/>
            </a:pPr>
            <a:r>
              <a:rPr lang="en-GB" sz="2400" dirty="0">
                <a:solidFill>
                  <a:srgbClr val="231F20"/>
                </a:solidFill>
              </a:rPr>
              <a:t>If two things are the same size, the one that is more dense is heavier</a:t>
            </a:r>
          </a:p>
        </p:txBody>
      </p:sp>
      <p:sp>
        <p:nvSpPr>
          <p:cNvPr id="6" name="TextBox 5">
            <a:extLst>
              <a:ext uri="{FF2B5EF4-FFF2-40B4-BE49-F238E27FC236}">
                <a16:creationId xmlns:a16="http://schemas.microsoft.com/office/drawing/2014/main" id="{6C05415D-5D42-496A-84E6-131C28710FE3}"/>
              </a:ext>
            </a:extLst>
          </p:cNvPr>
          <p:cNvSpPr txBox="1"/>
          <p:nvPr/>
        </p:nvSpPr>
        <p:spPr>
          <a:xfrm>
            <a:off x="199582" y="1026694"/>
            <a:ext cx="3789383" cy="646331"/>
          </a:xfrm>
          <a:prstGeom prst="rect">
            <a:avLst/>
          </a:prstGeom>
          <a:noFill/>
        </p:spPr>
        <p:txBody>
          <a:bodyPr wrap="square" rtlCol="0">
            <a:spAutoFit/>
          </a:bodyPr>
          <a:lstStyle/>
          <a:p>
            <a:r>
              <a:rPr lang="en-GB" sz="3600" b="1" dirty="0"/>
              <a:t>What is Density?</a:t>
            </a:r>
          </a:p>
        </p:txBody>
      </p:sp>
      <p:grpSp>
        <p:nvGrpSpPr>
          <p:cNvPr id="3" name="Group 2">
            <a:extLst>
              <a:ext uri="{FF2B5EF4-FFF2-40B4-BE49-F238E27FC236}">
                <a16:creationId xmlns:a16="http://schemas.microsoft.com/office/drawing/2014/main" id="{A274FE94-BD2A-C2F8-A142-34B198D10832}"/>
              </a:ext>
            </a:extLst>
          </p:cNvPr>
          <p:cNvGrpSpPr/>
          <p:nvPr/>
        </p:nvGrpSpPr>
        <p:grpSpPr>
          <a:xfrm>
            <a:off x="1601924" y="3181311"/>
            <a:ext cx="5940151" cy="2203005"/>
            <a:chOff x="1951701" y="3395217"/>
            <a:chExt cx="5940151" cy="2203005"/>
          </a:xfrm>
        </p:grpSpPr>
        <p:grpSp>
          <p:nvGrpSpPr>
            <p:cNvPr id="8" name="Group 7">
              <a:extLst>
                <a:ext uri="{FF2B5EF4-FFF2-40B4-BE49-F238E27FC236}">
                  <a16:creationId xmlns:a16="http://schemas.microsoft.com/office/drawing/2014/main" id="{1172ED8F-F9C7-1C6A-E12A-5BC20177762F}"/>
                </a:ext>
              </a:extLst>
            </p:cNvPr>
            <p:cNvGrpSpPr/>
            <p:nvPr/>
          </p:nvGrpSpPr>
          <p:grpSpPr>
            <a:xfrm>
              <a:off x="2268357" y="3395217"/>
              <a:ext cx="4607286" cy="2203005"/>
              <a:chOff x="1058780" y="2046770"/>
              <a:chExt cx="6609306" cy="3160284"/>
            </a:xfrm>
          </p:grpSpPr>
          <p:sp>
            <p:nvSpPr>
              <p:cNvPr id="9" name="Isosceles Triangle 8">
                <a:extLst>
                  <a:ext uri="{FF2B5EF4-FFF2-40B4-BE49-F238E27FC236}">
                    <a16:creationId xmlns:a16="http://schemas.microsoft.com/office/drawing/2014/main" id="{70EAD46C-07E8-E16B-FC98-DF2D56AC20F5}"/>
                  </a:ext>
                </a:extLst>
              </p:cNvPr>
              <p:cNvSpPr/>
              <p:nvPr/>
            </p:nvSpPr>
            <p:spPr>
              <a:xfrm>
                <a:off x="3830129" y="4316508"/>
                <a:ext cx="1033033" cy="890546"/>
              </a:xfrm>
              <a:prstGeom prst="triangl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3D1A04E4-A835-4870-CBB8-C641600C32DC}"/>
                  </a:ext>
                </a:extLst>
              </p:cNvPr>
              <p:cNvGrpSpPr/>
              <p:nvPr/>
            </p:nvGrpSpPr>
            <p:grpSpPr>
              <a:xfrm>
                <a:off x="1058780" y="3017431"/>
                <a:ext cx="6575729" cy="1513159"/>
                <a:chOff x="1058780" y="3017431"/>
                <a:chExt cx="6575729" cy="1513159"/>
              </a:xfrm>
            </p:grpSpPr>
            <p:sp>
              <p:nvSpPr>
                <p:cNvPr id="32" name="Rectangle 31">
                  <a:extLst>
                    <a:ext uri="{FF2B5EF4-FFF2-40B4-BE49-F238E27FC236}">
                      <a16:creationId xmlns:a16="http://schemas.microsoft.com/office/drawing/2014/main" id="{F372D8E7-FE33-0388-D9B4-956E639DD7EA}"/>
                    </a:ext>
                  </a:extLst>
                </p:cNvPr>
                <p:cNvSpPr/>
                <p:nvPr/>
              </p:nvSpPr>
              <p:spPr>
                <a:xfrm rot="950831">
                  <a:off x="1058780" y="4054115"/>
                  <a:ext cx="6575729" cy="32600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19CFDD30-4B1B-ABB3-6EE5-2E28198DECC0}"/>
                    </a:ext>
                  </a:extLst>
                </p:cNvPr>
                <p:cNvSpPr/>
                <p:nvPr/>
              </p:nvSpPr>
              <p:spPr>
                <a:xfrm rot="17141935">
                  <a:off x="2605652" y="3273956"/>
                  <a:ext cx="626946" cy="11389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09F397B9-47D4-1926-2B8D-28ACC967B174}"/>
                    </a:ext>
                  </a:extLst>
                </p:cNvPr>
                <p:cNvSpPr/>
                <p:nvPr/>
              </p:nvSpPr>
              <p:spPr>
                <a:xfrm rot="17141935">
                  <a:off x="5699394" y="4160169"/>
                  <a:ext cx="626946" cy="11389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Rectangle 10">
                <a:extLst>
                  <a:ext uri="{FF2B5EF4-FFF2-40B4-BE49-F238E27FC236}">
                    <a16:creationId xmlns:a16="http://schemas.microsoft.com/office/drawing/2014/main" id="{C9D092BF-C8A7-30B8-54E0-CECA053F1BF4}"/>
                  </a:ext>
                </a:extLst>
              </p:cNvPr>
              <p:cNvSpPr/>
              <p:nvPr/>
            </p:nvSpPr>
            <p:spPr>
              <a:xfrm rot="906831">
                <a:off x="1475916" y="2046770"/>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5B0A815D-FDDA-DB3B-7477-B881B169F302}"/>
                  </a:ext>
                </a:extLst>
              </p:cNvPr>
              <p:cNvSpPr/>
              <p:nvPr/>
            </p:nvSpPr>
            <p:spPr>
              <a:xfrm rot="906831">
                <a:off x="6239336" y="3399319"/>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956EE19-5C2D-DE9A-264B-16DC9093937D}"/>
                  </a:ext>
                </a:extLst>
              </p:cNvPr>
              <p:cNvSpPr/>
              <p:nvPr/>
            </p:nvSpPr>
            <p:spPr>
              <a:xfrm>
                <a:off x="1587880" y="284765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B50C4B70-A7E9-DD84-7F85-EC0A6EB9AE58}"/>
                  </a:ext>
                </a:extLst>
              </p:cNvPr>
              <p:cNvSpPr/>
              <p:nvPr/>
            </p:nvSpPr>
            <p:spPr>
              <a:xfrm>
                <a:off x="1616455" y="238292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A3B3B943-6601-D0D8-D4A6-5FD9340C1276}"/>
                  </a:ext>
                </a:extLst>
              </p:cNvPr>
              <p:cNvSpPr/>
              <p:nvPr/>
            </p:nvSpPr>
            <p:spPr>
              <a:xfrm>
                <a:off x="2024211" y="228808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6A4DB1FC-013F-B9B2-C983-D9080DE772A8}"/>
                  </a:ext>
                </a:extLst>
              </p:cNvPr>
              <p:cNvSpPr/>
              <p:nvPr/>
            </p:nvSpPr>
            <p:spPr>
              <a:xfrm>
                <a:off x="2529036" y="24750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971CB85-5ECF-ADE1-63BC-7FD44F884850}"/>
                  </a:ext>
                </a:extLst>
              </p:cNvPr>
              <p:cNvSpPr/>
              <p:nvPr/>
            </p:nvSpPr>
            <p:spPr>
              <a:xfrm>
                <a:off x="2199500" y="29642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E5E9E2BD-9B4C-2F0B-F91D-77E71AB8B1B6}"/>
                  </a:ext>
                </a:extLst>
              </p:cNvPr>
              <p:cNvSpPr/>
              <p:nvPr/>
            </p:nvSpPr>
            <p:spPr>
              <a:xfrm>
                <a:off x="6399502"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6AC3A20-21F6-6819-0F9D-B1DC8A309F03}"/>
                  </a:ext>
                </a:extLst>
              </p:cNvPr>
              <p:cNvSpPr/>
              <p:nvPr/>
            </p:nvSpPr>
            <p:spPr>
              <a:xfrm>
                <a:off x="6364520" y="374293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B70CBA9E-09FA-F21D-A48D-E75E06954155}"/>
                  </a:ext>
                </a:extLst>
              </p:cNvPr>
              <p:cNvSpPr/>
              <p:nvPr/>
            </p:nvSpPr>
            <p:spPr>
              <a:xfrm>
                <a:off x="6835833" y="352426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A3197FD-9B7E-D27F-801E-FFF5CE4653DC}"/>
                  </a:ext>
                </a:extLst>
              </p:cNvPr>
              <p:cNvSpPr/>
              <p:nvPr/>
            </p:nvSpPr>
            <p:spPr>
              <a:xfrm>
                <a:off x="7340658" y="37112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5B0CE913-5AE8-178B-8971-68035CBF5D9F}"/>
                  </a:ext>
                </a:extLst>
              </p:cNvPr>
              <p:cNvSpPr/>
              <p:nvPr/>
            </p:nvSpPr>
            <p:spPr>
              <a:xfrm>
                <a:off x="7011122" y="42004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BA118BC4-5E14-1D06-7E2A-CC4F162BF30E}"/>
                  </a:ext>
                </a:extLst>
              </p:cNvPr>
              <p:cNvSpPr/>
              <p:nvPr/>
            </p:nvSpPr>
            <p:spPr>
              <a:xfrm>
                <a:off x="6770318" y="3960012"/>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3414CA3E-68A4-1235-80D4-A6C8216A796C}"/>
                  </a:ext>
                </a:extLst>
              </p:cNvPr>
              <p:cNvSpPr/>
              <p:nvPr/>
            </p:nvSpPr>
            <p:spPr>
              <a:xfrm>
                <a:off x="6674429" y="438443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3E61C53-062C-174A-8D9B-FBE8D210E38C}"/>
                  </a:ext>
                </a:extLst>
              </p:cNvPr>
              <p:cNvSpPr/>
              <p:nvPr/>
            </p:nvSpPr>
            <p:spPr>
              <a:xfrm>
                <a:off x="7316650"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FE3A649A-23E4-7BC2-8FA7-04DE1E493964}"/>
                  </a:ext>
                </a:extLst>
              </p:cNvPr>
              <p:cNvSpPr/>
              <p:nvPr/>
            </p:nvSpPr>
            <p:spPr>
              <a:xfrm>
                <a:off x="7055488" y="381723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4568A641-27E6-8517-AC3E-46277B1BB236}"/>
                  </a:ext>
                </a:extLst>
              </p:cNvPr>
              <p:cNvSpPr/>
              <p:nvPr/>
            </p:nvSpPr>
            <p:spPr>
              <a:xfrm>
                <a:off x="7143043" y="454419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080D9BF5-83EA-0690-BECE-780616A19127}"/>
                  </a:ext>
                </a:extLst>
              </p:cNvPr>
              <p:cNvSpPr/>
              <p:nvPr/>
            </p:nvSpPr>
            <p:spPr>
              <a:xfrm>
                <a:off x="6523327" y="3406901"/>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C789DBE8-785E-E0DE-4968-44C428324D02}"/>
                  </a:ext>
                </a:extLst>
              </p:cNvPr>
              <p:cNvSpPr/>
              <p:nvPr/>
            </p:nvSpPr>
            <p:spPr>
              <a:xfrm>
                <a:off x="6268831" y="43381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277E6B8B-9708-AF62-76A0-E47827237AB0}"/>
                  </a:ext>
                </a:extLst>
              </p:cNvPr>
              <p:cNvSpPr/>
              <p:nvPr/>
            </p:nvSpPr>
            <p:spPr>
              <a:xfrm>
                <a:off x="6630038" y="373367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4698A280-6BC6-C0E9-774F-3B593EF5C36E}"/>
                  </a:ext>
                </a:extLst>
              </p:cNvPr>
              <p:cNvSpPr/>
              <p:nvPr/>
            </p:nvSpPr>
            <p:spPr>
              <a:xfrm>
                <a:off x="7134863" y="35017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Rectangle 34">
              <a:extLst>
                <a:ext uri="{FF2B5EF4-FFF2-40B4-BE49-F238E27FC236}">
                  <a16:creationId xmlns:a16="http://schemas.microsoft.com/office/drawing/2014/main" id="{A87BE979-24C9-10B2-27B2-9607B98F87B2}"/>
                </a:ext>
              </a:extLst>
            </p:cNvPr>
            <p:cNvSpPr/>
            <p:nvPr/>
          </p:nvSpPr>
          <p:spPr>
            <a:xfrm>
              <a:off x="3866378" y="3830602"/>
              <a:ext cx="1643218" cy="707886"/>
            </a:xfrm>
            <a:prstGeom prst="rect">
              <a:avLst/>
            </a:prstGeom>
          </p:spPr>
          <p:txBody>
            <a:bodyPr wrap="square">
              <a:spAutoFit/>
            </a:bodyPr>
            <a:lstStyle/>
            <a:p>
              <a:pPr algn="ctr"/>
              <a:r>
                <a:rPr lang="en-GB" sz="2000" dirty="0">
                  <a:solidFill>
                    <a:srgbClr val="231F20"/>
                  </a:solidFill>
                </a:rPr>
                <a:t>The cubes are the same size</a:t>
              </a:r>
              <a:endParaRPr lang="en-GB" sz="2000" dirty="0"/>
            </a:p>
          </p:txBody>
        </p:sp>
        <p:sp>
          <p:nvSpPr>
            <p:cNvPr id="36" name="Rectangle 35">
              <a:extLst>
                <a:ext uri="{FF2B5EF4-FFF2-40B4-BE49-F238E27FC236}">
                  <a16:creationId xmlns:a16="http://schemas.microsoft.com/office/drawing/2014/main" id="{54B8A353-DE8E-01DA-7AD7-86DD0EF572DE}"/>
                </a:ext>
              </a:extLst>
            </p:cNvPr>
            <p:cNvSpPr/>
            <p:nvPr/>
          </p:nvSpPr>
          <p:spPr>
            <a:xfrm>
              <a:off x="1951701" y="4755643"/>
              <a:ext cx="1514193" cy="400110"/>
            </a:xfrm>
            <a:prstGeom prst="rect">
              <a:avLst/>
            </a:prstGeom>
          </p:spPr>
          <p:txBody>
            <a:bodyPr wrap="square">
              <a:spAutoFit/>
            </a:bodyPr>
            <a:lstStyle/>
            <a:p>
              <a:r>
                <a:rPr lang="en-GB" sz="2000" dirty="0">
                  <a:solidFill>
                    <a:srgbClr val="231F20"/>
                  </a:solidFill>
                </a:rPr>
                <a:t>Low density</a:t>
              </a:r>
              <a:endParaRPr lang="en-GB" sz="2000" dirty="0"/>
            </a:p>
          </p:txBody>
        </p:sp>
        <p:sp>
          <p:nvSpPr>
            <p:cNvPr id="37" name="Rectangle 36">
              <a:extLst>
                <a:ext uri="{FF2B5EF4-FFF2-40B4-BE49-F238E27FC236}">
                  <a16:creationId xmlns:a16="http://schemas.microsoft.com/office/drawing/2014/main" id="{F5FBAF1F-D9C1-F75C-9AD2-1F27F5F82FB3}"/>
                </a:ext>
              </a:extLst>
            </p:cNvPr>
            <p:cNvSpPr/>
            <p:nvPr/>
          </p:nvSpPr>
          <p:spPr>
            <a:xfrm>
              <a:off x="6377659" y="3838509"/>
              <a:ext cx="1514193" cy="400110"/>
            </a:xfrm>
            <a:prstGeom prst="rect">
              <a:avLst/>
            </a:prstGeom>
          </p:spPr>
          <p:txBody>
            <a:bodyPr wrap="square">
              <a:spAutoFit/>
            </a:bodyPr>
            <a:lstStyle/>
            <a:p>
              <a:r>
                <a:rPr lang="en-GB" sz="2000" dirty="0">
                  <a:solidFill>
                    <a:srgbClr val="231F20"/>
                  </a:solidFill>
                </a:rPr>
                <a:t>High density</a:t>
              </a:r>
              <a:endParaRPr lang="en-GB" sz="2000" dirty="0"/>
            </a:p>
          </p:txBody>
        </p:sp>
      </p:grpSp>
    </p:spTree>
    <p:extLst>
      <p:ext uri="{BB962C8B-B14F-4D97-AF65-F5344CB8AC3E}">
        <p14:creationId xmlns:p14="http://schemas.microsoft.com/office/powerpoint/2010/main" val="36327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112423"/>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  Archimedes’ principle</a:t>
            </a:r>
            <a:endParaRPr lang="en-GB" sz="2800" dirty="0"/>
          </a:p>
          <a:p>
            <a:pPr algn="l"/>
            <a:endParaRPr lang="en-GB" sz="3200" dirty="0"/>
          </a:p>
          <a:p>
            <a:endParaRPr lang="en-GB" dirty="0"/>
          </a:p>
        </p:txBody>
      </p:sp>
      <p:sp>
        <p:nvSpPr>
          <p:cNvPr id="12" name="TextBox 11">
            <a:extLst>
              <a:ext uri="{FF2B5EF4-FFF2-40B4-BE49-F238E27FC236}">
                <a16:creationId xmlns:a16="http://schemas.microsoft.com/office/drawing/2014/main" id="{A5912D2B-45E7-DCF1-BA61-B06187D52C0B}"/>
              </a:ext>
            </a:extLst>
          </p:cNvPr>
          <p:cNvSpPr txBox="1"/>
          <p:nvPr/>
        </p:nvSpPr>
        <p:spPr>
          <a:xfrm>
            <a:off x="190869" y="1769918"/>
            <a:ext cx="8509248" cy="830997"/>
          </a:xfrm>
          <a:prstGeom prst="rect">
            <a:avLst/>
          </a:prstGeom>
          <a:noFill/>
        </p:spPr>
        <p:txBody>
          <a:bodyPr wrap="square">
            <a:spAutoFit/>
          </a:bodyPr>
          <a:lstStyle/>
          <a:p>
            <a:r>
              <a:rPr lang="en-GB" sz="2400" dirty="0">
                <a:effectLst/>
              </a:rPr>
              <a:t>The </a:t>
            </a:r>
            <a:r>
              <a:rPr lang="en-GB" sz="2400" b="1" dirty="0">
                <a:effectLst/>
              </a:rPr>
              <a:t>Archimedes’ Principle</a:t>
            </a:r>
            <a:r>
              <a:rPr lang="en-GB" sz="2400" dirty="0">
                <a:effectLst/>
              </a:rPr>
              <a:t> is a scientific law. It explains why some objects sink and some objects float.</a:t>
            </a:r>
          </a:p>
        </p:txBody>
      </p:sp>
      <p:sp>
        <p:nvSpPr>
          <p:cNvPr id="5" name="TextBox 4">
            <a:extLst>
              <a:ext uri="{FF2B5EF4-FFF2-40B4-BE49-F238E27FC236}">
                <a16:creationId xmlns:a16="http://schemas.microsoft.com/office/drawing/2014/main" id="{F955C8C5-96F1-E924-D74B-6A36CC400E6A}"/>
              </a:ext>
            </a:extLst>
          </p:cNvPr>
          <p:cNvSpPr txBox="1"/>
          <p:nvPr/>
        </p:nvSpPr>
        <p:spPr>
          <a:xfrm>
            <a:off x="190870" y="2752383"/>
            <a:ext cx="5908006" cy="2308324"/>
          </a:xfrm>
          <a:prstGeom prst="rect">
            <a:avLst/>
          </a:prstGeom>
          <a:noFill/>
        </p:spPr>
        <p:txBody>
          <a:bodyPr wrap="square">
            <a:spAutoFit/>
          </a:bodyPr>
          <a:lstStyle/>
          <a:p>
            <a:pPr marL="342900" indent="-342900">
              <a:buFont typeface="Arial" panose="020B0604020202020204" pitchFamily="34" charset="0"/>
              <a:buChar char="•"/>
            </a:pPr>
            <a:r>
              <a:rPr lang="en-GB" sz="2400" dirty="0"/>
              <a:t>Things that are denser than water will sink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Things that are less dense than water will float (be </a:t>
            </a:r>
            <a:r>
              <a:rPr lang="en-GB" sz="2400" b="1" dirty="0"/>
              <a:t>buoyant</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3" name="Picture 2" descr="Icon&#10;&#10;Description automatically generated">
            <a:extLst>
              <a:ext uri="{FF2B5EF4-FFF2-40B4-BE49-F238E27FC236}">
                <a16:creationId xmlns:a16="http://schemas.microsoft.com/office/drawing/2014/main" id="{15436546-2C4F-FD6E-57FB-EB8993368D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4247" y="3258410"/>
            <a:ext cx="1929640" cy="1486425"/>
          </a:xfrm>
          <a:prstGeom prst="rect">
            <a:avLst/>
          </a:prstGeom>
        </p:spPr>
      </p:pic>
    </p:spTree>
    <p:extLst>
      <p:ext uri="{BB962C8B-B14F-4D97-AF65-F5344CB8AC3E}">
        <p14:creationId xmlns:p14="http://schemas.microsoft.com/office/powerpoint/2010/main" val="5030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0" y="1140423"/>
            <a:ext cx="8373103"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  Falkirk Wheel</a:t>
            </a:r>
            <a:endParaRPr lang="en-GB" sz="2800" dirty="0"/>
          </a:p>
          <a:p>
            <a:pPr algn="l"/>
            <a:endParaRPr lang="en-GB" sz="3200" dirty="0"/>
          </a:p>
          <a:p>
            <a:endParaRPr lang="en-GB" dirty="0"/>
          </a:p>
        </p:txBody>
      </p:sp>
      <p:sp>
        <p:nvSpPr>
          <p:cNvPr id="7" name="TextBox 6">
            <a:extLst>
              <a:ext uri="{FF2B5EF4-FFF2-40B4-BE49-F238E27FC236}">
                <a16:creationId xmlns:a16="http://schemas.microsoft.com/office/drawing/2014/main" id="{6E5F4ECA-871B-4469-B8DA-A8D09792A3B5}"/>
              </a:ext>
            </a:extLst>
          </p:cNvPr>
          <p:cNvSpPr txBox="1"/>
          <p:nvPr/>
        </p:nvSpPr>
        <p:spPr>
          <a:xfrm>
            <a:off x="257554" y="1936396"/>
            <a:ext cx="4314446"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Falkirk wheel lifts boats up 11 m, from one canal to another canal</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Archimedes’ principle allows the wheel to work</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control system was designed by </a:t>
            </a:r>
            <a:r>
              <a:rPr lang="en-GB" sz="2400">
                <a:latin typeface="Calibri" panose="020F0502020204030204" pitchFamily="34" charset="0"/>
                <a:cs typeface="Calibri" panose="020F0502020204030204" pitchFamily="34" charset="0"/>
              </a:rPr>
              <a:t>Fairfield Control Systems</a:t>
            </a:r>
            <a:endParaRPr lang="en-GB"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F751CB0-BE28-5A82-6845-D73B58953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9554" y="1820719"/>
            <a:ext cx="3937799" cy="2826695"/>
          </a:xfrm>
          <a:prstGeom prst="rect">
            <a:avLst/>
          </a:prstGeom>
        </p:spPr>
      </p:pic>
    </p:spTree>
    <p:extLst>
      <p:ext uri="{BB962C8B-B14F-4D97-AF65-F5344CB8AC3E}">
        <p14:creationId xmlns:p14="http://schemas.microsoft.com/office/powerpoint/2010/main" val="306402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311647" y="1204278"/>
            <a:ext cx="1564849"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a:t>
            </a:r>
          </a:p>
          <a:p>
            <a:pPr algn="l"/>
            <a:endParaRPr lang="en-GB" sz="2800" dirty="0"/>
          </a:p>
          <a:p>
            <a:pPr algn="l"/>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311647" y="1884574"/>
            <a:ext cx="511194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Fill the jug with 600 ml of water</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Roll a 50 g piece of modelling clay into a ball</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Place the ball into the jug</a:t>
            </a:r>
          </a:p>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Does the ball float or sink?</a:t>
            </a:r>
          </a:p>
        </p:txBody>
      </p:sp>
      <p:grpSp>
        <p:nvGrpSpPr>
          <p:cNvPr id="6" name="Group 5">
            <a:extLst>
              <a:ext uri="{FF2B5EF4-FFF2-40B4-BE49-F238E27FC236}">
                <a16:creationId xmlns:a16="http://schemas.microsoft.com/office/drawing/2014/main" id="{2BC772B4-A1D0-E3AF-743D-B0BD4B99CF9C}"/>
              </a:ext>
            </a:extLst>
          </p:cNvPr>
          <p:cNvGrpSpPr/>
          <p:nvPr/>
        </p:nvGrpSpPr>
        <p:grpSpPr>
          <a:xfrm>
            <a:off x="5423587" y="2816688"/>
            <a:ext cx="3129434" cy="2739994"/>
            <a:chOff x="5815086" y="1726451"/>
            <a:chExt cx="3129434" cy="2739994"/>
          </a:xfrm>
        </p:grpSpPr>
        <p:pic>
          <p:nvPicPr>
            <p:cNvPr id="7" name="Picture 6" descr="A picture containing diagram&#10;&#10;Description automatically generated">
              <a:extLst>
                <a:ext uri="{FF2B5EF4-FFF2-40B4-BE49-F238E27FC236}">
                  <a16:creationId xmlns:a16="http://schemas.microsoft.com/office/drawing/2014/main" id="{B4CEC668-1565-FE35-3451-C2F381BC4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5086" y="1726451"/>
              <a:ext cx="3129434" cy="2739994"/>
            </a:xfrm>
            <a:prstGeom prst="rect">
              <a:avLst/>
            </a:prstGeom>
          </p:spPr>
        </p:pic>
        <p:sp>
          <p:nvSpPr>
            <p:cNvPr id="8" name="Arrow: Left 7">
              <a:extLst>
                <a:ext uri="{FF2B5EF4-FFF2-40B4-BE49-F238E27FC236}">
                  <a16:creationId xmlns:a16="http://schemas.microsoft.com/office/drawing/2014/main" id="{B598A9B4-A2DC-7DE5-B208-D1E08B32AC67}"/>
                </a:ext>
              </a:extLst>
            </p:cNvPr>
            <p:cNvSpPr/>
            <p:nvPr/>
          </p:nvSpPr>
          <p:spPr>
            <a:xfrm>
              <a:off x="8053884" y="3263951"/>
              <a:ext cx="466751" cy="2657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descr="A close up of the moon&#10;&#10;Description automatically generated with medium confidence">
            <a:extLst>
              <a:ext uri="{FF2B5EF4-FFF2-40B4-BE49-F238E27FC236}">
                <a16:creationId xmlns:a16="http://schemas.microsoft.com/office/drawing/2014/main" id="{9C336062-845B-DB20-DBC3-A04E97E713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9758" y="1884574"/>
            <a:ext cx="1279579" cy="719763"/>
          </a:xfrm>
          <a:prstGeom prst="rect">
            <a:avLst/>
          </a:prstGeom>
        </p:spPr>
      </p:pic>
      <p:sp>
        <p:nvSpPr>
          <p:cNvPr id="13" name="TextBox 12">
            <a:extLst>
              <a:ext uri="{FF2B5EF4-FFF2-40B4-BE49-F238E27FC236}">
                <a16:creationId xmlns:a16="http://schemas.microsoft.com/office/drawing/2014/main" id="{0400F156-6F9B-87A3-0618-BEC2A1D09476}"/>
              </a:ext>
            </a:extLst>
          </p:cNvPr>
          <p:cNvSpPr txBox="1"/>
          <p:nvPr/>
        </p:nvSpPr>
        <p:spPr>
          <a:xfrm>
            <a:off x="7221350" y="1884574"/>
            <a:ext cx="1500326" cy="646331"/>
          </a:xfrm>
          <a:prstGeom prst="rect">
            <a:avLst/>
          </a:prstGeom>
          <a:noFill/>
        </p:spPr>
        <p:txBody>
          <a:bodyPr wrap="square" rtlCol="0">
            <a:spAutoFit/>
          </a:bodyPr>
          <a:lstStyle/>
          <a:p>
            <a:pPr algn="ctr"/>
            <a:r>
              <a:rPr lang="en-GB" dirty="0"/>
              <a:t>Ball approx. </a:t>
            </a:r>
          </a:p>
          <a:p>
            <a:pPr algn="ctr"/>
            <a:r>
              <a:rPr lang="en-GB" dirty="0"/>
              <a:t>50 g</a:t>
            </a:r>
          </a:p>
        </p:txBody>
      </p:sp>
    </p:spTree>
    <p:extLst>
      <p:ext uri="{BB962C8B-B14F-4D97-AF65-F5344CB8AC3E}">
        <p14:creationId xmlns:p14="http://schemas.microsoft.com/office/powerpoint/2010/main" val="266894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197964" y="1204278"/>
            <a:ext cx="1706252"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a:t>
            </a:r>
          </a:p>
          <a:p>
            <a:pPr algn="l"/>
            <a:endParaRPr lang="en-GB" sz="2800" dirty="0"/>
          </a:p>
          <a:p>
            <a:pPr algn="l"/>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311647" y="1884574"/>
            <a:ext cx="4260353" cy="3046988"/>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level of the water will now have raised to about 650 ml</a:t>
            </a:r>
          </a:p>
          <a:p>
            <a:pPr marL="457200" indent="-4572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Write down the </a:t>
            </a:r>
            <a:r>
              <a:rPr lang="en-GB" sz="2400" b="1" dirty="0">
                <a:latin typeface="Calibri" panose="020F0502020204030204" pitchFamily="34" charset="0"/>
                <a:cs typeface="Calibri" panose="020F0502020204030204" pitchFamily="34" charset="0"/>
              </a:rPr>
              <a:t>displacement</a:t>
            </a:r>
            <a:r>
              <a:rPr lang="en-GB" sz="2400" dirty="0">
                <a:latin typeface="Calibri" panose="020F0502020204030204" pitchFamily="34" charset="0"/>
                <a:cs typeface="Calibri" panose="020F0502020204030204" pitchFamily="34" charset="0"/>
              </a:rPr>
              <a:t> of the water</a:t>
            </a:r>
          </a:p>
          <a:p>
            <a:pPr marL="457200" indent="-4572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Why has the ball sunk?</a:t>
            </a:r>
            <a:endParaRPr lang="en-GB" sz="2400" dirty="0"/>
          </a:p>
        </p:txBody>
      </p:sp>
      <p:grpSp>
        <p:nvGrpSpPr>
          <p:cNvPr id="21" name="Group 20">
            <a:extLst>
              <a:ext uri="{FF2B5EF4-FFF2-40B4-BE49-F238E27FC236}">
                <a16:creationId xmlns:a16="http://schemas.microsoft.com/office/drawing/2014/main" id="{335E1BFE-296C-D8E8-8B88-A4396839C02E}"/>
              </a:ext>
            </a:extLst>
          </p:cNvPr>
          <p:cNvGrpSpPr/>
          <p:nvPr/>
        </p:nvGrpSpPr>
        <p:grpSpPr>
          <a:xfrm>
            <a:off x="4923981" y="2134948"/>
            <a:ext cx="3506928" cy="3070511"/>
            <a:chOff x="5212404" y="2519105"/>
            <a:chExt cx="3506928" cy="3070511"/>
          </a:xfrm>
        </p:grpSpPr>
        <p:pic>
          <p:nvPicPr>
            <p:cNvPr id="7" name="Picture 6" descr="A picture containing diagram&#10;&#10;Description automatically generated">
              <a:extLst>
                <a:ext uri="{FF2B5EF4-FFF2-40B4-BE49-F238E27FC236}">
                  <a16:creationId xmlns:a16="http://schemas.microsoft.com/office/drawing/2014/main" id="{B4CEC668-1565-FE35-3451-C2F381BC4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2404" y="2519105"/>
              <a:ext cx="3506928" cy="3070511"/>
            </a:xfrm>
            <a:prstGeom prst="rect">
              <a:avLst/>
            </a:prstGeom>
          </p:spPr>
        </p:pic>
        <p:pic>
          <p:nvPicPr>
            <p:cNvPr id="12" name="Picture 11" descr="A close up of the moon&#10;&#10;Description automatically generated with medium confidence">
              <a:extLst>
                <a:ext uri="{FF2B5EF4-FFF2-40B4-BE49-F238E27FC236}">
                  <a16:creationId xmlns:a16="http://schemas.microsoft.com/office/drawing/2014/main" id="{9C336062-845B-DB20-DBC3-A04E97E7132A}"/>
                </a:ext>
              </a:extLst>
            </p:cNvPr>
            <p:cNvPicPr>
              <a:picLocks noChangeAspect="1"/>
            </p:cNvPicPr>
            <p:nvPr/>
          </p:nvPicPr>
          <p:blipFill>
            <a:blip r:embed="rId5" cstate="email">
              <a:alphaModFix amt="50000"/>
              <a:extLst>
                <a:ext uri="{28A0092B-C50C-407E-A947-70E740481C1C}">
                  <a14:useLocalDpi xmlns:a14="http://schemas.microsoft.com/office/drawing/2010/main"/>
                </a:ext>
              </a:extLst>
            </a:blip>
            <a:stretch>
              <a:fillRect/>
            </a:stretch>
          </p:blipFill>
          <p:spPr>
            <a:xfrm>
              <a:off x="5935301" y="4408829"/>
              <a:ext cx="1477328" cy="830997"/>
            </a:xfrm>
            <a:prstGeom prst="rect">
              <a:avLst/>
            </a:prstGeom>
          </p:spPr>
        </p:pic>
        <p:sp>
          <p:nvSpPr>
            <p:cNvPr id="11" name="Rectangle 10">
              <a:extLst>
                <a:ext uri="{FF2B5EF4-FFF2-40B4-BE49-F238E27FC236}">
                  <a16:creationId xmlns:a16="http://schemas.microsoft.com/office/drawing/2014/main" id="{092CFF42-BB4C-105A-AD73-6E19FACB9B0A}"/>
                </a:ext>
              </a:extLst>
            </p:cNvPr>
            <p:cNvSpPr/>
            <p:nvPr/>
          </p:nvSpPr>
          <p:spPr>
            <a:xfrm>
              <a:off x="5935301" y="4330097"/>
              <a:ext cx="1907103" cy="71438"/>
            </a:xfrm>
            <a:prstGeom prst="rect">
              <a:avLst/>
            </a:prstGeom>
            <a:solidFill>
              <a:srgbClr val="94BEE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Left 19">
              <a:extLst>
                <a:ext uri="{FF2B5EF4-FFF2-40B4-BE49-F238E27FC236}">
                  <a16:creationId xmlns:a16="http://schemas.microsoft.com/office/drawing/2014/main" id="{F44AB1ED-BE0F-2E6E-5C79-36A57B7E6C09}"/>
                </a:ext>
              </a:extLst>
            </p:cNvPr>
            <p:cNvSpPr/>
            <p:nvPr/>
          </p:nvSpPr>
          <p:spPr>
            <a:xfrm>
              <a:off x="7668775" y="4197218"/>
              <a:ext cx="466751" cy="2657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7150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E2EF658-D538-43CE-AF9F-BA96D6F00323}"/>
              </a:ext>
            </a:extLst>
          </p:cNvPr>
          <p:cNvSpPr txBox="1">
            <a:spLocks/>
          </p:cNvSpPr>
          <p:nvPr/>
        </p:nvSpPr>
        <p:spPr>
          <a:xfrm>
            <a:off x="218142" y="1188649"/>
            <a:ext cx="1536569" cy="6802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3</a:t>
            </a:r>
          </a:p>
          <a:p>
            <a:pPr algn="l"/>
            <a:endParaRPr lang="en-GB" sz="2800" dirty="0"/>
          </a:p>
          <a:p>
            <a:pPr algn="l"/>
            <a:endParaRPr lang="en-GB" sz="3600" b="1" dirty="0"/>
          </a:p>
          <a:p>
            <a:pPr algn="l"/>
            <a:endParaRPr lang="en-GB" sz="2800" dirty="0"/>
          </a:p>
          <a:p>
            <a:pPr algn="l"/>
            <a:endParaRPr lang="en-GB" sz="3200" dirty="0"/>
          </a:p>
          <a:p>
            <a:endParaRPr lang="en-GB" dirty="0"/>
          </a:p>
        </p:txBody>
      </p:sp>
      <p:sp>
        <p:nvSpPr>
          <p:cNvPr id="9" name="TextBox 8">
            <a:extLst>
              <a:ext uri="{FF2B5EF4-FFF2-40B4-BE49-F238E27FC236}">
                <a16:creationId xmlns:a16="http://schemas.microsoft.com/office/drawing/2014/main" id="{F3A7DE9C-F9C0-E945-A35F-A87913D9EF96}"/>
              </a:ext>
            </a:extLst>
          </p:cNvPr>
          <p:cNvSpPr txBox="1"/>
          <p:nvPr/>
        </p:nvSpPr>
        <p:spPr>
          <a:xfrm>
            <a:off x="228422" y="1942068"/>
            <a:ext cx="5192844" cy="387798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Mould the modelling clay ball into a small boat shape</a:t>
            </a:r>
          </a:p>
          <a:p>
            <a:pPr marL="342900" indent="-342900">
              <a:spcAft>
                <a:spcPts val="12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Place the boat into the jug</a:t>
            </a:r>
          </a:p>
          <a:p>
            <a:pPr marL="342900" indent="-342900">
              <a:spcAft>
                <a:spcPts val="1200"/>
              </a:spcAft>
              <a:buFont typeface="Arial" panose="020B0604020202020204" pitchFamily="34" charset="0"/>
              <a:buChar char="•"/>
            </a:pPr>
            <a:r>
              <a:rPr lang="en-GB" sz="2400" dirty="0">
                <a:latin typeface="Calibri" panose="020F0502020204030204" pitchFamily="34" charset="0"/>
                <a:cs typeface="Calibri" panose="020F0502020204030204" pitchFamily="34" charset="0"/>
              </a:rPr>
              <a:t>The displacement (height of the water when the modelling clay is added) is the same as the weight has not changed</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The density is less so the modelling clay floats!</a:t>
            </a:r>
          </a:p>
        </p:txBody>
      </p:sp>
      <p:pic>
        <p:nvPicPr>
          <p:cNvPr id="3" name="Picture 2" descr="A picture containing underpants&#10;&#10;Description automatically generated">
            <a:extLst>
              <a:ext uri="{FF2B5EF4-FFF2-40B4-BE49-F238E27FC236}">
                <a16:creationId xmlns:a16="http://schemas.microsoft.com/office/drawing/2014/main" id="{49F7E117-C7DB-ADFC-E7CF-55E876FA13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1668" t="14074" r="25174" b="15185"/>
          <a:stretch/>
        </p:blipFill>
        <p:spPr>
          <a:xfrm rot="5400000">
            <a:off x="6290807" y="1576666"/>
            <a:ext cx="1221766" cy="1501979"/>
          </a:xfrm>
          <a:prstGeom prst="rect">
            <a:avLst/>
          </a:prstGeom>
        </p:spPr>
      </p:pic>
      <p:grpSp>
        <p:nvGrpSpPr>
          <p:cNvPr id="13" name="Group 12">
            <a:extLst>
              <a:ext uri="{FF2B5EF4-FFF2-40B4-BE49-F238E27FC236}">
                <a16:creationId xmlns:a16="http://schemas.microsoft.com/office/drawing/2014/main" id="{CE250486-3494-E345-45DA-8AC3716C740F}"/>
              </a:ext>
            </a:extLst>
          </p:cNvPr>
          <p:cNvGrpSpPr/>
          <p:nvPr/>
        </p:nvGrpSpPr>
        <p:grpSpPr>
          <a:xfrm>
            <a:off x="5515803" y="3084082"/>
            <a:ext cx="3106486" cy="2774838"/>
            <a:chOff x="3364473" y="3125785"/>
            <a:chExt cx="3106486" cy="2774838"/>
          </a:xfrm>
        </p:grpSpPr>
        <p:grpSp>
          <p:nvGrpSpPr>
            <p:cNvPr id="6" name="Group 5">
              <a:extLst>
                <a:ext uri="{FF2B5EF4-FFF2-40B4-BE49-F238E27FC236}">
                  <a16:creationId xmlns:a16="http://schemas.microsoft.com/office/drawing/2014/main" id="{7E1786ED-FD70-2396-FF50-511B917B79B8}"/>
                </a:ext>
              </a:extLst>
            </p:cNvPr>
            <p:cNvGrpSpPr/>
            <p:nvPr/>
          </p:nvGrpSpPr>
          <p:grpSpPr>
            <a:xfrm>
              <a:off x="3364473" y="3125785"/>
              <a:ext cx="3106486" cy="2774838"/>
              <a:chOff x="4866175" y="2361953"/>
              <a:chExt cx="3506928" cy="3070511"/>
            </a:xfrm>
          </p:grpSpPr>
          <p:pic>
            <p:nvPicPr>
              <p:cNvPr id="7" name="Picture 6" descr="A picture containing diagram&#10;&#10;Description automatically generated">
                <a:extLst>
                  <a:ext uri="{FF2B5EF4-FFF2-40B4-BE49-F238E27FC236}">
                    <a16:creationId xmlns:a16="http://schemas.microsoft.com/office/drawing/2014/main" id="{B4CEC668-1565-FE35-3451-C2F381BC4F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6175" y="2361953"/>
                <a:ext cx="3506928" cy="3070511"/>
              </a:xfrm>
              <a:prstGeom prst="rect">
                <a:avLst/>
              </a:prstGeom>
            </p:spPr>
          </p:pic>
          <p:sp>
            <p:nvSpPr>
              <p:cNvPr id="11" name="Rectangle 10">
                <a:extLst>
                  <a:ext uri="{FF2B5EF4-FFF2-40B4-BE49-F238E27FC236}">
                    <a16:creationId xmlns:a16="http://schemas.microsoft.com/office/drawing/2014/main" id="{092CFF42-BB4C-105A-AD73-6E19FACB9B0A}"/>
                  </a:ext>
                </a:extLst>
              </p:cNvPr>
              <p:cNvSpPr/>
              <p:nvPr/>
            </p:nvSpPr>
            <p:spPr>
              <a:xfrm>
                <a:off x="5589072" y="4181475"/>
                <a:ext cx="1907103" cy="71438"/>
              </a:xfrm>
              <a:prstGeom prst="rect">
                <a:avLst/>
              </a:prstGeom>
              <a:solidFill>
                <a:srgbClr val="94BEE4">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D9A18DDE-133B-5331-09BE-E1EF3771384C}"/>
                </a:ext>
              </a:extLst>
            </p:cNvPr>
            <p:cNvGrpSpPr/>
            <p:nvPr/>
          </p:nvGrpSpPr>
          <p:grpSpPr>
            <a:xfrm>
              <a:off x="4004825" y="4484661"/>
              <a:ext cx="1000563" cy="577878"/>
              <a:chOff x="2748276" y="4976444"/>
              <a:chExt cx="1076012" cy="635431"/>
            </a:xfrm>
          </p:grpSpPr>
          <p:pic>
            <p:nvPicPr>
              <p:cNvPr id="5" name="Picture 4" descr="A picture containing dark&#10;&#10;Description automatically generated">
                <a:extLst>
                  <a:ext uri="{FF2B5EF4-FFF2-40B4-BE49-F238E27FC236}">
                    <a16:creationId xmlns:a16="http://schemas.microsoft.com/office/drawing/2014/main" id="{7896A287-E7CA-829F-F9BA-FE6D60E61EF2}"/>
                  </a:ext>
                </a:extLst>
              </p:cNvPr>
              <p:cNvPicPr>
                <a:picLocks noChangeAspect="1"/>
              </p:cNvPicPr>
              <p:nvPr/>
            </p:nvPicPr>
            <p:blipFill rotWithShape="1">
              <a:blip r:embed="rId6" cstate="email">
                <a:alphaModFix amt="70000"/>
                <a:extLst>
                  <a:ext uri="{28A0092B-C50C-407E-A947-70E740481C1C}">
                    <a14:useLocalDpi xmlns:a14="http://schemas.microsoft.com/office/drawing/2010/main"/>
                  </a:ext>
                </a:extLst>
              </a:blip>
              <a:srcRect l="19556" t="49676" r="14775" b="34335"/>
              <a:stretch/>
            </p:blipFill>
            <p:spPr>
              <a:xfrm>
                <a:off x="2748276" y="5262563"/>
                <a:ext cx="1076012" cy="349312"/>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0F3EA8C8-186E-B28A-52E1-9AFA9F061C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556" t="37166" r="14775" b="49737"/>
              <a:stretch/>
            </p:blipFill>
            <p:spPr>
              <a:xfrm>
                <a:off x="2748276" y="4976444"/>
                <a:ext cx="1076012" cy="286119"/>
              </a:xfrm>
              <a:prstGeom prst="rect">
                <a:avLst/>
              </a:prstGeom>
            </p:spPr>
          </p:pic>
        </p:grpSp>
      </p:grpSp>
      <p:sp>
        <p:nvSpPr>
          <p:cNvPr id="14" name="Arrow: Left 13">
            <a:extLst>
              <a:ext uri="{FF2B5EF4-FFF2-40B4-BE49-F238E27FC236}">
                <a16:creationId xmlns:a16="http://schemas.microsoft.com/office/drawing/2014/main" id="{641DFA37-C5E9-0670-198F-17FBF56DD767}"/>
              </a:ext>
            </a:extLst>
          </p:cNvPr>
          <p:cNvSpPr/>
          <p:nvPr/>
        </p:nvSpPr>
        <p:spPr>
          <a:xfrm>
            <a:off x="7723130" y="4595515"/>
            <a:ext cx="466751" cy="2657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5448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575</Words>
  <Application>Microsoft Office PowerPoint</Application>
  <PresentationFormat>On-screen Show (4:3)</PresentationFormat>
  <Paragraphs>79</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boats float presentation</dc:title>
  <dc:creator>Attainment in Education Ltd</dc:creator>
  <cp:lastModifiedBy>Holly Margerison-Smith</cp:lastModifiedBy>
  <cp:revision>187</cp:revision>
  <dcterms:created xsi:type="dcterms:W3CDTF">2017-06-28T15:11:57Z</dcterms:created>
  <dcterms:modified xsi:type="dcterms:W3CDTF">2023-04-12T13:47:22Z</dcterms:modified>
</cp:coreProperties>
</file>