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handoutMasterIdLst>
    <p:handoutMasterId r:id="rId13"/>
  </p:handoutMasterIdLst>
  <p:sldIdLst>
    <p:sldId id="259" r:id="rId2"/>
    <p:sldId id="260" r:id="rId3"/>
    <p:sldId id="275" r:id="rId4"/>
    <p:sldId id="290" r:id="rId5"/>
    <p:sldId id="285" r:id="rId6"/>
    <p:sldId id="288" r:id="rId7"/>
    <p:sldId id="287" r:id="rId8"/>
    <p:sldId id="271" r:id="rId9"/>
    <p:sldId id="289" r:id="rId10"/>
    <p:sldId id="28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84867" autoAdjust="0"/>
  </p:normalViewPr>
  <p:slideViewPr>
    <p:cSldViewPr snapToGrid="0" snapToObjects="1">
      <p:cViewPr varScale="1">
        <p:scale>
          <a:sx n="56" d="100"/>
          <a:sy n="56" d="100"/>
        </p:scale>
        <p:origin x="1576"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FACAF5-FF2A-9B5C-7224-204F668B01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CB30F9-5C84-0079-FB26-098C109431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5F45B6-737D-48D7-A20B-B4099E105A40}" type="datetimeFigureOut">
              <a:rPr lang="en-GB" smtClean="0"/>
              <a:t>11/04/2023</a:t>
            </a:fld>
            <a:endParaRPr lang="en-GB"/>
          </a:p>
        </p:txBody>
      </p:sp>
      <p:sp>
        <p:nvSpPr>
          <p:cNvPr id="4" name="Footer Placeholder 3">
            <a:extLst>
              <a:ext uri="{FF2B5EF4-FFF2-40B4-BE49-F238E27FC236}">
                <a16:creationId xmlns:a16="http://schemas.microsoft.com/office/drawing/2014/main" id="{2EEE78F7-1057-D5F3-71FC-0C1D90A75E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8ABC7DF-95E7-FFB4-0A84-02538859CB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BF4DFBC-1EA3-4105-9DA4-260406158F0D}" type="slidenum">
              <a:rPr lang="en-GB" smtClean="0"/>
              <a:t>‹#›</a:t>
            </a:fld>
            <a:endParaRPr lang="en-GB"/>
          </a:p>
        </p:txBody>
      </p:sp>
    </p:spTree>
    <p:extLst>
      <p:ext uri="{BB962C8B-B14F-4D97-AF65-F5344CB8AC3E}">
        <p14:creationId xmlns:p14="http://schemas.microsoft.com/office/powerpoint/2010/main" val="200660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7F889-9E18-41E6-8973-F6D11122191D}" type="datetimeFigureOut">
              <a:rPr lang="en-GB" smtClean="0"/>
              <a:t>11/04/2023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FFA728-7C25-4CCC-8013-DCE6384EC718}" type="slidenum">
              <a:rPr lang="en-GB" smtClean="0"/>
              <a:t>‹#›</a:t>
            </a:fld>
            <a:endParaRPr lang="en-GB" dirty="0"/>
          </a:p>
        </p:txBody>
      </p:sp>
    </p:spTree>
    <p:extLst>
      <p:ext uri="{BB962C8B-B14F-4D97-AF65-F5344CB8AC3E}">
        <p14:creationId xmlns:p14="http://schemas.microsoft.com/office/powerpoint/2010/main" val="2536835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Discuss the Coronation with learners, what this involves and its importance in the United Kingdom.</a:t>
            </a:r>
          </a:p>
        </p:txBody>
      </p:sp>
      <p:sp>
        <p:nvSpPr>
          <p:cNvPr id="4" name="Slide Number Placeholder 3"/>
          <p:cNvSpPr>
            <a:spLocks noGrp="1"/>
          </p:cNvSpPr>
          <p:nvPr>
            <p:ph type="sldNum" sz="quarter" idx="5"/>
          </p:nvPr>
        </p:nvSpPr>
        <p:spPr/>
        <p:txBody>
          <a:bodyPr/>
          <a:lstStyle/>
          <a:p>
            <a:fld id="{36FFA728-7C25-4CCC-8013-DCE6384EC718}" type="slidenum">
              <a:rPr lang="en-GB" smtClean="0"/>
              <a:t>3</a:t>
            </a:fld>
            <a:endParaRPr lang="en-GB" dirty="0"/>
          </a:p>
        </p:txBody>
      </p:sp>
    </p:spTree>
    <p:extLst>
      <p:ext uri="{BB962C8B-B14F-4D97-AF65-F5344CB8AC3E}">
        <p14:creationId xmlns:p14="http://schemas.microsoft.com/office/powerpoint/2010/main" val="2836427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Share and discuss the design brief with learners. </a:t>
            </a:r>
          </a:p>
          <a:p>
            <a:r>
              <a:rPr lang="en-GB" dirty="0"/>
              <a:t>Learners could research the history of the existing Gold State Coach and consider its benefits and limitations as a Royal carriage.</a:t>
            </a:r>
          </a:p>
        </p:txBody>
      </p:sp>
      <p:sp>
        <p:nvSpPr>
          <p:cNvPr id="4" name="Slide Number Placeholder 3"/>
          <p:cNvSpPr>
            <a:spLocks noGrp="1"/>
          </p:cNvSpPr>
          <p:nvPr>
            <p:ph type="sldNum" sz="quarter" idx="5"/>
          </p:nvPr>
        </p:nvSpPr>
        <p:spPr/>
        <p:txBody>
          <a:bodyPr/>
          <a:lstStyle/>
          <a:p>
            <a:fld id="{36FFA728-7C25-4CCC-8013-DCE6384EC718}" type="slidenum">
              <a:rPr lang="en-GB" smtClean="0"/>
              <a:t>4</a:t>
            </a:fld>
            <a:endParaRPr lang="en-GB" dirty="0"/>
          </a:p>
        </p:txBody>
      </p:sp>
    </p:spTree>
    <p:extLst>
      <p:ext uri="{BB962C8B-B14F-4D97-AF65-F5344CB8AC3E}">
        <p14:creationId xmlns:p14="http://schemas.microsoft.com/office/powerpoint/2010/main" val="90963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and how they might meet them with their designs.</a:t>
            </a:r>
          </a:p>
        </p:txBody>
      </p:sp>
      <p:sp>
        <p:nvSpPr>
          <p:cNvPr id="4" name="Slide Number Placeholder 3"/>
          <p:cNvSpPr>
            <a:spLocks noGrp="1"/>
          </p:cNvSpPr>
          <p:nvPr>
            <p:ph type="sldNum" sz="quarter" idx="5"/>
          </p:nvPr>
        </p:nvSpPr>
        <p:spPr/>
        <p:txBody>
          <a:bodyPr/>
          <a:lstStyle/>
          <a:p>
            <a:fld id="{36FFA728-7C25-4CCC-8013-DCE6384EC718}" type="slidenum">
              <a:rPr lang="en-GB" smtClean="0"/>
              <a:t>5</a:t>
            </a:fld>
            <a:endParaRPr lang="en-GB" dirty="0"/>
          </a:p>
        </p:txBody>
      </p:sp>
    </p:spTree>
    <p:extLst>
      <p:ext uri="{BB962C8B-B14F-4D97-AF65-F5344CB8AC3E}">
        <p14:creationId xmlns:p14="http://schemas.microsoft.com/office/powerpoint/2010/main" val="3215187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Learners could use this sheet to present their design idea and annotations, or use blank paper.</a:t>
            </a:r>
          </a:p>
          <a:p>
            <a:r>
              <a:rPr lang="en-GB" dirty="0"/>
              <a:t>These links could help when producing the designs: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https://www.rct.uk/resources/pdf-pack-design-a-carriage-activity-sheet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https://www.rct.uk/sites/default/files/Design%20a%20Carriage.pdf</a:t>
            </a:r>
          </a:p>
          <a:p>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6</a:t>
            </a:fld>
            <a:endParaRPr lang="en-GB" dirty="0"/>
          </a:p>
        </p:txBody>
      </p:sp>
    </p:spTree>
    <p:extLst>
      <p:ext uri="{BB962C8B-B14F-4D97-AF65-F5344CB8AC3E}">
        <p14:creationId xmlns:p14="http://schemas.microsoft.com/office/powerpoint/2010/main" val="3768831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pupil example that could be shared with learners.</a:t>
            </a:r>
          </a:p>
        </p:txBody>
      </p:sp>
      <p:sp>
        <p:nvSpPr>
          <p:cNvPr id="4" name="Slide Number Placeholder 3"/>
          <p:cNvSpPr>
            <a:spLocks noGrp="1"/>
          </p:cNvSpPr>
          <p:nvPr>
            <p:ph type="sldNum" sz="quarter" idx="5"/>
          </p:nvPr>
        </p:nvSpPr>
        <p:spPr/>
        <p:txBody>
          <a:bodyPr/>
          <a:lstStyle/>
          <a:p>
            <a:fld id="{36FFA728-7C25-4CCC-8013-DCE6384EC718}" type="slidenum">
              <a:rPr lang="en-GB" smtClean="0"/>
              <a:t>7</a:t>
            </a:fld>
            <a:endParaRPr lang="en-GB" dirty="0"/>
          </a:p>
        </p:txBody>
      </p:sp>
    </p:spTree>
    <p:extLst>
      <p:ext uri="{BB962C8B-B14F-4D97-AF65-F5344CB8AC3E}">
        <p14:creationId xmlns:p14="http://schemas.microsoft.com/office/powerpoint/2010/main" val="1790121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 an additional activity learners could try charging batteries using a solar cell and use them to power a motor. They could then discuss how this system could be modified to create a two or even four wheel drive system for the carriage.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 solar charger such as this could be used: https://www.amazon.co.uk/gp/product/B073W8VLTN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2 x 1.5 V AA batteries will power a 3 V motor. An alternative rated motor can be used as long as the power supply used provides the correct voltage for it to function correctly and safely.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Always take care when working with electrical power supplies and components, even at low voltages. </a:t>
            </a:r>
          </a:p>
          <a:p>
            <a:endParaRPr lang="en-GB" b="0" i="0" dirty="0"/>
          </a:p>
        </p:txBody>
      </p:sp>
      <p:sp>
        <p:nvSpPr>
          <p:cNvPr id="4" name="Slide Number Placeholder 3"/>
          <p:cNvSpPr>
            <a:spLocks noGrp="1"/>
          </p:cNvSpPr>
          <p:nvPr>
            <p:ph type="sldNum" sz="quarter" idx="5"/>
          </p:nvPr>
        </p:nvSpPr>
        <p:spPr/>
        <p:txBody>
          <a:bodyPr/>
          <a:lstStyle/>
          <a:p>
            <a:fld id="{36FFA728-7C25-4CCC-8013-DCE6384EC718}" type="slidenum">
              <a:rPr lang="en-GB" smtClean="0"/>
              <a:t>8</a:t>
            </a:fld>
            <a:endParaRPr lang="en-GB" dirty="0"/>
          </a:p>
        </p:txBody>
      </p:sp>
    </p:spTree>
    <p:extLst>
      <p:ext uri="{BB962C8B-B14F-4D97-AF65-F5344CB8AC3E}">
        <p14:creationId xmlns:p14="http://schemas.microsoft.com/office/powerpoint/2010/main" val="167808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wiring diagram can be used to help when connecting solar charged batteries to a motor to produce the drive for the carriage.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Always take care when working with electrical power supplies and components, even at low voltages. </a:t>
            </a:r>
          </a:p>
          <a:p>
            <a:endParaRPr lang="en-GB" b="0" i="0" dirty="0"/>
          </a:p>
        </p:txBody>
      </p:sp>
      <p:sp>
        <p:nvSpPr>
          <p:cNvPr id="4" name="Slide Number Placeholder 3"/>
          <p:cNvSpPr>
            <a:spLocks noGrp="1"/>
          </p:cNvSpPr>
          <p:nvPr>
            <p:ph type="sldNum" sz="quarter" idx="5"/>
          </p:nvPr>
        </p:nvSpPr>
        <p:spPr/>
        <p:txBody>
          <a:bodyPr/>
          <a:lstStyle/>
          <a:p>
            <a:fld id="{36FFA728-7C25-4CCC-8013-DCE6384EC718}" type="slidenum">
              <a:rPr lang="en-GB" smtClean="0"/>
              <a:t>9</a:t>
            </a:fld>
            <a:endParaRPr lang="en-GB" dirty="0"/>
          </a:p>
        </p:txBody>
      </p:sp>
    </p:spTree>
    <p:extLst>
      <p:ext uri="{BB962C8B-B14F-4D97-AF65-F5344CB8AC3E}">
        <p14:creationId xmlns:p14="http://schemas.microsoft.com/office/powerpoint/2010/main" val="649454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6FFA728-7C25-4CCC-8013-DCE6384EC718}" type="slidenum">
              <a:rPr lang="en-GB" smtClean="0"/>
              <a:t>10</a:t>
            </a:fld>
            <a:endParaRPr lang="en-GB" dirty="0"/>
          </a:p>
        </p:txBody>
      </p:sp>
    </p:spTree>
    <p:extLst>
      <p:ext uri="{BB962C8B-B14F-4D97-AF65-F5344CB8AC3E}">
        <p14:creationId xmlns:p14="http://schemas.microsoft.com/office/powerpoint/2010/main" val="40381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4/11/2023</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descr="Logo&#10;&#10;Description automatically generated with low confidence">
            <a:extLst>
              <a:ext uri="{FF2B5EF4-FFF2-40B4-BE49-F238E27FC236}">
                <a16:creationId xmlns:a16="http://schemas.microsoft.com/office/drawing/2014/main" id="{25BF5AA7-781A-631F-0207-359CE8A44ADB}"/>
              </a:ext>
            </a:extLst>
          </p:cNvPr>
          <p:cNvPicPr>
            <a:picLocks noChangeAspect="1"/>
          </p:cNvPicPr>
          <p:nvPr userDrawn="1"/>
        </p:nvPicPr>
        <p:blipFill>
          <a:blip r:embed="rId14"/>
          <a:stretch>
            <a:fillRect/>
          </a:stretch>
        </p:blipFill>
        <p:spPr>
          <a:xfrm>
            <a:off x="7824677" y="6176963"/>
            <a:ext cx="1190846" cy="617822"/>
          </a:xfrm>
          <a:prstGeom prst="rect">
            <a:avLst/>
          </a:prstGeom>
        </p:spPr>
      </p:pic>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9623A4-A1FD-42D3-BA3E-EC323D62B672}"/>
              </a:ext>
            </a:extLst>
          </p:cNvPr>
          <p:cNvSpPr txBox="1">
            <a:spLocks/>
          </p:cNvSpPr>
          <p:nvPr/>
        </p:nvSpPr>
        <p:spPr>
          <a:xfrm>
            <a:off x="185195" y="5451676"/>
            <a:ext cx="8773610" cy="529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2400" dirty="0">
                <a:latin typeface="Arial" panose="020B0604020202020204" pitchFamily="34" charset="0"/>
                <a:cs typeface="Arial" panose="020B0604020202020204" pitchFamily="34" charset="0"/>
              </a:rPr>
              <a:t>Designing a new royal carriage that is electrically powered</a:t>
            </a:r>
          </a:p>
        </p:txBody>
      </p:sp>
      <p:sp>
        <p:nvSpPr>
          <p:cNvPr id="4" name="TextBox 3">
            <a:extLst>
              <a:ext uri="{FF2B5EF4-FFF2-40B4-BE49-F238E27FC236}">
                <a16:creationId xmlns:a16="http://schemas.microsoft.com/office/drawing/2014/main" id="{B86CFF00-33B4-47B2-8D15-4DDCD5F5856E}"/>
              </a:ext>
            </a:extLst>
          </p:cNvPr>
          <p:cNvSpPr txBox="1"/>
          <p:nvPr/>
        </p:nvSpPr>
        <p:spPr>
          <a:xfrm>
            <a:off x="85725" y="1064864"/>
            <a:ext cx="9004476" cy="830997"/>
          </a:xfrm>
          <a:prstGeom prst="rect">
            <a:avLst/>
          </a:prstGeom>
          <a:noFill/>
        </p:spPr>
        <p:txBody>
          <a:bodyPr wrap="square">
            <a:spAutoFit/>
          </a:bodyPr>
          <a:lstStyle/>
          <a:p>
            <a:pPr algn="ctr"/>
            <a:r>
              <a:rPr lang="en-GB" sz="4800" b="1" dirty="0">
                <a:solidFill>
                  <a:srgbClr val="201F1E"/>
                </a:solidFill>
                <a:latin typeface="Arial" panose="020B0604020202020204" pitchFamily="34" charset="0"/>
                <a:cs typeface="Arial" panose="020B0604020202020204" pitchFamily="34" charset="0"/>
              </a:rPr>
              <a:t>Design a Royal </a:t>
            </a:r>
            <a:r>
              <a:rPr lang="en-GB" sz="4800" b="1" i="0" dirty="0">
                <a:solidFill>
                  <a:srgbClr val="201F1E"/>
                </a:solidFill>
                <a:effectLst/>
                <a:latin typeface="Arial" panose="020B0604020202020204" pitchFamily="34" charset="0"/>
                <a:cs typeface="Arial" panose="020B0604020202020204" pitchFamily="34" charset="0"/>
              </a:rPr>
              <a:t>carriage</a:t>
            </a:r>
            <a:endParaRPr lang="en-GB" sz="4800" b="1" dirty="0">
              <a:latin typeface="Arial" panose="020B0604020202020204" pitchFamily="34" charset="0"/>
              <a:cs typeface="Arial" panose="020B0604020202020204" pitchFamily="34" charset="0"/>
            </a:endParaRPr>
          </a:p>
        </p:txBody>
      </p:sp>
      <p:pic>
        <p:nvPicPr>
          <p:cNvPr id="1026" name="Picture 2" descr="Coach, Team, Four, Ceremony, Solemnly">
            <a:extLst>
              <a:ext uri="{FF2B5EF4-FFF2-40B4-BE49-F238E27FC236}">
                <a16:creationId xmlns:a16="http://schemas.microsoft.com/office/drawing/2014/main" id="{EE122AC3-D564-A3E3-A89E-90188178B5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3224" y="1735637"/>
            <a:ext cx="5497552" cy="3716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60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40601" y="1226264"/>
            <a:ext cx="6380779" cy="680519"/>
          </a:xfrm>
        </p:spPr>
        <p:txBody>
          <a:bodyPr>
            <a:normAutofit/>
          </a:bodyPr>
          <a:lstStyle/>
          <a:p>
            <a:r>
              <a:rPr lang="en-GB" sz="3600" b="1" dirty="0">
                <a:latin typeface="Arial" panose="020B0604020202020204" pitchFamily="34" charset="0"/>
                <a:cs typeface="Arial" panose="020B0604020202020204" pitchFamily="34" charset="0"/>
              </a:rPr>
              <a:t>Extension</a:t>
            </a:r>
          </a:p>
        </p:txBody>
      </p:sp>
      <p:sp>
        <p:nvSpPr>
          <p:cNvPr id="4" name="TextBox 3">
            <a:extLst>
              <a:ext uri="{FF2B5EF4-FFF2-40B4-BE49-F238E27FC236}">
                <a16:creationId xmlns:a16="http://schemas.microsoft.com/office/drawing/2014/main" id="{F946D725-68C8-447E-ADC6-F3A8DAA7A711}"/>
              </a:ext>
            </a:extLst>
          </p:cNvPr>
          <p:cNvSpPr txBox="1"/>
          <p:nvPr/>
        </p:nvSpPr>
        <p:spPr>
          <a:xfrm>
            <a:off x="236096" y="2110824"/>
            <a:ext cx="8386793" cy="2308324"/>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Design a mechanical system to convert the rotary motion from the motor to the movement of the carriage (e.g. driving two or four wheels)</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Produce a functional scale model of your proposed design and test how well it works</a:t>
            </a:r>
          </a:p>
        </p:txBody>
      </p:sp>
    </p:spTree>
    <p:extLst>
      <p:ext uri="{BB962C8B-B14F-4D97-AF65-F5344CB8AC3E}">
        <p14:creationId xmlns:p14="http://schemas.microsoft.com/office/powerpoint/2010/main" val="1845099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363EAE6-ED14-8754-8793-4BE5441ABEA7}"/>
              </a:ext>
            </a:extLst>
          </p:cNvPr>
          <p:cNvSpPr txBox="1"/>
          <p:nvPr/>
        </p:nvSpPr>
        <p:spPr>
          <a:xfrm>
            <a:off x="899592" y="1078974"/>
            <a:ext cx="7344816" cy="4878259"/>
          </a:xfrm>
          <a:prstGeom prst="rect">
            <a:avLst/>
          </a:prstGeom>
          <a:noFill/>
        </p:spPr>
        <p:txBody>
          <a:bodyPr wrap="square">
            <a:spAutoFit/>
          </a:bodyPr>
          <a:lstStyle/>
          <a:p>
            <a:pPr fontAlgn="base"/>
            <a:r>
              <a:rPr lang="en-GB" sz="2000" b="1" u="sng" dirty="0">
                <a:effectLst/>
                <a:latin typeface="Arial" panose="020B0604020202020204" pitchFamily="34" charset="0"/>
                <a:ea typeface="Times New Roman" panose="02020603050405020304" pitchFamily="18" charset="0"/>
              </a:rPr>
              <a:t>Stay safe</a:t>
            </a:r>
            <a:r>
              <a:rPr lang="en-GB" sz="2000" b="1" dirty="0">
                <a:effectLst/>
                <a:latin typeface="Arial" panose="020B0604020202020204" pitchFamily="34" charset="0"/>
                <a:ea typeface="Times New Roman" panose="02020603050405020304" pitchFamily="18" charset="0"/>
              </a:rPr>
              <a:t>  </a:t>
            </a:r>
          </a:p>
          <a:p>
            <a:pPr fontAlgn="base"/>
            <a:endParaRPr lang="en-GB" sz="11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36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3600" dirty="0">
              <a:effectLst/>
              <a:latin typeface="Times New Roman" panose="02020603050405020304" pitchFamily="18" charset="0"/>
              <a:ea typeface="Times New Roman" panose="02020603050405020304" pitchFamily="18" charset="0"/>
            </a:endParaRPr>
          </a:p>
          <a:p>
            <a:pPr fontAlgn="base"/>
            <a:r>
              <a:rPr lang="en-US"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a:p>
            <a:pPr fontAlgn="base"/>
            <a:r>
              <a:rPr lang="en-GB" sz="20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20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2000" dirty="0">
                <a:effectLst/>
                <a:latin typeface="Arial" panose="020B0604020202020204" pitchFamily="34" charset="0"/>
                <a:ea typeface="Times New Roman" panose="02020603050405020304" pitchFamily="18" charset="0"/>
              </a:rPr>
              <a:t> </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13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5232214" cy="680519"/>
          </a:xfrm>
        </p:spPr>
        <p:txBody>
          <a:bodyPr>
            <a:normAutofit/>
          </a:bodyPr>
          <a:lstStyle/>
          <a:p>
            <a:r>
              <a:rPr lang="en-GB" sz="3600" b="1" dirty="0">
                <a:latin typeface="Arial" panose="020B0604020202020204" pitchFamily="34" charset="0"/>
                <a:cs typeface="Arial" panose="020B0604020202020204" pitchFamily="34" charset="0"/>
              </a:rPr>
              <a:t>King’s Coronation</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7" y="1866365"/>
            <a:ext cx="7274917" cy="3785652"/>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A coronation is a ceremony where the crown is placed on a new monarch’s head</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coronation for King Charles III and his Queen Consort will take place at Westminster Abbey on Saturday 6</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May 2023</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There will be a bank holiday to honour the event on 8</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May</a:t>
            </a:r>
          </a:p>
          <a:p>
            <a:pPr marL="342900" indent="-342900">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052" name="Picture 4" descr="Crown, King, Emperor, Royal, Royalty">
            <a:extLst>
              <a:ext uri="{FF2B5EF4-FFF2-40B4-BE49-F238E27FC236}">
                <a16:creationId xmlns:a16="http://schemas.microsoft.com/office/drawing/2014/main" id="{93B73245-3937-1CCE-11FA-EC1E2E8861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3343" y="4548851"/>
            <a:ext cx="1608880" cy="13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6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7" y="1154621"/>
            <a:ext cx="3016988" cy="680519"/>
          </a:xfrm>
        </p:spPr>
        <p:txBody>
          <a:bodyPr>
            <a:normAutofit/>
          </a:bodyPr>
          <a:lstStyle/>
          <a:p>
            <a:r>
              <a:rPr lang="en-GB" sz="3600" b="1" dirty="0">
                <a:latin typeface="Arial" panose="020B0604020202020204" pitchFamily="34" charset="0"/>
                <a:cs typeface="Arial" panose="020B0604020202020204" pitchFamily="34" charset="0"/>
              </a:rPr>
              <a:t>Design brief</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7" y="1866365"/>
            <a:ext cx="8235616" cy="3508653"/>
          </a:xfrm>
          <a:prstGeom prst="rect">
            <a:avLst/>
          </a:prstGeom>
          <a:noFill/>
        </p:spPr>
        <p:txBody>
          <a:bodyPr wrap="square">
            <a:spAutoFit/>
          </a:bodyPr>
          <a:lstStyle/>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The original royal carriage, known as the Gold State Coach, has been used as part of the coronation of every British monarch since 1762</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It is now very old and could do with being brought up to modern standards</a:t>
            </a:r>
          </a:p>
          <a:p>
            <a:pPr marL="342900" indent="-342900">
              <a:spcAft>
                <a:spcPts val="1200"/>
              </a:spcAft>
              <a:buFont typeface="Arial" panose="020B0604020202020204" pitchFamily="34" charset="0"/>
              <a:buChar char="•"/>
            </a:pPr>
            <a:r>
              <a:rPr lang="en-GB" sz="2400" dirty="0">
                <a:latin typeface="Arial" panose="020B0604020202020204" pitchFamily="34" charset="0"/>
                <a:cs typeface="Arial" panose="020B0604020202020204" pitchFamily="34" charset="0"/>
              </a:rPr>
              <a:t>Your task is to design a new royal carriage for the coronation of King Charles III</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carriage must be electrically powered</a:t>
            </a:r>
          </a:p>
        </p:txBody>
      </p:sp>
      <p:pic>
        <p:nvPicPr>
          <p:cNvPr id="2052" name="Picture 4" descr="Crown, King, Emperor, Royal, Royalty">
            <a:extLst>
              <a:ext uri="{FF2B5EF4-FFF2-40B4-BE49-F238E27FC236}">
                <a16:creationId xmlns:a16="http://schemas.microsoft.com/office/drawing/2014/main" id="{93B73245-3937-1CCE-11FA-EC1E2E88617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263343" y="4548851"/>
            <a:ext cx="1608880" cy="1350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5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Design criteria</a:t>
            </a:r>
          </a:p>
        </p:txBody>
      </p:sp>
      <p:sp>
        <p:nvSpPr>
          <p:cNvPr id="4" name="TextBox 3">
            <a:extLst>
              <a:ext uri="{FF2B5EF4-FFF2-40B4-BE49-F238E27FC236}">
                <a16:creationId xmlns:a16="http://schemas.microsoft.com/office/drawing/2014/main" id="{F235A329-F13A-4775-9DE3-B3855F3CDB81}"/>
              </a:ext>
            </a:extLst>
          </p:cNvPr>
          <p:cNvSpPr txBox="1"/>
          <p:nvPr/>
        </p:nvSpPr>
        <p:spPr>
          <a:xfrm>
            <a:off x="271776" y="1866365"/>
            <a:ext cx="6301744" cy="3939540"/>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The new Royal carriage must:</a:t>
            </a:r>
          </a:p>
          <a:p>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Be electrically powered so it has a low carbon footprint</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Show the King’s Cypher in a prominent location</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Reflect the history and traditions of the United Kingdom and the royal family </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Include features to improve comfort when riding inside the carriage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Make use of modern, lightweight materials</a:t>
            </a:r>
          </a:p>
        </p:txBody>
      </p:sp>
      <p:pic>
        <p:nvPicPr>
          <p:cNvPr id="2" name="Picture 1">
            <a:extLst>
              <a:ext uri="{FF2B5EF4-FFF2-40B4-BE49-F238E27FC236}">
                <a16:creationId xmlns:a16="http://schemas.microsoft.com/office/drawing/2014/main" id="{FBBA6AB0-1B43-E199-CD86-27CE5EE3F77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94337" y="2395554"/>
            <a:ext cx="1950203" cy="1137618"/>
          </a:xfrm>
          <a:prstGeom prst="rect">
            <a:avLst/>
          </a:prstGeom>
        </p:spPr>
      </p:pic>
      <p:pic>
        <p:nvPicPr>
          <p:cNvPr id="5" name="Picture 4" descr="Crown, King, Emperor, Royal, Royalty">
            <a:extLst>
              <a:ext uri="{FF2B5EF4-FFF2-40B4-BE49-F238E27FC236}">
                <a16:creationId xmlns:a16="http://schemas.microsoft.com/office/drawing/2014/main" id="{A83F6785-ED4C-79CF-4BAE-F584D8A4E8DB}"/>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50560" y="3801166"/>
            <a:ext cx="1837758" cy="1542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53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993E8-D128-9548-323F-EB5D87D72331}"/>
              </a:ext>
            </a:extLst>
          </p:cNvPr>
          <p:cNvSpPr>
            <a:spLocks noGrp="1"/>
          </p:cNvSpPr>
          <p:nvPr>
            <p:ph type="title"/>
          </p:nvPr>
        </p:nvSpPr>
        <p:spPr>
          <a:xfrm>
            <a:off x="231036" y="1050449"/>
            <a:ext cx="4954421" cy="680519"/>
          </a:xfrm>
        </p:spPr>
        <p:txBody>
          <a:bodyPr>
            <a:normAutofit/>
          </a:bodyPr>
          <a:lstStyle/>
          <a:p>
            <a:r>
              <a:rPr lang="en-GB" sz="3600" b="1" dirty="0">
                <a:latin typeface="Arial" panose="020B0604020202020204" pitchFamily="34" charset="0"/>
                <a:cs typeface="Arial" panose="020B0604020202020204" pitchFamily="34" charset="0"/>
              </a:rPr>
              <a:t>Royal carriage design</a:t>
            </a:r>
          </a:p>
        </p:txBody>
      </p:sp>
      <p:grpSp>
        <p:nvGrpSpPr>
          <p:cNvPr id="8" name="Group 7">
            <a:extLst>
              <a:ext uri="{FF2B5EF4-FFF2-40B4-BE49-F238E27FC236}">
                <a16:creationId xmlns:a16="http://schemas.microsoft.com/office/drawing/2014/main" id="{A4D934EE-811D-9FA2-D82A-EC4ED2822E2F}"/>
              </a:ext>
            </a:extLst>
          </p:cNvPr>
          <p:cNvGrpSpPr/>
          <p:nvPr/>
        </p:nvGrpSpPr>
        <p:grpSpPr>
          <a:xfrm>
            <a:off x="251520" y="1730968"/>
            <a:ext cx="8640960" cy="4176464"/>
            <a:chOff x="251520" y="1844824"/>
            <a:chExt cx="8640960" cy="4176464"/>
          </a:xfrm>
        </p:grpSpPr>
        <p:sp>
          <p:nvSpPr>
            <p:cNvPr id="4" name="Rectangle 3">
              <a:extLst>
                <a:ext uri="{FF2B5EF4-FFF2-40B4-BE49-F238E27FC236}">
                  <a16:creationId xmlns:a16="http://schemas.microsoft.com/office/drawing/2014/main" id="{13BD5DD5-A4AD-4915-A65D-E4193832994E}"/>
                </a:ext>
              </a:extLst>
            </p:cNvPr>
            <p:cNvSpPr/>
            <p:nvPr/>
          </p:nvSpPr>
          <p:spPr>
            <a:xfrm>
              <a:off x="251520" y="1844824"/>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5" name="TextBox 4">
              <a:extLst>
                <a:ext uri="{FF2B5EF4-FFF2-40B4-BE49-F238E27FC236}">
                  <a16:creationId xmlns:a16="http://schemas.microsoft.com/office/drawing/2014/main" id="{37C5CD71-84F4-2503-BDC3-992C2DAD74C2}"/>
                </a:ext>
              </a:extLst>
            </p:cNvPr>
            <p:cNvSpPr txBox="1"/>
            <p:nvPr/>
          </p:nvSpPr>
          <p:spPr>
            <a:xfrm>
              <a:off x="282552" y="1895088"/>
              <a:ext cx="7889847"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Use this space to sketch your idea for your new Royal carriage.</a:t>
              </a:r>
            </a:p>
            <a:p>
              <a:r>
                <a:rPr lang="en-GB" sz="1400" dirty="0">
                  <a:latin typeface="Arial" panose="020B0604020202020204" pitchFamily="34" charset="0"/>
                  <a:cs typeface="Arial" panose="020B0604020202020204" pitchFamily="34" charset="0"/>
                </a:rPr>
                <a:t>Don’t forget to annotate your design to show how it meets the design criteria!</a:t>
              </a:r>
            </a:p>
          </p:txBody>
        </p:sp>
      </p:grpSp>
    </p:spTree>
    <p:extLst>
      <p:ext uri="{BB962C8B-B14F-4D97-AF65-F5344CB8AC3E}">
        <p14:creationId xmlns:p14="http://schemas.microsoft.com/office/powerpoint/2010/main" val="37587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2B993E8-D128-9548-323F-EB5D87D72331}"/>
              </a:ext>
            </a:extLst>
          </p:cNvPr>
          <p:cNvSpPr>
            <a:spLocks noGrp="1"/>
          </p:cNvSpPr>
          <p:nvPr>
            <p:ph type="title"/>
          </p:nvPr>
        </p:nvSpPr>
        <p:spPr>
          <a:xfrm>
            <a:off x="231036" y="1154621"/>
            <a:ext cx="4954421" cy="680519"/>
          </a:xfrm>
        </p:spPr>
        <p:txBody>
          <a:bodyPr>
            <a:normAutofit/>
          </a:bodyPr>
          <a:lstStyle/>
          <a:p>
            <a:r>
              <a:rPr lang="en-GB" sz="3600" b="1" dirty="0">
                <a:latin typeface="Arial" panose="020B0604020202020204" pitchFamily="34" charset="0"/>
                <a:cs typeface="Arial" panose="020B0604020202020204" pitchFamily="34" charset="0"/>
              </a:rPr>
              <a:t>Example design</a:t>
            </a:r>
          </a:p>
        </p:txBody>
      </p:sp>
      <p:pic>
        <p:nvPicPr>
          <p:cNvPr id="4" name="Picture 3" descr="Diagram&#10;&#10;Description automatically generated">
            <a:extLst>
              <a:ext uri="{FF2B5EF4-FFF2-40B4-BE49-F238E27FC236}">
                <a16:creationId xmlns:a16="http://schemas.microsoft.com/office/drawing/2014/main" id="{FE813830-738D-D43B-8040-364BCB229A4C}"/>
              </a:ext>
            </a:extLst>
          </p:cNvPr>
          <p:cNvPicPr>
            <a:picLocks noChangeAspect="1"/>
          </p:cNvPicPr>
          <p:nvPr/>
        </p:nvPicPr>
        <p:blipFill>
          <a:blip r:embed="rId3"/>
          <a:stretch>
            <a:fillRect/>
          </a:stretch>
        </p:blipFill>
        <p:spPr>
          <a:xfrm>
            <a:off x="1391920" y="1792421"/>
            <a:ext cx="5984240" cy="4195846"/>
          </a:xfrm>
          <a:prstGeom prst="rect">
            <a:avLst/>
          </a:prstGeom>
        </p:spPr>
      </p:pic>
    </p:spTree>
    <p:extLst>
      <p:ext uri="{BB962C8B-B14F-4D97-AF65-F5344CB8AC3E}">
        <p14:creationId xmlns:p14="http://schemas.microsoft.com/office/powerpoint/2010/main" val="3229972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126900" y="1228001"/>
            <a:ext cx="8706135" cy="680519"/>
          </a:xfrm>
        </p:spPr>
        <p:txBody>
          <a:bodyPr>
            <a:noAutofit/>
          </a:bodyPr>
          <a:lstStyle/>
          <a:p>
            <a:r>
              <a:rPr lang="en-GB" sz="3600" b="1" dirty="0">
                <a:latin typeface="Arial" panose="020B0604020202020204" pitchFamily="34" charset="0"/>
                <a:cs typeface="Arial" panose="020B0604020202020204" pitchFamily="34" charset="0"/>
              </a:rPr>
              <a:t>Using a solar battery charger</a:t>
            </a:r>
          </a:p>
        </p:txBody>
      </p:sp>
      <p:sp>
        <p:nvSpPr>
          <p:cNvPr id="4" name="TextBox 3">
            <a:extLst>
              <a:ext uri="{FF2B5EF4-FFF2-40B4-BE49-F238E27FC236}">
                <a16:creationId xmlns:a16="http://schemas.microsoft.com/office/drawing/2014/main" id="{F235A329-F13A-4775-9DE3-B3855F3CDB81}"/>
              </a:ext>
            </a:extLst>
          </p:cNvPr>
          <p:cNvSpPr txBox="1"/>
          <p:nvPr/>
        </p:nvSpPr>
        <p:spPr>
          <a:xfrm>
            <a:off x="171066" y="1944450"/>
            <a:ext cx="4075211" cy="3724096"/>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To provide electrical power a solar battery charger could be used</a:t>
            </a:r>
          </a:p>
          <a:p>
            <a:pPr marL="342900" indent="-34290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Try charging two rechargeable AA batteries and then connect them to a 3 V motor</a:t>
            </a:r>
          </a:p>
          <a:p>
            <a:pPr marL="342900" indent="-342900">
              <a:buFont typeface="Arial" panose="020B0604020202020204" pitchFamily="34" charset="0"/>
              <a:buChar char="•"/>
            </a:pPr>
            <a:endParaRPr lang="en-GB" sz="1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Use the wiring diagram on the next slide to help</a:t>
            </a:r>
          </a:p>
        </p:txBody>
      </p:sp>
      <p:sp>
        <p:nvSpPr>
          <p:cNvPr id="19" name="TextBox 18">
            <a:extLst>
              <a:ext uri="{FF2B5EF4-FFF2-40B4-BE49-F238E27FC236}">
                <a16:creationId xmlns:a16="http://schemas.microsoft.com/office/drawing/2014/main" id="{38ADB02A-268A-A48A-6761-E26A6AF39BE4}"/>
              </a:ext>
            </a:extLst>
          </p:cNvPr>
          <p:cNvSpPr txBox="1"/>
          <p:nvPr/>
        </p:nvSpPr>
        <p:spPr>
          <a:xfrm>
            <a:off x="6616919" y="1419645"/>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pic>
        <p:nvPicPr>
          <p:cNvPr id="2" name="Picture 1">
            <a:extLst>
              <a:ext uri="{FF2B5EF4-FFF2-40B4-BE49-F238E27FC236}">
                <a16:creationId xmlns:a16="http://schemas.microsoft.com/office/drawing/2014/main" id="{553C937D-81D3-6C2C-77C6-34261B3416E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79968" y="2141041"/>
            <a:ext cx="2136951" cy="3198871"/>
          </a:xfrm>
          <a:prstGeom prst="rect">
            <a:avLst/>
          </a:prstGeom>
        </p:spPr>
      </p:pic>
      <p:pic>
        <p:nvPicPr>
          <p:cNvPr id="6" name="Picture 5" descr="A picture containing text, indoor&#10;&#10;Description automatically generated">
            <a:extLst>
              <a:ext uri="{FF2B5EF4-FFF2-40B4-BE49-F238E27FC236}">
                <a16:creationId xmlns:a16="http://schemas.microsoft.com/office/drawing/2014/main" id="{D5547C9E-0D9C-083B-3198-590C339ABC9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rot="5400000">
            <a:off x="6299485" y="2726430"/>
            <a:ext cx="3198870" cy="2028092"/>
          </a:xfrm>
          <a:prstGeom prst="rect">
            <a:avLst/>
          </a:prstGeom>
        </p:spPr>
      </p:pic>
    </p:spTree>
    <p:extLst>
      <p:ext uri="{BB962C8B-B14F-4D97-AF65-F5344CB8AC3E}">
        <p14:creationId xmlns:p14="http://schemas.microsoft.com/office/powerpoint/2010/main" val="2865031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A84FFBFA-607B-9CB5-BE07-AE070CAFA7D5}"/>
              </a:ext>
            </a:extLst>
          </p:cNvPr>
          <p:cNvCxnSpPr>
            <a:cxnSpLocks/>
          </p:cNvCxnSpPr>
          <p:nvPr/>
        </p:nvCxnSpPr>
        <p:spPr>
          <a:xfrm flipH="1">
            <a:off x="3541853" y="3824468"/>
            <a:ext cx="202557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BBF7DBE-FCDF-91AE-2296-F58169D9F370}"/>
              </a:ext>
            </a:extLst>
          </p:cNvPr>
          <p:cNvCxnSpPr>
            <a:cxnSpLocks/>
          </p:cNvCxnSpPr>
          <p:nvPr/>
        </p:nvCxnSpPr>
        <p:spPr>
          <a:xfrm flipH="1">
            <a:off x="3541853" y="3281423"/>
            <a:ext cx="202557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D63E802B-95AB-4575-A1C4-60FF5CBF0D58}"/>
              </a:ext>
            </a:extLst>
          </p:cNvPr>
          <p:cNvSpPr>
            <a:spLocks noGrp="1"/>
          </p:cNvSpPr>
          <p:nvPr>
            <p:ph type="title"/>
          </p:nvPr>
        </p:nvSpPr>
        <p:spPr>
          <a:xfrm>
            <a:off x="231035" y="1228001"/>
            <a:ext cx="8706135" cy="680519"/>
          </a:xfrm>
        </p:spPr>
        <p:txBody>
          <a:bodyPr>
            <a:noAutofit/>
          </a:bodyPr>
          <a:lstStyle/>
          <a:p>
            <a:r>
              <a:rPr lang="en-GB" sz="3600" b="1" dirty="0">
                <a:latin typeface="Arial" panose="020B0604020202020204" pitchFamily="34" charset="0"/>
                <a:cs typeface="Arial" panose="020B0604020202020204" pitchFamily="34" charset="0"/>
              </a:rPr>
              <a:t>Wiring diagram</a:t>
            </a:r>
          </a:p>
        </p:txBody>
      </p:sp>
      <p:sp>
        <p:nvSpPr>
          <p:cNvPr id="19" name="TextBox 18">
            <a:extLst>
              <a:ext uri="{FF2B5EF4-FFF2-40B4-BE49-F238E27FC236}">
                <a16:creationId xmlns:a16="http://schemas.microsoft.com/office/drawing/2014/main" id="{38ADB02A-268A-A48A-6761-E26A6AF39BE4}"/>
              </a:ext>
            </a:extLst>
          </p:cNvPr>
          <p:cNvSpPr txBox="1"/>
          <p:nvPr/>
        </p:nvSpPr>
        <p:spPr>
          <a:xfrm>
            <a:off x="3799984" y="1419645"/>
            <a:ext cx="614855" cy="369332"/>
          </a:xfrm>
          <a:prstGeom prst="rect">
            <a:avLst/>
          </a:prstGeom>
          <a:noFill/>
        </p:spPr>
        <p:txBody>
          <a:bodyPr wrap="square">
            <a:spAutoFit/>
          </a:bodyPr>
          <a:lstStyle/>
          <a:p>
            <a:r>
              <a:rPr lang="en-GB" sz="1800" dirty="0">
                <a:effectLst/>
                <a:ea typeface="Times New Roman" panose="02020603050405020304" pitchFamily="18" charset="0"/>
                <a:cs typeface="Segoe UI Emoji" panose="020B0502040204020203" pitchFamily="34" charset="0"/>
              </a:rPr>
              <a:t>⚠</a:t>
            </a:r>
            <a:endParaRPr lang="en-GB" dirty="0"/>
          </a:p>
        </p:txBody>
      </p:sp>
      <p:sp>
        <p:nvSpPr>
          <p:cNvPr id="5" name="Rectangle: Rounded Corners 4">
            <a:extLst>
              <a:ext uri="{FF2B5EF4-FFF2-40B4-BE49-F238E27FC236}">
                <a16:creationId xmlns:a16="http://schemas.microsoft.com/office/drawing/2014/main" id="{3282DEF5-D62E-FFFD-8A45-E739FC0A06D3}"/>
              </a:ext>
            </a:extLst>
          </p:cNvPr>
          <p:cNvSpPr/>
          <p:nvPr/>
        </p:nvSpPr>
        <p:spPr>
          <a:xfrm>
            <a:off x="5567423" y="2971799"/>
            <a:ext cx="1782500" cy="1145894"/>
          </a:xfrm>
          <a:prstGeom prst="round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7" name="Rectangle 6">
            <a:extLst>
              <a:ext uri="{FF2B5EF4-FFF2-40B4-BE49-F238E27FC236}">
                <a16:creationId xmlns:a16="http://schemas.microsoft.com/office/drawing/2014/main" id="{8A824B8A-D7EB-4B52-877B-1467F9808FAF}"/>
              </a:ext>
            </a:extLst>
          </p:cNvPr>
          <p:cNvSpPr/>
          <p:nvPr/>
        </p:nvSpPr>
        <p:spPr>
          <a:xfrm>
            <a:off x="7349923" y="3429000"/>
            <a:ext cx="381965" cy="228600"/>
          </a:xfrm>
          <a:prstGeom prst="rect">
            <a:avLst/>
          </a:prstGeom>
          <a:ln w="57150"/>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14" name="TextBox 13">
            <a:extLst>
              <a:ext uri="{FF2B5EF4-FFF2-40B4-BE49-F238E27FC236}">
                <a16:creationId xmlns:a16="http://schemas.microsoft.com/office/drawing/2014/main" id="{AE8F1108-CD5D-A305-1D06-A49941C6D265}"/>
              </a:ext>
            </a:extLst>
          </p:cNvPr>
          <p:cNvSpPr txBox="1"/>
          <p:nvPr/>
        </p:nvSpPr>
        <p:spPr>
          <a:xfrm>
            <a:off x="5798916" y="2494270"/>
            <a:ext cx="1319514"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3 V motor</a:t>
            </a:r>
          </a:p>
        </p:txBody>
      </p:sp>
      <p:sp>
        <p:nvSpPr>
          <p:cNvPr id="15" name="Rectangle 14">
            <a:extLst>
              <a:ext uri="{FF2B5EF4-FFF2-40B4-BE49-F238E27FC236}">
                <a16:creationId xmlns:a16="http://schemas.microsoft.com/office/drawing/2014/main" id="{3EE7BCDF-3CDF-FDD2-F510-667040936345}"/>
              </a:ext>
            </a:extLst>
          </p:cNvPr>
          <p:cNvSpPr/>
          <p:nvPr/>
        </p:nvSpPr>
        <p:spPr>
          <a:xfrm>
            <a:off x="1235638" y="2999771"/>
            <a:ext cx="2293690" cy="114589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3074" name="Picture 2" descr="Battery, Aaa Battery, Aa Battery">
            <a:extLst>
              <a:ext uri="{FF2B5EF4-FFF2-40B4-BE49-F238E27FC236}">
                <a16:creationId xmlns:a16="http://schemas.microsoft.com/office/drawing/2014/main" id="{7584C111-141F-15C2-1093-CC4213ACF397}"/>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rot="5400000">
            <a:off x="2105359" y="2225001"/>
            <a:ext cx="554248" cy="217984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Battery, Aaa Battery, Aa Battery">
            <a:extLst>
              <a:ext uri="{FF2B5EF4-FFF2-40B4-BE49-F238E27FC236}">
                <a16:creationId xmlns:a16="http://schemas.microsoft.com/office/drawing/2014/main" id="{4F55E7AD-98B9-86C4-5B3A-A188D3C0E0AF}"/>
              </a:ext>
            </a:extLst>
          </p:cNvPr>
          <p:cNvPicPr>
            <a:picLocks noChangeAspect="1" noChangeArrowheads="1"/>
          </p:cNvPicPr>
          <p:nvPr/>
        </p:nvPicPr>
        <p:blipFill rotWithShape="1">
          <a:blip r:embed="rId3" cstate="hqprint">
            <a:extLst>
              <a:ext uri="{28A0092B-C50C-407E-A947-70E740481C1C}">
                <a14:useLocalDpi xmlns:a14="http://schemas.microsoft.com/office/drawing/2010/main"/>
              </a:ext>
            </a:extLst>
          </a:blip>
          <a:srcRect/>
          <a:stretch/>
        </p:blipFill>
        <p:spPr bwMode="auto">
          <a:xfrm rot="16200000">
            <a:off x="2091406" y="2730502"/>
            <a:ext cx="554248" cy="217984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B78920B1-6C4C-CABB-3463-738DF63BD8A7}"/>
              </a:ext>
            </a:extLst>
          </p:cNvPr>
          <p:cNvSpPr txBox="1"/>
          <p:nvPr/>
        </p:nvSpPr>
        <p:spPr>
          <a:xfrm>
            <a:off x="482331" y="2494270"/>
            <a:ext cx="4027989" cy="400110"/>
          </a:xfrm>
          <a:prstGeom prst="rect">
            <a:avLst/>
          </a:prstGeom>
          <a:noFill/>
        </p:spPr>
        <p:txBody>
          <a:bodyPr wrap="square" rtlCol="0">
            <a:spAutoFit/>
          </a:bodyPr>
          <a:lstStyle/>
          <a:p>
            <a:r>
              <a:rPr lang="en-GB" sz="2000" dirty="0">
                <a:latin typeface="Arial" panose="020B0604020202020204" pitchFamily="34" charset="0"/>
                <a:cs typeface="Arial" panose="020B0604020202020204" pitchFamily="34" charset="0"/>
              </a:rPr>
              <a:t>2 x AA rechargeable battery pack</a:t>
            </a:r>
          </a:p>
        </p:txBody>
      </p:sp>
      <p:cxnSp>
        <p:nvCxnSpPr>
          <p:cNvPr id="20" name="Straight Connector 19">
            <a:extLst>
              <a:ext uri="{FF2B5EF4-FFF2-40B4-BE49-F238E27FC236}">
                <a16:creationId xmlns:a16="http://schemas.microsoft.com/office/drawing/2014/main" id="{8DEDE4BF-69D9-B8CC-A900-621365C12EC5}"/>
              </a:ext>
            </a:extLst>
          </p:cNvPr>
          <p:cNvCxnSpPr/>
          <p:nvPr/>
        </p:nvCxnSpPr>
        <p:spPr>
          <a:xfrm>
            <a:off x="2496326" y="3993266"/>
            <a:ext cx="976080" cy="960699"/>
          </a:xfrm>
          <a:prstGeom prst="line">
            <a:avLst/>
          </a:prstGeom>
        </p:spPr>
        <p:style>
          <a:lnRef idx="3">
            <a:schemeClr val="accent1"/>
          </a:lnRef>
          <a:fillRef idx="0">
            <a:schemeClr val="accent1"/>
          </a:fillRef>
          <a:effectRef idx="2">
            <a:schemeClr val="accent1"/>
          </a:effectRef>
          <a:fontRef idx="minor">
            <a:schemeClr val="tx1"/>
          </a:fontRef>
        </p:style>
      </p:cxnSp>
      <p:sp>
        <p:nvSpPr>
          <p:cNvPr id="21" name="TextBox 20">
            <a:extLst>
              <a:ext uri="{FF2B5EF4-FFF2-40B4-BE49-F238E27FC236}">
                <a16:creationId xmlns:a16="http://schemas.microsoft.com/office/drawing/2014/main" id="{29FE972B-A623-CFBB-E0A9-9C4663935E94}"/>
              </a:ext>
            </a:extLst>
          </p:cNvPr>
          <p:cNvSpPr txBox="1"/>
          <p:nvPr/>
        </p:nvSpPr>
        <p:spPr>
          <a:xfrm>
            <a:off x="1542960" y="5071223"/>
            <a:ext cx="4514047" cy="400110"/>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Batteries charged from solar panel</a:t>
            </a:r>
          </a:p>
        </p:txBody>
      </p:sp>
      <p:sp>
        <p:nvSpPr>
          <p:cNvPr id="23" name="TextBox 22">
            <a:extLst>
              <a:ext uri="{FF2B5EF4-FFF2-40B4-BE49-F238E27FC236}">
                <a16:creationId xmlns:a16="http://schemas.microsoft.com/office/drawing/2014/main" id="{8ED71289-9FEB-4B64-0D32-7C8A54DF7EBC}"/>
              </a:ext>
            </a:extLst>
          </p:cNvPr>
          <p:cNvSpPr txBox="1"/>
          <p:nvPr/>
        </p:nvSpPr>
        <p:spPr>
          <a:xfrm>
            <a:off x="5555066" y="2945717"/>
            <a:ext cx="487699" cy="646331"/>
          </a:xfrm>
          <a:prstGeom prst="rect">
            <a:avLst/>
          </a:prstGeom>
          <a:noFill/>
        </p:spPr>
        <p:txBody>
          <a:bodyPr wrap="square" rtlCol="0">
            <a:spAutoFit/>
          </a:bodyPr>
          <a:lstStyle/>
          <a:p>
            <a:pPr algn="ctr"/>
            <a:r>
              <a:rPr lang="en-GB" sz="3600" b="1" dirty="0"/>
              <a:t>+</a:t>
            </a:r>
          </a:p>
        </p:txBody>
      </p:sp>
      <p:sp>
        <p:nvSpPr>
          <p:cNvPr id="24" name="TextBox 23">
            <a:extLst>
              <a:ext uri="{FF2B5EF4-FFF2-40B4-BE49-F238E27FC236}">
                <a16:creationId xmlns:a16="http://schemas.microsoft.com/office/drawing/2014/main" id="{24B3595A-7755-4021-FB93-B6DA74256287}"/>
              </a:ext>
            </a:extLst>
          </p:cNvPr>
          <p:cNvSpPr txBox="1"/>
          <p:nvPr/>
        </p:nvSpPr>
        <p:spPr>
          <a:xfrm>
            <a:off x="5558193" y="3451218"/>
            <a:ext cx="487699" cy="646331"/>
          </a:xfrm>
          <a:prstGeom prst="rect">
            <a:avLst/>
          </a:prstGeom>
          <a:noFill/>
        </p:spPr>
        <p:txBody>
          <a:bodyPr wrap="square" rtlCol="0">
            <a:spAutoFit/>
          </a:bodyPr>
          <a:lstStyle/>
          <a:p>
            <a:pPr algn="ctr"/>
            <a:r>
              <a:rPr lang="en-GB" sz="3600" b="1" dirty="0"/>
              <a:t>-</a:t>
            </a:r>
          </a:p>
        </p:txBody>
      </p:sp>
    </p:spTree>
    <p:extLst>
      <p:ext uri="{BB962C8B-B14F-4D97-AF65-F5344CB8AC3E}">
        <p14:creationId xmlns:p14="http://schemas.microsoft.com/office/powerpoint/2010/main" val="35372444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750</Words>
  <Application>Microsoft Office PowerPoint</Application>
  <PresentationFormat>On-screen Show (4:3)</PresentationFormat>
  <Paragraphs>74</Paragraphs>
  <Slides>10</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Segoe UI Emoji</vt:lpstr>
      <vt:lpstr>Symbol</vt:lpstr>
      <vt:lpstr>Times New Roman</vt:lpstr>
      <vt:lpstr>Office Theme</vt:lpstr>
      <vt:lpstr>PowerPoint Presentation</vt:lpstr>
      <vt:lpstr>PowerPoint Presentation</vt:lpstr>
      <vt:lpstr>King’s Coronation</vt:lpstr>
      <vt:lpstr>Design brief</vt:lpstr>
      <vt:lpstr>Design criteria</vt:lpstr>
      <vt:lpstr>Royal carriage design</vt:lpstr>
      <vt:lpstr>Example design</vt:lpstr>
      <vt:lpstr>Using a solar battery charger</vt:lpstr>
      <vt:lpstr>Wiring diagram</vt:lpstr>
      <vt:lpstr>Extension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Royal carriage presentation</dc:title>
  <dc:creator>Attainment in Education</dc:creator>
  <cp:lastModifiedBy>Holly Margerison-Smith</cp:lastModifiedBy>
  <cp:revision>153</cp:revision>
  <dcterms:created xsi:type="dcterms:W3CDTF">2017-06-28T15:11:57Z</dcterms:created>
  <dcterms:modified xsi:type="dcterms:W3CDTF">2023-04-11T14:04:44Z</dcterms:modified>
</cp:coreProperties>
</file>