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9" r:id="rId2"/>
    <p:sldId id="260" r:id="rId3"/>
    <p:sldId id="262" r:id="rId4"/>
    <p:sldId id="270" r:id="rId5"/>
    <p:sldId id="273" r:id="rId6"/>
    <p:sldId id="274" r:id="rId7"/>
    <p:sldId id="272" r:id="rId8"/>
    <p:sldId id="271" r:id="rId9"/>
    <p:sldId id="27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6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3" autoAdjust="0"/>
    <p:restoredTop sz="82572" autoAdjust="0"/>
  </p:normalViewPr>
  <p:slideViewPr>
    <p:cSldViewPr snapToGrid="0" snapToObjects="1">
      <p:cViewPr varScale="1">
        <p:scale>
          <a:sx n="55" d="100"/>
          <a:sy n="55" d="100"/>
        </p:scale>
        <p:origin x="1212"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6694E-DD74-4985-B02A-8B1B747F3985}" type="datetimeFigureOut">
              <a:rPr lang="en-GB" smtClean="0"/>
              <a:t>11/04/2023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54641-B7BD-4F18-8915-F83804924B09}" type="slidenum">
              <a:rPr lang="en-GB" smtClean="0"/>
              <a:t>‹#›</a:t>
            </a:fld>
            <a:endParaRPr lang="en-GB"/>
          </a:p>
        </p:txBody>
      </p:sp>
    </p:spTree>
    <p:extLst>
      <p:ext uri="{BB962C8B-B14F-4D97-AF65-F5344CB8AC3E}">
        <p14:creationId xmlns:p14="http://schemas.microsoft.com/office/powerpoint/2010/main" val="209161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3</a:t>
            </a:fld>
            <a:endParaRPr lang="en-GB"/>
          </a:p>
        </p:txBody>
      </p:sp>
    </p:spTree>
    <p:extLst>
      <p:ext uri="{BB962C8B-B14F-4D97-AF65-F5344CB8AC3E}">
        <p14:creationId xmlns:p14="http://schemas.microsoft.com/office/powerpoint/2010/main" val="262101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4</a:t>
            </a:fld>
            <a:endParaRPr lang="en-GB"/>
          </a:p>
        </p:txBody>
      </p:sp>
    </p:spTree>
    <p:extLst>
      <p:ext uri="{BB962C8B-B14F-4D97-AF65-F5344CB8AC3E}">
        <p14:creationId xmlns:p14="http://schemas.microsoft.com/office/powerpoint/2010/main" val="336209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5</a:t>
            </a:fld>
            <a:endParaRPr lang="en-GB"/>
          </a:p>
        </p:txBody>
      </p:sp>
    </p:spTree>
    <p:extLst>
      <p:ext uri="{BB962C8B-B14F-4D97-AF65-F5344CB8AC3E}">
        <p14:creationId xmlns:p14="http://schemas.microsoft.com/office/powerpoint/2010/main" val="157051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6</a:t>
            </a:fld>
            <a:endParaRPr lang="en-GB"/>
          </a:p>
        </p:txBody>
      </p:sp>
    </p:spTree>
    <p:extLst>
      <p:ext uri="{BB962C8B-B14F-4D97-AF65-F5344CB8AC3E}">
        <p14:creationId xmlns:p14="http://schemas.microsoft.com/office/powerpoint/2010/main" val="325203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7</a:t>
            </a:fld>
            <a:endParaRPr lang="en-GB"/>
          </a:p>
        </p:txBody>
      </p:sp>
    </p:spTree>
    <p:extLst>
      <p:ext uri="{BB962C8B-B14F-4D97-AF65-F5344CB8AC3E}">
        <p14:creationId xmlns:p14="http://schemas.microsoft.com/office/powerpoint/2010/main" val="300709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54641-B7BD-4F18-8915-F83804924B09}" type="slidenum">
              <a:rPr lang="en-GB" smtClean="0"/>
              <a:t>9</a:t>
            </a:fld>
            <a:endParaRPr lang="en-GB"/>
          </a:p>
        </p:txBody>
      </p:sp>
    </p:spTree>
    <p:extLst>
      <p:ext uri="{BB962C8B-B14F-4D97-AF65-F5344CB8AC3E}">
        <p14:creationId xmlns:p14="http://schemas.microsoft.com/office/powerpoint/2010/main" val="878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Logo&#10;&#10;Description automatically generated with low confidence">
            <a:extLst>
              <a:ext uri="{FF2B5EF4-FFF2-40B4-BE49-F238E27FC236}">
                <a16:creationId xmlns:a16="http://schemas.microsoft.com/office/drawing/2014/main" id="{25BF5AA7-781A-631F-0207-359CE8A44ADB}"/>
              </a:ext>
            </a:extLst>
          </p:cNvPr>
          <p:cNvPicPr>
            <a:picLocks noChangeAspect="1"/>
          </p:cNvPicPr>
          <p:nvPr userDrawn="1"/>
        </p:nvPicPr>
        <p:blipFill>
          <a:blip r:embed="rId2"/>
          <a:stretch>
            <a:fillRect/>
          </a:stretch>
        </p:blipFill>
        <p:spPr>
          <a:xfrm>
            <a:off x="7857460" y="6155118"/>
            <a:ext cx="1190846" cy="617822"/>
          </a:xfrm>
          <a:prstGeom prst="rect">
            <a:avLst/>
          </a:prstGeom>
        </p:spPr>
      </p:pic>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8185BC-0788-4217-9907-D80163D13B10}"/>
              </a:ext>
            </a:extLst>
          </p:cNvPr>
          <p:cNvSpPr txBox="1"/>
          <p:nvPr/>
        </p:nvSpPr>
        <p:spPr>
          <a:xfrm>
            <a:off x="185196" y="1141079"/>
            <a:ext cx="8727310" cy="830997"/>
          </a:xfrm>
          <a:prstGeom prst="rect">
            <a:avLst/>
          </a:prstGeom>
          <a:noFill/>
        </p:spPr>
        <p:txBody>
          <a:bodyPr wrap="square" rtlCol="0">
            <a:spAutoFit/>
          </a:bodyPr>
          <a:lstStyle/>
          <a:p>
            <a:pPr algn="ctr"/>
            <a:r>
              <a:rPr lang="en-GB" sz="4800" b="1" dirty="0">
                <a:solidFill>
                  <a:srgbClr val="9B67A9"/>
                </a:solidFill>
                <a:latin typeface="Arial"/>
                <a:cs typeface="Arial"/>
              </a:rPr>
              <a:t>Design a Coronation Throne</a:t>
            </a:r>
          </a:p>
        </p:txBody>
      </p:sp>
      <p:sp>
        <p:nvSpPr>
          <p:cNvPr id="7" name="TextBox 6">
            <a:extLst>
              <a:ext uri="{FF2B5EF4-FFF2-40B4-BE49-F238E27FC236}">
                <a16:creationId xmlns:a16="http://schemas.microsoft.com/office/drawing/2014/main" id="{BEDA8375-DFF6-40A7-9531-A73E0B5A4DDF}"/>
              </a:ext>
            </a:extLst>
          </p:cNvPr>
          <p:cNvSpPr txBox="1"/>
          <p:nvPr/>
        </p:nvSpPr>
        <p:spPr>
          <a:xfrm>
            <a:off x="424543" y="5170566"/>
            <a:ext cx="8392886"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Design a throne for use by the new King </a:t>
            </a:r>
          </a:p>
          <a:p>
            <a:pPr algn="ctr"/>
            <a:r>
              <a:rPr lang="en-GB" sz="2400" dirty="0">
                <a:latin typeface="Arial" panose="020B0604020202020204" pitchFamily="34" charset="0"/>
                <a:cs typeface="Arial" panose="020B0604020202020204" pitchFamily="34" charset="0"/>
              </a:rPr>
              <a:t>which includes modern technologies</a:t>
            </a:r>
          </a:p>
        </p:txBody>
      </p:sp>
      <p:pic>
        <p:nvPicPr>
          <p:cNvPr id="2" name="Picture 1">
            <a:extLst>
              <a:ext uri="{FF2B5EF4-FFF2-40B4-BE49-F238E27FC236}">
                <a16:creationId xmlns:a16="http://schemas.microsoft.com/office/drawing/2014/main" id="{9E4ED5CC-21DA-E247-3457-9D9FCC3054DD}"/>
              </a:ext>
            </a:extLst>
          </p:cNvPr>
          <p:cNvPicPr>
            <a:picLocks noChangeAspect="1"/>
          </p:cNvPicPr>
          <p:nvPr/>
        </p:nvPicPr>
        <p:blipFill>
          <a:blip r:embed="rId3"/>
          <a:stretch>
            <a:fillRect/>
          </a:stretch>
        </p:blipFill>
        <p:spPr>
          <a:xfrm>
            <a:off x="3317628" y="2276543"/>
            <a:ext cx="2508744" cy="2609382"/>
          </a:xfrm>
          <a:prstGeom prst="rect">
            <a:avLst/>
          </a:prstGeom>
        </p:spPr>
      </p:pic>
      <p:pic>
        <p:nvPicPr>
          <p:cNvPr id="6" name="Picture 5">
            <a:extLst>
              <a:ext uri="{FF2B5EF4-FFF2-40B4-BE49-F238E27FC236}">
                <a16:creationId xmlns:a16="http://schemas.microsoft.com/office/drawing/2014/main" id="{0108AAA2-F8E7-4AAE-0CA6-99C57B197685}"/>
              </a:ext>
            </a:extLst>
          </p:cNvPr>
          <p:cNvPicPr>
            <a:picLocks noChangeAspect="1"/>
          </p:cNvPicPr>
          <p:nvPr/>
        </p:nvPicPr>
        <p:blipFill>
          <a:blip r:embed="rId4"/>
          <a:stretch>
            <a:fillRect/>
          </a:stretch>
        </p:blipFill>
        <p:spPr>
          <a:xfrm>
            <a:off x="612812" y="2904725"/>
            <a:ext cx="1596063" cy="1253705"/>
          </a:xfrm>
          <a:prstGeom prst="rect">
            <a:avLst/>
          </a:prstGeom>
        </p:spPr>
      </p:pic>
      <p:pic>
        <p:nvPicPr>
          <p:cNvPr id="8" name="Picture 7">
            <a:extLst>
              <a:ext uri="{FF2B5EF4-FFF2-40B4-BE49-F238E27FC236}">
                <a16:creationId xmlns:a16="http://schemas.microsoft.com/office/drawing/2014/main" id="{5000B720-AF85-09B7-4431-8C1BA85EB373}"/>
              </a:ext>
            </a:extLst>
          </p:cNvPr>
          <p:cNvPicPr>
            <a:picLocks noChangeAspect="1"/>
          </p:cNvPicPr>
          <p:nvPr/>
        </p:nvPicPr>
        <p:blipFill>
          <a:blip r:embed="rId4"/>
          <a:stretch>
            <a:fillRect/>
          </a:stretch>
        </p:blipFill>
        <p:spPr>
          <a:xfrm>
            <a:off x="6935125" y="2904891"/>
            <a:ext cx="1596063" cy="1253705"/>
          </a:xfrm>
          <a:prstGeom prst="rect">
            <a:avLst/>
          </a:prstGeom>
        </p:spPr>
      </p:pic>
    </p:spTree>
    <p:extLst>
      <p:ext uri="{BB962C8B-B14F-4D97-AF65-F5344CB8AC3E}">
        <p14:creationId xmlns:p14="http://schemas.microsoft.com/office/powerpoint/2010/main" val="368506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9C4D6-3205-43EF-AF3E-5F32B2CD4C9B}"/>
              </a:ext>
            </a:extLst>
          </p:cNvPr>
          <p:cNvSpPr txBox="1"/>
          <p:nvPr/>
        </p:nvSpPr>
        <p:spPr>
          <a:xfrm>
            <a:off x="487896" y="1074509"/>
            <a:ext cx="8168208"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0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35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79896-395F-7CC2-F72B-05726F3B7460}"/>
              </a:ext>
            </a:extLst>
          </p:cNvPr>
          <p:cNvSpPr txBox="1"/>
          <p:nvPr/>
        </p:nvSpPr>
        <p:spPr>
          <a:xfrm>
            <a:off x="270386" y="1834987"/>
            <a:ext cx="7237243" cy="4154984"/>
          </a:xfrm>
          <a:prstGeom prst="rect">
            <a:avLst/>
          </a:prstGeom>
          <a:noFill/>
        </p:spPr>
        <p:txBody>
          <a:bodyPr wrap="square">
            <a:spAutoFit/>
          </a:bodyPr>
          <a:lstStyle/>
          <a:p>
            <a:pPr marL="342900" indent="-342900" algn="l">
              <a:buFont typeface="Arial" panose="020B0604020202020204" pitchFamily="34" charset="0"/>
              <a:buChar char="•"/>
            </a:pPr>
            <a:r>
              <a:rPr lang="en-GB" sz="2400" i="0" dirty="0">
                <a:solidFill>
                  <a:srgbClr val="0B0C0C"/>
                </a:solidFill>
                <a:effectLst/>
                <a:latin typeface="Arial" panose="020B0604020202020204" pitchFamily="34" charset="0"/>
                <a:cs typeface="Arial" panose="020B0604020202020204" pitchFamily="34" charset="0"/>
              </a:rPr>
              <a:t>The coronation of King Charles III will take place on Saturday 6 May 2023</a:t>
            </a:r>
          </a:p>
          <a:p>
            <a:pPr marL="342900" indent="-342900" algn="l">
              <a:buFont typeface="Arial" panose="020B0604020202020204" pitchFamily="34" charset="0"/>
              <a:buChar char="•"/>
            </a:pPr>
            <a:r>
              <a:rPr lang="en-GB" sz="2400" dirty="0">
                <a:solidFill>
                  <a:srgbClr val="0B0C0C"/>
                </a:solidFill>
                <a:latin typeface="Arial" panose="020B0604020202020204" pitchFamily="34" charset="0"/>
                <a:cs typeface="Arial" panose="020B0604020202020204" pitchFamily="34" charset="0"/>
              </a:rPr>
              <a:t>There will be a bank holiday on Monday 8 May</a:t>
            </a:r>
            <a:endParaRPr lang="en-GB" sz="2400" i="0" dirty="0">
              <a:solidFill>
                <a:srgbClr val="0B0C0C"/>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solidFill>
                  <a:srgbClr val="0B0C0C"/>
                </a:solidFill>
                <a:latin typeface="Arial" panose="020B0604020202020204" pitchFamily="34" charset="0"/>
                <a:cs typeface="Arial" panose="020B0604020202020204" pitchFamily="34" charset="0"/>
              </a:rPr>
              <a:t>Lots of </a:t>
            </a:r>
            <a:r>
              <a:rPr lang="en-GB" sz="2400" i="0" dirty="0">
                <a:solidFill>
                  <a:srgbClr val="0B0C0C"/>
                </a:solidFill>
                <a:effectLst/>
                <a:latin typeface="Arial" panose="020B0604020202020204" pitchFamily="34" charset="0"/>
                <a:cs typeface="Arial" panose="020B0604020202020204" pitchFamily="34" charset="0"/>
              </a:rPr>
              <a:t>public events will take place to celebrate this historic event</a:t>
            </a:r>
          </a:p>
          <a:p>
            <a:pPr algn="l"/>
            <a:endParaRPr lang="en-GB" sz="2400" i="0" dirty="0">
              <a:solidFill>
                <a:srgbClr val="0B0C0C"/>
              </a:solidFill>
              <a:effectLst/>
            </a:endParaRPr>
          </a:p>
          <a:p>
            <a:pPr algn="l"/>
            <a:r>
              <a:rPr lang="en-GB" sz="2400" dirty="0">
                <a:solidFill>
                  <a:srgbClr val="0B0C0C"/>
                </a:solidFill>
                <a:latin typeface="Arial" panose="020B0604020202020204" pitchFamily="34" charset="0"/>
                <a:cs typeface="Arial" panose="020B0604020202020204" pitchFamily="34" charset="0"/>
              </a:rPr>
              <a:t>Your task:</a:t>
            </a:r>
            <a:endParaRPr lang="en-GB" sz="2400" i="0" dirty="0">
              <a:solidFill>
                <a:srgbClr val="0B0C0C"/>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effectLst/>
                <a:latin typeface="Arial" panose="020B0604020202020204" pitchFamily="34" charset="0"/>
                <a:cs typeface="Arial" panose="020B0604020202020204" pitchFamily="34" charset="0"/>
              </a:rPr>
              <a:t>Design </a:t>
            </a:r>
            <a:r>
              <a:rPr lang="en-US" sz="2400" dirty="0">
                <a:latin typeface="Arial" panose="020B0604020202020204" pitchFamily="34" charset="0"/>
                <a:cs typeface="Arial" panose="020B0604020202020204" pitchFamily="34" charset="0"/>
              </a:rPr>
              <a:t>a throne for use by the new King that incorporates modern technologies</a:t>
            </a:r>
            <a:endParaRPr lang="en-GB" sz="240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400" b="1" dirty="0">
              <a:effectLst/>
            </a:endParaRPr>
          </a:p>
          <a:p>
            <a:pPr marL="342900" indent="-342900" algn="l">
              <a:buFont typeface="Arial" panose="020B0604020202020204" pitchFamily="34" charset="0"/>
              <a:buChar char="•"/>
            </a:pPr>
            <a:endParaRPr lang="en-GB" sz="2400" b="1" dirty="0">
              <a:effectLst/>
              <a:latin typeface="GDS Transport"/>
            </a:endParaRPr>
          </a:p>
        </p:txBody>
      </p:sp>
      <p:sp>
        <p:nvSpPr>
          <p:cNvPr id="5" name="Title 1">
            <a:extLst>
              <a:ext uri="{FF2B5EF4-FFF2-40B4-BE49-F238E27FC236}">
                <a16:creationId xmlns:a16="http://schemas.microsoft.com/office/drawing/2014/main" id="{DEF2421B-11CB-6A31-FD3A-C1B895593922}"/>
              </a:ext>
            </a:extLst>
          </p:cNvPr>
          <p:cNvSpPr txBox="1">
            <a:spLocks/>
          </p:cNvSpPr>
          <p:nvPr/>
        </p:nvSpPr>
        <p:spPr>
          <a:xfrm>
            <a:off x="190459" y="1101343"/>
            <a:ext cx="2954677"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Design brief</a:t>
            </a:r>
          </a:p>
        </p:txBody>
      </p:sp>
      <p:pic>
        <p:nvPicPr>
          <p:cNvPr id="6" name="Picture 5" descr="Shape&#10;&#10;Description automatically generated with low confidence">
            <a:extLst>
              <a:ext uri="{FF2B5EF4-FFF2-40B4-BE49-F238E27FC236}">
                <a16:creationId xmlns:a16="http://schemas.microsoft.com/office/drawing/2014/main" id="{0D56629D-B396-B455-A845-9C66577C0F03}"/>
              </a:ext>
            </a:extLst>
          </p:cNvPr>
          <p:cNvPicPr>
            <a:picLocks noChangeAspect="1"/>
          </p:cNvPicPr>
          <p:nvPr/>
        </p:nvPicPr>
        <p:blipFill>
          <a:blip r:embed="rId4"/>
          <a:stretch>
            <a:fillRect/>
          </a:stretch>
        </p:blipFill>
        <p:spPr>
          <a:xfrm>
            <a:off x="6869251" y="2363703"/>
            <a:ext cx="2144965" cy="3636498"/>
          </a:xfrm>
          <a:prstGeom prst="rect">
            <a:avLst/>
          </a:prstGeom>
        </p:spPr>
      </p:pic>
    </p:spTree>
    <p:extLst>
      <p:ext uri="{BB962C8B-B14F-4D97-AF65-F5344CB8AC3E}">
        <p14:creationId xmlns:p14="http://schemas.microsoft.com/office/powerpoint/2010/main" val="64982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79896-395F-7CC2-F72B-05726F3B7460}"/>
              </a:ext>
            </a:extLst>
          </p:cNvPr>
          <p:cNvSpPr txBox="1"/>
          <p:nvPr/>
        </p:nvSpPr>
        <p:spPr>
          <a:xfrm>
            <a:off x="270386" y="1847532"/>
            <a:ext cx="7030746" cy="3046988"/>
          </a:xfrm>
          <a:prstGeom prst="rect">
            <a:avLst/>
          </a:prstGeom>
          <a:noFill/>
        </p:spPr>
        <p:txBody>
          <a:bodyPr wrap="square">
            <a:spAutoFit/>
          </a:bodyPr>
          <a:lstStyle/>
          <a:p>
            <a:pPr algn="l"/>
            <a:r>
              <a:rPr lang="en-GB" sz="2400" b="1" i="0" dirty="0">
                <a:solidFill>
                  <a:srgbClr val="0B0C0C"/>
                </a:solidFill>
                <a:effectLst/>
                <a:latin typeface="Arial" panose="020B0604020202020204" pitchFamily="34" charset="0"/>
                <a:cs typeface="Arial" panose="020B0604020202020204" pitchFamily="34" charset="0"/>
              </a:rPr>
              <a:t>Design a throne for King Charles III that must:</a:t>
            </a:r>
          </a:p>
          <a:p>
            <a:pPr algn="l"/>
            <a:endParaRPr lang="en-GB" sz="2400" b="1" i="0" dirty="0">
              <a:solidFill>
                <a:srgbClr val="0B0C0C"/>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be suitable for the King to sit on comfortably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include modern technologies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be aesthetically appealing</a:t>
            </a:r>
          </a:p>
          <a:p>
            <a:endParaRPr lang="en-GB" sz="2400" dirty="0">
              <a:cs typeface="Arial" panose="020B0604020202020204" pitchFamily="34" charset="0"/>
            </a:endParaRPr>
          </a:p>
          <a:p>
            <a:pPr marL="342900" indent="-342900" algn="l">
              <a:buFont typeface="Arial" panose="020B0604020202020204" pitchFamily="34" charset="0"/>
              <a:buChar char="•"/>
            </a:pPr>
            <a:endParaRPr lang="en-GB" sz="2400" b="1" dirty="0">
              <a:effectLst/>
            </a:endParaRPr>
          </a:p>
          <a:p>
            <a:pPr marL="342900" indent="-342900" algn="l">
              <a:buFont typeface="Arial" panose="020B0604020202020204" pitchFamily="34" charset="0"/>
              <a:buChar char="•"/>
            </a:pPr>
            <a:endParaRPr lang="en-GB" sz="2400" b="1" dirty="0">
              <a:effectLst/>
              <a:latin typeface="GDS Transport"/>
            </a:endParaRPr>
          </a:p>
        </p:txBody>
      </p:sp>
      <p:sp>
        <p:nvSpPr>
          <p:cNvPr id="5" name="Title 1">
            <a:extLst>
              <a:ext uri="{FF2B5EF4-FFF2-40B4-BE49-F238E27FC236}">
                <a16:creationId xmlns:a16="http://schemas.microsoft.com/office/drawing/2014/main" id="{DEF2421B-11CB-6A31-FD3A-C1B895593922}"/>
              </a:ext>
            </a:extLst>
          </p:cNvPr>
          <p:cNvSpPr txBox="1">
            <a:spLocks/>
          </p:cNvSpPr>
          <p:nvPr/>
        </p:nvSpPr>
        <p:spPr>
          <a:xfrm>
            <a:off x="190459" y="1101343"/>
            <a:ext cx="53340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Design criteria</a:t>
            </a:r>
          </a:p>
        </p:txBody>
      </p:sp>
      <p:pic>
        <p:nvPicPr>
          <p:cNvPr id="6" name="Picture 5" descr="A picture containing seat, chair, furniture, decorated&#10;&#10;Description automatically generated">
            <a:extLst>
              <a:ext uri="{FF2B5EF4-FFF2-40B4-BE49-F238E27FC236}">
                <a16:creationId xmlns:a16="http://schemas.microsoft.com/office/drawing/2014/main" id="{5FF3627A-12AF-6562-B358-01FDC4BC2743}"/>
              </a:ext>
            </a:extLst>
          </p:cNvPr>
          <p:cNvPicPr>
            <a:picLocks noChangeAspect="1"/>
          </p:cNvPicPr>
          <p:nvPr/>
        </p:nvPicPr>
        <p:blipFill>
          <a:blip r:embed="rId4"/>
          <a:stretch>
            <a:fillRect/>
          </a:stretch>
        </p:blipFill>
        <p:spPr>
          <a:xfrm>
            <a:off x="5524500" y="999743"/>
            <a:ext cx="3747429" cy="5187500"/>
          </a:xfrm>
          <a:prstGeom prst="rect">
            <a:avLst/>
          </a:prstGeom>
        </p:spPr>
      </p:pic>
    </p:spTree>
    <p:extLst>
      <p:ext uri="{BB962C8B-B14F-4D97-AF65-F5344CB8AC3E}">
        <p14:creationId xmlns:p14="http://schemas.microsoft.com/office/powerpoint/2010/main" val="109338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2421B-11CB-6A31-FD3A-C1B895593922}"/>
              </a:ext>
            </a:extLst>
          </p:cNvPr>
          <p:cNvSpPr txBox="1">
            <a:spLocks/>
          </p:cNvSpPr>
          <p:nvPr/>
        </p:nvSpPr>
        <p:spPr>
          <a:xfrm>
            <a:off x="190459" y="1101343"/>
            <a:ext cx="53340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Examples of thrones</a:t>
            </a:r>
          </a:p>
        </p:txBody>
      </p:sp>
      <p:pic>
        <p:nvPicPr>
          <p:cNvPr id="6" name="Picture 5" descr="A picture containing seat, chair, furniture, decorated&#10;&#10;Description automatically generated">
            <a:extLst>
              <a:ext uri="{FF2B5EF4-FFF2-40B4-BE49-F238E27FC236}">
                <a16:creationId xmlns:a16="http://schemas.microsoft.com/office/drawing/2014/main" id="{5FF3627A-12AF-6562-B358-01FDC4BC2743}"/>
              </a:ext>
            </a:extLst>
          </p:cNvPr>
          <p:cNvPicPr>
            <a:picLocks noChangeAspect="1"/>
          </p:cNvPicPr>
          <p:nvPr/>
        </p:nvPicPr>
        <p:blipFill>
          <a:blip r:embed="rId4"/>
          <a:stretch>
            <a:fillRect/>
          </a:stretch>
        </p:blipFill>
        <p:spPr>
          <a:xfrm>
            <a:off x="6857580" y="2984155"/>
            <a:ext cx="2315201" cy="3204892"/>
          </a:xfrm>
          <a:prstGeom prst="rect">
            <a:avLst/>
          </a:prstGeom>
        </p:spPr>
      </p:pic>
      <p:pic>
        <p:nvPicPr>
          <p:cNvPr id="4" name="Picture 3">
            <a:extLst>
              <a:ext uri="{FF2B5EF4-FFF2-40B4-BE49-F238E27FC236}">
                <a16:creationId xmlns:a16="http://schemas.microsoft.com/office/drawing/2014/main" id="{1B4165A8-AF09-6F07-EA68-52B726084554}"/>
              </a:ext>
            </a:extLst>
          </p:cNvPr>
          <p:cNvPicPr>
            <a:picLocks noChangeAspect="1"/>
          </p:cNvPicPr>
          <p:nvPr/>
        </p:nvPicPr>
        <p:blipFill>
          <a:blip r:embed="rId5"/>
          <a:stretch>
            <a:fillRect/>
          </a:stretch>
        </p:blipFill>
        <p:spPr>
          <a:xfrm>
            <a:off x="6151396" y="1064211"/>
            <a:ext cx="2315202" cy="2315202"/>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6E5B5BF8-D62E-82D5-CE3E-575F4417074D}"/>
              </a:ext>
            </a:extLst>
          </p:cNvPr>
          <p:cNvPicPr>
            <a:picLocks noChangeAspect="1"/>
          </p:cNvPicPr>
          <p:nvPr/>
        </p:nvPicPr>
        <p:blipFill>
          <a:blip r:embed="rId6"/>
          <a:stretch>
            <a:fillRect/>
          </a:stretch>
        </p:blipFill>
        <p:spPr>
          <a:xfrm>
            <a:off x="190459" y="3396226"/>
            <a:ext cx="1905627" cy="2677500"/>
          </a:xfrm>
          <a:prstGeom prst="rect">
            <a:avLst/>
          </a:prstGeom>
        </p:spPr>
      </p:pic>
      <p:pic>
        <p:nvPicPr>
          <p:cNvPr id="10" name="Picture 9" descr="A statue of a person&#10;&#10;Description automatically generated with low confidence">
            <a:extLst>
              <a:ext uri="{FF2B5EF4-FFF2-40B4-BE49-F238E27FC236}">
                <a16:creationId xmlns:a16="http://schemas.microsoft.com/office/drawing/2014/main" id="{AA2BF01C-7EB3-AF89-C149-C3E919899A89}"/>
              </a:ext>
            </a:extLst>
          </p:cNvPr>
          <p:cNvPicPr>
            <a:picLocks noChangeAspect="1"/>
          </p:cNvPicPr>
          <p:nvPr/>
        </p:nvPicPr>
        <p:blipFill>
          <a:blip r:embed="rId7"/>
          <a:stretch>
            <a:fillRect/>
          </a:stretch>
        </p:blipFill>
        <p:spPr>
          <a:xfrm>
            <a:off x="4636167" y="2349304"/>
            <a:ext cx="2329896" cy="350031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74413D9-49D5-A5FD-520F-C6ED2AE7C821}"/>
              </a:ext>
            </a:extLst>
          </p:cNvPr>
          <p:cNvPicPr>
            <a:picLocks noChangeAspect="1"/>
          </p:cNvPicPr>
          <p:nvPr/>
        </p:nvPicPr>
        <p:blipFill>
          <a:blip r:embed="rId8"/>
          <a:stretch>
            <a:fillRect/>
          </a:stretch>
        </p:blipFill>
        <p:spPr>
          <a:xfrm>
            <a:off x="1124943" y="1619754"/>
            <a:ext cx="2197147" cy="2197147"/>
          </a:xfrm>
          <a:prstGeom prst="rect">
            <a:avLst/>
          </a:prstGeom>
        </p:spPr>
      </p:pic>
      <p:pic>
        <p:nvPicPr>
          <p:cNvPr id="14" name="Picture 13" descr="A picture containing dark, lit, silhouette&#10;&#10;Description automatically generated">
            <a:extLst>
              <a:ext uri="{FF2B5EF4-FFF2-40B4-BE49-F238E27FC236}">
                <a16:creationId xmlns:a16="http://schemas.microsoft.com/office/drawing/2014/main" id="{04E7F456-250F-E7BC-EDA7-CF0A296B54D7}"/>
              </a:ext>
            </a:extLst>
          </p:cNvPr>
          <p:cNvPicPr>
            <a:picLocks noChangeAspect="1"/>
          </p:cNvPicPr>
          <p:nvPr/>
        </p:nvPicPr>
        <p:blipFill rotWithShape="1">
          <a:blip r:embed="rId9"/>
          <a:srcRect l="16037" t="17778" r="14718" b="13230"/>
          <a:stretch/>
        </p:blipFill>
        <p:spPr>
          <a:xfrm>
            <a:off x="2666371" y="3816901"/>
            <a:ext cx="2130711" cy="2122886"/>
          </a:xfrm>
          <a:prstGeom prst="rect">
            <a:avLst/>
          </a:prstGeom>
        </p:spPr>
      </p:pic>
    </p:spTree>
    <p:extLst>
      <p:ext uri="{BB962C8B-B14F-4D97-AF65-F5344CB8AC3E}">
        <p14:creationId xmlns:p14="http://schemas.microsoft.com/office/powerpoint/2010/main" val="184515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79896-395F-7CC2-F72B-05726F3B7460}"/>
              </a:ext>
            </a:extLst>
          </p:cNvPr>
          <p:cNvSpPr txBox="1"/>
          <p:nvPr/>
        </p:nvSpPr>
        <p:spPr>
          <a:xfrm>
            <a:off x="270385" y="1847532"/>
            <a:ext cx="8475239" cy="4308872"/>
          </a:xfrm>
          <a:prstGeom prst="rect">
            <a:avLst/>
          </a:prstGeom>
          <a:noFill/>
        </p:spPr>
        <p:txBody>
          <a:bodyPr wrap="square">
            <a:spAutoFit/>
          </a:bodyPr>
          <a:lstStyle/>
          <a:p>
            <a:pPr>
              <a:spcAft>
                <a:spcPts val="1200"/>
              </a:spcAft>
            </a:pPr>
            <a:r>
              <a:rPr lang="en-GB" sz="2400" dirty="0">
                <a:latin typeface="Arial" panose="020B0604020202020204" pitchFamily="34" charset="0"/>
                <a:cs typeface="Arial" panose="020B0604020202020204" pitchFamily="34" charset="0"/>
              </a:rPr>
              <a:t>Your design could include, for example: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new materials such as carbon fibre and lightweight metals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lighting, using colourful light emitting diodes (LEDs)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Built-in speakers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heating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ability to hover, using magnetic levitation, rockets or powerful fans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wheels to let the throne drive around</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monitor screens and cameras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robotic arms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USB charging ports</a:t>
            </a:r>
            <a:endParaRPr lang="en-GB" sz="2400" b="1" dirty="0">
              <a:effectLst/>
              <a:latin typeface="GDS Transport"/>
            </a:endParaRPr>
          </a:p>
        </p:txBody>
      </p:sp>
      <p:sp>
        <p:nvSpPr>
          <p:cNvPr id="5" name="Title 1">
            <a:extLst>
              <a:ext uri="{FF2B5EF4-FFF2-40B4-BE49-F238E27FC236}">
                <a16:creationId xmlns:a16="http://schemas.microsoft.com/office/drawing/2014/main" id="{DEF2421B-11CB-6A31-FD3A-C1B895593922}"/>
              </a:ext>
            </a:extLst>
          </p:cNvPr>
          <p:cNvSpPr txBox="1">
            <a:spLocks/>
          </p:cNvSpPr>
          <p:nvPr/>
        </p:nvSpPr>
        <p:spPr>
          <a:xfrm>
            <a:off x="190459" y="1101343"/>
            <a:ext cx="8475239"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Examples of modern technologies</a:t>
            </a:r>
          </a:p>
        </p:txBody>
      </p:sp>
    </p:spTree>
    <p:extLst>
      <p:ext uri="{BB962C8B-B14F-4D97-AF65-F5344CB8AC3E}">
        <p14:creationId xmlns:p14="http://schemas.microsoft.com/office/powerpoint/2010/main" val="1599835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2421B-11CB-6A31-FD3A-C1B895593922}"/>
              </a:ext>
            </a:extLst>
          </p:cNvPr>
          <p:cNvSpPr txBox="1">
            <a:spLocks/>
          </p:cNvSpPr>
          <p:nvPr/>
        </p:nvSpPr>
        <p:spPr>
          <a:xfrm>
            <a:off x="190459" y="1101343"/>
            <a:ext cx="53340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600" b="1" dirty="0">
              <a:latin typeface="+mn-lt"/>
              <a:cs typeface="Arial" panose="020B0604020202020204" pitchFamily="34" charset="0"/>
            </a:endParaRPr>
          </a:p>
        </p:txBody>
      </p:sp>
      <p:pic>
        <p:nvPicPr>
          <p:cNvPr id="6" name="Picture 5">
            <a:extLst>
              <a:ext uri="{FF2B5EF4-FFF2-40B4-BE49-F238E27FC236}">
                <a16:creationId xmlns:a16="http://schemas.microsoft.com/office/drawing/2014/main" id="{6B2A833A-E22B-BF64-D2FE-BABDFFC9D534}"/>
              </a:ext>
            </a:extLst>
          </p:cNvPr>
          <p:cNvPicPr>
            <a:picLocks noChangeAspect="1"/>
          </p:cNvPicPr>
          <p:nvPr/>
        </p:nvPicPr>
        <p:blipFill>
          <a:blip r:embed="rId4"/>
          <a:stretch>
            <a:fillRect/>
          </a:stretch>
        </p:blipFill>
        <p:spPr>
          <a:xfrm>
            <a:off x="1061979" y="1101343"/>
            <a:ext cx="7124078" cy="4909311"/>
          </a:xfrm>
          <a:prstGeom prst="rect">
            <a:avLst/>
          </a:prstGeom>
        </p:spPr>
      </p:pic>
    </p:spTree>
    <p:extLst>
      <p:ext uri="{BB962C8B-B14F-4D97-AF65-F5344CB8AC3E}">
        <p14:creationId xmlns:p14="http://schemas.microsoft.com/office/powerpoint/2010/main" val="3560333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01CBAE3E-8BF6-43D4-A0F5-E9F29459FC85}"/>
              </a:ext>
            </a:extLst>
          </p:cNvPr>
          <p:cNvSpPr txBox="1">
            <a:spLocks/>
          </p:cNvSpPr>
          <p:nvPr/>
        </p:nvSpPr>
        <p:spPr>
          <a:xfrm>
            <a:off x="385448" y="1155013"/>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latin typeface="Arial" panose="020B0604020202020204" pitchFamily="34" charset="0"/>
                <a:cs typeface="Arial" panose="020B0604020202020204" pitchFamily="34" charset="0"/>
              </a:rPr>
              <a:t>Peer review</a:t>
            </a:r>
            <a:endParaRPr lang="en-GB" sz="2800" dirty="0">
              <a:latin typeface="Arial" panose="020B0604020202020204" pitchFamily="34" charset="0"/>
              <a:cs typeface="Arial" panose="020B0604020202020204" pitchFamily="34" charset="0"/>
            </a:endParaRPr>
          </a:p>
          <a:p>
            <a:pPr algn="l"/>
            <a:endParaRPr lang="en-GB" sz="3200" dirty="0"/>
          </a:p>
          <a:p>
            <a:endParaRPr lang="en-GB" dirty="0"/>
          </a:p>
        </p:txBody>
      </p:sp>
      <p:sp>
        <p:nvSpPr>
          <p:cNvPr id="6" name="TextBox 5">
            <a:extLst>
              <a:ext uri="{FF2B5EF4-FFF2-40B4-BE49-F238E27FC236}">
                <a16:creationId xmlns:a16="http://schemas.microsoft.com/office/drawing/2014/main" id="{35D72196-AF67-4F8E-B3B6-90468ED3952E}"/>
              </a:ext>
            </a:extLst>
          </p:cNvPr>
          <p:cNvSpPr txBox="1"/>
          <p:nvPr/>
        </p:nvSpPr>
        <p:spPr>
          <a:xfrm>
            <a:off x="385448" y="1938753"/>
            <a:ext cx="7475998"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Ask </a:t>
            </a:r>
            <a:r>
              <a:rPr lang="en-GB" sz="2400" b="1" dirty="0">
                <a:latin typeface="Arial" panose="020B0604020202020204" pitchFamily="34" charset="0"/>
                <a:cs typeface="Arial" panose="020B0604020202020204" pitchFamily="34" charset="0"/>
              </a:rPr>
              <a:t>three</a:t>
            </a:r>
            <a:r>
              <a:rPr lang="en-GB" sz="2400" dirty="0">
                <a:latin typeface="Arial" panose="020B0604020202020204" pitchFamily="34" charset="0"/>
                <a:cs typeface="Arial" panose="020B0604020202020204" pitchFamily="34" charset="0"/>
              </a:rPr>
              <a:t> people to suggest </a:t>
            </a: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improvement each to your design.</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Select </a:t>
            </a: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of these suggested improvements and use it to update your design.</a:t>
            </a:r>
          </a:p>
          <a:p>
            <a:endParaRPr lang="en-GB" sz="2400" dirty="0"/>
          </a:p>
          <a:p>
            <a:pPr marL="457200" indent="-457200">
              <a:buFont typeface="Arial" panose="020B0604020202020204" pitchFamily="34" charset="0"/>
              <a:buChar char="•"/>
            </a:pPr>
            <a:endParaRPr lang="en-GB" sz="2400" dirty="0"/>
          </a:p>
        </p:txBody>
      </p:sp>
    </p:spTree>
    <p:extLst>
      <p:ext uri="{BB962C8B-B14F-4D97-AF65-F5344CB8AC3E}">
        <p14:creationId xmlns:p14="http://schemas.microsoft.com/office/powerpoint/2010/main" val="119755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01CBAE3E-8BF6-43D4-A0F5-E9F29459FC85}"/>
              </a:ext>
            </a:extLst>
          </p:cNvPr>
          <p:cNvSpPr txBox="1">
            <a:spLocks/>
          </p:cNvSpPr>
          <p:nvPr/>
        </p:nvSpPr>
        <p:spPr>
          <a:xfrm>
            <a:off x="385448" y="1155013"/>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latin typeface="Arial" panose="020B0604020202020204" pitchFamily="34" charset="0"/>
                <a:cs typeface="Arial" panose="020B0604020202020204" pitchFamily="34" charset="0"/>
              </a:rPr>
              <a:t>Example</a:t>
            </a:r>
            <a:endParaRPr lang="en-GB" sz="2800" dirty="0">
              <a:latin typeface="Arial" panose="020B0604020202020204" pitchFamily="34" charset="0"/>
              <a:cs typeface="Arial" panose="020B0604020202020204" pitchFamily="34" charset="0"/>
            </a:endParaRPr>
          </a:p>
          <a:p>
            <a:pPr algn="l"/>
            <a:endParaRPr lang="en-GB" sz="3200" dirty="0"/>
          </a:p>
          <a:p>
            <a:endParaRPr lang="en-GB" dirty="0"/>
          </a:p>
        </p:txBody>
      </p:sp>
      <p:sp>
        <p:nvSpPr>
          <p:cNvPr id="6" name="TextBox 5">
            <a:extLst>
              <a:ext uri="{FF2B5EF4-FFF2-40B4-BE49-F238E27FC236}">
                <a16:creationId xmlns:a16="http://schemas.microsoft.com/office/drawing/2014/main" id="{35D72196-AF67-4F8E-B3B6-90468ED3952E}"/>
              </a:ext>
            </a:extLst>
          </p:cNvPr>
          <p:cNvSpPr txBox="1"/>
          <p:nvPr/>
        </p:nvSpPr>
        <p:spPr>
          <a:xfrm>
            <a:off x="5514535" y="5582385"/>
            <a:ext cx="3444191" cy="830997"/>
          </a:xfrm>
          <a:prstGeom prst="rect">
            <a:avLst/>
          </a:prstGeom>
          <a:noFill/>
        </p:spPr>
        <p:txBody>
          <a:bodyPr wrap="square" rtlCol="0">
            <a:spAutoFit/>
          </a:bodyPr>
          <a:lstStyle/>
          <a:p>
            <a:r>
              <a:rPr lang="en-GB" sz="2400" i="1" dirty="0"/>
              <a:t>(with thanks to Sammie)</a:t>
            </a:r>
          </a:p>
          <a:p>
            <a:pPr marL="457200" indent="-457200">
              <a:buFont typeface="Arial" panose="020B0604020202020204" pitchFamily="34" charset="0"/>
              <a:buChar char="•"/>
            </a:pPr>
            <a:endParaRPr lang="en-GB" sz="2400" dirty="0"/>
          </a:p>
        </p:txBody>
      </p:sp>
      <p:pic>
        <p:nvPicPr>
          <p:cNvPr id="7" name="Picture 6" descr="Diagram&#10;&#10;Description automatically generated">
            <a:extLst>
              <a:ext uri="{FF2B5EF4-FFF2-40B4-BE49-F238E27FC236}">
                <a16:creationId xmlns:a16="http://schemas.microsoft.com/office/drawing/2014/main" id="{7B6B229F-6B9D-B92F-8B8E-A0C2C3045428}"/>
              </a:ext>
            </a:extLst>
          </p:cNvPr>
          <p:cNvPicPr>
            <a:picLocks noChangeAspect="1"/>
          </p:cNvPicPr>
          <p:nvPr/>
        </p:nvPicPr>
        <p:blipFill rotWithShape="1">
          <a:blip r:embed="rId4"/>
          <a:srcRect t="11670" b="4155"/>
          <a:stretch/>
        </p:blipFill>
        <p:spPr>
          <a:xfrm>
            <a:off x="1425100" y="1810837"/>
            <a:ext cx="6293797" cy="3771548"/>
          </a:xfrm>
          <a:prstGeom prst="rect">
            <a:avLst/>
          </a:prstGeom>
        </p:spPr>
      </p:pic>
    </p:spTree>
    <p:extLst>
      <p:ext uri="{BB962C8B-B14F-4D97-AF65-F5344CB8AC3E}">
        <p14:creationId xmlns:p14="http://schemas.microsoft.com/office/powerpoint/2010/main" val="9085671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1156</TotalTime>
  <Words>321</Words>
  <Application>Microsoft Office PowerPoint</Application>
  <PresentationFormat>On-screen Show (4:3)</PresentationFormat>
  <Paragraphs>49</Paragraphs>
  <Slides>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GDS Transport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 crown presentation</dc:title>
  <dc:subject>Making and assembling a crown from card strips</dc:subject>
  <dc:creator>Attainment in Education Ltd</dc:creator>
  <cp:keywords>paper crown_x000d_
paper activities_x000d_
make a crown_x000d_
crafts for 5 year olds_x000d_
art and craft with paper_x000d_
how to make a paper crown_x000d_
how to make a crown_x000d_
diy crown_x000d_
crafts for 4 year olds_x000d_
craft activities for 4 year olds_x000d_
easy crafts with paper_x000d_
printable paper crafts_x000d_
arts and crafts for 4 year olds_x000d_
arts and crafts for 5 year olds_x000d_
craft ideas for 4 year olds_x000d_
craft ideas for 5 year olds_x000d_
make your own crown_x000d_
cool crafts with paper_x000d_
dt projects ks2_x000d_
learning primary_x000d_
how to make a crown from paper_x000d_
ks1 dt_x000d_
primary activities_x000d_
paper crafts to do at home_x000d_
paper tearing activity_x000d_
how to make a crown out of paper_x000d_
paper crown craft_x000d_
arts and crafts to do at home with paper_x000d_
how to make a tiara_x000d_
diy tiara_x000d_
fun pap</cp:keywords>
  <cp:lastModifiedBy>Holly Margerison-Smith</cp:lastModifiedBy>
  <cp:revision>83</cp:revision>
  <dcterms:created xsi:type="dcterms:W3CDTF">2017-06-28T15:11:57Z</dcterms:created>
  <dcterms:modified xsi:type="dcterms:W3CDTF">2023-04-11T13:54:39Z</dcterms:modified>
</cp:coreProperties>
</file>