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59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275" r:id="rId11"/>
    <p:sldId id="335" r:id="rId12"/>
    <p:sldId id="334" r:id="rId13"/>
    <p:sldId id="336" r:id="rId14"/>
    <p:sldId id="337" r:id="rId15"/>
    <p:sldId id="338" r:id="rId16"/>
    <p:sldId id="339" r:id="rId17"/>
    <p:sldId id="341" r:id="rId18"/>
    <p:sldId id="342" r:id="rId19"/>
    <p:sldId id="260" r:id="rId20"/>
    <p:sldId id="320" r:id="rId21"/>
    <p:sldId id="321" r:id="rId22"/>
    <p:sldId id="271" r:id="rId23"/>
    <p:sldId id="340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C55A11"/>
    <a:srgbClr val="CB0004"/>
    <a:srgbClr val="05BCFE"/>
    <a:srgbClr val="3737FF"/>
    <a:srgbClr val="CEE6CE"/>
    <a:srgbClr val="0071A4"/>
    <a:srgbClr val="A8CEDF"/>
    <a:srgbClr val="FAF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5594" autoAdjust="0"/>
  </p:normalViewPr>
  <p:slideViewPr>
    <p:cSldViewPr snapToGrid="0">
      <p:cViewPr varScale="1">
        <p:scale>
          <a:sx n="77" d="100"/>
          <a:sy n="77" d="100"/>
        </p:scale>
        <p:origin x="7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BC92B-20E3-4759-9EA2-4291CE070368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C73D-9F36-4409-AC4D-B1068866F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2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r>
              <a:rPr lang="en-GB" sz="2800" b="0" i="0" dirty="0">
                <a:latin typeface="Verdana" panose="020B0604030504040204" pitchFamily="34" charset="0"/>
                <a:ea typeface="Verdana" panose="020B0604030504040204" pitchFamily="34" charset="0"/>
              </a:rPr>
              <a:t>The boxes containing</a:t>
            </a:r>
            <a:r>
              <a:rPr lang="en-GB" sz="2800" b="0" i="0" baseline="0" dirty="0">
                <a:latin typeface="Verdana" panose="020B0604030504040204" pitchFamily="34" charset="0"/>
                <a:ea typeface="Verdana" panose="020B0604030504040204" pitchFamily="34" charset="0"/>
              </a:rPr>
              <a:t> the titles of the diagnostic question</a:t>
            </a:r>
            <a:r>
              <a:rPr lang="en-GB" sz="2000" b="0" i="0" baseline="0" dirty="0">
                <a:latin typeface="+mn-lt"/>
                <a:ea typeface="+mn-ea"/>
              </a:rPr>
              <a:t>s and response activities are clickable links that will take you to the starting slide for each activity in this presentation.</a:t>
            </a:r>
          </a:p>
          <a:p>
            <a:pPr algn="l">
              <a:spcAft>
                <a:spcPts val="600"/>
              </a:spcAft>
            </a:pPr>
            <a:endParaRPr lang="en-GB" sz="2000" b="0" i="0" baseline="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baseline="0" dirty="0">
                <a:solidFill>
                  <a:schemeClr val="tx1"/>
                </a:solidFill>
                <a:latin typeface="+mn-lt"/>
                <a:ea typeface="+mn-ea"/>
              </a:rPr>
              <a:t>In edit mode, hold down the Ctrl key and left-click the box.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baseline="0" dirty="0">
                <a:solidFill>
                  <a:schemeClr val="tx1"/>
                </a:solidFill>
                <a:latin typeface="+mn-lt"/>
                <a:ea typeface="+mn-ea"/>
              </a:rPr>
              <a:t>In slide show mode, simply left-click the box.</a:t>
            </a:r>
          </a:p>
          <a:p>
            <a:pPr algn="l">
              <a:spcAft>
                <a:spcPts val="600"/>
              </a:spcAft>
            </a:pPr>
            <a:endParaRPr lang="en-GB" sz="2000" b="0" i="0" baseline="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l">
              <a:spcAft>
                <a:spcPts val="600"/>
              </a:spcAft>
            </a:pPr>
            <a:r>
              <a:rPr lang="en-GB" sz="2000" b="0" i="0" baseline="0">
                <a:solidFill>
                  <a:schemeClr val="tx1"/>
                </a:solidFill>
              </a:rPr>
              <a:t>Click the ‘Home’ button at the top right of the final slide of each activity to return here.</a:t>
            </a:r>
            <a:endParaRPr lang="en-GB" sz="2000" b="0" i="0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7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Answers are revealed by clicking on the mouse.</a:t>
            </a:r>
            <a:endParaRPr lang="en-GB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497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Answers are revealed by clicking on the mouse.</a:t>
            </a:r>
            <a:endParaRPr lang="en-GB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More information can be found in the teacher notes for this activity.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69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PSL7.1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compare infrared radiation and light.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is not a form of EM radiation; and infrared radiation is visible.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saying: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infrared radiation is heat (or heat energy).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say: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infrared radiation can transfer energy and cause heating.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baseline="0" dirty="0">
                <a:solidFill>
                  <a:schemeClr val="tx1"/>
                </a:solidFill>
              </a:rPr>
              <a:t>Image by </a:t>
            </a:r>
            <a:r>
              <a:rPr lang="en-GB" sz="1200" b="0" i="0" baseline="0" dirty="0" err="1">
                <a:solidFill>
                  <a:schemeClr val="tx1"/>
                </a:solidFill>
              </a:rPr>
              <a:t>byrev</a:t>
            </a:r>
            <a:r>
              <a:rPr lang="en-GB" sz="1200" b="0" i="0" baseline="0" dirty="0">
                <a:solidFill>
                  <a:schemeClr val="tx1"/>
                </a:solidFill>
              </a:rPr>
              <a:t> from Pixabay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81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answer: </a:t>
            </a:r>
            <a:r>
              <a:rPr lang="en-GB" sz="1200" b="0" i="0" baseline="0" dirty="0">
                <a:solidFill>
                  <a:schemeClr val="tx1"/>
                </a:solidFill>
              </a:rPr>
              <a:t>All of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  <a:p>
            <a:r>
              <a:rPr lang="en-GB" dirty="0"/>
              <a:t>Images by </a:t>
            </a:r>
            <a:r>
              <a:rPr lang="en-GB" dirty="0" err="1"/>
              <a:t>stevepb</a:t>
            </a:r>
            <a:r>
              <a:rPr lang="en-GB" dirty="0"/>
              <a:t> (</a:t>
            </a:r>
            <a:r>
              <a:rPr lang="en-GB" dirty="0" err="1"/>
              <a:t>icecream</a:t>
            </a:r>
            <a:r>
              <a:rPr lang="en-GB" dirty="0"/>
              <a:t>), </a:t>
            </a:r>
            <a:r>
              <a:rPr lang="en-GB" dirty="0" err="1"/>
              <a:t>ThomasWolter</a:t>
            </a:r>
            <a:r>
              <a:rPr lang="en-GB" dirty="0"/>
              <a:t> (electric iron), </a:t>
            </a:r>
            <a:r>
              <a:rPr lang="en-GB" dirty="0" err="1"/>
              <a:t>cyremille</a:t>
            </a:r>
            <a:r>
              <a:rPr lang="en-GB" dirty="0"/>
              <a:t> (horse shoe) and </a:t>
            </a:r>
            <a:r>
              <a:rPr lang="en-GB" dirty="0" err="1"/>
              <a:t>dengri</a:t>
            </a:r>
            <a:r>
              <a:rPr lang="en-GB" dirty="0"/>
              <a:t> (filament bulb) are all from Pixabay.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73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PSL7.1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compare ultraviolet radiation and light.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is not a form of EM radiation; the Sun is the only source of UV; UV radiation is visible; it is possible to see objects in the presence of UV alone; and UV is 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invisible and a blue/violet colour.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77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baseline="0" dirty="0">
                <a:solidFill>
                  <a:schemeClr val="tx1"/>
                </a:solidFill>
              </a:rPr>
              <a:t>Image by West Midlands Police from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27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answer: </a:t>
            </a:r>
            <a:r>
              <a:rPr lang="en-GB" sz="1200" b="0" i="0" baseline="0" dirty="0">
                <a:solidFill>
                  <a:schemeClr val="tx1"/>
                </a:solidFill>
              </a:rPr>
              <a:t>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0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PSL7.1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explain why there is a spectrum of electromagnetic radiation.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ents tend not to be familiar with infrared, microwave and gamma as types of radiation. 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354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Statement A is right, and statements B and C are wrong.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70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9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60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PSL7.1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compare infrared radiation and light.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is not a form of EM radiation; and infrared radiation is visible.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saying: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infrared radiation is heat (or heat energy).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say: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infrared radiation can transfer energy and cause heating.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40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21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answer: </a:t>
            </a:r>
            <a:r>
              <a:rPr lang="en-GB" sz="1200" b="0" i="0" baseline="0" dirty="0">
                <a:solidFill>
                  <a:schemeClr val="tx1"/>
                </a:solidFill>
              </a:rPr>
              <a:t>Infrared radiation is emitted most quickly by the matt black surface, followed by shiny black, matt white and then shiny silver.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more detailed answer, with an explanation can be found in the teacher notes for this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61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PSL7.1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compare ultraviolet radiation and light.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is not a form of EM radiation; the Sun is the only source of UV; UV radiation is visible; it is possible to see objects in the presence of UV alone; and UV is 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invisible and a blue/violet colour.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Image by </a:t>
            </a:r>
            <a:r>
              <a:rPr lang="en-GB" sz="1200" b="0" i="1" baseline="0" dirty="0" err="1">
                <a:solidFill>
                  <a:schemeClr val="tx1"/>
                </a:solidFill>
              </a:rPr>
              <a:t>Chetvorno</a:t>
            </a:r>
            <a:r>
              <a:rPr lang="en-GB" sz="1200" b="0" i="1" baseline="0" dirty="0">
                <a:solidFill>
                  <a:schemeClr val="tx1"/>
                </a:solidFill>
              </a:rPr>
              <a:t> from Wikipedia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54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Tegan and Verity are right; and Sidney and Umar are wrong.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more detailed answer, with a discussion of what the statements reveal about students’ 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04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PSL7.1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describe the relationships between speed, frequency and wavelength for light waves.</a:t>
            </a:r>
            <a:endParaRPr lang="en-GB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equation v = f x </a:t>
            </a:r>
            <a:r>
              <a:rPr lang="el-GR" sz="120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λ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all three terms are inter-dependent variables.</a:t>
            </a: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answer: </a:t>
            </a:r>
            <a:r>
              <a:rPr lang="en-GB" sz="1200" b="0" i="0" baseline="0" dirty="0">
                <a:solidFill>
                  <a:schemeClr val="tx1"/>
                </a:solidFill>
              </a:rPr>
              <a:t>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65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PSL7.1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describe the relationships between speed, frequency and wavelength for light waves.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equation v = f x </a:t>
            </a:r>
            <a:r>
              <a:rPr lang="el-GR" sz="120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λ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all three terms are inter-dependent variables; and it is only the material each frequency of light travels through that affects its speed (and not its frequency).</a:t>
            </a: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saying: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all waves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say: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electromagnetic waves are different to other types of wave, and moving through a medium their speed depends on frequency (as well as the medium).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for teachers: 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essentially, the greater the density of charged particles in a medium, the greater the influence of frequency on the speed of EM waves – with no such effect in a vacuum.)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8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Statements A, B and C are correct.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30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PSL7.1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describe the nature of light as a form of electromagnetic radiation.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 is different to radiation; EM radiation is the same as radiating particles;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 radiation is artificial and a result of technological process.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endParaRPr lang="en-GB" dirty="0"/>
          </a:p>
          <a:p>
            <a:r>
              <a:rPr lang="en-GB" dirty="0"/>
              <a:t>Image by PIRO4D from </a:t>
            </a:r>
            <a:r>
              <a:rPr lang="en-GB" dirty="0" err="1"/>
              <a:t>Pixabay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22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Statements A and C are right, and statement B is wrong..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208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PSL7.1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compare infrared radiation and light.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is not a form of EM radiation; and infrared radiation is visible.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saying: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infrared radiation is heat (or heat energy).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say: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infrared radiation can transfer energy and cause heating.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9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5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1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0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5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9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3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5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45666-C2DB-4374-98FD-31A24254EBA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5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2.xml"/><Relationship Id="rId3" Type="http://schemas.openxmlformats.org/officeDocument/2006/relationships/image" Target="../media/image1.png"/><Relationship Id="rId7" Type="http://schemas.openxmlformats.org/officeDocument/2006/relationships/slide" Target="slide9.xml"/><Relationship Id="rId12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20.xml"/><Relationship Id="rId5" Type="http://schemas.openxmlformats.org/officeDocument/2006/relationships/slide" Target="slide3.xml"/><Relationship Id="rId10" Type="http://schemas.openxmlformats.org/officeDocument/2006/relationships/slide" Target="slide23.xml"/><Relationship Id="rId4" Type="http://schemas.openxmlformats.org/officeDocument/2006/relationships/hyperlink" Target="BEST_PMA_3_1_Teacher%20notes_key%20concept_Transfer%20of%20energy%20by%20conduction.docx" TargetMode="External"/><Relationship Id="rId9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stevidencescienceteaching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stevidencescienceteaching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603A23CB-A4F0-46B8-9C1F-D66A5C258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86" name="Rounded Rectangle 85">
            <a:hlinkClick r:id="rId4" action="ppaction://hlinkfile"/>
          </p:cNvPr>
          <p:cNvSpPr/>
          <p:nvPr/>
        </p:nvSpPr>
        <p:spPr>
          <a:xfrm>
            <a:off x="4352422" y="5610794"/>
            <a:ext cx="4540273" cy="681618"/>
          </a:xfrm>
          <a:prstGeom prst="roundRect">
            <a:avLst>
              <a:gd name="adj" fmla="val 2693"/>
            </a:avLst>
          </a:prstGeom>
          <a:solidFill>
            <a:srgbClr val="604A7B"/>
          </a:solidFill>
          <a:ln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Run the slide show to activate the clickable boxes.</a:t>
            </a:r>
          </a:p>
          <a:p>
            <a:pPr algn="ctr"/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Useful information can be found in the slide notes.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0" y="2175"/>
            <a:ext cx="9144000" cy="635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Key concept PSL7.1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More than light</a:t>
            </a:r>
            <a:endParaRPr kumimoji="0" lang="en-GB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12333" y="5690206"/>
            <a:ext cx="3926671" cy="517833"/>
            <a:chOff x="193862" y="5695967"/>
            <a:chExt cx="3926671" cy="517833"/>
          </a:xfrm>
        </p:grpSpPr>
        <p:sp>
          <p:nvSpPr>
            <p:cNvPr id="46" name="Text Box 234"/>
            <p:cNvSpPr txBox="1"/>
            <p:nvPr/>
          </p:nvSpPr>
          <p:spPr>
            <a:xfrm>
              <a:off x="193862" y="5695967"/>
              <a:ext cx="200025" cy="222250"/>
            </a:xfrm>
            <a:prstGeom prst="rect">
              <a:avLst/>
            </a:prstGeom>
            <a:solidFill>
              <a:srgbClr val="604A7B"/>
            </a:solidFill>
            <a:ln w="6350">
              <a:noFill/>
            </a:ln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800" b="1" dirty="0">
                  <a:solidFill>
                    <a:srgbClr val="FFFFFF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93887" y="5695967"/>
              <a:ext cx="3726646" cy="22225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Prior understanding from earlier stages of learning.</a:t>
              </a:r>
            </a:p>
          </p:txBody>
        </p:sp>
        <p:sp>
          <p:nvSpPr>
            <p:cNvPr id="57" name="Text Box 235"/>
            <p:cNvSpPr txBox="1"/>
            <p:nvPr/>
          </p:nvSpPr>
          <p:spPr>
            <a:xfrm>
              <a:off x="193862" y="5991550"/>
              <a:ext cx="200025" cy="222250"/>
            </a:xfrm>
            <a:prstGeom prst="rect">
              <a:avLst/>
            </a:prstGeom>
            <a:solidFill>
              <a:srgbClr val="604A7B"/>
            </a:solidFill>
            <a:ln w="6350">
              <a:noFill/>
            </a:ln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800" b="1" dirty="0">
                  <a:solidFill>
                    <a:srgbClr val="FFFFFF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3887" y="5991550"/>
              <a:ext cx="2506663" cy="22225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Bridge to later stages of learning.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436957" y="1380530"/>
            <a:ext cx="7344000" cy="108806"/>
            <a:chOff x="-3399" y="3399"/>
            <a:chExt cx="7492276" cy="108806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110490" y="57150"/>
              <a:ext cx="7378387" cy="0"/>
            </a:xfrm>
            <a:prstGeom prst="straightConnector1">
              <a:avLst/>
            </a:prstGeom>
            <a:ln w="50800">
              <a:solidFill>
                <a:srgbClr val="604A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-3399" y="3399"/>
              <a:ext cx="1791301" cy="108806"/>
              <a:chOff x="-3999" y="3399"/>
              <a:chExt cx="2107274" cy="108806"/>
            </a:xfrm>
          </p:grpSpPr>
          <p:sp>
            <p:nvSpPr>
              <p:cNvPr id="76" name="Parallelogram 75"/>
              <p:cNvSpPr/>
              <p:nvPr/>
            </p:nvSpPr>
            <p:spPr>
              <a:xfrm rot="10800000" flipV="1">
                <a:off x="-1114" y="3399"/>
                <a:ext cx="2104389" cy="53975"/>
              </a:xfrm>
              <a:prstGeom prst="parallelogram">
                <a:avLst>
                  <a:gd name="adj" fmla="val 199000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7" name="Parallelogram 76"/>
              <p:cNvSpPr/>
              <p:nvPr/>
            </p:nvSpPr>
            <p:spPr>
              <a:xfrm rot="10800000">
                <a:off x="-3999" y="58205"/>
                <a:ext cx="2104937" cy="54000"/>
              </a:xfrm>
              <a:prstGeom prst="parallelogram">
                <a:avLst>
                  <a:gd name="adj" fmla="val 199000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75" name="Text Box 2"/>
            <p:cNvSpPr txBox="1">
              <a:spLocks noChangeArrowheads="1"/>
            </p:cNvSpPr>
            <p:nvPr/>
          </p:nvSpPr>
          <p:spPr bwMode="auto">
            <a:xfrm>
              <a:off x="219057" y="10601"/>
              <a:ext cx="1295400" cy="95258"/>
            </a:xfrm>
            <a:prstGeom prst="rect">
              <a:avLst/>
            </a:prstGeom>
            <a:solidFill>
              <a:srgbClr val="604A7B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600" b="1" cap="all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 o n c e p t u a l   p r o g r e s s I o n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ADD16CA-E6A3-4C59-B55C-38D942942C4D}"/>
              </a:ext>
            </a:extLst>
          </p:cNvPr>
          <p:cNvGrpSpPr/>
          <p:nvPr/>
        </p:nvGrpSpPr>
        <p:grpSpPr>
          <a:xfrm>
            <a:off x="230214" y="794961"/>
            <a:ext cx="8683572" cy="4682509"/>
            <a:chOff x="230214" y="794961"/>
            <a:chExt cx="8683572" cy="4682509"/>
          </a:xfrm>
        </p:grpSpPr>
        <p:grpSp>
          <p:nvGrpSpPr>
            <p:cNvPr id="5" name="Group 4"/>
            <p:cNvGrpSpPr/>
            <p:nvPr/>
          </p:nvGrpSpPr>
          <p:grpSpPr>
            <a:xfrm>
              <a:off x="230214" y="794961"/>
              <a:ext cx="8683572" cy="4682509"/>
              <a:chOff x="230214" y="794961"/>
              <a:chExt cx="8683572" cy="468250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30214" y="794961"/>
                <a:ext cx="8683572" cy="4682509"/>
                <a:chOff x="230214" y="794961"/>
                <a:chExt cx="8683572" cy="4682509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23C95943-EE70-4145-967E-2BD6DB678F04}"/>
                    </a:ext>
                  </a:extLst>
                </p:cNvPr>
                <p:cNvGrpSpPr/>
                <p:nvPr/>
              </p:nvGrpSpPr>
              <p:grpSpPr>
                <a:xfrm>
                  <a:off x="230214" y="794961"/>
                  <a:ext cx="8683572" cy="4682509"/>
                  <a:chOff x="230214" y="794961"/>
                  <a:chExt cx="8683572" cy="4682509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6B7DF6A2-EE30-4E3B-AD93-E89EEF9816BF}"/>
                      </a:ext>
                    </a:extLst>
                  </p:cNvPr>
                  <p:cNvGrpSpPr/>
                  <p:nvPr/>
                </p:nvGrpSpPr>
                <p:grpSpPr>
                  <a:xfrm>
                    <a:off x="230214" y="794961"/>
                    <a:ext cx="8683572" cy="4682509"/>
                    <a:chOff x="212333" y="813857"/>
                    <a:chExt cx="8683572" cy="4682509"/>
                  </a:xfrm>
                </p:grpSpPr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212333" y="813857"/>
                      <a:ext cx="8683572" cy="4682509"/>
                      <a:chOff x="213529" y="766232"/>
                      <a:chExt cx="8683572" cy="4682509"/>
                    </a:xfrm>
                  </p:grpSpPr>
                  <p:grpSp>
                    <p:nvGrpSpPr>
                      <p:cNvPr id="51" name="Group 50"/>
                      <p:cNvGrpSpPr/>
                      <p:nvPr/>
                    </p:nvGrpSpPr>
                    <p:grpSpPr>
                      <a:xfrm>
                        <a:off x="213529" y="766232"/>
                        <a:ext cx="8681180" cy="4682322"/>
                        <a:chOff x="213528" y="781472"/>
                        <a:chExt cx="8681180" cy="4682322"/>
                      </a:xfrm>
                    </p:grpSpPr>
                    <p:grpSp>
                      <p:nvGrpSpPr>
                        <p:cNvPr id="41" name="Group 40"/>
                        <p:cNvGrpSpPr/>
                        <p:nvPr/>
                      </p:nvGrpSpPr>
                      <p:grpSpPr>
                        <a:xfrm>
                          <a:off x="213528" y="781472"/>
                          <a:ext cx="8681180" cy="4682322"/>
                          <a:chOff x="237339" y="997372"/>
                          <a:chExt cx="8681180" cy="4682322"/>
                        </a:xfrm>
                      </p:grpSpPr>
                      <p:grpSp>
                        <p:nvGrpSpPr>
                          <p:cNvPr id="34" name="Group 33"/>
                          <p:cNvGrpSpPr/>
                          <p:nvPr/>
                        </p:nvGrpSpPr>
                        <p:grpSpPr>
                          <a:xfrm>
                            <a:off x="1353428" y="997372"/>
                            <a:ext cx="7565091" cy="1942089"/>
                            <a:chOff x="1348745" y="997475"/>
                            <a:chExt cx="7565091" cy="1942089"/>
                          </a:xfrm>
                        </p:grpSpPr>
                        <p:grpSp>
                          <p:nvGrpSpPr>
                            <p:cNvPr id="32" name="Group 31"/>
                            <p:cNvGrpSpPr/>
                            <p:nvPr/>
                          </p:nvGrpSpPr>
                          <p:grpSpPr>
                            <a:xfrm>
                              <a:off x="1348745" y="997475"/>
                              <a:ext cx="7565091" cy="1942089"/>
                              <a:chOff x="1348745" y="997475"/>
                              <a:chExt cx="7565091" cy="1942089"/>
                            </a:xfrm>
                          </p:grpSpPr>
                          <p:sp>
                            <p:nvSpPr>
                              <p:cNvPr id="2" name="Rectangle 1"/>
                              <p:cNvSpPr/>
                              <p:nvPr/>
                            </p:nvSpPr>
                            <p:spPr>
                              <a:xfrm>
                                <a:off x="1348745" y="997475"/>
                                <a:ext cx="7565091" cy="50379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rgbClr val="604A7B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>
                                  <a:lnSpc>
                                    <a:spcPct val="114000"/>
                                  </a:lnSpc>
                                </a:pPr>
                                <a:r>
                                  <a:rPr lang="en-GB" sz="115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EM radiation is made of vibrating electric and magnetic fields that can travel through a vacuum. Light and other types of EM radiation are organised in order of frequency across the EM spectrum.</a:t>
                                </a:r>
                              </a:p>
                            </p:txBody>
                          </p:sp>
                          <p:sp>
                            <p:nvSpPr>
                              <p:cNvPr id="4" name="Rectangle 3"/>
                              <p:cNvSpPr/>
                              <p:nvPr/>
                            </p:nvSpPr>
                            <p:spPr>
                              <a:xfrm>
                                <a:off x="1348745" y="1715564"/>
                                <a:ext cx="1512000" cy="1224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rgbClr val="604A7B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72000" tIns="36000" rIns="72000" bIns="36000" rtlCol="0" anchor="t" anchorCtr="0"/>
                              <a:lstStyle/>
                              <a:p>
                                <a:r>
                                  <a:rPr lang="en-GB" sz="10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Describe the relationships between speed, frequency and wavelength for light waves.</a:t>
                                </a:r>
                              </a:p>
                            </p:txBody>
                          </p:sp>
                          <p:sp>
                            <p:nvSpPr>
                              <p:cNvPr id="14" name="Rectangle 13"/>
                              <p:cNvSpPr/>
                              <p:nvPr/>
                            </p:nvSpPr>
                            <p:spPr>
                              <a:xfrm>
                                <a:off x="2861813" y="1715564"/>
                                <a:ext cx="1512000" cy="1224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rgbClr val="604A7B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72000" tIns="36000" rIns="72000" bIns="36000" rtlCol="0" anchor="t" anchorCtr="0"/>
                              <a:lstStyle/>
                              <a:p>
                                <a:r>
                                  <a:rPr lang="en-GB" sz="10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Describe the nature of light as a form of electromagnetic radiation.</a:t>
                                </a:r>
                              </a:p>
                            </p:txBody>
                          </p:sp>
                          <p:sp>
                            <p:nvSpPr>
                              <p:cNvPr id="15" name="Rectangle 14"/>
                              <p:cNvSpPr/>
                              <p:nvPr/>
                            </p:nvSpPr>
                            <p:spPr>
                              <a:xfrm>
                                <a:off x="4374881" y="1715564"/>
                                <a:ext cx="1512000" cy="1224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rgbClr val="604A7B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72000" tIns="36000" rIns="72000" bIns="36000" rtlCol="0" anchor="t" anchorCtr="0"/>
                              <a:lstStyle/>
                              <a:p>
                                <a:r>
                                  <a:rPr lang="en-GB" sz="10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Compare infrared radiation and light.</a:t>
                                </a:r>
                              </a:p>
                            </p:txBody>
                          </p:sp>
                          <p:sp>
                            <p:nvSpPr>
                              <p:cNvPr id="16" name="Rectangle 15"/>
                              <p:cNvSpPr/>
                              <p:nvPr/>
                            </p:nvSpPr>
                            <p:spPr>
                              <a:xfrm>
                                <a:off x="5887949" y="1715564"/>
                                <a:ext cx="1512000" cy="1224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rgbClr val="604A7B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72000" tIns="36000" rIns="72000" bIns="36000" rtlCol="0" anchor="t" anchorCtr="0"/>
                              <a:lstStyle/>
                              <a:p>
                                <a:r>
                                  <a:rPr lang="en-GB" sz="10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Compare ultraviolet radiation and light.</a:t>
                                </a:r>
                              </a:p>
                            </p:txBody>
                          </p:sp>
                          <p:sp>
                            <p:nvSpPr>
                              <p:cNvPr id="17" name="Rectangle 16"/>
                              <p:cNvSpPr/>
                              <p:nvPr/>
                            </p:nvSpPr>
                            <p:spPr>
                              <a:xfrm>
                                <a:off x="7401019" y="1715564"/>
                                <a:ext cx="1512000" cy="1224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rgbClr val="604A7B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72000" tIns="36000" rIns="72000" bIns="36000" rtlCol="0" anchor="t" anchorCtr="0"/>
                              <a:lstStyle/>
                              <a:p>
                                <a:r>
                                  <a:rPr lang="en-GB" sz="10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Explain why there is a spectrum of electromagnetic radiation.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33" name="Rectangle 32"/>
                            <p:cNvSpPr/>
                            <p:nvPr/>
                          </p:nvSpPr>
                          <p:spPr>
                            <a:xfrm>
                              <a:off x="1348745" y="1497988"/>
                              <a:ext cx="7564274" cy="21737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rgbClr val="604A7B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14000"/>
                                </a:lnSpc>
                              </a:pPr>
                              <a:endParaRPr lang="en-GB" sz="1200" dirty="0"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0" name="Group 39"/>
                          <p:cNvGrpSpPr/>
                          <p:nvPr/>
                        </p:nvGrpSpPr>
                        <p:grpSpPr>
                          <a:xfrm>
                            <a:off x="237339" y="1016796"/>
                            <a:ext cx="1080254" cy="4662898"/>
                            <a:chOff x="237339" y="1016796"/>
                            <a:chExt cx="1080254" cy="4662898"/>
                          </a:xfrm>
                        </p:grpSpPr>
                        <p:sp>
                          <p:nvSpPr>
                            <p:cNvPr id="35" name="TextBox 34"/>
                            <p:cNvSpPr txBox="1"/>
                            <p:nvPr/>
                          </p:nvSpPr>
                          <p:spPr>
                            <a:xfrm>
                              <a:off x="238410" y="1016796"/>
                              <a:ext cx="1079183" cy="461665"/>
                            </a:xfrm>
                            <a:prstGeom prst="rect">
                              <a:avLst/>
                            </a:prstGeom>
                            <a:solidFill>
                              <a:srgbClr val="604A7B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txBody>
                            <a:bodyPr wrap="square" rtlCol="0">
                              <a:noAutofit/>
                            </a:bodyPr>
                            <a:lstStyle/>
                            <a:p>
                              <a:r>
                                <a:rPr lang="en-GB" sz="1000" b="1" dirty="0">
                                  <a:solidFill>
                                    <a:schemeClr val="bg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Learning focus </a:t>
                              </a:r>
                              <a:endParaRPr lang="en-GB" sz="1000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" name="TextBox 36"/>
                            <p:cNvSpPr txBox="1"/>
                            <p:nvPr/>
                          </p:nvSpPr>
                          <p:spPr>
                            <a:xfrm>
                              <a:off x="237341" y="1497885"/>
                              <a:ext cx="1079183" cy="1441576"/>
                            </a:xfrm>
                            <a:prstGeom prst="rect">
                              <a:avLst/>
                            </a:prstGeom>
                            <a:solidFill>
                              <a:srgbClr val="604A7B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txBody>
                            <a:bodyPr wrap="square" rtlCol="0">
                              <a:noAutofit/>
                            </a:bodyPr>
                            <a:lstStyle/>
                            <a:p>
                              <a:r>
                                <a:rPr lang="en-GB" sz="800" b="1" dirty="0">
                                  <a:solidFill>
                                    <a:schemeClr val="bg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As students’ conceptual understanding progresses they can:</a:t>
                              </a:r>
                              <a:endParaRPr lang="en-GB" sz="800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" name="TextBox 37"/>
                            <p:cNvSpPr txBox="1"/>
                            <p:nvPr/>
                          </p:nvSpPr>
                          <p:spPr>
                            <a:xfrm>
                              <a:off x="237339" y="3013367"/>
                              <a:ext cx="1079183" cy="1296000"/>
                            </a:xfrm>
                            <a:prstGeom prst="rect">
                              <a:avLst/>
                            </a:prstGeom>
                            <a:solidFill>
                              <a:srgbClr val="604A7B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txBody>
                            <a:bodyPr wrap="square" rtlCol="0">
                              <a:noAutofit/>
                            </a:bodyPr>
                            <a:lstStyle/>
                            <a:p>
                              <a:r>
                                <a:rPr lang="en-GB" sz="1000" b="1" dirty="0">
                                  <a:solidFill>
                                    <a:schemeClr val="bg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Diagnostic questions</a:t>
                              </a:r>
                              <a:endParaRPr lang="en-GB" sz="1000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" name="TextBox 38"/>
                            <p:cNvSpPr txBox="1"/>
                            <p:nvPr/>
                          </p:nvSpPr>
                          <p:spPr>
                            <a:xfrm>
                              <a:off x="237339" y="4383694"/>
                              <a:ext cx="1079183" cy="1296000"/>
                            </a:xfrm>
                            <a:prstGeom prst="rect">
                              <a:avLst/>
                            </a:prstGeom>
                            <a:solidFill>
                              <a:srgbClr val="604A7B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txBody>
                            <a:bodyPr wrap="square" rtlCol="0">
                              <a:noAutofit/>
                            </a:bodyPr>
                            <a:lstStyle/>
                            <a:p>
                              <a:r>
                                <a:rPr lang="en-GB" sz="1000" b="1" dirty="0">
                                  <a:solidFill>
                                    <a:schemeClr val="bg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Response activities</a:t>
                              </a:r>
                              <a:endParaRPr lang="en-GB" sz="1000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48" name="TextBox 47">
                          <a:hlinkClick r:id="rId5" action="ppaction://hlinksldjump"/>
                        </p:cNvPr>
                        <p:cNvSpPr txBox="1"/>
                        <p:nvPr/>
                      </p:nvSpPr>
                      <p:spPr>
                        <a:xfrm>
                          <a:off x="1330955" y="2797467"/>
                          <a:ext cx="1512000" cy="648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604A7B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txBody>
                        <a:bodyPr wrap="square" rtlCol="0" anchor="ctr" anchorCtr="0">
                          <a:noAutofit/>
                        </a:bodyPr>
                        <a:lstStyle/>
                        <a:p>
                          <a:pPr algn="ctr"/>
                          <a:r>
                            <a:rPr lang="en-GB" sz="1100" b="1" dirty="0"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Red light</a:t>
                          </a:r>
                        </a:p>
                      </p:txBody>
                    </p:sp>
                  </p:grpSp>
                  <p:sp>
                    <p:nvSpPr>
                      <p:cNvPr id="52" name="TextBox 51">
                        <a:hlinkClick r:id="rId6" action="ppaction://hlinksldjump"/>
                      </p:cNvPr>
                      <p:cNvSpPr txBox="1"/>
                      <p:nvPr/>
                    </p:nvSpPr>
                    <p:spPr>
                      <a:xfrm>
                        <a:off x="2843489" y="2782227"/>
                        <a:ext cx="1512000" cy="129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604A7B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txBody>
                      <a:bodyPr wrap="square" rtlCol="0" anchor="ctr" anchorCtr="0">
                        <a:noAutofit/>
                      </a:bodyPr>
                      <a:lstStyle/>
                      <a:p>
                        <a:pPr algn="ctr"/>
                        <a:r>
                          <a:rPr lang="en-GB" sz="1100" b="1" dirty="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What’s light?</a:t>
                        </a:r>
                      </a:p>
                    </p:txBody>
                  </p:sp>
                  <p:sp>
                    <p:nvSpPr>
                      <p:cNvPr id="53" name="TextBox 52">
                        <a:hlinkClick r:id="rId7" action="ppaction://hlinksldjump"/>
                      </p:cNvPr>
                      <p:cNvSpPr txBox="1"/>
                      <p:nvPr/>
                    </p:nvSpPr>
                    <p:spPr>
                      <a:xfrm>
                        <a:off x="4357360" y="2782227"/>
                        <a:ext cx="1512000" cy="64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604A7B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txBody>
                      <a:bodyPr wrap="square" rtlCol="0" anchor="ctr" anchorCtr="0">
                        <a:noAutofit/>
                      </a:bodyPr>
                      <a:lstStyle/>
                      <a:p>
                        <a:pPr algn="ctr"/>
                        <a:r>
                          <a:rPr lang="en-GB" sz="1100" b="1" dirty="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Beyond red</a:t>
                        </a:r>
                      </a:p>
                    </p:txBody>
                  </p:sp>
                  <p:sp>
                    <p:nvSpPr>
                      <p:cNvPr id="54" name="TextBox 53">
                        <a:hlinkClick r:id="rId8" action="ppaction://hlinksldjump"/>
                      </p:cNvPr>
                      <p:cNvSpPr txBox="1"/>
                      <p:nvPr/>
                    </p:nvSpPr>
                    <p:spPr>
                      <a:xfrm>
                        <a:off x="5871231" y="2782414"/>
                        <a:ext cx="1512000" cy="129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604A7B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txBody>
                      <a:bodyPr wrap="square" rtlCol="0" anchor="ctr" anchorCtr="0">
                        <a:noAutofit/>
                      </a:bodyPr>
                      <a:lstStyle/>
                      <a:p>
                        <a:pPr algn="ctr"/>
                        <a:r>
                          <a:rPr lang="en-GB" sz="1100" b="1" dirty="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Beyond violet</a:t>
                        </a:r>
                      </a:p>
                    </p:txBody>
                  </p:sp>
                  <p:sp>
                    <p:nvSpPr>
                      <p:cNvPr id="55" name="TextBox 54">
                        <a:hlinkClick r:id="rId9" action="ppaction://hlinksldjump"/>
                      </p:cNvPr>
                      <p:cNvSpPr txBox="1"/>
                      <p:nvPr/>
                    </p:nvSpPr>
                    <p:spPr>
                      <a:xfrm>
                        <a:off x="7385101" y="2782227"/>
                        <a:ext cx="1512000" cy="1296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604A7B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txBody>
                      <a:bodyPr wrap="square" rtlCol="0" anchor="ctr" anchorCtr="0">
                        <a:noAutofit/>
                      </a:bodyPr>
                      <a:lstStyle/>
                      <a:p>
                        <a:pPr algn="ctr"/>
                        <a:r>
                          <a:rPr lang="en-GB" sz="1100" b="1" dirty="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Beyond ‘beyond’</a:t>
                        </a:r>
                      </a:p>
                    </p:txBody>
                  </p:sp>
                  <p:sp>
                    <p:nvSpPr>
                      <p:cNvPr id="62" name="TextBox 61">
                        <a:hlinkClick r:id="rId10" action="ppaction://hlinksldjump"/>
                      </p:cNvPr>
                      <p:cNvSpPr txBox="1"/>
                      <p:nvPr/>
                    </p:nvSpPr>
                    <p:spPr>
                      <a:xfrm>
                        <a:off x="5870963" y="4152554"/>
                        <a:ext cx="1512000" cy="129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604A7B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txBody>
                      <a:bodyPr wrap="square" rtlCol="0" anchor="ctr" anchorCtr="0">
                        <a:noAutofit/>
                      </a:bodyPr>
                      <a:lstStyle/>
                      <a:p>
                        <a:pPr algn="ctr"/>
                        <a:r>
                          <a:rPr lang="en-GB" sz="1100" b="1" dirty="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Ultraviolet lamp</a:t>
                        </a:r>
                      </a:p>
                    </p:txBody>
                  </p:sp>
                  <p:sp>
                    <p:nvSpPr>
                      <p:cNvPr id="64" name="TextBox 63">
                        <a:hlinkClick r:id="rId11" action="ppaction://hlinksldjump"/>
                      </p:cNvPr>
                      <p:cNvSpPr txBox="1"/>
                      <p:nvPr/>
                    </p:nvSpPr>
                    <p:spPr>
                      <a:xfrm>
                        <a:off x="7385101" y="4152554"/>
                        <a:ext cx="1512000" cy="1296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604A7B"/>
                        </a:solidFill>
                      </a:ln>
                    </p:spPr>
                    <p:txBody>
                      <a:bodyPr wrap="square" rtlCol="0" anchor="ctr" anchorCtr="0">
                        <a:noAutofit/>
                      </a:bodyPr>
                      <a:lstStyle/>
                      <a:p>
                        <a:pPr algn="ctr"/>
                        <a:endParaRPr lang="en-GB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endParaRPr>
                      </a:p>
                    </p:txBody>
                  </p:sp>
                </p:grpSp>
                <p:sp>
                  <p:nvSpPr>
                    <p:cNvPr id="68" name="TextBox 67">
                      <a:hlinkClick r:id="" action="ppaction://noaction"/>
                      <a:extLst>
                        <a:ext uri="{FF2B5EF4-FFF2-40B4-BE49-F238E27FC236}">
                          <a16:creationId xmlns:a16="http://schemas.microsoft.com/office/drawing/2014/main" id="{61EE3FEF-C7BC-42DD-B015-7637681654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29760" y="4200179"/>
                      <a:ext cx="1512000" cy="129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604A7B"/>
                      </a:solidFill>
                    </a:ln>
                  </p:spPr>
                  <p:txBody>
                    <a:bodyPr wrap="square" rtlCol="0" anchor="ctr" anchorCtr="0">
                      <a:noAutofit/>
                    </a:bodyPr>
                    <a:lstStyle/>
                    <a:p>
                      <a:pPr algn="ctr"/>
                      <a:endParaRPr lang="en-GB" sz="11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8" name="Rectangle 7">
                    <a:hlinkClick r:id="rId11" action="ppaction://hlinksldjump"/>
                    <a:extLst>
                      <a:ext uri="{FF2B5EF4-FFF2-40B4-BE49-F238E27FC236}">
                        <a16:creationId xmlns:a16="http://schemas.microsoft.com/office/drawing/2014/main" id="{0B3FB373-B4AD-48CB-A6B6-8AF3888260F3}"/>
                      </a:ext>
                    </a:extLst>
                  </p:cNvPr>
                  <p:cNvSpPr/>
                  <p:nvPr/>
                </p:nvSpPr>
                <p:spPr>
                  <a:xfrm>
                    <a:off x="4374045" y="4181283"/>
                    <a:ext cx="1512000" cy="129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604A7B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Emitting infrared</a:t>
                    </a:r>
                  </a:p>
                </p:txBody>
              </p:sp>
            </p:grp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1EE3FEF-C7BC-42DD-B015-763768165465}"/>
                    </a:ext>
                  </a:extLst>
                </p:cNvPr>
                <p:cNvSpPr txBox="1"/>
                <p:nvPr/>
              </p:nvSpPr>
              <p:spPr>
                <a:xfrm>
                  <a:off x="2860174" y="4181283"/>
                  <a:ext cx="1512000" cy="12960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04A7B"/>
                  </a:solidFill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endParaRPr lang="en-GB" sz="1100" b="1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  <p:sp>
            <p:nvSpPr>
              <p:cNvPr id="47" name="TextBox 46">
                <a:hlinkClick r:id="rId12" action="ppaction://hlinksldjump"/>
              </p:cNvPr>
              <p:cNvSpPr txBox="1"/>
              <p:nvPr/>
            </p:nvSpPr>
            <p:spPr>
              <a:xfrm>
                <a:off x="1347641" y="3458956"/>
                <a:ext cx="1512000" cy="64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04A7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GB" sz="11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Different colours</a:t>
                </a:r>
              </a:p>
            </p:txBody>
          </p:sp>
        </p:grpSp>
        <p:sp>
          <p:nvSpPr>
            <p:cNvPr id="59" name="TextBox 58">
              <a:hlinkClick r:id="rId13" action="ppaction://hlinksldjump"/>
              <a:extLst>
                <a:ext uri="{FF2B5EF4-FFF2-40B4-BE49-F238E27FC236}">
                  <a16:creationId xmlns:a16="http://schemas.microsoft.com/office/drawing/2014/main" id="{CD9FAAF0-EF46-494B-9DD5-2C6EA19C1062}"/>
                </a:ext>
              </a:extLst>
            </p:cNvPr>
            <p:cNvSpPr txBox="1"/>
            <p:nvPr/>
          </p:nvSpPr>
          <p:spPr>
            <a:xfrm>
              <a:off x="4374045" y="3458956"/>
              <a:ext cx="1512000" cy="648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04A7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GB" sz="1100" b="1" dirty="0">
                  <a:latin typeface="Verdana" panose="020B0604030504040204" pitchFamily="34" charset="0"/>
                  <a:ea typeface="Verdana" panose="020B0604030504040204" pitchFamily="34" charset="0"/>
                </a:rPr>
                <a:t>Detecting infrared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227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33194-7A25-45B4-9EF1-3DFF00BD7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red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64000"/>
            <a:ext cx="8471333" cy="7677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6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do: </a:t>
            </a:r>
            <a:r>
              <a:rPr lang="en-GB" sz="16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 in the gaps to compare infrared radiation and light.</a:t>
            </a:r>
          </a:p>
          <a:p>
            <a:pPr>
              <a:spcAft>
                <a:spcPts val="1200"/>
              </a:spcAft>
            </a:pPr>
            <a:r>
              <a:rPr lang="en-GB" sz="16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should only use the words </a:t>
            </a:r>
            <a:r>
              <a:rPr lang="en-GB" sz="16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infrared</a:t>
            </a:r>
            <a:r>
              <a:rPr lang="en-GB" sz="16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GB" sz="16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light</a:t>
            </a:r>
            <a:r>
              <a:rPr lang="en-GB" sz="16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en-GB" sz="16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infrared and light</a:t>
            </a:r>
            <a:r>
              <a:rPr lang="en-GB" sz="16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705" y="1821520"/>
            <a:ext cx="8748828" cy="4285983"/>
          </a:xfrm>
          <a:prstGeom prst="rect">
            <a:avLst/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Infrared radiation and light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are several types of electromagnetic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radiation that include __________________.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 light has a higher frequency than __________________.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can see __________________ with our eyes.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visible spectrum includes __________________.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electromagnetic spectrum includes __________________.</a:t>
            </a:r>
          </a:p>
          <a:p>
            <a:pPr>
              <a:spcAft>
                <a:spcPts val="1200"/>
              </a:spcAft>
            </a:pPr>
            <a:endParaRPr lang="en-GB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492F70-5181-405B-BBC2-080657CD5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1997441"/>
            <a:ext cx="2815805" cy="128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4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FE731B-8D53-40E1-A8CE-5041D4A7E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red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64000"/>
            <a:ext cx="8748828" cy="7677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6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Answers: </a:t>
            </a:r>
            <a:r>
              <a:rPr lang="en-GB" sz="16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 infrared radiation and light.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705" y="1821520"/>
            <a:ext cx="8748828" cy="4285983"/>
          </a:xfrm>
          <a:prstGeom prst="rect">
            <a:avLst/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Infrared radiation and light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are several types of electromagnetic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radiation that include __________________.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 light has a higher frequency than __________________.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can see __________________ with our eyes.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visible spectrum includes __________________.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electromagnetic spectrum includes __________________.</a:t>
            </a:r>
          </a:p>
          <a:p>
            <a:pPr>
              <a:spcAft>
                <a:spcPts val="1200"/>
              </a:spcAft>
            </a:pPr>
            <a:endParaRPr lang="en-GB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492F70-5181-405B-BBC2-080657CD5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1997441"/>
            <a:ext cx="2815805" cy="12864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7550F-E707-4C65-B005-09838D5D60B1}"/>
              </a:ext>
            </a:extLst>
          </p:cNvPr>
          <p:cNvSpPr txBox="1"/>
          <p:nvPr/>
        </p:nvSpPr>
        <p:spPr>
          <a:xfrm>
            <a:off x="2861300" y="2864277"/>
            <a:ext cx="251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infrared and light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891B7F-3A8A-462B-ABAC-E91B0578D6D4}"/>
              </a:ext>
            </a:extLst>
          </p:cNvPr>
          <p:cNvSpPr txBox="1"/>
          <p:nvPr/>
        </p:nvSpPr>
        <p:spPr>
          <a:xfrm>
            <a:off x="4825264" y="3422657"/>
            <a:ext cx="251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infrared and light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95A81-06D9-41F4-887F-02FDC68FE7C4}"/>
              </a:ext>
            </a:extLst>
          </p:cNvPr>
          <p:cNvSpPr txBox="1"/>
          <p:nvPr/>
        </p:nvSpPr>
        <p:spPr>
          <a:xfrm>
            <a:off x="1720114" y="3983494"/>
            <a:ext cx="251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A30C5-9411-4AB7-9039-0D668D038775}"/>
              </a:ext>
            </a:extLst>
          </p:cNvPr>
          <p:cNvSpPr txBox="1"/>
          <p:nvPr/>
        </p:nvSpPr>
        <p:spPr>
          <a:xfrm>
            <a:off x="3805636" y="4554574"/>
            <a:ext cx="251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DE405F-413D-46B4-8CD5-0C218FC57A7E}"/>
              </a:ext>
            </a:extLst>
          </p:cNvPr>
          <p:cNvSpPr txBox="1"/>
          <p:nvPr/>
        </p:nvSpPr>
        <p:spPr>
          <a:xfrm>
            <a:off x="4920514" y="5115718"/>
            <a:ext cx="251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infrared and light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9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44E3EE92-A2BB-44E9-ADB8-4A8B75ED3035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194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  <p:bldP spid="13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5AFBE6-D3EE-49A8-BB6F-7C248DE4C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Detecting infrared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178800" cy="1314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A thermal imaging camera can detect infrared radiation.</a:t>
            </a:r>
          </a:p>
          <a:p>
            <a:pPr lvl="0">
              <a:defRPr/>
            </a:pPr>
            <a:r>
              <a:rPr lang="en-US" dirty="0"/>
              <a:t>The camera shows infrared radiation as different colours so that we can ‘see’ it.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2CF216-F416-49E8-8E32-7ADB26BCCABC}"/>
              </a:ext>
            </a:extLst>
          </p:cNvPr>
          <p:cNvGrpSpPr/>
          <p:nvPr/>
        </p:nvGrpSpPr>
        <p:grpSpPr>
          <a:xfrm>
            <a:off x="897069" y="2388488"/>
            <a:ext cx="7349862" cy="3290455"/>
            <a:chOff x="1314450" y="2565400"/>
            <a:chExt cx="7349862" cy="3290455"/>
          </a:xfrm>
        </p:grpSpPr>
        <p:pic>
          <p:nvPicPr>
            <p:cNvPr id="1026" name="Picture 2" descr="Free Heat Image photo and picture">
              <a:extLst>
                <a:ext uri="{FF2B5EF4-FFF2-40B4-BE49-F238E27FC236}">
                  <a16:creationId xmlns:a16="http://schemas.microsoft.com/office/drawing/2014/main" id="{B65CC40B-0FDD-450D-9432-528D640EA1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450" y="2565400"/>
              <a:ext cx="4222750" cy="3290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C625EB-569A-431D-8735-F4357C2BB31F}"/>
                </a:ext>
              </a:extLst>
            </p:cNvPr>
            <p:cNvSpPr txBox="1"/>
            <p:nvPr/>
          </p:nvSpPr>
          <p:spPr>
            <a:xfrm>
              <a:off x="5740399" y="3479800"/>
              <a:ext cx="2923913" cy="906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thermal image showing the temperature of objects between 24 </a:t>
              </a:r>
              <a:r>
                <a:rPr lang="en-GB" sz="1600" baseline="30000" dirty="0" err="1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</a:t>
              </a:r>
              <a:r>
                <a:rPr lang="en-GB" sz="1600" dirty="0" err="1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and 37 </a:t>
              </a:r>
              <a:r>
                <a:rPr lang="en-GB" sz="1600" baseline="30000" dirty="0" err="1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</a:t>
              </a:r>
              <a:r>
                <a:rPr lang="en-GB" sz="1600" dirty="0" err="1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C.</a:t>
              </a:r>
              <a:endPara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10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2BAA0D4-9918-496B-911B-85EE8DE60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Detecting infrared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48648" cy="912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0" indent="-355600">
              <a:defRPr/>
            </a:pPr>
            <a:r>
              <a:rPr lang="en-US" dirty="0"/>
              <a:t>Which of these objects are emitting infrared radiation?</a:t>
            </a:r>
          </a:p>
          <a:p>
            <a:pPr marL="355600" lvl="0" indent="-355600">
              <a:defRPr/>
            </a:pPr>
            <a:r>
              <a:rPr lang="en-US" dirty="0"/>
              <a:t>Choose </a:t>
            </a:r>
            <a:r>
              <a:rPr lang="en-US" b="1" dirty="0"/>
              <a:t>all</a:t>
            </a:r>
            <a:r>
              <a:rPr lang="en-US" dirty="0"/>
              <a:t> the correct answers.</a:t>
            </a:r>
          </a:p>
        </p:txBody>
      </p:sp>
      <p:sp>
        <p:nvSpPr>
          <p:cNvPr id="30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CD1C8812-BE7B-4687-B8F2-96D9095D54D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4D9CD9-8319-4B7F-BDCE-1C3C134EE679}"/>
              </a:ext>
            </a:extLst>
          </p:cNvPr>
          <p:cNvGrpSpPr/>
          <p:nvPr/>
        </p:nvGrpSpPr>
        <p:grpSpPr>
          <a:xfrm>
            <a:off x="457200" y="1986582"/>
            <a:ext cx="8204579" cy="2661863"/>
            <a:chOff x="601943" y="2102137"/>
            <a:chExt cx="8204579" cy="26618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4FE3C18-339F-4AD0-807C-39633E581EBF}"/>
                </a:ext>
              </a:extLst>
            </p:cNvPr>
            <p:cNvGrpSpPr/>
            <p:nvPr/>
          </p:nvGrpSpPr>
          <p:grpSpPr>
            <a:xfrm>
              <a:off x="601943" y="2475000"/>
              <a:ext cx="8204579" cy="2289000"/>
              <a:chOff x="610897" y="1442795"/>
              <a:chExt cx="8204579" cy="22890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425A7C2-A783-4F16-B4DD-0C7B17F271A2}"/>
                  </a:ext>
                </a:extLst>
              </p:cNvPr>
              <p:cNvGrpSpPr/>
              <p:nvPr/>
            </p:nvGrpSpPr>
            <p:grpSpPr>
              <a:xfrm>
                <a:off x="610897" y="1442795"/>
                <a:ext cx="8204578" cy="1985383"/>
                <a:chOff x="504736" y="1466925"/>
                <a:chExt cx="8204578" cy="1985383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16FE597B-2E02-4658-869C-EF03BF96EF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99272" y="1466925"/>
                  <a:ext cx="1905695" cy="1980000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66B253C7-EF72-40B3-8B59-24F8D2AEEF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57034" y="1466925"/>
                  <a:ext cx="1952280" cy="198000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893D8D1A-1D5B-440B-BF42-45138B68A4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1824" y="1466925"/>
                  <a:ext cx="2305380" cy="1980000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D81D55EE-1627-467F-859F-13B61E7B71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4736" y="1472308"/>
                  <a:ext cx="1285020" cy="1980000"/>
                </a:xfrm>
                <a:prstGeom prst="rect">
                  <a:avLst/>
                </a:prstGeom>
              </p:spPr>
            </p:pic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A4C7AC-E02D-4D51-B597-CB1F05088394}"/>
                  </a:ext>
                </a:extLst>
              </p:cNvPr>
              <p:cNvSpPr txBox="1"/>
              <p:nvPr/>
            </p:nvSpPr>
            <p:spPr>
              <a:xfrm>
                <a:off x="610897" y="3443795"/>
                <a:ext cx="1285020" cy="28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Ice cream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AA185E-F21A-4F96-BAA5-D18451F1D18E}"/>
                  </a:ext>
                </a:extLst>
              </p:cNvPr>
              <p:cNvSpPr txBox="1"/>
              <p:nvPr/>
            </p:nvSpPr>
            <p:spPr>
              <a:xfrm>
                <a:off x="2147985" y="3443795"/>
                <a:ext cx="2305380" cy="28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Electric iron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6C26601-8F16-4E9B-97B7-EBB66D987BAD}"/>
                  </a:ext>
                </a:extLst>
              </p:cNvPr>
              <p:cNvSpPr txBox="1"/>
              <p:nvPr/>
            </p:nvSpPr>
            <p:spPr>
              <a:xfrm>
                <a:off x="4705433" y="3443795"/>
                <a:ext cx="1905695" cy="28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Horse shoe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49B4B32-03E6-44EF-ADC7-62B3DC4A0A83}"/>
                  </a:ext>
                </a:extLst>
              </p:cNvPr>
              <p:cNvSpPr txBox="1"/>
              <p:nvPr/>
            </p:nvSpPr>
            <p:spPr>
              <a:xfrm>
                <a:off x="6863195" y="3443795"/>
                <a:ext cx="1952281" cy="28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Filament bulb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082023-AC20-46A8-8B97-A76990086A64}"/>
                </a:ext>
              </a:extLst>
            </p:cNvPr>
            <p:cNvSpPr txBox="1"/>
            <p:nvPr/>
          </p:nvSpPr>
          <p:spPr>
            <a:xfrm>
              <a:off x="1078199" y="2102137"/>
              <a:ext cx="332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9386FB6-8668-4287-A6AF-10800A5F2DB0}"/>
                </a:ext>
              </a:extLst>
            </p:cNvPr>
            <p:cNvSpPr txBox="1"/>
            <p:nvPr/>
          </p:nvSpPr>
          <p:spPr>
            <a:xfrm>
              <a:off x="3125467" y="2102137"/>
              <a:ext cx="332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AC8927-4E72-44E5-BDE4-D8849B69C56A}"/>
                </a:ext>
              </a:extLst>
            </p:cNvPr>
            <p:cNvSpPr txBox="1"/>
            <p:nvPr/>
          </p:nvSpPr>
          <p:spPr>
            <a:xfrm>
              <a:off x="5483072" y="2102137"/>
              <a:ext cx="332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E04FD7-74D0-4FEC-B236-D718943D72DB}"/>
                </a:ext>
              </a:extLst>
            </p:cNvPr>
            <p:cNvSpPr txBox="1"/>
            <p:nvPr/>
          </p:nvSpPr>
          <p:spPr>
            <a:xfrm>
              <a:off x="7664127" y="2102137"/>
              <a:ext cx="332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342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CA17185-A027-451B-A7FD-9F492C70A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Beyond violet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507288" cy="170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468387AA-A5DB-4788-B461-6262AB68D975}"/>
              </a:ext>
            </a:extLst>
          </p:cNvPr>
          <p:cNvSpPr txBox="1">
            <a:spLocks/>
          </p:cNvSpPr>
          <p:nvPr/>
        </p:nvSpPr>
        <p:spPr>
          <a:xfrm>
            <a:off x="457200" y="864000"/>
            <a:ext cx="8077200" cy="1264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The Sun emits more than just light and infrared radiation.</a:t>
            </a:r>
          </a:p>
          <a:p>
            <a:pPr lvl="0">
              <a:defRPr/>
            </a:pPr>
            <a:r>
              <a:rPr lang="en-US" dirty="0"/>
              <a:t>Ultraviolet radiation is also given off by the Sun.</a:t>
            </a:r>
          </a:p>
          <a:p>
            <a:pPr lvl="0">
              <a:defRPr/>
            </a:pPr>
            <a:r>
              <a:rPr lang="en-US" dirty="0"/>
              <a:t>Ultraviolet radiation can be detected next to violet light.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DD690EF-28F9-4063-9509-88607D561925}"/>
              </a:ext>
            </a:extLst>
          </p:cNvPr>
          <p:cNvGrpSpPr/>
          <p:nvPr/>
        </p:nvGrpSpPr>
        <p:grpSpPr>
          <a:xfrm>
            <a:off x="277688" y="2329507"/>
            <a:ext cx="7920315" cy="3616321"/>
            <a:chOff x="277688" y="2378553"/>
            <a:chExt cx="7920315" cy="361632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27A10C0-848E-4B49-9339-C831845766DC}"/>
                </a:ext>
              </a:extLst>
            </p:cNvPr>
            <p:cNvGrpSpPr/>
            <p:nvPr/>
          </p:nvGrpSpPr>
          <p:grpSpPr>
            <a:xfrm>
              <a:off x="277688" y="2378553"/>
              <a:ext cx="7815573" cy="3616321"/>
              <a:chOff x="277688" y="2378553"/>
              <a:chExt cx="7815573" cy="361632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42A76C5-21FD-4091-B5CA-8C81D96823AA}"/>
                  </a:ext>
                </a:extLst>
              </p:cNvPr>
              <p:cNvGrpSpPr/>
              <p:nvPr/>
            </p:nvGrpSpPr>
            <p:grpSpPr>
              <a:xfrm>
                <a:off x="277688" y="2378553"/>
                <a:ext cx="7815573" cy="3616321"/>
                <a:chOff x="646332" y="2432461"/>
                <a:chExt cx="7815573" cy="3616321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2FCFBBFD-1883-4DD9-8A2D-78CC291DE64E}"/>
                    </a:ext>
                  </a:extLst>
                </p:cNvPr>
                <p:cNvSpPr/>
                <p:nvPr/>
              </p:nvSpPr>
              <p:spPr>
                <a:xfrm>
                  <a:off x="1103086" y="2432461"/>
                  <a:ext cx="5355772" cy="3616321"/>
                </a:xfrm>
                <a:prstGeom prst="roundRect">
                  <a:avLst>
                    <a:gd name="adj" fmla="val 406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488AE43E-72F4-4751-A00C-B502B10C3B86}"/>
                    </a:ext>
                  </a:extLst>
                </p:cNvPr>
                <p:cNvGrpSpPr/>
                <p:nvPr/>
              </p:nvGrpSpPr>
              <p:grpSpPr>
                <a:xfrm>
                  <a:off x="646332" y="2776745"/>
                  <a:ext cx="7815573" cy="2494800"/>
                  <a:chOff x="-194212" y="2840413"/>
                  <a:chExt cx="7815573" cy="2494800"/>
                </a:xfrm>
              </p:grpSpPr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D491BBF0-C14D-407B-826C-9E0C165A3DB8}"/>
                      </a:ext>
                    </a:extLst>
                  </p:cNvPr>
                  <p:cNvSpPr/>
                  <p:nvPr/>
                </p:nvSpPr>
                <p:spPr>
                  <a:xfrm rot="20584779">
                    <a:off x="-194212" y="4062553"/>
                    <a:ext cx="3538752" cy="28800"/>
                  </a:xfrm>
                  <a:custGeom>
                    <a:avLst/>
                    <a:gdLst>
                      <a:gd name="connsiteX0" fmla="*/ 3538752 w 3538752"/>
                      <a:gd name="connsiteY0" fmla="*/ 0 h 28800"/>
                      <a:gd name="connsiteX1" fmla="*/ 3507961 w 3538752"/>
                      <a:gd name="connsiteY1" fmla="*/ 28800 h 28800"/>
                      <a:gd name="connsiteX2" fmla="*/ 0 w 3538752"/>
                      <a:gd name="connsiteY2" fmla="*/ 28800 h 28800"/>
                      <a:gd name="connsiteX3" fmla="*/ 0 w 3538752"/>
                      <a:gd name="connsiteY3" fmla="*/ 0 h 28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38752" h="28800">
                        <a:moveTo>
                          <a:pt x="3538752" y="0"/>
                        </a:moveTo>
                        <a:lnTo>
                          <a:pt x="3507961" y="28800"/>
                        </a:lnTo>
                        <a:lnTo>
                          <a:pt x="0" y="288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23DA4A22-39A8-45B6-91E6-F9A77E5598C6}"/>
                      </a:ext>
                    </a:extLst>
                  </p:cNvPr>
                  <p:cNvGrpSpPr/>
                  <p:nvPr/>
                </p:nvGrpSpPr>
                <p:grpSpPr>
                  <a:xfrm>
                    <a:off x="2232296" y="2840413"/>
                    <a:ext cx="5389065" cy="2494800"/>
                    <a:chOff x="2232296" y="2840413"/>
                    <a:chExt cx="5389065" cy="2494800"/>
                  </a:xfrm>
                </p:grpSpPr>
                <p:grpSp>
                  <p:nvGrpSpPr>
                    <p:cNvPr id="3" name="Group 2">
                      <a:extLst>
                        <a:ext uri="{FF2B5EF4-FFF2-40B4-BE49-F238E27FC236}">
                          <a16:creationId xmlns:a16="http://schemas.microsoft.com/office/drawing/2014/main" id="{7ADA6815-D041-4DBA-A09A-ED5FBC2305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95816" y="3508597"/>
                      <a:ext cx="4425545" cy="835333"/>
                      <a:chOff x="3195816" y="3508597"/>
                      <a:chExt cx="4425545" cy="835333"/>
                    </a:xfrm>
                  </p:grpSpPr>
                  <p:pic>
                    <p:nvPicPr>
                      <p:cNvPr id="41" name="Picture 40">
                        <a:extLst>
                          <a:ext uri="{FF2B5EF4-FFF2-40B4-BE49-F238E27FC236}">
                            <a16:creationId xmlns:a16="http://schemas.microsoft.com/office/drawing/2014/main" id="{C5F57795-6E94-41CD-941D-0F1591EE5A6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 rot="760622">
                        <a:off x="3983566" y="3760357"/>
                        <a:ext cx="3637795" cy="583573"/>
                      </a:xfrm>
                      <a:custGeom>
                        <a:avLst/>
                        <a:gdLst>
                          <a:gd name="connsiteX0" fmla="*/ 0 w 3637795"/>
                          <a:gd name="connsiteY0" fmla="*/ 0 h 583573"/>
                          <a:gd name="connsiteX1" fmla="*/ 3637795 w 3637795"/>
                          <a:gd name="connsiteY1" fmla="*/ 0 h 583573"/>
                          <a:gd name="connsiteX2" fmla="*/ 3637795 w 3637795"/>
                          <a:gd name="connsiteY2" fmla="*/ 583573 h 583573"/>
                          <a:gd name="connsiteX3" fmla="*/ 393834 w 3637795"/>
                          <a:gd name="connsiteY3" fmla="*/ 583573 h 583573"/>
                          <a:gd name="connsiteX4" fmla="*/ 0 w 3637795"/>
                          <a:gd name="connsiteY4" fmla="*/ 156340 h 5835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37795" h="583573">
                            <a:moveTo>
                              <a:pt x="0" y="0"/>
                            </a:moveTo>
                            <a:lnTo>
                              <a:pt x="3637795" y="0"/>
                            </a:lnTo>
                            <a:lnTo>
                              <a:pt x="3637795" y="583573"/>
                            </a:lnTo>
                            <a:lnTo>
                              <a:pt x="393834" y="583573"/>
                            </a:lnTo>
                            <a:lnTo>
                              <a:pt x="0" y="156340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40" name="Picture 39">
                        <a:extLst>
                          <a:ext uri="{FF2B5EF4-FFF2-40B4-BE49-F238E27FC236}">
                            <a16:creationId xmlns:a16="http://schemas.microsoft.com/office/drawing/2014/main" id="{CD7DF813-8F67-4CA2-80F5-8C0A8145ACF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rcRect l="17954" r="23482"/>
                      <a:stretch>
                        <a:fillRect/>
                      </a:stretch>
                    </p:blipFill>
                    <p:spPr>
                      <a:xfrm>
                        <a:off x="3195816" y="3508597"/>
                        <a:ext cx="952960" cy="156940"/>
                      </a:xfrm>
                      <a:custGeom>
                        <a:avLst/>
                        <a:gdLst>
                          <a:gd name="connsiteX0" fmla="*/ 90586 w 952960"/>
                          <a:gd name="connsiteY0" fmla="*/ 0 h 156940"/>
                          <a:gd name="connsiteX1" fmla="*/ 862374 w 952960"/>
                          <a:gd name="connsiteY1" fmla="*/ 0 h 156940"/>
                          <a:gd name="connsiteX2" fmla="*/ 952960 w 952960"/>
                          <a:gd name="connsiteY2" fmla="*/ 156940 h 156940"/>
                          <a:gd name="connsiteX3" fmla="*/ 0 w 952960"/>
                          <a:gd name="connsiteY3" fmla="*/ 156940 h 156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52960" h="156940">
                            <a:moveTo>
                              <a:pt x="90586" y="0"/>
                            </a:moveTo>
                            <a:lnTo>
                              <a:pt x="862374" y="0"/>
                            </a:lnTo>
                            <a:lnTo>
                              <a:pt x="952960" y="156940"/>
                            </a:lnTo>
                            <a:lnTo>
                              <a:pt x="0" y="156940"/>
                            </a:lnTo>
                            <a:close/>
                          </a:path>
                        </a:pathLst>
                      </a:custGeom>
                    </p:spPr>
                  </p:pic>
                </p:grpSp>
                <p:sp>
                  <p:nvSpPr>
                    <p:cNvPr id="37" name="Isosceles Triangle 36">
                      <a:extLst>
                        <a:ext uri="{FF2B5EF4-FFF2-40B4-BE49-F238E27FC236}">
                          <a16:creationId xmlns:a16="http://schemas.microsoft.com/office/drawing/2014/main" id="{C372EFFA-9326-4E34-9299-E9652A1C44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32296" y="2840413"/>
                      <a:ext cx="2880000" cy="2494800"/>
                    </a:xfrm>
                    <a:prstGeom prst="triangle">
                      <a:avLst/>
                    </a:prstGeom>
                    <a:solidFill>
                      <a:srgbClr val="007600">
                        <a:alpha val="20000"/>
                      </a:srgbClr>
                    </a:solidFill>
                    <a:ln>
                      <a:noFill/>
                    </a:ln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 extrusionH="635000" prstMaterial="plastic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</p:grp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AAEE32E-B9F0-4DAB-B72B-E891DA6E722C}"/>
                  </a:ext>
                </a:extLst>
              </p:cNvPr>
              <p:cNvSpPr txBox="1"/>
              <p:nvPr/>
            </p:nvSpPr>
            <p:spPr>
              <a:xfrm>
                <a:off x="870857" y="3550720"/>
                <a:ext cx="1542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sunlight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70F210-9A5F-4285-ABFE-2AA61BA16710}"/>
                </a:ext>
              </a:extLst>
            </p:cNvPr>
            <p:cNvSpPr txBox="1"/>
            <p:nvPr/>
          </p:nvSpPr>
          <p:spPr>
            <a:xfrm rot="1075741">
              <a:off x="6017677" y="4246679"/>
              <a:ext cx="2180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Ultraviolet radiation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092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0D4063D-0E78-475D-87BA-846F61023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Beyond violet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507288" cy="170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468387AA-A5DB-4788-B461-6262AB68D975}"/>
              </a:ext>
            </a:extLst>
          </p:cNvPr>
          <p:cNvSpPr txBox="1">
            <a:spLocks/>
          </p:cNvSpPr>
          <p:nvPr/>
        </p:nvSpPr>
        <p:spPr>
          <a:xfrm>
            <a:off x="457200" y="864000"/>
            <a:ext cx="7975600" cy="120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An ultraviolet marker can add invisible identification marks to belongings.</a:t>
            </a:r>
          </a:p>
          <a:p>
            <a:pPr lvl="0">
              <a:defRPr/>
            </a:pPr>
            <a:r>
              <a:rPr lang="en-US" dirty="0"/>
              <a:t>Ultraviolet radiation makes them visible.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A4A0D5-0886-4B23-B9CC-41D1F5B4B070}"/>
              </a:ext>
            </a:extLst>
          </p:cNvPr>
          <p:cNvGrpSpPr/>
          <p:nvPr/>
        </p:nvGrpSpPr>
        <p:grpSpPr>
          <a:xfrm>
            <a:off x="2013857" y="2216477"/>
            <a:ext cx="5116285" cy="3917172"/>
            <a:chOff x="2013857" y="1822952"/>
            <a:chExt cx="5116285" cy="3917172"/>
          </a:xfrm>
        </p:grpSpPr>
        <p:pic>
          <p:nvPicPr>
            <p:cNvPr id="1026" name="Picture 2" descr="File:Seized – Property marking and registration (8226835970).jpg">
              <a:extLst>
                <a:ext uri="{FF2B5EF4-FFF2-40B4-BE49-F238E27FC236}">
                  <a16:creationId xmlns:a16="http://schemas.microsoft.com/office/drawing/2014/main" id="{9673C24C-E1D9-4A3A-A984-65BC94A4C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857" y="1822952"/>
              <a:ext cx="5116285" cy="340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Placeholder 16">
              <a:extLst>
                <a:ext uri="{FF2B5EF4-FFF2-40B4-BE49-F238E27FC236}">
                  <a16:creationId xmlns:a16="http://schemas.microsoft.com/office/drawing/2014/main" id="{F9BA33C8-856A-4966-9EBE-AD8A6D5BA698}"/>
                </a:ext>
              </a:extLst>
            </p:cNvPr>
            <p:cNvSpPr txBox="1">
              <a:spLocks/>
            </p:cNvSpPr>
            <p:nvPr/>
          </p:nvSpPr>
          <p:spPr>
            <a:xfrm>
              <a:off x="2013857" y="5231677"/>
              <a:ext cx="5116285" cy="5084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14000"/>
                </a:lnSpc>
                <a:spcBef>
                  <a:spcPct val="20000"/>
                </a:spcBef>
                <a:buFont typeface="+mj-lt"/>
                <a:buNone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971550" indent="-5143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485900" indent="-57150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-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974850" indent="-53975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514600" indent="-53975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sz="1600" dirty="0"/>
                <a:t>Ultraviolet marker with ultraviolet led lamp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303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EFC21D8-E6B1-401D-A5F8-40ECB1CA0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Beyond violet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48648" cy="912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makes the identification marks visible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2385" y="4247670"/>
            <a:ext cx="8303467" cy="540142"/>
            <a:chOff x="402385" y="4233894"/>
            <a:chExt cx="8303467" cy="540142"/>
          </a:xfrm>
        </p:grpSpPr>
        <p:sp>
          <p:nvSpPr>
            <p:cNvPr id="21" name="Rectangle 20"/>
            <p:cNvSpPr/>
            <p:nvPr/>
          </p:nvSpPr>
          <p:spPr>
            <a:xfrm>
              <a:off x="402385" y="4233894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" y="4319228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7841" y="4316899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 ink reflects ultraviolet radiation.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2385" y="4882264"/>
            <a:ext cx="8303467" cy="540142"/>
            <a:chOff x="402385" y="4893712"/>
            <a:chExt cx="8303467" cy="540142"/>
          </a:xfrm>
        </p:grpSpPr>
        <p:sp>
          <p:nvSpPr>
            <p:cNvPr id="22" name="Rectangle 21"/>
            <p:cNvSpPr/>
            <p:nvPr/>
          </p:nvSpPr>
          <p:spPr>
            <a:xfrm>
              <a:off x="402385" y="4893712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200" y="4979046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77841" y="4976717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 ink reflects ultraviolet light.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2383" y="5516859"/>
            <a:ext cx="8303467" cy="540142"/>
            <a:chOff x="402383" y="5516859"/>
            <a:chExt cx="8303467" cy="54014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464F0A6-868F-4732-A49D-8ED1F6A212CA}"/>
                </a:ext>
              </a:extLst>
            </p:cNvPr>
            <p:cNvSpPr/>
            <p:nvPr/>
          </p:nvSpPr>
          <p:spPr>
            <a:xfrm>
              <a:off x="402383" y="5516859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087F799-4399-4828-87ED-71DD91DE3B77}"/>
                </a:ext>
              </a:extLst>
            </p:cNvPr>
            <p:cNvSpPr txBox="1"/>
            <p:nvPr/>
          </p:nvSpPr>
          <p:spPr>
            <a:xfrm>
              <a:off x="457198" y="5602193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BEA54D-79E3-4C01-9C72-8D7EDD248B48}"/>
                </a:ext>
              </a:extLst>
            </p:cNvPr>
            <p:cNvSpPr txBox="1"/>
            <p:nvPr/>
          </p:nvSpPr>
          <p:spPr>
            <a:xfrm>
              <a:off x="977839" y="5599864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 ink uses energy from ultraviolet radiation to make light.</a:t>
              </a:r>
            </a:p>
          </p:txBody>
        </p:sp>
      </p:grpSp>
      <p:sp>
        <p:nvSpPr>
          <p:cNvPr id="30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CD1C8812-BE7B-4687-B8F2-96D9095D54D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pic>
        <p:nvPicPr>
          <p:cNvPr id="31" name="Picture 2" descr="File:Seized – Property marking and registration (8226835970).jpg">
            <a:extLst>
              <a:ext uri="{FF2B5EF4-FFF2-40B4-BE49-F238E27FC236}">
                <a16:creationId xmlns:a16="http://schemas.microsoft.com/office/drawing/2014/main" id="{742B12F8-6739-495A-9FFF-A41FBEB95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7"/>
          <a:stretch/>
        </p:blipFill>
        <p:spPr bwMode="auto">
          <a:xfrm>
            <a:off x="2253859" y="1436442"/>
            <a:ext cx="4636282" cy="253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1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0D4063D-0E78-475D-87BA-846F61023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Beyond ‘beyond’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507288" cy="170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468387AA-A5DB-4788-B461-6262AB68D975}"/>
              </a:ext>
            </a:extLst>
          </p:cNvPr>
          <p:cNvSpPr txBox="1">
            <a:spLocks/>
          </p:cNvSpPr>
          <p:nvPr/>
        </p:nvSpPr>
        <p:spPr>
          <a:xfrm>
            <a:off x="457200" y="864000"/>
            <a:ext cx="8398042" cy="1229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Infrared, visible light and ultraviolet are types of electromagnetic (EM) radiation.</a:t>
            </a:r>
          </a:p>
          <a:p>
            <a:pPr lvl="0">
              <a:defRPr/>
            </a:pPr>
            <a:r>
              <a:rPr lang="en-US" dirty="0"/>
              <a:t>The table provides information about each of these.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8391D6-FB2F-4E0B-AB8F-B0CB5DF34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96425"/>
              </p:ext>
            </p:extLst>
          </p:nvPr>
        </p:nvGraphicFramePr>
        <p:xfrm>
          <a:off x="716128" y="2397760"/>
          <a:ext cx="7675982" cy="206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9905">
                  <a:extLst>
                    <a:ext uri="{9D8B030D-6E8A-4147-A177-3AD203B41FA5}">
                      <a16:colId xmlns:a16="http://schemas.microsoft.com/office/drawing/2014/main" val="2014790375"/>
                    </a:ext>
                  </a:extLst>
                </a:gridCol>
                <a:gridCol w="2779295">
                  <a:extLst>
                    <a:ext uri="{9D8B030D-6E8A-4147-A177-3AD203B41FA5}">
                      <a16:colId xmlns:a16="http://schemas.microsoft.com/office/drawing/2014/main" val="1768212293"/>
                    </a:ext>
                  </a:extLst>
                </a:gridCol>
                <a:gridCol w="2646782">
                  <a:extLst>
                    <a:ext uri="{9D8B030D-6E8A-4147-A177-3AD203B41FA5}">
                      <a16:colId xmlns:a16="http://schemas.microsoft.com/office/drawing/2014/main" val="698012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 radiation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Approximate 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Speed in a vacuum</a:t>
                      </a:r>
                    </a:p>
                    <a:p>
                      <a:pPr algn="ctr"/>
                      <a:r>
                        <a:rPr lang="en-GB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(empty space)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8131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Infrared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0.3-400 THz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x 10</a:t>
                      </a:r>
                      <a:r>
                        <a:rPr lang="en-GB" sz="1800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r>
                        <a:rPr lang="en-GB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465669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Visible light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Red, 400-480 THz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x 10</a:t>
                      </a:r>
                      <a:r>
                        <a:rPr lang="en-GB" sz="1800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r>
                        <a:rPr lang="en-GB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66581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Violet, 670-790 THz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x 10</a:t>
                      </a:r>
                      <a:r>
                        <a:rPr lang="en-GB" sz="1800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r>
                        <a:rPr lang="en-GB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08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Ultraviolet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790-30000 THz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x 10</a:t>
                      </a:r>
                      <a:r>
                        <a:rPr lang="en-GB" sz="1800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r>
                        <a:rPr lang="en-GB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856906"/>
                  </a:ext>
                </a:extLst>
              </a:tr>
            </a:tbl>
          </a:graphicData>
        </a:graphic>
      </p:graphicFrame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56A6094-E549-4E76-ADA1-BB7C1156203A}"/>
              </a:ext>
            </a:extLst>
          </p:cNvPr>
          <p:cNvSpPr txBox="1">
            <a:spLocks/>
          </p:cNvSpPr>
          <p:nvPr/>
        </p:nvSpPr>
        <p:spPr>
          <a:xfrm>
            <a:off x="4572000" y="4833243"/>
            <a:ext cx="4283241" cy="1229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3" lvl="0" indent="-722313">
              <a:defRPr/>
            </a:pPr>
            <a:r>
              <a:rPr lang="en-US" sz="1600" i="1" dirty="0"/>
              <a:t>1 THz	= 1 terahertz</a:t>
            </a:r>
          </a:p>
          <a:p>
            <a:pPr marL="722313" lvl="0" indent="-722313">
              <a:defRPr/>
            </a:pPr>
            <a:r>
              <a:rPr lang="en-US" sz="1600" i="1" dirty="0"/>
              <a:t>	= 1 000 000 000 000 Hz</a:t>
            </a:r>
          </a:p>
          <a:p>
            <a:pPr marL="722313" lvl="0" indent="-722313">
              <a:defRPr/>
            </a:pPr>
            <a:r>
              <a:rPr lang="en-US" sz="1600" i="1" dirty="0"/>
              <a:t>	= 1 x 10</a:t>
            </a:r>
            <a:r>
              <a:rPr lang="en-US" sz="1600" i="1" baseline="30000" dirty="0"/>
              <a:t>12</a:t>
            </a:r>
            <a:r>
              <a:rPr lang="en-US" sz="1600" i="1" dirty="0"/>
              <a:t> Hz</a:t>
            </a:r>
          </a:p>
        </p:txBody>
      </p:sp>
    </p:spTree>
    <p:extLst>
      <p:ext uri="{BB962C8B-B14F-4D97-AF65-F5344CB8AC3E}">
        <p14:creationId xmlns:p14="http://schemas.microsoft.com/office/powerpoint/2010/main" val="329978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72C7B789-9A2D-4FEB-8725-1DF13CACE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070289" y="3071758"/>
            <a:ext cx="2730061" cy="838779"/>
            <a:chOff x="5846013" y="2252879"/>
            <a:chExt cx="2954337" cy="544860"/>
          </a:xfrm>
        </p:grpSpPr>
        <p:sp>
          <p:nvSpPr>
            <p:cNvPr id="69" name="Rectangle 68"/>
            <p:cNvSpPr/>
            <p:nvPr/>
          </p:nvSpPr>
          <p:spPr>
            <a:xfrm>
              <a:off x="5846013" y="2252879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323826" y="2252879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84919" y="225759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062087" y="225510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Beyond ‘beyond’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307887" y="863125"/>
            <a:ext cx="8472152" cy="76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What do you think about EM radiation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7887" y="4027056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07887" y="4686874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07887" y="5346692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5062" y="4114790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4237" y="4112461"/>
            <a:ext cx="5428585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are more than 3 types of EM radiation.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5062" y="4772208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237" y="4769879"/>
            <a:ext cx="533112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EM radiation travels at the same speed.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5062" y="5432026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237" y="5429697"/>
            <a:ext cx="533112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EM radiation travels through glass.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70289" y="4027056"/>
            <a:ext cx="2730061" cy="544860"/>
            <a:chOff x="5846013" y="2914258"/>
            <a:chExt cx="2954337" cy="544860"/>
          </a:xfrm>
        </p:grpSpPr>
        <p:sp>
          <p:nvSpPr>
            <p:cNvPr id="49" name="Rectangle 48"/>
            <p:cNvSpPr/>
            <p:nvPr/>
          </p:nvSpPr>
          <p:spPr>
            <a:xfrm>
              <a:off x="5846013" y="2914258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323826" y="291425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584919" y="29189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62087" y="291648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70289" y="4686874"/>
            <a:ext cx="2730061" cy="544860"/>
            <a:chOff x="5846013" y="3574076"/>
            <a:chExt cx="2954337" cy="544860"/>
          </a:xfrm>
        </p:grpSpPr>
        <p:sp>
          <p:nvSpPr>
            <p:cNvPr id="51" name="Rectangle 50"/>
            <p:cNvSpPr/>
            <p:nvPr/>
          </p:nvSpPr>
          <p:spPr>
            <a:xfrm>
              <a:off x="5846013" y="3574076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320305" y="35740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81398" y="3578794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58566" y="357630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070289" y="5346692"/>
            <a:ext cx="2730061" cy="549393"/>
            <a:chOff x="5846013" y="4233894"/>
            <a:chExt cx="2954337" cy="549393"/>
          </a:xfrm>
        </p:grpSpPr>
        <p:sp>
          <p:nvSpPr>
            <p:cNvPr id="52" name="Rectangle 51"/>
            <p:cNvSpPr/>
            <p:nvPr/>
          </p:nvSpPr>
          <p:spPr>
            <a:xfrm>
              <a:off x="5846013" y="4233894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320305" y="423842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581398" y="424314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8566" y="424065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6756237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35318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18580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0289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82DA3F-3752-4480-BBC7-47131B3F9355}"/>
              </a:ext>
            </a:extLst>
          </p:cNvPr>
          <p:cNvSpPr/>
          <p:nvPr/>
        </p:nvSpPr>
        <p:spPr>
          <a:xfrm>
            <a:off x="307886" y="3560959"/>
            <a:ext cx="5260481" cy="345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14000"/>
              </a:lnSpc>
              <a:spcBef>
                <a:spcPct val="20000"/>
              </a:spcBef>
              <a:defRPr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think about each statement?</a:t>
            </a:r>
          </a:p>
        </p:txBody>
      </p:sp>
      <p:sp>
        <p:nvSpPr>
          <p:cNvPr id="45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CD1C8812-BE7B-4687-B8F2-96D9095D54D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D66A57-DC66-4D34-AC23-F675B2559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83906"/>
            <a:ext cx="5350792" cy="1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8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129933-18D8-4744-B718-4C67BE2B5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2: Response activities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457200" y="2839454"/>
            <a:ext cx="8285163" cy="307776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/>
              <a:t>A zip file containing all the resources for this key concept can be downloaded from </a:t>
            </a:r>
          </a:p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en-GB" b="1" dirty="0">
                <a:solidFill>
                  <a:srgbClr val="006580"/>
                </a:solidFill>
              </a:rPr>
              <a:t>www.BestEvidenceScienceTeaching.org</a:t>
            </a:r>
            <a:endParaRPr lang="en-GB" b="1" dirty="0"/>
          </a:p>
          <a:p>
            <a:pPr>
              <a:spcAft>
                <a:spcPts val="1200"/>
              </a:spcAft>
            </a:pPr>
            <a:r>
              <a:rPr lang="en-GB" dirty="0"/>
              <a:t>The zip file provides: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Teacher guidance </a:t>
            </a:r>
            <a:r>
              <a:rPr lang="en-GB" dirty="0"/>
              <a:t>for this key concept, including a summary of the research evidence on relevant preconceptions and misunderstandings.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 full set of editable and printable </a:t>
            </a:r>
            <a:r>
              <a:rPr lang="en-GB" b="1" dirty="0"/>
              <a:t>student sheets and teacher notes </a:t>
            </a:r>
            <a:r>
              <a:rPr lang="en-GB" dirty="0"/>
              <a:t>for each response activity. The teacher notes include a summary of research evidence, guidance for using the activity and expected answers. 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457200" y="863125"/>
            <a:ext cx="8285163" cy="186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Response activities encourage students to talk and think about what they’re thinking (metacognition).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This challenges students’ misunderstandings, facilitates meaning-making, and develops and consolidates their scientific understanding. </a:t>
            </a:r>
          </a:p>
        </p:txBody>
      </p:sp>
    </p:spTree>
    <p:extLst>
      <p:ext uri="{BB962C8B-B14F-4D97-AF65-F5344CB8AC3E}">
        <p14:creationId xmlns:p14="http://schemas.microsoft.com/office/powerpoint/2010/main" val="360642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BEC516-B8DA-4B9C-A66C-F928EA5E2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1: Diagnostic questions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457200" y="2839454"/>
            <a:ext cx="8285163" cy="327782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zip file containing all the resources for this key concept can be downloaded from </a:t>
            </a:r>
          </a:p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en-GB" b="1" dirty="0">
                <a:solidFill>
                  <a:srgbClr val="006580"/>
                </a:solidFill>
              </a:rPr>
              <a:t>www.BestEvidenceScienceTeaching.org</a:t>
            </a:r>
          </a:p>
          <a:p>
            <a:pPr>
              <a:spcAft>
                <a:spcPts val="1200"/>
              </a:spcAft>
            </a:pPr>
            <a:r>
              <a:rPr lang="en-GB" dirty="0"/>
              <a:t>The zip file provides: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Teacher guidance</a:t>
            </a:r>
            <a:r>
              <a:rPr lang="en-GB" dirty="0"/>
              <a:t> for this key concept, including a summary of the research evidence on relevant preconceptions and misunderstandings.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 full set of editable and printable </a:t>
            </a:r>
            <a:r>
              <a:rPr lang="en-GB" b="1" dirty="0"/>
              <a:t>student sheets and teacher notes</a:t>
            </a:r>
            <a:r>
              <a:rPr lang="en-GB" dirty="0"/>
              <a:t> for each diagnostic question. The teacher notes include a summary of research evidence, guidance for using the activity, expected answers and suggestions of how to respond to students’ misunderstandings.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457200" y="863125"/>
            <a:ext cx="8285163" cy="1913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 diagnostic questions to identify quickly where your students are in their conceptual progression, and what preconceptions and misunderstandings they may have.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Then decide how to best focus and sequence your teaching.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 further diagnostic questions and response activities to move student</a:t>
            </a:r>
            <a:r>
              <a:rPr lang="en-GB" sz="1600" dirty="0">
                <a:solidFill>
                  <a:schemeClr val="tx1"/>
                </a:solidFill>
              </a:rPr>
              <a:t>s’</a:t>
            </a:r>
            <a:r>
              <a:rPr lang="en-GB" sz="1600" dirty="0"/>
              <a:t> understanding forwards.</a:t>
            </a:r>
          </a:p>
        </p:txBody>
      </p:sp>
    </p:spTree>
    <p:extLst>
      <p:ext uri="{BB962C8B-B14F-4D97-AF65-F5344CB8AC3E}">
        <p14:creationId xmlns:p14="http://schemas.microsoft.com/office/powerpoint/2010/main" val="226397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C66C172-9B46-4C2E-BF64-9FACBF44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Emitting infrared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4"/>
            <a:ext cx="8285163" cy="1473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A hollow metal cube is filled with hot water from a kettle.</a:t>
            </a:r>
          </a:p>
          <a:p>
            <a:pPr lvl="0">
              <a:defRPr/>
            </a:pPr>
            <a:r>
              <a:rPr lang="en-US" dirty="0"/>
              <a:t>It has four different coloured surfaces.</a:t>
            </a:r>
          </a:p>
          <a:p>
            <a:pPr lvl="0">
              <a:defRPr/>
            </a:pPr>
            <a:r>
              <a:rPr lang="en-US" dirty="0"/>
              <a:t>It can be used to investigate what surface emits infrared radiation most quickly. 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E5A7606-FA8C-4B61-82A5-2098FB779CED}"/>
              </a:ext>
            </a:extLst>
          </p:cNvPr>
          <p:cNvGrpSpPr/>
          <p:nvPr/>
        </p:nvGrpSpPr>
        <p:grpSpPr>
          <a:xfrm>
            <a:off x="1142496" y="2675142"/>
            <a:ext cx="6859008" cy="2926334"/>
            <a:chOff x="1286834" y="2548142"/>
            <a:chExt cx="6859008" cy="2926334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69B1A1C-B6EB-4396-B411-5BE14C6EF642}"/>
                </a:ext>
              </a:extLst>
            </p:cNvPr>
            <p:cNvGrpSpPr/>
            <p:nvPr/>
          </p:nvGrpSpPr>
          <p:grpSpPr>
            <a:xfrm>
              <a:off x="1286834" y="2548142"/>
              <a:ext cx="6296827" cy="2926334"/>
              <a:chOff x="1286834" y="2548142"/>
              <a:chExt cx="6296827" cy="2926334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818CC295-C529-4331-82FB-B047BEC61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6241" y="2548142"/>
                <a:ext cx="2847079" cy="2926334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2CF57A5-0363-4A15-A336-46C28AA7B1AC}"/>
                  </a:ext>
                </a:extLst>
              </p:cNvPr>
              <p:cNvGrpSpPr/>
              <p:nvPr/>
            </p:nvGrpSpPr>
            <p:grpSpPr>
              <a:xfrm>
                <a:off x="1286834" y="4151870"/>
                <a:ext cx="2167566" cy="369332"/>
                <a:chOff x="1286834" y="4151870"/>
                <a:chExt cx="2167566" cy="369332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BDCF183-C4B7-46C5-B7FA-CAC770F95E63}"/>
                    </a:ext>
                  </a:extLst>
                </p:cNvPr>
                <p:cNvSpPr txBox="1"/>
                <p:nvPr/>
              </p:nvSpPr>
              <p:spPr>
                <a:xfrm>
                  <a:off x="1286834" y="4151870"/>
                  <a:ext cx="13983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GB" dirty="0"/>
                    <a:t>Matt white</a:t>
                  </a:r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4427962C-7A3E-44EA-A290-16E5D536CFE3}"/>
                    </a:ext>
                  </a:extLst>
                </p:cNvPr>
                <p:cNvCxnSpPr/>
                <p:nvPr/>
              </p:nvCxnSpPr>
              <p:spPr>
                <a:xfrm>
                  <a:off x="2685143" y="4343400"/>
                  <a:ext cx="769257" cy="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6BF613F-1C54-4814-81F0-37C3B9BB6340}"/>
                  </a:ext>
                </a:extLst>
              </p:cNvPr>
              <p:cNvGrpSpPr/>
              <p:nvPr/>
            </p:nvGrpSpPr>
            <p:grpSpPr>
              <a:xfrm>
                <a:off x="5348923" y="4151870"/>
                <a:ext cx="2234738" cy="369332"/>
                <a:chOff x="339582" y="3636613"/>
                <a:chExt cx="2525256" cy="369332"/>
              </a:xfrm>
            </p:grpSpPr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D2DDBD9-A2B2-4EEC-9CF8-2CB8498DFCCC}"/>
                    </a:ext>
                  </a:extLst>
                </p:cNvPr>
                <p:cNvSpPr txBox="1"/>
                <p:nvPr/>
              </p:nvSpPr>
              <p:spPr>
                <a:xfrm>
                  <a:off x="1466529" y="3636613"/>
                  <a:ext cx="13983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Shiny black</a:t>
                  </a:r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B2AA8214-4F13-42C4-AE82-573BCB020D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9582" y="3827115"/>
                  <a:ext cx="1158162" cy="6864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967F7034-B19B-4D2A-8698-7D508F38876F}"/>
                </a:ext>
              </a:extLst>
            </p:cNvPr>
            <p:cNvGrpSpPr/>
            <p:nvPr/>
          </p:nvGrpSpPr>
          <p:grpSpPr>
            <a:xfrm>
              <a:off x="6148163" y="3402192"/>
              <a:ext cx="1997679" cy="369332"/>
              <a:chOff x="6148163" y="3402192"/>
              <a:chExt cx="1997679" cy="369332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4476D65-FB01-4B3D-BA90-0DDE2AC47B26}"/>
                  </a:ext>
                </a:extLst>
              </p:cNvPr>
              <p:cNvSpPr txBox="1"/>
              <p:nvPr/>
            </p:nvSpPr>
            <p:spPr>
              <a:xfrm>
                <a:off x="6752582" y="3402192"/>
                <a:ext cx="1393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Shiny silver</a:t>
                </a:r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F3E358D1-21CA-42BD-AE1F-853936452D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48163" y="3592694"/>
                <a:ext cx="632046" cy="8021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B27DB11-8CBF-4827-A210-37BCBBF1C117}"/>
                </a:ext>
              </a:extLst>
            </p:cNvPr>
            <p:cNvGrpSpPr/>
            <p:nvPr/>
          </p:nvGrpSpPr>
          <p:grpSpPr>
            <a:xfrm>
              <a:off x="1523999" y="2867170"/>
              <a:ext cx="1494441" cy="369332"/>
              <a:chOff x="1523999" y="2867170"/>
              <a:chExt cx="1494441" cy="369332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7D3A2AA-B00B-4258-B9E7-41693FF7A48B}"/>
                  </a:ext>
                </a:extLst>
              </p:cNvPr>
              <p:cNvSpPr txBox="1"/>
              <p:nvPr/>
            </p:nvSpPr>
            <p:spPr>
              <a:xfrm>
                <a:off x="1523999" y="2867170"/>
                <a:ext cx="1271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dirty="0"/>
                  <a:t>Matt black</a:t>
                </a:r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A60E9E09-91BE-4727-B26A-91370CCC8A32}"/>
                  </a:ext>
                </a:extLst>
              </p:cNvPr>
              <p:cNvCxnSpPr>
                <a:cxnSpLocks/>
                <a:stCxn id="90" idx="3"/>
              </p:cNvCxnSpPr>
              <p:nvPr/>
            </p:nvCxnSpPr>
            <p:spPr>
              <a:xfrm>
                <a:off x="2795130" y="3051836"/>
                <a:ext cx="223310" cy="106443"/>
              </a:xfrm>
              <a:prstGeom prst="straightConnector1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37287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2D22F2-CAB2-4AF3-B958-C7A6D9BB1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Emitting infrared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2117122"/>
            <a:ext cx="3600000" cy="16763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Predict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Which colour surface do you think emits infrared radiation the most quickly?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457200" y="4311253"/>
            <a:ext cx="7940616" cy="1098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Explain why you think this colour emits infrared most quickly?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D05A7AC5-1CB0-4571-85A4-9FE26306A6BA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8507288" cy="92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Light reflects most off the shiny silver surface.</a:t>
            </a:r>
          </a:p>
          <a:p>
            <a:pPr lvl="0">
              <a:defRPr/>
            </a:pPr>
            <a:r>
              <a:rPr lang="en-US" dirty="0"/>
              <a:t>Light is absorbed best by the matt black surface.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6DB9C00-80F2-4C5C-9F03-8E9216C22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615" y="2033231"/>
            <a:ext cx="4320000" cy="184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67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9AE1EE-1C4B-41DD-BC11-D57D197C5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Emitting infrared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2116800"/>
            <a:ext cx="3600000" cy="1972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Record measurements of infrared radiation emitted from each colour surface.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457200" y="4309200"/>
            <a:ext cx="8143339" cy="16170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</a:t>
            </a:r>
          </a:p>
          <a:p>
            <a:pPr lvl="0">
              <a:defRPr/>
            </a:pPr>
            <a:r>
              <a:rPr lang="en-US" dirty="0"/>
              <a:t>Were your prediction and explanation correct?</a:t>
            </a:r>
          </a:p>
          <a:p>
            <a:pPr>
              <a:defRPr/>
            </a:pPr>
            <a:r>
              <a:rPr lang="en-GB" dirty="0"/>
              <a:t>Try to improve your first explanation to explain what happened more clearly. </a:t>
            </a:r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457200" y="864000"/>
            <a:ext cx="8044223" cy="810403"/>
          </a:xfrm>
          <a:prstGeom prst="rect">
            <a:avLst/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 which colour surface emits infrared radiation most quickly.</a:t>
            </a:r>
          </a:p>
        </p:txBody>
      </p:sp>
      <p:sp>
        <p:nvSpPr>
          <p:cNvPr id="9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C19F2E52-7CB9-4CA7-947F-B5AE69A3E86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B56AC3-CE88-48C8-B397-592374B22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615" y="2033231"/>
            <a:ext cx="4320000" cy="184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68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F187B3F-F22F-4BE1-9B17-9A17CDB47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Ultraviolet lamp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4"/>
            <a:ext cx="8285163" cy="1241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Banknote, driving licences and bank cards have invisible security markings.</a:t>
            </a:r>
          </a:p>
          <a:p>
            <a:pPr lvl="0">
              <a:defRPr/>
            </a:pPr>
            <a:r>
              <a:rPr lang="en-US" dirty="0"/>
              <a:t>The markings can be seen using an ultraviolet lamp.</a:t>
            </a:r>
          </a:p>
          <a:p>
            <a:pPr lvl="0">
              <a:defRPr/>
            </a:pPr>
            <a:r>
              <a:rPr lang="en-US" dirty="0"/>
              <a:t> 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65FD54B4-FEA8-46F6-86D3-13F7D6A86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3" r="22064" b="8275"/>
          <a:stretch/>
        </p:blipFill>
        <p:spPr bwMode="auto">
          <a:xfrm>
            <a:off x="595347" y="2645048"/>
            <a:ext cx="7917543" cy="21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31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088B137-1CFA-492D-A8E2-64C2C5B70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Ultraviolet lamp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95414" y="2973132"/>
            <a:ext cx="1496848" cy="1388358"/>
            <a:chOff x="0" y="0"/>
            <a:chExt cx="1084952" cy="964320"/>
          </a:xfrm>
        </p:grpSpPr>
        <p:grpSp>
          <p:nvGrpSpPr>
            <p:cNvPr id="9" name="Group 8"/>
            <p:cNvGrpSpPr>
              <a:grpSpLocks noChangeAspect="1"/>
            </p:cNvGrpSpPr>
            <p:nvPr userDrawn="1"/>
          </p:nvGrpSpPr>
          <p:grpSpPr>
            <a:xfrm>
              <a:off x="200025" y="0"/>
              <a:ext cx="475615" cy="611505"/>
              <a:chOff x="0" y="0"/>
              <a:chExt cx="527901" cy="688156"/>
            </a:xfrm>
          </p:grpSpPr>
          <p:sp>
            <p:nvSpPr>
              <p:cNvPr id="27" name="Freeform 26"/>
              <p:cNvSpPr/>
              <p:nvPr userDrawn="1"/>
            </p:nvSpPr>
            <p:spPr>
              <a:xfrm>
                <a:off x="0" y="334638"/>
                <a:ext cx="527901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70701" y="0"/>
                <a:ext cx="386499" cy="38649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 userDrawn="1"/>
          </p:nvGrpSpPr>
          <p:grpSpPr>
            <a:xfrm>
              <a:off x="0" y="276225"/>
              <a:ext cx="475615" cy="611505"/>
              <a:chOff x="0" y="0"/>
              <a:chExt cx="527901" cy="688156"/>
            </a:xfrm>
          </p:grpSpPr>
          <p:sp>
            <p:nvSpPr>
              <p:cNvPr id="25" name="Freeform 24"/>
              <p:cNvSpPr/>
              <p:nvPr userDrawn="1"/>
            </p:nvSpPr>
            <p:spPr>
              <a:xfrm>
                <a:off x="0" y="334638"/>
                <a:ext cx="527901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70701" y="0"/>
                <a:ext cx="386499" cy="3864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 userDrawn="1"/>
          </p:nvGrpSpPr>
          <p:grpSpPr>
            <a:xfrm>
              <a:off x="394913" y="165239"/>
              <a:ext cx="475615" cy="611505"/>
              <a:chOff x="-270004" y="153794"/>
              <a:chExt cx="527901" cy="688155"/>
            </a:xfrm>
          </p:grpSpPr>
          <p:sp>
            <p:nvSpPr>
              <p:cNvPr id="23" name="Freeform 22"/>
              <p:cNvSpPr/>
              <p:nvPr userDrawn="1"/>
            </p:nvSpPr>
            <p:spPr>
              <a:xfrm>
                <a:off x="-270004" y="488431"/>
                <a:ext cx="527901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" name="Oval 23"/>
              <p:cNvSpPr/>
              <p:nvPr userDrawn="1"/>
            </p:nvSpPr>
            <p:spPr>
              <a:xfrm>
                <a:off x="-199304" y="153794"/>
                <a:ext cx="386499" cy="3864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 userDrawn="1"/>
          </p:nvGrpSpPr>
          <p:grpSpPr>
            <a:xfrm>
              <a:off x="609338" y="352815"/>
              <a:ext cx="475614" cy="611505"/>
              <a:chOff x="295728" y="11158"/>
              <a:chExt cx="527900" cy="688156"/>
            </a:xfrm>
          </p:grpSpPr>
          <p:sp>
            <p:nvSpPr>
              <p:cNvPr id="19" name="Freeform 18"/>
              <p:cNvSpPr/>
              <p:nvPr userDrawn="1"/>
            </p:nvSpPr>
            <p:spPr>
              <a:xfrm>
                <a:off x="295728" y="345796"/>
                <a:ext cx="527900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366430" y="11158"/>
                <a:ext cx="386499" cy="38649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2" name="Rounded Rectangular Callout 1"/>
          <p:cNvSpPr/>
          <p:nvPr/>
        </p:nvSpPr>
        <p:spPr>
          <a:xfrm>
            <a:off x="783770" y="1853525"/>
            <a:ext cx="3127755" cy="1076065"/>
          </a:xfrm>
          <a:prstGeom prst="wedgeRoundRectCallout">
            <a:avLst>
              <a:gd name="adj1" fmla="val 55851"/>
              <a:gd name="adj2" fmla="val 43667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Sidney: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 see ultraviolet reflecting off the invisible markings.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5798360" y="3370821"/>
            <a:ext cx="2812491" cy="1024869"/>
          </a:xfrm>
          <a:prstGeom prst="wedgeRoundRectCallout">
            <a:avLst>
              <a:gd name="adj1" fmla="val -66007"/>
              <a:gd name="adj2" fmla="val -27075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Umar: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ultraviolet is a 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pinky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-purple colour.</a:t>
            </a:r>
          </a:p>
          <a:p>
            <a:pPr algn="ctr"/>
            <a:endParaRPr lang="en-GB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604152" y="3444796"/>
            <a:ext cx="2685166" cy="806426"/>
          </a:xfrm>
          <a:prstGeom prst="wedgeRoundRectCallout">
            <a:avLst>
              <a:gd name="adj1" fmla="val 64509"/>
              <a:gd name="adj2" fmla="val -35757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Verity: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 can’t see the ultraviolet.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4542671" y="2051328"/>
            <a:ext cx="3280529" cy="802036"/>
          </a:xfrm>
          <a:prstGeom prst="wedgeRoundRectCallout">
            <a:avLst>
              <a:gd name="adj1" fmla="val -36330"/>
              <a:gd name="adj2" fmla="val 82542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Tegan: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UV ink glows in the ultraviolet.</a:t>
            </a: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57200" y="864000"/>
            <a:ext cx="4451352" cy="7950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students are talking about looking at a banknote with the ultraviolet lamp.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Picture 2" descr="undefined">
            <a:extLst>
              <a:ext uri="{FF2B5EF4-FFF2-40B4-BE49-F238E27FC236}">
                <a16:creationId xmlns:a16="http://schemas.microsoft.com/office/drawing/2014/main" id="{25B0DD70-E0E2-44BA-AE2B-A9FD19291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3" r="22064" b="8275"/>
          <a:stretch/>
        </p:blipFill>
        <p:spPr bwMode="auto">
          <a:xfrm>
            <a:off x="5170344" y="864000"/>
            <a:ext cx="3516456" cy="95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A891230-5FE4-4BD6-A439-5E2664369545}"/>
              </a:ext>
            </a:extLst>
          </p:cNvPr>
          <p:cNvSpPr txBox="1"/>
          <p:nvPr/>
        </p:nvSpPr>
        <p:spPr>
          <a:xfrm>
            <a:off x="457201" y="4639551"/>
            <a:ext cx="8189968" cy="1465043"/>
          </a:xfrm>
          <a:prstGeom prst="rect">
            <a:avLst/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14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answer: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right about ultraviolet?</a:t>
            </a:r>
          </a:p>
          <a:p>
            <a:pPr marL="711200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 your answer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wrong about ultraviolet?</a:t>
            </a:r>
          </a:p>
          <a:p>
            <a:pPr marL="711200" lvl="1" indent="-174625"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would you say to help them understand?</a:t>
            </a:r>
          </a:p>
        </p:txBody>
      </p:sp>
      <p:sp>
        <p:nvSpPr>
          <p:cNvPr id="36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6ABE6C41-9B76-4B65-A51E-41406A186222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5146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59C00FB-131E-4733-9E98-FAEDFAF78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Red light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248648" cy="547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Red light is shone through a glass prism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81030" y="1902280"/>
            <a:ext cx="5145983" cy="2074721"/>
            <a:chOff x="1781030" y="1902280"/>
            <a:chExt cx="5145983" cy="20747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1215" y="1902280"/>
              <a:ext cx="4745798" cy="2074721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25AFFFC-0694-4731-87F4-6D2C73EFAE7A}"/>
                </a:ext>
              </a:extLst>
            </p:cNvPr>
            <p:cNvGrpSpPr/>
            <p:nvPr/>
          </p:nvGrpSpPr>
          <p:grpSpPr>
            <a:xfrm>
              <a:off x="1781030" y="2244769"/>
              <a:ext cx="1420876" cy="369332"/>
              <a:chOff x="3074184" y="2613401"/>
              <a:chExt cx="1420876" cy="369332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BD14867-6E7C-4A0E-9425-962093E1542E}"/>
                  </a:ext>
                </a:extLst>
              </p:cNvPr>
              <p:cNvSpPr txBox="1"/>
              <p:nvPr/>
            </p:nvSpPr>
            <p:spPr>
              <a:xfrm>
                <a:off x="3872108" y="2628790"/>
                <a:ext cx="36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x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93CDA6-EC82-490E-8C2D-70B102B7B689}"/>
                  </a:ext>
                </a:extLst>
              </p:cNvPr>
              <p:cNvSpPr txBox="1"/>
              <p:nvPr/>
            </p:nvSpPr>
            <p:spPr>
              <a:xfrm>
                <a:off x="3074184" y="2628790"/>
                <a:ext cx="3639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600" b="1" dirty="0">
                    <a:latin typeface="Verdana" panose="020B0604030504040204" pitchFamily="34" charset="0"/>
                    <a:ea typeface="Verdana" panose="020B0604030504040204" pitchFamily="34" charset="0"/>
                    <a:sym typeface="Symbol" panose="05050102010706020507" pitchFamily="18" charset="2"/>
                  </a:rPr>
                  <a:t>v</a:t>
                </a:r>
                <a:endParaRPr lang="en-GB" sz="1600" b="1" baseline="-25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576D91E-4791-4E69-A2B4-70237C902970}"/>
                  </a:ext>
                </a:extLst>
              </p:cNvPr>
              <p:cNvSpPr txBox="1"/>
              <p:nvPr/>
            </p:nvSpPr>
            <p:spPr>
              <a:xfrm>
                <a:off x="3609156" y="2628790"/>
                <a:ext cx="36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A04F1D5-F163-421B-9AF6-1409AFB169FE}"/>
                  </a:ext>
                </a:extLst>
              </p:cNvPr>
              <p:cNvSpPr txBox="1"/>
              <p:nvPr/>
            </p:nvSpPr>
            <p:spPr>
              <a:xfrm>
                <a:off x="4135060" y="2628790"/>
                <a:ext cx="36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λ</a:t>
                </a:r>
                <a:endParaRPr lang="en-GB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6CC08BC-69A6-440F-AA3A-D2EA78766E4D}"/>
                  </a:ext>
                </a:extLst>
              </p:cNvPr>
              <p:cNvSpPr txBox="1"/>
              <p:nvPr/>
            </p:nvSpPr>
            <p:spPr>
              <a:xfrm>
                <a:off x="3346205" y="2613401"/>
                <a:ext cx="3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</a:t>
                </a:r>
              </a:p>
            </p:txBody>
          </p:sp>
        </p:grpSp>
      </p:grpSp>
      <p:sp>
        <p:nvSpPr>
          <p:cNvPr id="99" name="Text Placeholder 16"/>
          <p:cNvSpPr txBox="1">
            <a:spLocks/>
          </p:cNvSpPr>
          <p:nvPr/>
        </p:nvSpPr>
        <p:spPr>
          <a:xfrm>
            <a:off x="457200" y="4546938"/>
            <a:ext cx="8248648" cy="912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The red light wave is refracted as it enters the prism, and again when it leaves.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381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59E000B-102F-418B-851D-C52EFC398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Red light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48648" cy="912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property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red l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ight stays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same as it moves through a glass prism?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2385" y="4247670"/>
            <a:ext cx="8303467" cy="540142"/>
            <a:chOff x="402385" y="4233894"/>
            <a:chExt cx="8303467" cy="540142"/>
          </a:xfrm>
        </p:grpSpPr>
        <p:sp>
          <p:nvSpPr>
            <p:cNvPr id="21" name="Rectangle 20"/>
            <p:cNvSpPr/>
            <p:nvPr/>
          </p:nvSpPr>
          <p:spPr>
            <a:xfrm>
              <a:off x="402385" y="4233894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" y="4319228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7841" y="4316899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Its frequency (f) is constant.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2385" y="4882264"/>
            <a:ext cx="8303467" cy="540142"/>
            <a:chOff x="402385" y="4893712"/>
            <a:chExt cx="8303467" cy="540142"/>
          </a:xfrm>
        </p:grpSpPr>
        <p:sp>
          <p:nvSpPr>
            <p:cNvPr id="22" name="Rectangle 21"/>
            <p:cNvSpPr/>
            <p:nvPr/>
          </p:nvSpPr>
          <p:spPr>
            <a:xfrm>
              <a:off x="402385" y="4893712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200" y="4979046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77841" y="4976717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Its wavelength (</a:t>
              </a:r>
              <a:r>
                <a:rPr lang="el-GR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λ</a:t>
              </a:r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) is constant.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2383" y="5516859"/>
            <a:ext cx="8303467" cy="540142"/>
            <a:chOff x="402383" y="5516859"/>
            <a:chExt cx="8303467" cy="54014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464F0A6-868F-4732-A49D-8ED1F6A212CA}"/>
                </a:ext>
              </a:extLst>
            </p:cNvPr>
            <p:cNvSpPr/>
            <p:nvPr/>
          </p:nvSpPr>
          <p:spPr>
            <a:xfrm>
              <a:off x="402383" y="5516859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087F799-4399-4828-87ED-71DD91DE3B77}"/>
                </a:ext>
              </a:extLst>
            </p:cNvPr>
            <p:cNvSpPr txBox="1"/>
            <p:nvPr/>
          </p:nvSpPr>
          <p:spPr>
            <a:xfrm>
              <a:off x="457198" y="5602193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BEA54D-79E3-4C01-9C72-8D7EDD248B48}"/>
                </a:ext>
              </a:extLst>
            </p:cNvPr>
            <p:cNvSpPr txBox="1"/>
            <p:nvPr/>
          </p:nvSpPr>
          <p:spPr>
            <a:xfrm>
              <a:off x="977839" y="5599864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None – its speed, frequency and wavelength all change.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24573" y="1360897"/>
            <a:ext cx="5102440" cy="2074721"/>
            <a:chOff x="1824573" y="1360897"/>
            <a:chExt cx="5102440" cy="20747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1215" y="1360897"/>
              <a:ext cx="4745798" cy="2074721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25AFFFC-0694-4731-87F4-6D2C73EFAE7A}"/>
                </a:ext>
              </a:extLst>
            </p:cNvPr>
            <p:cNvGrpSpPr/>
            <p:nvPr/>
          </p:nvGrpSpPr>
          <p:grpSpPr>
            <a:xfrm>
              <a:off x="1824573" y="1863044"/>
              <a:ext cx="1420876" cy="400110"/>
              <a:chOff x="3074184" y="2613401"/>
              <a:chExt cx="1420876" cy="40011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BD14867-6E7C-4A0E-9425-962093E1542E}"/>
                  </a:ext>
                </a:extLst>
              </p:cNvPr>
              <p:cNvSpPr txBox="1"/>
              <p:nvPr/>
            </p:nvSpPr>
            <p:spPr>
              <a:xfrm>
                <a:off x="3872108" y="2628790"/>
                <a:ext cx="3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x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93CDA6-EC82-490E-8C2D-70B102B7B689}"/>
                  </a:ext>
                </a:extLst>
              </p:cNvPr>
              <p:cNvSpPr txBox="1"/>
              <p:nvPr/>
            </p:nvSpPr>
            <p:spPr>
              <a:xfrm>
                <a:off x="3074184" y="2628790"/>
                <a:ext cx="363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b="1" dirty="0">
                    <a:latin typeface="Verdana" panose="020B0604030504040204" pitchFamily="34" charset="0"/>
                    <a:ea typeface="Verdana" panose="020B0604030504040204" pitchFamily="34" charset="0"/>
                    <a:sym typeface="Symbol" panose="05050102010706020507" pitchFamily="18" charset="2"/>
                  </a:rPr>
                  <a:t>v</a:t>
                </a:r>
                <a:endParaRPr lang="en-GB" b="1" baseline="-25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576D91E-4791-4E69-A2B4-70237C902970}"/>
                  </a:ext>
                </a:extLst>
              </p:cNvPr>
              <p:cNvSpPr txBox="1"/>
              <p:nvPr/>
            </p:nvSpPr>
            <p:spPr>
              <a:xfrm>
                <a:off x="3609156" y="2628790"/>
                <a:ext cx="3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A04F1D5-F163-421B-9AF6-1409AFB169FE}"/>
                  </a:ext>
                </a:extLst>
              </p:cNvPr>
              <p:cNvSpPr txBox="1"/>
              <p:nvPr/>
            </p:nvSpPr>
            <p:spPr>
              <a:xfrm>
                <a:off x="4135060" y="2628790"/>
                <a:ext cx="3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λ</a:t>
                </a:r>
                <a:endParaRPr lang="en-GB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6CC08BC-69A6-440F-AA3A-D2EA78766E4D}"/>
                  </a:ext>
                </a:extLst>
              </p:cNvPr>
              <p:cNvSpPr txBox="1"/>
              <p:nvPr/>
            </p:nvSpPr>
            <p:spPr>
              <a:xfrm>
                <a:off x="3346205" y="2613401"/>
                <a:ext cx="36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402381" y="3613076"/>
            <a:ext cx="8303467" cy="540142"/>
            <a:chOff x="402385" y="4233894"/>
            <a:chExt cx="8303467" cy="540142"/>
          </a:xfrm>
        </p:grpSpPr>
        <p:sp>
          <p:nvSpPr>
            <p:cNvPr id="65" name="Rectangle 64"/>
            <p:cNvSpPr/>
            <p:nvPr/>
          </p:nvSpPr>
          <p:spPr>
            <a:xfrm>
              <a:off x="402385" y="4233894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7200" y="4319228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77841" y="4316899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Its speed (v) is constant. </a:t>
              </a:r>
            </a:p>
          </p:txBody>
        </p:sp>
      </p:grpSp>
      <p:sp>
        <p:nvSpPr>
          <p:cNvPr id="30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CD1C8812-BE7B-4687-B8F2-96D9095D54D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14190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FBE4DDD-932D-4547-A6C1-04FE4732F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Different colours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248648" cy="614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Red and blue light are refracted differently by a glass prism.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04976" y="1698017"/>
            <a:ext cx="6153095" cy="4111080"/>
            <a:chOff x="1504976" y="1698017"/>
            <a:chExt cx="6153095" cy="4111080"/>
          </a:xfrm>
        </p:grpSpPr>
        <p:grpSp>
          <p:nvGrpSpPr>
            <p:cNvPr id="8" name="Group 7"/>
            <p:cNvGrpSpPr/>
            <p:nvPr/>
          </p:nvGrpSpPr>
          <p:grpSpPr>
            <a:xfrm>
              <a:off x="1504976" y="1698017"/>
              <a:ext cx="6153095" cy="4111080"/>
              <a:chOff x="1504976" y="1698017"/>
              <a:chExt cx="6153095" cy="4111080"/>
            </a:xfrm>
          </p:grpSpPr>
          <p:sp>
            <p:nvSpPr>
              <p:cNvPr id="22" name="Freeform 21"/>
              <p:cNvSpPr/>
              <p:nvPr/>
            </p:nvSpPr>
            <p:spPr>
              <a:xfrm rot="17708975">
                <a:off x="6283034" y="2906341"/>
                <a:ext cx="102965" cy="2647108"/>
              </a:xfrm>
              <a:custGeom>
                <a:avLst/>
                <a:gdLst>
                  <a:gd name="connsiteX0" fmla="*/ 72270 w 102965"/>
                  <a:gd name="connsiteY0" fmla="*/ 0 h 2647108"/>
                  <a:gd name="connsiteX1" fmla="*/ 102965 w 102965"/>
                  <a:gd name="connsiteY1" fmla="*/ 2598766 h 2647108"/>
                  <a:gd name="connsiteX2" fmla="*/ 0 w 102965"/>
                  <a:gd name="connsiteY2" fmla="*/ 2647108 h 2647108"/>
                  <a:gd name="connsiteX3" fmla="*/ 31266 w 102965"/>
                  <a:gd name="connsiteY3" fmla="*/ 0 h 264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965" h="2647108">
                    <a:moveTo>
                      <a:pt x="72270" y="0"/>
                    </a:moveTo>
                    <a:lnTo>
                      <a:pt x="102965" y="2598766"/>
                    </a:lnTo>
                    <a:lnTo>
                      <a:pt x="0" y="2647108"/>
                    </a:lnTo>
                    <a:lnTo>
                      <a:pt x="31266" y="0"/>
                    </a:lnTo>
                    <a:close/>
                  </a:path>
                </a:pathLst>
              </a:custGeom>
              <a:solidFill>
                <a:srgbClr val="05BC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17500977">
                <a:off x="6346825" y="2846079"/>
                <a:ext cx="77043" cy="2452761"/>
              </a:xfrm>
              <a:custGeom>
                <a:avLst/>
                <a:gdLst>
                  <a:gd name="connsiteX0" fmla="*/ 54273 w 77043"/>
                  <a:gd name="connsiteY0" fmla="*/ 0 h 2452761"/>
                  <a:gd name="connsiteX1" fmla="*/ 77043 w 77043"/>
                  <a:gd name="connsiteY1" fmla="*/ 2422129 h 2452761"/>
                  <a:gd name="connsiteX2" fmla="*/ 0 w 77043"/>
                  <a:gd name="connsiteY2" fmla="*/ 2452761 h 2452761"/>
                  <a:gd name="connsiteX3" fmla="*/ 23058 w 77043"/>
                  <a:gd name="connsiteY3" fmla="*/ 0 h 2452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043" h="2452761">
                    <a:moveTo>
                      <a:pt x="54273" y="0"/>
                    </a:moveTo>
                    <a:lnTo>
                      <a:pt x="77043" y="2422129"/>
                    </a:lnTo>
                    <a:lnTo>
                      <a:pt x="0" y="2452761"/>
                    </a:lnTo>
                    <a:lnTo>
                      <a:pt x="23058" y="0"/>
                    </a:lnTo>
                    <a:close/>
                  </a:path>
                </a:pathLst>
              </a:custGeom>
              <a:solidFill>
                <a:srgbClr val="CB00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4228D95-9357-43CC-93A5-459CC5B4D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4976" y="1698017"/>
                <a:ext cx="4902790" cy="4111080"/>
              </a:xfrm>
              <a:prstGeom prst="rect">
                <a:avLst/>
              </a:prstGeom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25AFFFC-0694-4731-87F4-6D2C73EFAE7A}"/>
                </a:ext>
              </a:extLst>
            </p:cNvPr>
            <p:cNvGrpSpPr/>
            <p:nvPr/>
          </p:nvGrpSpPr>
          <p:grpSpPr>
            <a:xfrm>
              <a:off x="1912492" y="4706871"/>
              <a:ext cx="1420876" cy="400110"/>
              <a:chOff x="3074184" y="2613401"/>
              <a:chExt cx="1420876" cy="40011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BD14867-6E7C-4A0E-9425-962093E1542E}"/>
                  </a:ext>
                </a:extLst>
              </p:cNvPr>
              <p:cNvSpPr txBox="1"/>
              <p:nvPr/>
            </p:nvSpPr>
            <p:spPr>
              <a:xfrm>
                <a:off x="3872108" y="2628790"/>
                <a:ext cx="3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x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93CDA6-EC82-490E-8C2D-70B102B7B689}"/>
                  </a:ext>
                </a:extLst>
              </p:cNvPr>
              <p:cNvSpPr txBox="1"/>
              <p:nvPr/>
            </p:nvSpPr>
            <p:spPr>
              <a:xfrm>
                <a:off x="3074184" y="2628790"/>
                <a:ext cx="363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b="1" dirty="0">
                    <a:latin typeface="Verdana" panose="020B0604030504040204" pitchFamily="34" charset="0"/>
                    <a:ea typeface="Verdana" panose="020B0604030504040204" pitchFamily="34" charset="0"/>
                    <a:sym typeface="Symbol" panose="05050102010706020507" pitchFamily="18" charset="2"/>
                  </a:rPr>
                  <a:t>v</a:t>
                </a:r>
                <a:endParaRPr lang="en-GB" b="1" baseline="-25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576D91E-4791-4E69-A2B4-70237C902970}"/>
                  </a:ext>
                </a:extLst>
              </p:cNvPr>
              <p:cNvSpPr txBox="1"/>
              <p:nvPr/>
            </p:nvSpPr>
            <p:spPr>
              <a:xfrm>
                <a:off x="3609156" y="2628790"/>
                <a:ext cx="3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A04F1D5-F163-421B-9AF6-1409AFB169FE}"/>
                  </a:ext>
                </a:extLst>
              </p:cNvPr>
              <p:cNvSpPr txBox="1"/>
              <p:nvPr/>
            </p:nvSpPr>
            <p:spPr>
              <a:xfrm>
                <a:off x="4135060" y="2628790"/>
                <a:ext cx="3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λ</a:t>
                </a:r>
                <a:endParaRPr lang="en-GB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6CC08BC-69A6-440F-AA3A-D2EA78766E4D}"/>
                  </a:ext>
                </a:extLst>
              </p:cNvPr>
              <p:cNvSpPr txBox="1"/>
              <p:nvPr/>
            </p:nvSpPr>
            <p:spPr>
              <a:xfrm>
                <a:off x="3346205" y="2613401"/>
                <a:ext cx="36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316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8AE6635A-62E9-43C3-94D4-6F5F311F7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9103" b="22929"/>
          <a:stretch/>
        </p:blipFill>
        <p:spPr>
          <a:xfrm>
            <a:off x="909798" y="1378442"/>
            <a:ext cx="6257466" cy="205481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070289" y="3071758"/>
            <a:ext cx="2730061" cy="838779"/>
            <a:chOff x="5846013" y="2252879"/>
            <a:chExt cx="2954337" cy="544860"/>
          </a:xfrm>
        </p:grpSpPr>
        <p:sp>
          <p:nvSpPr>
            <p:cNvPr id="69" name="Rectangle 68"/>
            <p:cNvSpPr/>
            <p:nvPr/>
          </p:nvSpPr>
          <p:spPr>
            <a:xfrm>
              <a:off x="5846013" y="2252879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323826" y="2252879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84919" y="225759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062087" y="225510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Different colours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307887" y="863125"/>
            <a:ext cx="8472152" cy="76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</a:t>
            </a:r>
            <a:r>
              <a:rPr lang="en-US" dirty="0"/>
              <a:t>red and blue light waves compare?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7887" y="4027056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07887" y="4686874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07887" y="5346692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5062" y="4114790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4238" y="4112461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glass, blue travels slower than red.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5062" y="4772208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237" y="4769879"/>
            <a:ext cx="5639007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Blue always has a higher frequency than red.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5062" y="5432026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237" y="5429697"/>
            <a:ext cx="540013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frequency of blue light does not change.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70289" y="4027056"/>
            <a:ext cx="2730061" cy="544860"/>
            <a:chOff x="5846013" y="2914258"/>
            <a:chExt cx="2954337" cy="544860"/>
          </a:xfrm>
        </p:grpSpPr>
        <p:sp>
          <p:nvSpPr>
            <p:cNvPr id="49" name="Rectangle 48"/>
            <p:cNvSpPr/>
            <p:nvPr/>
          </p:nvSpPr>
          <p:spPr>
            <a:xfrm>
              <a:off x="5846013" y="2914258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323826" y="291425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584919" y="29189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62087" y="291648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70289" y="4686874"/>
            <a:ext cx="2730061" cy="544860"/>
            <a:chOff x="5846013" y="3574076"/>
            <a:chExt cx="2954337" cy="544860"/>
          </a:xfrm>
        </p:grpSpPr>
        <p:sp>
          <p:nvSpPr>
            <p:cNvPr id="51" name="Rectangle 50"/>
            <p:cNvSpPr/>
            <p:nvPr/>
          </p:nvSpPr>
          <p:spPr>
            <a:xfrm>
              <a:off x="5846013" y="3574076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320305" y="35740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81398" y="3578794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58566" y="357630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070289" y="5346692"/>
            <a:ext cx="2730061" cy="549393"/>
            <a:chOff x="5846013" y="4233894"/>
            <a:chExt cx="2954337" cy="549393"/>
          </a:xfrm>
        </p:grpSpPr>
        <p:sp>
          <p:nvSpPr>
            <p:cNvPr id="52" name="Rectangle 51"/>
            <p:cNvSpPr/>
            <p:nvPr/>
          </p:nvSpPr>
          <p:spPr>
            <a:xfrm>
              <a:off x="5846013" y="4233894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320305" y="423842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581398" y="424314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8566" y="424065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6756237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35318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18580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0289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82DA3F-3752-4480-BBC7-47131B3F9355}"/>
              </a:ext>
            </a:extLst>
          </p:cNvPr>
          <p:cNvSpPr/>
          <p:nvPr/>
        </p:nvSpPr>
        <p:spPr>
          <a:xfrm>
            <a:off x="307886" y="3560959"/>
            <a:ext cx="5260481" cy="345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14000"/>
              </a:lnSpc>
              <a:spcBef>
                <a:spcPct val="20000"/>
              </a:spcBef>
              <a:defRPr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think about each statement?</a:t>
            </a:r>
          </a:p>
        </p:txBody>
      </p:sp>
      <p:sp>
        <p:nvSpPr>
          <p:cNvPr id="45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CD1C8812-BE7B-4687-B8F2-96D9095D54D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09741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78C0B9-33FC-41F4-93F0-75B85447E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What’s light?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48648" cy="921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occurs naturally.</a:t>
            </a:r>
          </a:p>
          <a:p>
            <a:pPr lvl="0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can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also be made artificially.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Free Lighthouse Sea photo and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05" y="1760611"/>
            <a:ext cx="6377427" cy="39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5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72C7B789-9A2D-4FEB-8725-1DF13CACE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pic>
        <p:nvPicPr>
          <p:cNvPr id="2050" name="Picture 2" descr="Free Lighthouse Sea photo and pictu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0" b="12849"/>
          <a:stretch/>
        </p:blipFill>
        <p:spPr bwMode="auto">
          <a:xfrm>
            <a:off x="1437700" y="1365337"/>
            <a:ext cx="5662473" cy="21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070289" y="3071758"/>
            <a:ext cx="2730061" cy="838779"/>
            <a:chOff x="5846013" y="2252879"/>
            <a:chExt cx="2954337" cy="544860"/>
          </a:xfrm>
        </p:grpSpPr>
        <p:sp>
          <p:nvSpPr>
            <p:cNvPr id="69" name="Rectangle 68"/>
            <p:cNvSpPr/>
            <p:nvPr/>
          </p:nvSpPr>
          <p:spPr>
            <a:xfrm>
              <a:off x="5846013" y="2252879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323826" y="2252879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84919" y="225759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062087" y="225510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What’s light?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307887" y="863125"/>
            <a:ext cx="8472152" cy="76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dirty="0"/>
              <a:t>are some properties of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7887" y="4027056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07887" y="4686874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07887" y="5346692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5062" y="4114790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4238" y="4112461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Light can travel through a vacuum.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5062" y="4772208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237" y="4769879"/>
            <a:ext cx="533112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Light can make objects radioactive.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5062" y="5432026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237" y="5429697"/>
            <a:ext cx="533112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Light is a type of electromagnetic radiation.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70289" y="4027056"/>
            <a:ext cx="2730061" cy="544860"/>
            <a:chOff x="5846013" y="2914258"/>
            <a:chExt cx="2954337" cy="544860"/>
          </a:xfrm>
        </p:grpSpPr>
        <p:sp>
          <p:nvSpPr>
            <p:cNvPr id="49" name="Rectangle 48"/>
            <p:cNvSpPr/>
            <p:nvPr/>
          </p:nvSpPr>
          <p:spPr>
            <a:xfrm>
              <a:off x="5846013" y="2914258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323826" y="291425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584919" y="29189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62087" y="291648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70289" y="4686874"/>
            <a:ext cx="2730061" cy="544860"/>
            <a:chOff x="5846013" y="3574076"/>
            <a:chExt cx="2954337" cy="544860"/>
          </a:xfrm>
        </p:grpSpPr>
        <p:sp>
          <p:nvSpPr>
            <p:cNvPr id="51" name="Rectangle 50"/>
            <p:cNvSpPr/>
            <p:nvPr/>
          </p:nvSpPr>
          <p:spPr>
            <a:xfrm>
              <a:off x="5846013" y="3574076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320305" y="35740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81398" y="3578794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58566" y="357630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070289" y="5346692"/>
            <a:ext cx="2730061" cy="549393"/>
            <a:chOff x="5846013" y="4233894"/>
            <a:chExt cx="2954337" cy="549393"/>
          </a:xfrm>
        </p:grpSpPr>
        <p:sp>
          <p:nvSpPr>
            <p:cNvPr id="52" name="Rectangle 51"/>
            <p:cNvSpPr/>
            <p:nvPr/>
          </p:nvSpPr>
          <p:spPr>
            <a:xfrm>
              <a:off x="5846013" y="4233894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320305" y="423842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581398" y="424314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8566" y="424065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6756237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35318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18580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0289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82DA3F-3752-4480-BBC7-47131B3F9355}"/>
              </a:ext>
            </a:extLst>
          </p:cNvPr>
          <p:cNvSpPr/>
          <p:nvPr/>
        </p:nvSpPr>
        <p:spPr>
          <a:xfrm>
            <a:off x="307886" y="3560959"/>
            <a:ext cx="5260481" cy="345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14000"/>
              </a:lnSpc>
              <a:spcBef>
                <a:spcPct val="20000"/>
              </a:spcBef>
              <a:defRPr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think about each statement?</a:t>
            </a:r>
          </a:p>
        </p:txBody>
      </p:sp>
      <p:sp>
        <p:nvSpPr>
          <p:cNvPr id="45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CD1C8812-BE7B-4687-B8F2-96D9095D54D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5602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99955C6-09A8-4BB4-94B6-64451861D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Under red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507288" cy="170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468387AA-A5DB-4788-B461-6262AB68D975}"/>
              </a:ext>
            </a:extLst>
          </p:cNvPr>
          <p:cNvSpPr txBox="1">
            <a:spLocks/>
          </p:cNvSpPr>
          <p:nvPr/>
        </p:nvSpPr>
        <p:spPr>
          <a:xfrm>
            <a:off x="457200" y="864000"/>
            <a:ext cx="8077200" cy="1264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The Sun emits more than just light.</a:t>
            </a:r>
          </a:p>
          <a:p>
            <a:pPr lvl="0">
              <a:defRPr/>
            </a:pPr>
            <a:r>
              <a:rPr lang="en-US" dirty="0"/>
              <a:t>Infrared radiation is also given off by the Sun.</a:t>
            </a:r>
          </a:p>
          <a:p>
            <a:pPr lvl="0">
              <a:defRPr/>
            </a:pPr>
            <a:r>
              <a:rPr lang="en-US" dirty="0"/>
              <a:t>Infrared can be detected next to red light.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DD690EF-28F9-4063-9509-88607D561925}"/>
              </a:ext>
            </a:extLst>
          </p:cNvPr>
          <p:cNvGrpSpPr/>
          <p:nvPr/>
        </p:nvGrpSpPr>
        <p:grpSpPr>
          <a:xfrm>
            <a:off x="277688" y="2329507"/>
            <a:ext cx="7963059" cy="3616321"/>
            <a:chOff x="277688" y="2378553"/>
            <a:chExt cx="7963059" cy="361632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27A10C0-848E-4B49-9339-C831845766DC}"/>
                </a:ext>
              </a:extLst>
            </p:cNvPr>
            <p:cNvGrpSpPr/>
            <p:nvPr/>
          </p:nvGrpSpPr>
          <p:grpSpPr>
            <a:xfrm>
              <a:off x="277688" y="2378553"/>
              <a:ext cx="7815573" cy="3616321"/>
              <a:chOff x="277688" y="2378553"/>
              <a:chExt cx="7815573" cy="361632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42A76C5-21FD-4091-B5CA-8C81D96823AA}"/>
                  </a:ext>
                </a:extLst>
              </p:cNvPr>
              <p:cNvGrpSpPr/>
              <p:nvPr/>
            </p:nvGrpSpPr>
            <p:grpSpPr>
              <a:xfrm>
                <a:off x="277688" y="2378553"/>
                <a:ext cx="7815573" cy="3616321"/>
                <a:chOff x="646332" y="2432461"/>
                <a:chExt cx="7815573" cy="3616321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2FCFBBFD-1883-4DD9-8A2D-78CC291DE64E}"/>
                    </a:ext>
                  </a:extLst>
                </p:cNvPr>
                <p:cNvSpPr/>
                <p:nvPr/>
              </p:nvSpPr>
              <p:spPr>
                <a:xfrm>
                  <a:off x="1103086" y="2432461"/>
                  <a:ext cx="5355772" cy="3616321"/>
                </a:xfrm>
                <a:prstGeom prst="roundRect">
                  <a:avLst>
                    <a:gd name="adj" fmla="val 406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488AE43E-72F4-4751-A00C-B502B10C3B86}"/>
                    </a:ext>
                  </a:extLst>
                </p:cNvPr>
                <p:cNvGrpSpPr/>
                <p:nvPr/>
              </p:nvGrpSpPr>
              <p:grpSpPr>
                <a:xfrm>
                  <a:off x="646332" y="2776745"/>
                  <a:ext cx="7815573" cy="2494800"/>
                  <a:chOff x="-194212" y="2840413"/>
                  <a:chExt cx="7815573" cy="2494800"/>
                </a:xfrm>
              </p:grpSpPr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D491BBF0-C14D-407B-826C-9E0C165A3DB8}"/>
                      </a:ext>
                    </a:extLst>
                  </p:cNvPr>
                  <p:cNvSpPr/>
                  <p:nvPr/>
                </p:nvSpPr>
                <p:spPr>
                  <a:xfrm rot="20584779">
                    <a:off x="-194212" y="4062553"/>
                    <a:ext cx="3538752" cy="28800"/>
                  </a:xfrm>
                  <a:custGeom>
                    <a:avLst/>
                    <a:gdLst>
                      <a:gd name="connsiteX0" fmla="*/ 3538752 w 3538752"/>
                      <a:gd name="connsiteY0" fmla="*/ 0 h 28800"/>
                      <a:gd name="connsiteX1" fmla="*/ 3507961 w 3538752"/>
                      <a:gd name="connsiteY1" fmla="*/ 28800 h 28800"/>
                      <a:gd name="connsiteX2" fmla="*/ 0 w 3538752"/>
                      <a:gd name="connsiteY2" fmla="*/ 28800 h 28800"/>
                      <a:gd name="connsiteX3" fmla="*/ 0 w 3538752"/>
                      <a:gd name="connsiteY3" fmla="*/ 0 h 28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38752" h="28800">
                        <a:moveTo>
                          <a:pt x="3538752" y="0"/>
                        </a:moveTo>
                        <a:lnTo>
                          <a:pt x="3507961" y="28800"/>
                        </a:lnTo>
                        <a:lnTo>
                          <a:pt x="0" y="288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23DA4A22-39A8-45B6-91E6-F9A77E5598C6}"/>
                      </a:ext>
                    </a:extLst>
                  </p:cNvPr>
                  <p:cNvGrpSpPr/>
                  <p:nvPr/>
                </p:nvGrpSpPr>
                <p:grpSpPr>
                  <a:xfrm>
                    <a:off x="2232296" y="2840413"/>
                    <a:ext cx="5389065" cy="2494800"/>
                    <a:chOff x="2232296" y="2840413"/>
                    <a:chExt cx="5389065" cy="2494800"/>
                  </a:xfrm>
                </p:grpSpPr>
                <p:grpSp>
                  <p:nvGrpSpPr>
                    <p:cNvPr id="3" name="Group 2">
                      <a:extLst>
                        <a:ext uri="{FF2B5EF4-FFF2-40B4-BE49-F238E27FC236}">
                          <a16:creationId xmlns:a16="http://schemas.microsoft.com/office/drawing/2014/main" id="{7ADA6815-D041-4DBA-A09A-ED5FBC2305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95816" y="3508597"/>
                      <a:ext cx="4425545" cy="835333"/>
                      <a:chOff x="3195816" y="3508597"/>
                      <a:chExt cx="4425545" cy="835333"/>
                    </a:xfrm>
                  </p:grpSpPr>
                  <p:pic>
                    <p:nvPicPr>
                      <p:cNvPr id="41" name="Picture 40">
                        <a:extLst>
                          <a:ext uri="{FF2B5EF4-FFF2-40B4-BE49-F238E27FC236}">
                            <a16:creationId xmlns:a16="http://schemas.microsoft.com/office/drawing/2014/main" id="{C5F57795-6E94-41CD-941D-0F1591EE5A6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 rot="760622">
                        <a:off x="3983566" y="3760357"/>
                        <a:ext cx="3637795" cy="583573"/>
                      </a:xfrm>
                      <a:custGeom>
                        <a:avLst/>
                        <a:gdLst>
                          <a:gd name="connsiteX0" fmla="*/ 0 w 3637795"/>
                          <a:gd name="connsiteY0" fmla="*/ 0 h 583573"/>
                          <a:gd name="connsiteX1" fmla="*/ 3637795 w 3637795"/>
                          <a:gd name="connsiteY1" fmla="*/ 0 h 583573"/>
                          <a:gd name="connsiteX2" fmla="*/ 3637795 w 3637795"/>
                          <a:gd name="connsiteY2" fmla="*/ 583573 h 583573"/>
                          <a:gd name="connsiteX3" fmla="*/ 393834 w 3637795"/>
                          <a:gd name="connsiteY3" fmla="*/ 583573 h 583573"/>
                          <a:gd name="connsiteX4" fmla="*/ 0 w 3637795"/>
                          <a:gd name="connsiteY4" fmla="*/ 156340 h 5835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37795" h="583573">
                            <a:moveTo>
                              <a:pt x="0" y="0"/>
                            </a:moveTo>
                            <a:lnTo>
                              <a:pt x="3637795" y="0"/>
                            </a:lnTo>
                            <a:lnTo>
                              <a:pt x="3637795" y="583573"/>
                            </a:lnTo>
                            <a:lnTo>
                              <a:pt x="393834" y="583573"/>
                            </a:lnTo>
                            <a:lnTo>
                              <a:pt x="0" y="156340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40" name="Picture 39">
                        <a:extLst>
                          <a:ext uri="{FF2B5EF4-FFF2-40B4-BE49-F238E27FC236}">
                            <a16:creationId xmlns:a16="http://schemas.microsoft.com/office/drawing/2014/main" id="{CD7DF813-8F67-4CA2-80F5-8C0A8145ACF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rcRect l="17954" r="23482"/>
                      <a:stretch>
                        <a:fillRect/>
                      </a:stretch>
                    </p:blipFill>
                    <p:spPr>
                      <a:xfrm>
                        <a:off x="3195816" y="3508597"/>
                        <a:ext cx="952960" cy="156940"/>
                      </a:xfrm>
                      <a:custGeom>
                        <a:avLst/>
                        <a:gdLst>
                          <a:gd name="connsiteX0" fmla="*/ 90586 w 952960"/>
                          <a:gd name="connsiteY0" fmla="*/ 0 h 156940"/>
                          <a:gd name="connsiteX1" fmla="*/ 862374 w 952960"/>
                          <a:gd name="connsiteY1" fmla="*/ 0 h 156940"/>
                          <a:gd name="connsiteX2" fmla="*/ 952960 w 952960"/>
                          <a:gd name="connsiteY2" fmla="*/ 156940 h 156940"/>
                          <a:gd name="connsiteX3" fmla="*/ 0 w 952960"/>
                          <a:gd name="connsiteY3" fmla="*/ 156940 h 156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52960" h="156940">
                            <a:moveTo>
                              <a:pt x="90586" y="0"/>
                            </a:moveTo>
                            <a:lnTo>
                              <a:pt x="862374" y="0"/>
                            </a:lnTo>
                            <a:lnTo>
                              <a:pt x="952960" y="156940"/>
                            </a:lnTo>
                            <a:lnTo>
                              <a:pt x="0" y="156940"/>
                            </a:lnTo>
                            <a:close/>
                          </a:path>
                        </a:pathLst>
                      </a:custGeom>
                    </p:spPr>
                  </p:pic>
                </p:grpSp>
                <p:sp>
                  <p:nvSpPr>
                    <p:cNvPr id="37" name="Isosceles Triangle 36">
                      <a:extLst>
                        <a:ext uri="{FF2B5EF4-FFF2-40B4-BE49-F238E27FC236}">
                          <a16:creationId xmlns:a16="http://schemas.microsoft.com/office/drawing/2014/main" id="{C372EFFA-9326-4E34-9299-E9652A1C44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32296" y="2840413"/>
                      <a:ext cx="2880000" cy="2494800"/>
                    </a:xfrm>
                    <a:prstGeom prst="triangle">
                      <a:avLst/>
                    </a:prstGeom>
                    <a:solidFill>
                      <a:srgbClr val="007600">
                        <a:alpha val="20000"/>
                      </a:srgbClr>
                    </a:solidFill>
                    <a:ln>
                      <a:noFill/>
                    </a:ln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 extrusionH="635000" prstMaterial="plastic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</p:grp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AAEE32E-B9F0-4DAB-B72B-E891DA6E722C}"/>
                  </a:ext>
                </a:extLst>
              </p:cNvPr>
              <p:cNvSpPr txBox="1"/>
              <p:nvPr/>
            </p:nvSpPr>
            <p:spPr>
              <a:xfrm>
                <a:off x="870857" y="3550720"/>
                <a:ext cx="1542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sunlight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70F210-9A5F-4285-ABFE-2AA61BA16710}"/>
                </a:ext>
              </a:extLst>
            </p:cNvPr>
            <p:cNvSpPr txBox="1"/>
            <p:nvPr/>
          </p:nvSpPr>
          <p:spPr>
            <a:xfrm rot="604437">
              <a:off x="6243535" y="3550719"/>
              <a:ext cx="199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Infrared radiation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790969"/>
      </p:ext>
    </p:extLst>
  </p:cSld>
  <p:clrMapOvr>
    <a:masterClrMapping/>
  </p:clrMapOvr>
</p:sld>
</file>

<file path=ppt/theme/theme1.xml><?xml version="1.0" encoding="utf-8"?>
<a:theme xmlns:a="http://schemas.openxmlformats.org/drawingml/2006/main" name=".BEST_Template_Physics_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11BBCF9-A65E-4347-BD5C-6B94DE993761}" vid="{6804A4E1-6366-4CC1-BEDF-B1D1EE0BA6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.BEST_Template_Physics_Slides</Template>
  <TotalTime>2105</TotalTime>
  <Words>2724</Words>
  <Application>Microsoft Office PowerPoint</Application>
  <PresentationFormat>On-screen Show (4:3)</PresentationFormat>
  <Paragraphs>361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Symbol</vt:lpstr>
      <vt:lpstr>Verdana</vt:lpstr>
      <vt:lpstr>.BEST_Template_Physics_Slides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Fairhurst</dc:creator>
  <cp:lastModifiedBy>Peter Fairhurst</cp:lastModifiedBy>
  <cp:revision>210</cp:revision>
  <dcterms:created xsi:type="dcterms:W3CDTF">2021-06-23T12:49:41Z</dcterms:created>
  <dcterms:modified xsi:type="dcterms:W3CDTF">2023-03-13T18:21:03Z</dcterms:modified>
</cp:coreProperties>
</file>