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455" r:id="rId4"/>
    <p:sldId id="458" r:id="rId5"/>
    <p:sldId id="456" r:id="rId6"/>
    <p:sldId id="459" r:id="rId7"/>
    <p:sldId id="388" r:id="rId8"/>
    <p:sldId id="436" r:id="rId9"/>
    <p:sldId id="460" r:id="rId10"/>
    <p:sldId id="462" r:id="rId11"/>
    <p:sldId id="463" r:id="rId12"/>
    <p:sldId id="465" r:id="rId13"/>
    <p:sldId id="466" r:id="rId14"/>
    <p:sldId id="309" r:id="rId15"/>
    <p:sldId id="390" r:id="rId16"/>
    <p:sldId id="461" r:id="rId17"/>
    <p:sldId id="271" r:id="rId18"/>
    <p:sldId id="452" r:id="rId19"/>
    <p:sldId id="272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Fairhurst" initials="PF" lastIdx="2" clrIdx="0">
    <p:extLst>
      <p:ext uri="{19B8F6BF-5375-455C-9EA6-DF929625EA0E}">
        <p15:presenceInfo xmlns:p15="http://schemas.microsoft.com/office/powerpoint/2012/main" userId="S-1-5-21-1531108181-3683089376-3301072873-20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00"/>
    <a:srgbClr val="303B4A"/>
    <a:srgbClr val="FF8B8B"/>
    <a:srgbClr val="FF1919"/>
    <a:srgbClr val="A20000"/>
    <a:srgbClr val="760000"/>
    <a:srgbClr val="FF9900"/>
    <a:srgbClr val="B88C00"/>
    <a:srgbClr val="FFEBAB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81977" autoAdjust="0"/>
  </p:normalViewPr>
  <p:slideViewPr>
    <p:cSldViewPr snapToGrid="0">
      <p:cViewPr varScale="1">
        <p:scale>
          <a:sx n="91" d="100"/>
          <a:sy n="91" d="100"/>
        </p:scale>
        <p:origin x="19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C92B-20E3-4759-9EA2-4291CE070368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C73D-9F36-4409-AC4D-B1068866F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0" i="0" dirty="0">
                <a:latin typeface="Verdana" panose="020B0604030504040204" pitchFamily="34" charset="0"/>
                <a:ea typeface="Verdana" panose="020B0604030504040204" pitchFamily="34" charset="0"/>
              </a:rPr>
              <a:t>The boxes containing</a:t>
            </a:r>
            <a:r>
              <a:rPr lang="en-GB" sz="2800" b="0" i="0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titles of the diagnostic question</a:t>
            </a:r>
            <a:r>
              <a:rPr lang="en-GB" sz="2000" b="0" i="0" baseline="0" dirty="0">
                <a:latin typeface="+mn-lt"/>
                <a:ea typeface="+mn-ea"/>
              </a:rPr>
              <a:t>s and response activities are clickable links that will take you to the starting slide for each activity in this presentation.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edit mode, hold down the Ctrl key and left-click the box.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baseline="0" dirty="0">
                <a:solidFill>
                  <a:schemeClr val="tx1"/>
                </a:solidFill>
                <a:latin typeface="+mn-lt"/>
                <a:ea typeface="+mn-ea"/>
              </a:rPr>
              <a:t>In slide show mode, simply left-click the box.</a:t>
            </a:r>
          </a:p>
          <a:p>
            <a:pPr algn="l">
              <a:spcAft>
                <a:spcPts val="600"/>
              </a:spcAft>
            </a:pPr>
            <a:endParaRPr lang="en-GB" sz="2000" b="0" i="0" baseline="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l">
              <a:spcAft>
                <a:spcPts val="600"/>
              </a:spcAft>
            </a:pPr>
            <a:r>
              <a:rPr lang="en-GB" sz="2000" b="0" i="0" baseline="0" dirty="0">
                <a:solidFill>
                  <a:schemeClr val="tx1"/>
                </a:solidFill>
              </a:rPr>
              <a:t>Click the ‘Home’ button at the top right of the final slide of each activity to return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7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PEM8.3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explain the difference between transmission voltage and voltage drop along a wire.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voltage drop across the length of a transmission line is the same as the transmission voltage.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baseline="0" dirty="0">
                    <a:solidFill>
                      <a:schemeClr val="tx1"/>
                    </a:solidFill>
                  </a:rPr>
                  <a:t>Image by </a:t>
                </a:r>
                <a:r>
                  <a:rPr lang="en-GB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Silberfuchs</a:t>
                </a:r>
                <a:r>
                  <a:rPr lang="en-GB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Pixabay.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answer:</a:t>
                </a:r>
                <a:r>
                  <a:rPr lang="en-GB" b="0" dirty="0"/>
                  <a:t> B</a:t>
                </a:r>
                <a:endParaRPr lang="en-GB" sz="12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12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PEM8.3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explain how the equation P = V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/R applies to transmission lines.</a:t>
                </a: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voltage drop across the length of a transmission line is the same as the transmission voltage.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B and C are right; and statement A is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1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93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PEM8.3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predict changes to current through transmission lines using P = I x V; and 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power dissipated by a wire using P = I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R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bigger the transmission voltage, the bigger the transmission current; and the voltage drop across the length of a transmission line is the same as the transmission voltage.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saying: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voltage;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energy or electrical power.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say: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transmission voltage; and energy or power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2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21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answer: </a:t>
            </a:r>
            <a:r>
              <a:rPr lang="en-GB" sz="1200" b="0" i="0" baseline="0" dirty="0">
                <a:solidFill>
                  <a:schemeClr val="tx1"/>
                </a:solidFill>
              </a:rPr>
              <a:t>with the transformers the second bulb is bright, and without the transformers it is very dim (or unlit).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an explanation can be found in the teacher notes for this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6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From</a:t>
            </a:r>
            <a:r>
              <a:rPr lang="en-GB" b="1" baseline="0" dirty="0"/>
              <a:t> k</a:t>
            </a:r>
            <a:r>
              <a:rPr lang="en-GB" b="1" dirty="0"/>
              <a:t>ey concept </a:t>
            </a:r>
            <a:r>
              <a:rPr lang="en-GB" b="1" dirty="0">
                <a:solidFill>
                  <a:srgbClr val="C00000"/>
                </a:solidFill>
              </a:rPr>
              <a:t>PEM8.3</a:t>
            </a:r>
            <a:r>
              <a:rPr lang="en-GB" b="1" dirty="0"/>
              <a:t>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should be able to explain the difference between transmission voltage and voltage drop along a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wire;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equation P = V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 applies to transmission lines.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misunderstandings: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voltage drop across the length of a transmission line is the same as the transmission voltage.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1" baseline="0" dirty="0">
                <a:solidFill>
                  <a:schemeClr val="tx1"/>
                </a:solidFill>
              </a:rPr>
              <a:t>Student sheets and teacher notes for this activity contain printable and editable worksheets, together with teacher support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1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C73D-9F36-4409-AC4D-B1068866F4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6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All the students are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more detailed answer, with a discussion of what the statements reveal about students’ 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8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PEM8.3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describe the heating effect of current on a conducting wire.</a:t>
                </a:r>
              </a:p>
              <a:p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all the electrons in a current flow from the battery (or generator).</a:t>
                </a:r>
              </a:p>
              <a:p>
                <a:r>
                  <a:rPr lang="en-GB" sz="10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</a:t>
                </a:r>
                <a:r>
                  <a:rPr lang="en-GB" sz="10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electrons flow from the generator.</a:t>
                </a:r>
              </a:p>
              <a:p>
                <a:r>
                  <a:rPr lang="en-GB" sz="10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outer electrons move very quickly in all directions – and overall move slowly in the direction of current (in this case an alternating current).</a:t>
                </a:r>
                <a:endParaRPr lang="en-GB" sz="10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Image from Shutterstock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0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baseline="0" dirty="0">
                <a:solidFill>
                  <a:schemeClr val="tx1"/>
                </a:solidFill>
              </a:rPr>
              <a:t>Expected answers: </a:t>
            </a:r>
            <a:r>
              <a:rPr lang="en-GB" sz="1200" b="0" i="0" baseline="0" dirty="0">
                <a:solidFill>
                  <a:schemeClr val="tx1"/>
                </a:solidFill>
              </a:rPr>
              <a:t>Statements A and B are right; and statement C is wrong.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baseline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baseline="0" dirty="0">
                <a:solidFill>
                  <a:schemeClr val="tx1"/>
                </a:solidFill>
              </a:rPr>
              <a:t>A breakdown of what each choice tells you about students’ understanding or misunderstanding can be found in the teacher notes for this activity.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3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PEM8.3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predict changes to current through transmission lines using P = I x V.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bigger the transmission voltage, the bigger the transmission current; and the voltage drop across the length of a transmission line is the same as the transmission voltage.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voltage </a:t>
                </a:r>
                <a:r>
                  <a:rPr lang="en-GB" sz="1200" b="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 potential difference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</a:t>
                </a:r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say: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transmission voltage</a:t>
                </a:r>
                <a:endParaRPr lang="en-GB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Image by PublicDomainPictures from Pixabay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answer:</a:t>
                </a:r>
                <a:r>
                  <a:rPr lang="en-GB" b="0" dirty="0"/>
                  <a:t> A</a:t>
                </a:r>
                <a:endParaRPr lang="en-GB" sz="10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7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PEM8.3</a:t>
                </a:r>
                <a:r>
                  <a:rPr lang="en-GB" b="1" dirty="0"/>
                  <a:t>: </a:t>
                </a:r>
                <a:r>
                  <a:rPr lang="en-GB" sz="10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calculate power dissipated by a wire using P = I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x R</a:t>
                </a:r>
                <a:r>
                  <a:rPr lang="en-GB" sz="12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0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voltage drop across the length of a transmission line is the same as the transmission voltage.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Avoid saying: 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electrical energy or electrical power.</a:t>
                </a:r>
              </a:p>
              <a:p>
                <a:r>
                  <a:rPr lang="en-GB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say: </a:t>
                </a:r>
                <a:r>
                  <a:rPr lang="en-GB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energy and power.</a:t>
                </a:r>
                <a:endPara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0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9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answer:</a:t>
                </a:r>
                <a:r>
                  <a:rPr lang="en-GB" b="0" dirty="0"/>
                  <a:t> C</a:t>
                </a:r>
                <a:endParaRPr lang="en-GB" sz="12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baseline="0" dirty="0">
                    <a:solidFill>
                      <a:schemeClr val="tx1"/>
                    </a:solidFill>
                  </a:rPr>
                  <a:t>Image from Shutterstock.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9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Expected answer:</a:t>
                </a:r>
                <a:r>
                  <a:rPr lang="en-GB" b="0" dirty="0"/>
                  <a:t> </a:t>
                </a:r>
                <a:r>
                  <a:rPr lang="en-GB" b="0" dirty="0" smtClean="0"/>
                  <a:t>C</a:t>
                </a:r>
                <a:endParaRPr lang="en-GB" sz="1200" b="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A breakdown of what each choice tells you about students’ understanding or misunderstanding can be found in the teacher notes for this activity.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From</a:t>
                </a:r>
                <a:r>
                  <a:rPr lang="en-GB" b="1" baseline="0" dirty="0"/>
                  <a:t> k</a:t>
                </a:r>
                <a:r>
                  <a:rPr lang="en-GB" b="1" dirty="0"/>
                  <a:t>ey concept </a:t>
                </a:r>
                <a:r>
                  <a:rPr lang="en-GB" b="1" dirty="0">
                    <a:solidFill>
                      <a:srgbClr val="C00000"/>
                    </a:solidFill>
                  </a:rPr>
                  <a:t>PFM6.2</a:t>
                </a:r>
                <a:r>
                  <a:rPr lang="en-GB" b="1" dirty="0"/>
                  <a:t>: </a:t>
                </a:r>
                <a:r>
                  <a:rPr lang="en-GB" sz="1200" b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tudents should be able to </a:t>
                </a:r>
                <a:r>
                  <a:rPr lang="en-GB" sz="1800" kern="12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 forces using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𝑭</a:t>
                </a:r>
                <a:r>
                  <a:rPr lang="en-GB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=𝑚 </a:t>
                </a:r>
                <a:r>
                  <a:rPr lang="en-GB" sz="1800" b="1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𝒂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rearrange this equation.</a:t>
                </a:r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Common misunderstandings:</a:t>
                </a:r>
                <a:r>
                  <a:rPr lang="en-GB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may be able to use Newton’s second law when performing calculations, but a superficial knowledge of the use of formulae may mask qualitative misunderstandings and misconceptions.</a:t>
                </a:r>
                <a:endParaRPr lang="en-GB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0" i="1" baseline="0" dirty="0">
                  <a:solidFill>
                    <a:schemeClr val="tx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1" baseline="0" dirty="0">
                    <a:solidFill>
                      <a:schemeClr val="tx1"/>
                    </a:solidFill>
                  </a:rPr>
                  <a:t>Student sheets and teacher notes for this activity contain printable and editable worksheets, together with teacher support materials.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9A9C8-D01D-4035-9878-655F50F97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7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5666-C2DB-4374-98FD-31A24254EBAB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8A154-E206-4365-8F5D-0EA04C752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2.xml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hyperlink" Target="BEST_PMA_3_1_Teacher%20notes_key%20concept_Transfer%20of%20energy%20by%20conduction.docx" TargetMode="Externa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stevidencescienceteaching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69E6089-CAB0-48E8-A53C-FE773DC8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86" name="Rounded Rectangle 85">
            <a:hlinkClick r:id="rId4" action="ppaction://hlinkfile"/>
          </p:cNvPr>
          <p:cNvSpPr/>
          <p:nvPr/>
        </p:nvSpPr>
        <p:spPr>
          <a:xfrm>
            <a:off x="4352422" y="5610794"/>
            <a:ext cx="4540273" cy="681618"/>
          </a:xfrm>
          <a:prstGeom prst="roundRect">
            <a:avLst>
              <a:gd name="adj" fmla="val 2693"/>
            </a:avLst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Run the slide show to activate the clickable boxes.</a:t>
            </a:r>
          </a:p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Useful information can be found in the slide notes.</a:t>
            </a:r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2175"/>
            <a:ext cx="9144000" cy="635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Key concept PEM8.3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Transmitting electricity</a:t>
            </a:r>
            <a:endParaRPr kumimoji="0" lang="en-GB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2333" y="5690206"/>
            <a:ext cx="3926671" cy="517833"/>
            <a:chOff x="193862" y="5695967"/>
            <a:chExt cx="3926671" cy="517833"/>
          </a:xfrm>
        </p:grpSpPr>
        <p:sp>
          <p:nvSpPr>
            <p:cNvPr id="46" name="Text Box 234"/>
            <p:cNvSpPr txBox="1"/>
            <p:nvPr/>
          </p:nvSpPr>
          <p:spPr>
            <a:xfrm>
              <a:off x="193862" y="5695967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3887" y="5695967"/>
              <a:ext cx="3726646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Prior understanding from earlier stages of learning.</a:t>
              </a:r>
            </a:p>
          </p:txBody>
        </p:sp>
        <p:sp>
          <p:nvSpPr>
            <p:cNvPr id="57" name="Text Box 235"/>
            <p:cNvSpPr txBox="1"/>
            <p:nvPr/>
          </p:nvSpPr>
          <p:spPr>
            <a:xfrm>
              <a:off x="193862" y="5991550"/>
              <a:ext cx="200025" cy="222250"/>
            </a:xfrm>
            <a:prstGeom prst="rect">
              <a:avLst/>
            </a:prstGeom>
            <a:solidFill>
              <a:srgbClr val="604A7B"/>
            </a:solidFill>
            <a:ln w="6350">
              <a:noFill/>
            </a:ln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b="1" dirty="0">
                  <a:solidFill>
                    <a:srgbClr val="FFFFFF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887" y="5991550"/>
              <a:ext cx="2506663" cy="22225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en-GB" sz="900" dirty="0">
                  <a:latin typeface="Verdana" panose="020B0604030504040204" pitchFamily="34" charset="0"/>
                  <a:ea typeface="Verdana" panose="020B0604030504040204" pitchFamily="34" charset="0"/>
                </a:rPr>
                <a:t>Bridge to later stages of learning.</a:t>
              </a:r>
            </a:p>
          </p:txBody>
        </p:sp>
      </p:grpSp>
      <p:sp>
        <p:nvSpPr>
          <p:cNvPr id="60" name="Text Box 234">
            <a:extLst>
              <a:ext uri="{FF2B5EF4-FFF2-40B4-BE49-F238E27FC236}">
                <a16:creationId xmlns:a16="http://schemas.microsoft.com/office/drawing/2014/main" id="{569890E1-D1BF-4073-902F-DB59CF48DCBC}"/>
              </a:ext>
            </a:extLst>
          </p:cNvPr>
          <p:cNvSpPr txBox="1"/>
          <p:nvPr/>
        </p:nvSpPr>
        <p:spPr>
          <a:xfrm>
            <a:off x="1423128" y="2448677"/>
            <a:ext cx="200025" cy="222250"/>
          </a:xfrm>
          <a:prstGeom prst="rect">
            <a:avLst/>
          </a:prstGeom>
          <a:solidFill>
            <a:srgbClr val="604A7B"/>
          </a:solidFill>
          <a:ln w="6350">
            <a:noFill/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A1208A-2668-40D0-8E0C-AE611A21B80E}"/>
              </a:ext>
            </a:extLst>
          </p:cNvPr>
          <p:cNvGrpSpPr/>
          <p:nvPr/>
        </p:nvGrpSpPr>
        <p:grpSpPr>
          <a:xfrm>
            <a:off x="230221" y="822723"/>
            <a:ext cx="8686331" cy="4682322"/>
            <a:chOff x="230221" y="822723"/>
            <a:chExt cx="8686331" cy="46823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D892C6-E0DD-4DBC-AC7D-C608871E117B}"/>
                </a:ext>
              </a:extLst>
            </p:cNvPr>
            <p:cNvGrpSpPr/>
            <p:nvPr/>
          </p:nvGrpSpPr>
          <p:grpSpPr>
            <a:xfrm>
              <a:off x="230221" y="822723"/>
              <a:ext cx="8686331" cy="4682322"/>
              <a:chOff x="230221" y="822723"/>
              <a:chExt cx="8686331" cy="468232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0221" y="822723"/>
                <a:ext cx="8686331" cy="4682322"/>
                <a:chOff x="230221" y="822723"/>
                <a:chExt cx="8686331" cy="4682322"/>
              </a:xfrm>
            </p:grpSpPr>
            <p:sp>
              <p:nvSpPr>
                <p:cNvPr id="55" name="TextBox 54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C26A8862-6071-4869-A58B-A177CF7C5DAE}"/>
                    </a:ext>
                  </a:extLst>
                </p:cNvPr>
                <p:cNvSpPr txBox="1"/>
                <p:nvPr/>
              </p:nvSpPr>
              <p:spPr>
                <a:xfrm>
                  <a:off x="2859326" y="4208632"/>
                  <a:ext cx="3024000" cy="12960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04A7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chemeClr val="tx2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Transmission lines</a:t>
                  </a:r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358FC95-66E9-4E6E-9427-29A06EC34686}"/>
                    </a:ext>
                  </a:extLst>
                </p:cNvPr>
                <p:cNvGrpSpPr/>
                <p:nvPr/>
              </p:nvGrpSpPr>
              <p:grpSpPr>
                <a:xfrm>
                  <a:off x="230221" y="822723"/>
                  <a:ext cx="8686331" cy="4682322"/>
                  <a:chOff x="231410" y="818891"/>
                  <a:chExt cx="8686331" cy="4682322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1436957" y="1380530"/>
                    <a:ext cx="7344000" cy="108806"/>
                    <a:chOff x="-3399" y="3399"/>
                    <a:chExt cx="7492276" cy="108806"/>
                  </a:xfrm>
                </p:grpSpPr>
                <p:cxnSp>
                  <p:nvCxnSpPr>
                    <p:cNvPr id="73" name="Straight Arrow Connector 72"/>
                    <p:cNvCxnSpPr/>
                    <p:nvPr/>
                  </p:nvCxnSpPr>
                  <p:spPr>
                    <a:xfrm>
                      <a:off x="110490" y="57150"/>
                      <a:ext cx="7378387" cy="0"/>
                    </a:xfrm>
                    <a:prstGeom prst="straightConnector1">
                      <a:avLst/>
                    </a:prstGeom>
                    <a:ln w="50800">
                      <a:solidFill>
                        <a:srgbClr val="604A7B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-3399" y="3399"/>
                      <a:ext cx="1791301" cy="108806"/>
                      <a:chOff x="-3999" y="3399"/>
                      <a:chExt cx="2107274" cy="108806"/>
                    </a:xfrm>
                  </p:grpSpPr>
                  <p:sp>
                    <p:nvSpPr>
                      <p:cNvPr id="76" name="Parallelogram 75"/>
                      <p:cNvSpPr/>
                      <p:nvPr/>
                    </p:nvSpPr>
                    <p:spPr>
                      <a:xfrm rot="10800000" flipV="1">
                        <a:off x="-1114" y="3399"/>
                        <a:ext cx="2104389" cy="53975"/>
                      </a:xfrm>
                      <a:prstGeom prst="parallelogram">
                        <a:avLst>
                          <a:gd name="adj" fmla="val 199000"/>
                        </a:avLst>
                      </a:prstGeom>
                      <a:solidFill>
                        <a:srgbClr val="604A7B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7" name="Parallelogram 76"/>
                      <p:cNvSpPr/>
                      <p:nvPr/>
                    </p:nvSpPr>
                    <p:spPr>
                      <a:xfrm rot="10800000">
                        <a:off x="-3999" y="58205"/>
                        <a:ext cx="2104937" cy="54000"/>
                      </a:xfrm>
                      <a:prstGeom prst="parallelogram">
                        <a:avLst>
                          <a:gd name="adj" fmla="val 199000"/>
                        </a:avLst>
                      </a:prstGeom>
                      <a:solidFill>
                        <a:srgbClr val="604A7B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75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9057" y="10601"/>
                      <a:ext cx="1295400" cy="95258"/>
                    </a:xfrm>
                    <a:prstGeom prst="rect">
                      <a:avLst/>
                    </a:prstGeom>
                    <a:solidFill>
                      <a:srgbClr val="604A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b="1" cap="all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 o n c e p t u a l   p r o g r e s s I o 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231410" y="818891"/>
                    <a:ext cx="8686331" cy="4682322"/>
                    <a:chOff x="212333" y="813857"/>
                    <a:chExt cx="8686331" cy="4682322"/>
                  </a:xfrm>
                </p:grpSpPr>
                <p:sp>
                  <p:nvSpPr>
                    <p:cNvPr id="65" name="TextBox 64">
                      <a:hlinkClick r:id="rId6" action="ppaction://hlinksldjump"/>
                    </p:cNvPr>
                    <p:cNvSpPr txBox="1"/>
                    <p:nvPr/>
                  </p:nvSpPr>
                  <p:spPr>
                    <a:xfrm>
                      <a:off x="5873591" y="4199766"/>
                      <a:ext cx="3024000" cy="1296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604A7B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wrap="square" rtlCol="0" anchor="ctr" anchorCtr="0">
                      <a:noAutofit/>
                    </a:bodyPr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Talking volts</a:t>
                      </a:r>
                    </a:p>
                  </p:txBody>
                </p: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212333" y="813857"/>
                      <a:ext cx="8686331" cy="4682322"/>
                      <a:chOff x="213529" y="766232"/>
                      <a:chExt cx="8686331" cy="4682322"/>
                    </a:xfrm>
                  </p:grpSpPr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213529" y="766232"/>
                        <a:ext cx="8681180" cy="4682322"/>
                        <a:chOff x="213528" y="781472"/>
                        <a:chExt cx="8681180" cy="4682322"/>
                      </a:xfrm>
                    </p:grpSpPr>
                    <p:grpSp>
                      <p:nvGrpSpPr>
                        <p:cNvPr id="41" name="Group 40"/>
                        <p:cNvGrpSpPr/>
                        <p:nvPr/>
                      </p:nvGrpSpPr>
                      <p:grpSpPr>
                        <a:xfrm>
                          <a:off x="213528" y="781472"/>
                          <a:ext cx="8681180" cy="4682322"/>
                          <a:chOff x="237339" y="997372"/>
                          <a:chExt cx="8681180" cy="4682322"/>
                        </a:xfrm>
                      </p:grpSpPr>
                      <p:grpSp>
                        <p:nvGrpSpPr>
                          <p:cNvPr id="34" name="Group 33"/>
                          <p:cNvGrpSpPr/>
                          <p:nvPr/>
                        </p:nvGrpSpPr>
                        <p:grpSpPr>
                          <a:xfrm>
                            <a:off x="1353428" y="997372"/>
                            <a:ext cx="7565091" cy="1942089"/>
                            <a:chOff x="1348745" y="997475"/>
                            <a:chExt cx="7565091" cy="1942089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348745" y="997475"/>
                              <a:ext cx="7565091" cy="1942089"/>
                              <a:chOff x="1348745" y="997475"/>
                              <a:chExt cx="7565091" cy="1942089"/>
                            </a:xfrm>
                          </p:grpSpPr>
                          <p:sp>
                            <p:nvSpPr>
                              <p:cNvPr id="2" name="Rectangle 1"/>
                              <p:cNvSpPr/>
                              <p:nvPr/>
                            </p:nvSpPr>
                            <p:spPr>
                              <a:xfrm>
                                <a:off x="1348745" y="997475"/>
                                <a:ext cx="7565091" cy="50379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>
                                  <a:lnSpc>
                                    <a:spcPct val="114000"/>
                                  </a:lnSpc>
                                </a:pPr>
                                <a:r>
                                  <a:rPr lang="en-GB" sz="105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Transmission lines dissipate less power when they transfer power with a higher transmission voltage and lower current. When current is lower there is a smaller drop in voltage along their length. </a:t>
                                </a:r>
                              </a:p>
                            </p:txBody>
                          </p:sp>
                          <p:sp>
                            <p:nvSpPr>
                              <p:cNvPr id="4" name="Rectangle 3"/>
                              <p:cNvSpPr/>
                              <p:nvPr/>
                            </p:nvSpPr>
                            <p:spPr>
                              <a:xfrm>
                                <a:off x="1348745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Describe the heating effect of current on a conducting wire.</a:t>
                                </a:r>
                                <a:endParaRPr lang="en-GB" sz="4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" name="Rectangle 13"/>
                              <p:cNvSpPr/>
                              <p:nvPr/>
                            </p:nvSpPr>
                            <p:spPr>
                              <a:xfrm>
                                <a:off x="4375898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Calculate power dissipated by a wire using P = I</a:t>
                                </a:r>
                                <a:r>
                                  <a:rPr lang="en-GB" sz="1000" baseline="30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2</a:t>
                                </a:r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 x R.</a:t>
                                </a:r>
                              </a:p>
                            </p:txBody>
                          </p:sp>
                          <p:sp>
                            <p:nvSpPr>
                              <p:cNvPr id="15" name="Rectangle 14"/>
                              <p:cNvSpPr/>
                              <p:nvPr/>
                            </p:nvSpPr>
                            <p:spPr>
                              <a:xfrm>
                                <a:off x="5892576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Explain the difference between transmission voltage and voltage drop along a wire.</a:t>
                                </a:r>
                                <a:endParaRPr lang="en-GB" sz="4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" name="Rectangle 15"/>
                              <p:cNvSpPr/>
                              <p:nvPr/>
                            </p:nvSpPr>
                            <p:spPr>
                              <a:xfrm>
                                <a:off x="5887949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endParaRPr lang="en-GB" sz="1000" dirty="0">
                                  <a:solidFill>
                                    <a:schemeClr val="tx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" name="Rectangle 16"/>
                              <p:cNvSpPr/>
                              <p:nvPr/>
                            </p:nvSpPr>
                            <p:spPr>
                              <a:xfrm>
                                <a:off x="7401019" y="1715564"/>
                                <a:ext cx="1512000" cy="1224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solidFill>
                                  <a:srgbClr val="604A7B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72000" tIns="36000" rIns="72000" bIns="36000" rtlCol="0" anchor="t" anchorCtr="0"/>
                              <a:lstStyle/>
                              <a:p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Explain how the equation P = V</a:t>
                                </a:r>
                                <a:r>
                                  <a:rPr lang="en-GB" sz="1000" baseline="30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2</a:t>
                                </a:r>
                                <a:r>
                                  <a:rPr lang="en-GB" sz="1000" dirty="0">
                                    <a:solidFill>
                                      <a:schemeClr val="tx1"/>
                                    </a:solidFill>
                                    <a:latin typeface="Verdana" panose="020B0604030504040204" pitchFamily="34" charset="0"/>
                                    <a:ea typeface="Verdana" panose="020B0604030504040204" pitchFamily="34" charset="0"/>
                                  </a:rPr>
                                  <a:t>/R applies to transmission lines.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33" name="Rectangle 32"/>
                            <p:cNvSpPr/>
                            <p:nvPr/>
                          </p:nvSpPr>
                          <p:spPr>
                            <a:xfrm>
                              <a:off x="1348745" y="1497988"/>
                              <a:ext cx="7564274" cy="21737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rgbClr val="604A7B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14000"/>
                                </a:lnSpc>
                              </a:pPr>
                              <a:endParaRPr lang="en-GB" sz="1200" dirty="0"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" name="Group 39"/>
                          <p:cNvGrpSpPr/>
                          <p:nvPr/>
                        </p:nvGrpSpPr>
                        <p:grpSpPr>
                          <a:xfrm>
                            <a:off x="237339" y="1016796"/>
                            <a:ext cx="1080254" cy="4662898"/>
                            <a:chOff x="237339" y="1016796"/>
                            <a:chExt cx="1080254" cy="4662898"/>
                          </a:xfrm>
                        </p:grpSpPr>
                        <p:sp>
                          <p:nvSpPr>
                            <p:cNvPr id="35" name="TextBox 34"/>
                            <p:cNvSpPr txBox="1"/>
                            <p:nvPr/>
                          </p:nvSpPr>
                          <p:spPr>
                            <a:xfrm>
                              <a:off x="238410" y="1016796"/>
                              <a:ext cx="1079183" cy="461665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10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Learning focus </a:t>
                              </a:r>
                              <a:endParaRPr lang="en-GB" sz="10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" name="TextBox 36"/>
                            <p:cNvSpPr txBox="1"/>
                            <p:nvPr/>
                          </p:nvSpPr>
                          <p:spPr>
                            <a:xfrm>
                              <a:off x="237341" y="1497885"/>
                              <a:ext cx="1079183" cy="1441576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8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As students’ conceptual understanding progresses they can:</a:t>
                              </a:r>
                              <a:endParaRPr lang="en-GB" sz="8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" name="TextBox 37"/>
                            <p:cNvSpPr txBox="1"/>
                            <p:nvPr/>
                          </p:nvSpPr>
                          <p:spPr>
                            <a:xfrm>
                              <a:off x="237339" y="3013367"/>
                              <a:ext cx="1079183" cy="1296000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10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Diagnostic questions</a:t>
                              </a:r>
                              <a:endParaRPr lang="en-GB" sz="10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" name="TextBox 38"/>
                            <p:cNvSpPr txBox="1"/>
                            <p:nvPr/>
                          </p:nvSpPr>
                          <p:spPr>
                            <a:xfrm>
                              <a:off x="237339" y="4383694"/>
                              <a:ext cx="1079183" cy="1296000"/>
                            </a:xfrm>
                            <a:prstGeom prst="rect">
                              <a:avLst/>
                            </a:prstGeom>
                            <a:solidFill>
                              <a:srgbClr val="604A7B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txBody>
                            <a:bodyPr wrap="square" rtlCol="0">
                              <a:noAutofit/>
                            </a:bodyPr>
                            <a:lstStyle/>
                            <a:p>
                              <a:r>
                                <a:rPr lang="en-GB" sz="1000" b="1" dirty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</a:rPr>
                                <a:t>Response activities</a:t>
                              </a:r>
                              <a:endParaRPr lang="en-GB" sz="1000" dirty="0">
                                <a:solidFill>
                                  <a:schemeClr val="bg1"/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0" name="Group 49"/>
                        <p:cNvGrpSpPr/>
                        <p:nvPr/>
                      </p:nvGrpSpPr>
                      <p:grpSpPr>
                        <a:xfrm>
                          <a:off x="1327480" y="2797467"/>
                          <a:ext cx="6057968" cy="1296000"/>
                          <a:chOff x="1327480" y="2804703"/>
                          <a:chExt cx="6057968" cy="1296000"/>
                        </a:xfrm>
                      </p:grpSpPr>
                      <p:sp>
                        <p:nvSpPr>
                          <p:cNvPr id="48" name="TextBox 47">
                            <a:hlinkClick r:id="rId7" action="ppaction://hlinksldjump"/>
                          </p:cNvPr>
                          <p:cNvSpPr txBox="1"/>
                          <p:nvPr/>
                        </p:nvSpPr>
                        <p:spPr>
                          <a:xfrm>
                            <a:off x="4358109" y="2804703"/>
                            <a:ext cx="1510661" cy="12960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604A7B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txBody>
                          <a:bodyPr wrap="square" rtlCol="0" anchor="ctr" anchorCtr="0"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GB" sz="1100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Power dissipation</a:t>
                            </a:r>
                          </a:p>
                        </p:txBody>
                      </p:sp>
                      <p:sp>
                        <p:nvSpPr>
                          <p:cNvPr id="49" name="TextBox 48">
                            <a:hlinkClick r:id="rId8" action="ppaction://hlinksldjump"/>
                          </p:cNvPr>
                          <p:cNvSpPr txBox="1"/>
                          <p:nvPr/>
                        </p:nvSpPr>
                        <p:spPr>
                          <a:xfrm>
                            <a:off x="2842633" y="2804703"/>
                            <a:ext cx="1512000" cy="12960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604A7B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txBody>
                          <a:bodyPr wrap="square" rtlCol="0" anchor="ctr" anchorCtr="0"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GB" sz="1100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Transmission current</a:t>
                            </a:r>
                          </a:p>
                        </p:txBody>
                      </p:sp>
                      <p:sp>
                        <p:nvSpPr>
                          <p:cNvPr id="67" name="TextBox 66">
                            <a:hlinkClick r:id="rId9" action="ppaction://hlinksldjump"/>
                            <a:extLst>
                              <a:ext uri="{FF2B5EF4-FFF2-40B4-BE49-F238E27FC236}">
                                <a16:creationId xmlns:a16="http://schemas.microsoft.com/office/drawing/2014/main" id="{8C0A497D-4673-8435-2387-6A58A6EE4D7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874787" y="2804703"/>
                            <a:ext cx="1510661" cy="12960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604A7B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txBody>
                          <a:bodyPr wrap="square" rtlCol="0" anchor="ctr" anchorCtr="0"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GB" sz="1100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The right voltage</a:t>
                            </a:r>
                          </a:p>
                        </p:txBody>
                      </p:sp>
                      <p:sp>
                        <p:nvSpPr>
                          <p:cNvPr id="68" name="TextBox 67">
                            <a:hlinkClick r:id="rId10" action="ppaction://hlinksldjump"/>
                            <a:extLst>
                              <a:ext uri="{FF2B5EF4-FFF2-40B4-BE49-F238E27FC236}">
                                <a16:creationId xmlns:a16="http://schemas.microsoft.com/office/drawing/2014/main" id="{C72D9A5A-7934-1B13-47FB-FDE2504458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327480" y="2804703"/>
                            <a:ext cx="1512000" cy="12960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604A7B"/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txBody>
                          <a:bodyPr wrap="square" rtlCol="0" anchor="ctr" anchorCtr="0"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GB" sz="1100" b="1" dirty="0"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a:t>Hot line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53" name="TextBox 52">
                        <a:hlinkClick r:id="rId11" action="ppaction://hlinksldjump"/>
                      </p:cNvPr>
                      <p:cNvSpPr txBox="1"/>
                      <p:nvPr/>
                    </p:nvSpPr>
                    <p:spPr>
                      <a:xfrm>
                        <a:off x="7387860" y="2781814"/>
                        <a:ext cx="1512000" cy="129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604A7B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txBody>
                      <a:bodyPr wrap="square" rtlCol="0" anchor="ctr" anchorCtr="0">
                        <a:noAutofit/>
                      </a:bodyPr>
                      <a:lstStyle/>
                      <a:p>
                        <a:pPr algn="ctr"/>
                        <a:r>
                          <a:rPr lang="en-GB" sz="11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a:t>The right power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31FF18D-E988-4374-8BAC-B1146A8350EF}"/>
                  </a:ext>
                </a:extLst>
              </p:cNvPr>
              <p:cNvSpPr txBox="1"/>
              <p:nvPr/>
            </p:nvSpPr>
            <p:spPr>
              <a:xfrm>
                <a:off x="1344173" y="4208632"/>
                <a:ext cx="1512000" cy="129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04A7B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GB" sz="11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EC648CC-ABCA-4BE8-8D68-52BE4C1B0212}"/>
                </a:ext>
              </a:extLst>
            </p:cNvPr>
            <p:cNvSpPr/>
            <p:nvPr/>
          </p:nvSpPr>
          <p:spPr>
            <a:xfrm>
              <a:off x="2859326" y="1540812"/>
              <a:ext cx="1512000" cy="1224000"/>
            </a:xfrm>
            <a:prstGeom prst="rect">
              <a:avLst/>
            </a:prstGeom>
            <a:noFill/>
            <a:ln>
              <a:solidFill>
                <a:srgbClr val="604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Predict changes to current through transmission lines using P = I x V. </a:t>
              </a:r>
            </a:p>
            <a:p>
              <a:endParaRPr lang="en-GB" sz="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4" name="Text Box 234">
            <a:extLst>
              <a:ext uri="{FF2B5EF4-FFF2-40B4-BE49-F238E27FC236}">
                <a16:creationId xmlns:a16="http://schemas.microsoft.com/office/drawing/2014/main" id="{569890E1-D1BF-4073-902F-DB59CF48DCBC}"/>
              </a:ext>
            </a:extLst>
          </p:cNvPr>
          <p:cNvSpPr txBox="1"/>
          <p:nvPr/>
        </p:nvSpPr>
        <p:spPr>
          <a:xfrm>
            <a:off x="7487487" y="2464681"/>
            <a:ext cx="200025" cy="195814"/>
          </a:xfrm>
          <a:prstGeom prst="rect">
            <a:avLst/>
          </a:prstGeom>
          <a:solidFill>
            <a:srgbClr val="604A7B"/>
          </a:solidFill>
          <a:ln w="6350">
            <a:noFill/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" b="1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right voltage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Free Power Lines Energy photo and picture">
            <a:extLst>
              <a:ext uri="{FF2B5EF4-FFF2-40B4-BE49-F238E27FC236}">
                <a16:creationId xmlns:a16="http://schemas.microsoft.com/office/drawing/2014/main" id="{8DF39A6E-EE25-4AC6-8D72-14489275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04" y="1582246"/>
            <a:ext cx="5550230" cy="37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FB4D296-401A-4B59-A70A-573A67E74940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6955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The transmission voltage at the start of these power lines is 400 kV.</a:t>
            </a:r>
          </a:p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	</a:t>
            </a:r>
          </a:p>
          <a:p>
            <a:pPr marL="35401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80918A-4FD7-414C-9091-73F2A6D9AAF9}"/>
              </a:ext>
            </a:extLst>
          </p:cNvPr>
          <p:cNvSpPr/>
          <p:nvPr/>
        </p:nvSpPr>
        <p:spPr>
          <a:xfrm>
            <a:off x="6458119" y="5529695"/>
            <a:ext cx="2247731" cy="34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 algn="r">
              <a:lnSpc>
                <a:spcPct val="134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(400 kV = 400 000 V) </a:t>
            </a:r>
          </a:p>
        </p:txBody>
      </p:sp>
    </p:spTree>
    <p:extLst>
      <p:ext uri="{BB962C8B-B14F-4D97-AF65-F5344CB8AC3E}">
        <p14:creationId xmlns:p14="http://schemas.microsoft.com/office/powerpoint/2010/main" val="239271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5946"/>
            <a:ext cx="9144001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5187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What is the transmission voltage at the end of the transmission lines?</a:t>
            </a:r>
          </a:p>
          <a:p>
            <a:pPr marL="360363" indent="-36036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right voltage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3AFD2B-B394-4D64-9783-3537B43E7E84}"/>
              </a:ext>
            </a:extLst>
          </p:cNvPr>
          <p:cNvGrpSpPr/>
          <p:nvPr/>
        </p:nvGrpSpPr>
        <p:grpSpPr>
          <a:xfrm>
            <a:off x="402383" y="5553530"/>
            <a:ext cx="8303467" cy="540142"/>
            <a:chOff x="402385" y="3574076"/>
            <a:chExt cx="8303467" cy="54014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AD9FC28-A477-487A-B463-FDF79F142E82}"/>
                </a:ext>
              </a:extLst>
            </p:cNvPr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617812A-63DA-48AE-986C-60EBF143EB70}"/>
                </a:ext>
              </a:extLst>
            </p:cNvPr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6B5E483-3CB9-4DF0-9313-FEC69CB1780B}"/>
                </a:ext>
              </a:extLst>
            </p:cNvPr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Exactly 0 kV.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C967C4-6EB0-4888-9D6E-E9E1CD9A496E}"/>
              </a:ext>
            </a:extLst>
          </p:cNvPr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8F5318-7588-4F5F-B85A-1B5B68C3E88D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9115312-7D47-4F14-8679-372F8F48576A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8323A6-824A-4CD7-8E49-0B8041AEE637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little less than 400 kV.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E2E193-5B65-4CD4-99AF-099046F1C377}"/>
              </a:ext>
            </a:extLst>
          </p:cNvPr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8625B92-DB1F-4099-8AD9-7ABFAC180B95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E474B67-2104-4DB3-9424-7AB5F314BDCD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60DB0DB-5BEB-415B-99D0-F87F28315AA5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About 200 kV.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F05E7E-C4C2-4B7E-9463-F07FE50922C7}"/>
              </a:ext>
            </a:extLst>
          </p:cNvPr>
          <p:cNvGrpSpPr/>
          <p:nvPr/>
        </p:nvGrpSpPr>
        <p:grpSpPr>
          <a:xfrm>
            <a:off x="402381" y="3572201"/>
            <a:ext cx="8303467" cy="540142"/>
            <a:chOff x="402385" y="4233894"/>
            <a:chExt cx="8303467" cy="5401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B76C50-15F6-48D3-AF79-EABC487A30CA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90C9B6-34AC-401B-9E4E-0500083D5FBF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E2EB42-517C-4B01-A9DF-CDCC2B51A64B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Exactly 400 kV.</a:t>
              </a:r>
            </a:p>
          </p:txBody>
        </p:sp>
      </p:grpSp>
      <p:sp>
        <p:nvSpPr>
          <p:cNvPr id="34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4C09BCAD-C6FE-4F85-BF39-02E9F92C2116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64C84F-D0D6-44EA-A754-E4061743DA5A}"/>
              </a:ext>
            </a:extLst>
          </p:cNvPr>
          <p:cNvGrpSpPr/>
          <p:nvPr/>
        </p:nvGrpSpPr>
        <p:grpSpPr>
          <a:xfrm>
            <a:off x="518692" y="1279946"/>
            <a:ext cx="8103041" cy="2187577"/>
            <a:chOff x="518692" y="1241846"/>
            <a:chExt cx="8103041" cy="218757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56B9C83-EEBE-4F14-A68C-485F36613B6B}"/>
                </a:ext>
              </a:extLst>
            </p:cNvPr>
            <p:cNvGrpSpPr/>
            <p:nvPr/>
          </p:nvGrpSpPr>
          <p:grpSpPr>
            <a:xfrm>
              <a:off x="518692" y="1380566"/>
              <a:ext cx="8103041" cy="2048857"/>
              <a:chOff x="425009" y="1265129"/>
              <a:chExt cx="8103041" cy="204885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68C3EB-755D-403F-935F-B7CF371DDEA7}"/>
                  </a:ext>
                </a:extLst>
              </p:cNvPr>
              <p:cNvSpPr txBox="1"/>
              <p:nvPr/>
            </p:nvSpPr>
            <p:spPr>
              <a:xfrm>
                <a:off x="425009" y="2790766"/>
                <a:ext cx="13739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Step-up transformer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338AA22-FBB2-4AC9-82FC-5E41C491A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730" y="1265129"/>
                <a:ext cx="6163590" cy="2048434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B9F0ED-C981-4C21-A426-C078FAE8149E}"/>
                  </a:ext>
                </a:extLst>
              </p:cNvPr>
              <p:cNvSpPr txBox="1"/>
              <p:nvPr/>
            </p:nvSpPr>
            <p:spPr>
              <a:xfrm>
                <a:off x="7562850" y="1575054"/>
                <a:ext cx="96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303B4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Step-down</a:t>
                </a:r>
              </a:p>
              <a:p>
                <a:pPr algn="ctr"/>
                <a:r>
                  <a:rPr lang="en-GB" sz="1000" dirty="0">
                    <a:solidFill>
                      <a:srgbClr val="303B4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transformer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D55E8E8-F553-42A4-8094-8A167D568962}"/>
                </a:ext>
              </a:extLst>
            </p:cNvPr>
            <p:cNvSpPr txBox="1"/>
            <p:nvPr/>
          </p:nvSpPr>
          <p:spPr>
            <a:xfrm>
              <a:off x="2223100" y="2053266"/>
              <a:ext cx="10663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400 kV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798CF6A-6416-4BA2-AE30-A23DB5EF161C}"/>
                </a:ext>
              </a:extLst>
            </p:cNvPr>
            <p:cNvSpPr txBox="1"/>
            <p:nvPr/>
          </p:nvSpPr>
          <p:spPr>
            <a:xfrm>
              <a:off x="6819900" y="1241846"/>
              <a:ext cx="635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03B4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1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7727DD8-F4DA-452E-989D-AF967E4FA798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11289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spcAft>
                <a:spcPts val="600"/>
              </a:spcAft>
              <a:defRPr/>
            </a:pPr>
            <a:r>
              <a:rPr lang="en-US" dirty="0"/>
              <a:t>The power an electrical device has is calculated using P = I x V.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The resistance of the device is calculated using R =      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right power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FCBB3F5-D8C7-4E2A-9EEA-40C75F645326}"/>
              </a:ext>
            </a:extLst>
          </p:cNvPr>
          <p:cNvSpPr txBox="1">
            <a:spLocks/>
          </p:cNvSpPr>
          <p:nvPr/>
        </p:nvSpPr>
        <p:spPr>
          <a:xfrm>
            <a:off x="825500" y="2521328"/>
            <a:ext cx="5130800" cy="12656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r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Rearranging the resistance equation:</a:t>
            </a:r>
          </a:p>
          <a:p>
            <a:pPr marL="360363" indent="-360363" algn="r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Substituting this into the power equation:</a:t>
            </a:r>
          </a:p>
          <a:p>
            <a:pPr marL="360363" indent="-360363" algn="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Which gives: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7289C9-6C4F-4D5F-9700-2D90E6948387}"/>
              </a:ext>
            </a:extLst>
          </p:cNvPr>
          <p:cNvSpPr/>
          <p:nvPr/>
        </p:nvSpPr>
        <p:spPr>
          <a:xfrm>
            <a:off x="6200308" y="2521328"/>
            <a:ext cx="1828800" cy="193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14000"/>
              </a:lnSpc>
              <a:spcAft>
                <a:spcPts val="360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= </a:t>
            </a:r>
          </a:p>
          <a:p>
            <a:pPr marL="360363" indent="-360363">
              <a:lnSpc>
                <a:spcPct val="114000"/>
              </a:lnSpc>
              <a:spcAft>
                <a:spcPts val="360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=      x V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= </a:t>
            </a:r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0E09C8-9B71-4B4D-8B24-2D5C4E48DA50}"/>
              </a:ext>
            </a:extLst>
          </p:cNvPr>
          <p:cNvGrpSpPr/>
          <p:nvPr/>
        </p:nvGrpSpPr>
        <p:grpSpPr>
          <a:xfrm>
            <a:off x="6566408" y="1251589"/>
            <a:ext cx="360000" cy="738664"/>
            <a:chOff x="3645408" y="2231136"/>
            <a:chExt cx="36000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8C3494-E7F3-432C-9EBB-F248796BF796}"/>
                </a:ext>
              </a:extLst>
            </p:cNvPr>
            <p:cNvSpPr txBox="1"/>
            <p:nvPr/>
          </p:nvSpPr>
          <p:spPr>
            <a:xfrm>
              <a:off x="3645408" y="223113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266A4F-57A4-4113-8172-2AEE4C1F1A65}"/>
                </a:ext>
              </a:extLst>
            </p:cNvPr>
            <p:cNvSpPr txBox="1"/>
            <p:nvPr/>
          </p:nvSpPr>
          <p:spPr>
            <a:xfrm>
              <a:off x="3645408" y="2600468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018F907-85D6-49A8-BFAA-2ABEF953B65E}"/>
                </a:ext>
              </a:extLst>
            </p:cNvPr>
            <p:cNvCxnSpPr/>
            <p:nvPr/>
          </p:nvCxnSpPr>
          <p:spPr>
            <a:xfrm>
              <a:off x="3645408" y="2600468"/>
              <a:ext cx="360000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89D006-489C-4688-932D-BC5F2CBB5E4F}"/>
              </a:ext>
            </a:extLst>
          </p:cNvPr>
          <p:cNvGrpSpPr/>
          <p:nvPr/>
        </p:nvGrpSpPr>
        <p:grpSpPr>
          <a:xfrm>
            <a:off x="6743401" y="2359585"/>
            <a:ext cx="360000" cy="738664"/>
            <a:chOff x="3645408" y="2231136"/>
            <a:chExt cx="360000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A8F8F0-7C77-49A3-A76E-5108203DECFB}"/>
                </a:ext>
              </a:extLst>
            </p:cNvPr>
            <p:cNvSpPr txBox="1"/>
            <p:nvPr/>
          </p:nvSpPr>
          <p:spPr>
            <a:xfrm>
              <a:off x="3645408" y="223113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BB7616-9D82-4FF1-B188-64672678EC31}"/>
                </a:ext>
              </a:extLst>
            </p:cNvPr>
            <p:cNvSpPr txBox="1"/>
            <p:nvPr/>
          </p:nvSpPr>
          <p:spPr>
            <a:xfrm>
              <a:off x="3645408" y="2600468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FFEFF5-A53E-47D8-A6AA-EA38CE9CBFD0}"/>
                </a:ext>
              </a:extLst>
            </p:cNvPr>
            <p:cNvCxnSpPr/>
            <p:nvPr/>
          </p:nvCxnSpPr>
          <p:spPr>
            <a:xfrm>
              <a:off x="3645408" y="2600468"/>
              <a:ext cx="360000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A88706-E7FE-45A9-8A6E-294A52C73E32}"/>
              </a:ext>
            </a:extLst>
          </p:cNvPr>
          <p:cNvGrpSpPr/>
          <p:nvPr/>
        </p:nvGrpSpPr>
        <p:grpSpPr>
          <a:xfrm>
            <a:off x="6743401" y="3120156"/>
            <a:ext cx="360000" cy="738664"/>
            <a:chOff x="3645408" y="2231136"/>
            <a:chExt cx="360000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93BC99-F5AA-4B9C-ADB4-B140D769FFDE}"/>
                </a:ext>
              </a:extLst>
            </p:cNvPr>
            <p:cNvSpPr txBox="1"/>
            <p:nvPr/>
          </p:nvSpPr>
          <p:spPr>
            <a:xfrm>
              <a:off x="3645408" y="223113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9699F4-4B28-4483-96D0-0FD7E5E8BCCF}"/>
                </a:ext>
              </a:extLst>
            </p:cNvPr>
            <p:cNvSpPr txBox="1"/>
            <p:nvPr/>
          </p:nvSpPr>
          <p:spPr>
            <a:xfrm>
              <a:off x="3645408" y="2600468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D90C37-83DB-4CCC-BC88-9BC644D931EF}"/>
                </a:ext>
              </a:extLst>
            </p:cNvPr>
            <p:cNvCxnSpPr/>
            <p:nvPr/>
          </p:nvCxnSpPr>
          <p:spPr>
            <a:xfrm>
              <a:off x="3645408" y="2600468"/>
              <a:ext cx="360000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106899-3ED0-4DFF-8BE1-294CCFAAD540}"/>
              </a:ext>
            </a:extLst>
          </p:cNvPr>
          <p:cNvGrpSpPr/>
          <p:nvPr/>
        </p:nvGrpSpPr>
        <p:grpSpPr>
          <a:xfrm>
            <a:off x="6743401" y="3880726"/>
            <a:ext cx="501526" cy="738664"/>
            <a:chOff x="3622636" y="2231136"/>
            <a:chExt cx="501526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0CC361-0D06-4A60-AA6C-081BF84D3686}"/>
                </a:ext>
              </a:extLst>
            </p:cNvPr>
            <p:cNvSpPr txBox="1"/>
            <p:nvPr/>
          </p:nvSpPr>
          <p:spPr>
            <a:xfrm>
              <a:off x="3622636" y="2231136"/>
              <a:ext cx="501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</a:t>
              </a:r>
              <a:r>
                <a:rPr lang="en-GB" baseline="300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9AED9F-C7DC-4448-9537-BB32A5CA4549}"/>
                </a:ext>
              </a:extLst>
            </p:cNvPr>
            <p:cNvSpPr txBox="1"/>
            <p:nvPr/>
          </p:nvSpPr>
          <p:spPr>
            <a:xfrm>
              <a:off x="3645408" y="2600468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D1F940-9456-4866-B228-3987C64ECF13}"/>
                </a:ext>
              </a:extLst>
            </p:cNvPr>
            <p:cNvCxnSpPr/>
            <p:nvPr/>
          </p:nvCxnSpPr>
          <p:spPr>
            <a:xfrm>
              <a:off x="3645408" y="2600468"/>
              <a:ext cx="360000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25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FBCD2E-5634-4484-946C-1C981DC2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071"/>
            <a:ext cx="9144000" cy="623205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= power transferred along a wire.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= voltage drop across the length of a wire.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 = resistance of the whole length of a wire.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4C6BABD-4FC5-45B2-BAD5-D15750F11EE4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The right power</a:t>
            </a:r>
            <a:endParaRPr lang="en-GB" dirty="0"/>
          </a:p>
        </p:txBody>
      </p:sp>
      <p:sp>
        <p:nvSpPr>
          <p:cNvPr id="50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457199" y="3540433"/>
            <a:ext cx="5293895" cy="401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400" dirty="0"/>
              <a:t>What do you think about each statement?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5E6C98-CE5E-4BCF-93C7-0D39CC6C3C4A}"/>
              </a:ext>
            </a:extLst>
          </p:cNvPr>
          <p:cNvGrpSpPr/>
          <p:nvPr/>
        </p:nvGrpSpPr>
        <p:grpSpPr>
          <a:xfrm>
            <a:off x="457199" y="734792"/>
            <a:ext cx="8343151" cy="738664"/>
            <a:chOff x="457199" y="734792"/>
            <a:chExt cx="8343151" cy="738664"/>
          </a:xfrm>
        </p:grpSpPr>
        <p:sp>
          <p:nvSpPr>
            <p:cNvPr id="47" name="Text Placeholder 16">
              <a:extLst>
                <a:ext uri="{FF2B5EF4-FFF2-40B4-BE49-F238E27FC236}">
                  <a16:creationId xmlns:a16="http://schemas.microsoft.com/office/drawing/2014/main" id="{22B46E0E-0091-4070-99C4-65B564D57437}"/>
                </a:ext>
              </a:extLst>
            </p:cNvPr>
            <p:cNvSpPr txBox="1">
              <a:spLocks/>
            </p:cNvSpPr>
            <p:nvPr/>
          </p:nvSpPr>
          <p:spPr>
            <a:xfrm>
              <a:off x="457199" y="863125"/>
              <a:ext cx="8343151" cy="610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ct val="20000"/>
                </a:spcBef>
                <a:buFont typeface="+mj-lt"/>
                <a:buNone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971550" indent="-5143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485900" indent="-5715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-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974850" indent="-53975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514600" indent="-53975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1800" kern="120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4000"/>
                </a:lnSpc>
                <a:defRPr/>
              </a:pPr>
              <a:r>
                <a:rPr lang="en-US" dirty="0"/>
                <a:t>How do the variables in P =       relate to a transmission line?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5EE2E7-ECEC-459B-ACFA-4C24123106C0}"/>
                </a:ext>
              </a:extLst>
            </p:cNvPr>
            <p:cNvGrpSpPr/>
            <p:nvPr/>
          </p:nvGrpSpPr>
          <p:grpSpPr>
            <a:xfrm>
              <a:off x="3810196" y="734792"/>
              <a:ext cx="501526" cy="738664"/>
              <a:chOff x="3622636" y="2231136"/>
              <a:chExt cx="501526" cy="738664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F66867-224C-48FC-8656-56017F2A5C75}"/>
                  </a:ext>
                </a:extLst>
              </p:cNvPr>
              <p:cNvSpPr txBox="1"/>
              <p:nvPr/>
            </p:nvSpPr>
            <p:spPr>
              <a:xfrm>
                <a:off x="3622636" y="2231136"/>
                <a:ext cx="501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</a:t>
                </a:r>
                <a:r>
                  <a:rPr lang="en-GB" baseline="300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60FC926-C1B7-491B-92A8-E24EFA880998}"/>
                  </a:ext>
                </a:extLst>
              </p:cNvPr>
              <p:cNvSpPr txBox="1"/>
              <p:nvPr/>
            </p:nvSpPr>
            <p:spPr>
              <a:xfrm>
                <a:off x="3645408" y="2600468"/>
                <a:ext cx="3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1C6D427-28E2-4906-BE21-668C31CDEEBD}"/>
                  </a:ext>
                </a:extLst>
              </p:cNvPr>
              <p:cNvCxnSpPr/>
              <p:nvPr/>
            </p:nvCxnSpPr>
            <p:spPr>
              <a:xfrm>
                <a:off x="3645408" y="2600468"/>
                <a:ext cx="360000" cy="0"/>
              </a:xfrm>
              <a:prstGeom prst="line">
                <a:avLst/>
              </a:prstGeom>
              <a:ln w="190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E8553FC-9415-41D5-87A3-63424F5D0B9B}"/>
              </a:ext>
            </a:extLst>
          </p:cNvPr>
          <p:cNvSpPr txBox="1"/>
          <p:nvPr/>
        </p:nvSpPr>
        <p:spPr>
          <a:xfrm>
            <a:off x="518692" y="2801803"/>
            <a:ext cx="137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Step-up transformer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B7CD373-1FDC-4B2D-96E8-CFE4F9B20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413" y="1276166"/>
            <a:ext cx="6163590" cy="204843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A09D450-120B-4AB6-9B85-94DD70739E3B}"/>
              </a:ext>
            </a:extLst>
          </p:cNvPr>
          <p:cNvSpPr txBox="1"/>
          <p:nvPr/>
        </p:nvSpPr>
        <p:spPr>
          <a:xfrm>
            <a:off x="7656533" y="1586091"/>
            <a:ext cx="96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303B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Step-down</a:t>
            </a:r>
          </a:p>
          <a:p>
            <a:pPr algn="ctr"/>
            <a:r>
              <a:rPr lang="en-GB" sz="1000" dirty="0">
                <a:solidFill>
                  <a:srgbClr val="303B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transformer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8DFE27-EC63-4947-81B9-AD611C7777B9}"/>
              </a:ext>
            </a:extLst>
          </p:cNvPr>
          <p:cNvSpPr txBox="1"/>
          <p:nvPr/>
        </p:nvSpPr>
        <p:spPr>
          <a:xfrm>
            <a:off x="2223100" y="1948866"/>
            <a:ext cx="106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400 kV</a:t>
            </a:r>
          </a:p>
        </p:txBody>
      </p:sp>
    </p:spTree>
    <p:extLst>
      <p:ext uri="{BB962C8B-B14F-4D97-AF65-F5344CB8AC3E}">
        <p14:creationId xmlns:p14="http://schemas.microsoft.com/office/powerpoint/2010/main" val="197953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CD0FCE-07BB-4D28-861A-F61A0653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2: Response activities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07776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Teacher guidance </a:t>
            </a:r>
            <a:r>
              <a:rPr lang="en-GB" dirty="0"/>
              <a:t>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full set of editable and printable </a:t>
            </a:r>
            <a:r>
              <a:rPr lang="en-GB" b="1" dirty="0"/>
              <a:t>student sheets and teacher notes </a:t>
            </a:r>
            <a:r>
              <a:rPr lang="en-GB" dirty="0"/>
              <a:t>for each response activity. The teacher notes include a summary of research evidence, guidance for using the activity and expected answers. 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86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Response activities encourage students to talk and think about what they’re thinking (metacognition).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challenges students’ misunderstandings, facilitates meaning-making, and develops and consolidates their scientific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209460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636314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Transmission lines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7"/>
            <a:ext cx="8356600" cy="756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In this model, transformers make the transmission voltage high and the current low.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71BD1A5-4980-4B7D-9ECF-882B10A8E4ED}"/>
              </a:ext>
            </a:extLst>
          </p:cNvPr>
          <p:cNvSpPr txBox="1">
            <a:spLocks/>
          </p:cNvSpPr>
          <p:nvPr/>
        </p:nvSpPr>
        <p:spPr>
          <a:xfrm>
            <a:off x="457200" y="4307367"/>
            <a:ext cx="8243454" cy="1800825"/>
          </a:xfrm>
          <a:prstGeom prst="rect">
            <a:avLst/>
          </a:prstGeom>
          <a:solidFill>
            <a:srgbClr val="FAFAEA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The model is safe because:</a:t>
            </a:r>
          </a:p>
          <a:p>
            <a:pPr marL="450850" indent="-182563">
              <a:lnSpc>
                <a:spcPct val="134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It uses a low voltage </a:t>
            </a:r>
            <a:r>
              <a:rPr lang="en-US" dirty="0" err="1"/>
              <a:t>a.c</a:t>
            </a:r>
            <a:r>
              <a:rPr lang="en-US" dirty="0"/>
              <a:t>. supply of no more than 2 V</a:t>
            </a:r>
          </a:p>
          <a:p>
            <a:pPr marL="450850" indent="-182563">
              <a:lnSpc>
                <a:spcPct val="134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The voltage in the transmission lines is no more than about 28 V</a:t>
            </a:r>
          </a:p>
          <a:p>
            <a:pPr marL="450850" indent="-182563">
              <a:lnSpc>
                <a:spcPct val="134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The step-down transformer is connected the right way round.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FDDBF-B2AA-4374-9C42-BE99AE96EA52}"/>
              </a:ext>
            </a:extLst>
          </p:cNvPr>
          <p:cNvSpPr txBox="1"/>
          <p:nvPr/>
        </p:nvSpPr>
        <p:spPr>
          <a:xfrm>
            <a:off x="2146300" y="3480413"/>
            <a:ext cx="1079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</a:rPr>
              <a:t>Step-up transformer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CF18522-3869-48F4-9B3A-658AE8040E9A}"/>
              </a:ext>
            </a:extLst>
          </p:cNvPr>
          <p:cNvSpPr txBox="1"/>
          <p:nvPr/>
        </p:nvSpPr>
        <p:spPr>
          <a:xfrm>
            <a:off x="6858000" y="3480413"/>
            <a:ext cx="1079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Verdana" panose="020B0604030504040204" pitchFamily="34" charset="0"/>
                <a:ea typeface="Verdana" panose="020B0604030504040204" pitchFamily="34" charset="0"/>
              </a:rPr>
              <a:t>Step-down transformer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729477"/>
            <a:ext cx="8243454" cy="2255334"/>
            <a:chOff x="457200" y="1729477"/>
            <a:chExt cx="8243454" cy="22553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72165E5-65C9-46D9-B350-07CF993FF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729477"/>
              <a:ext cx="8243454" cy="225533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416969" y="3069431"/>
              <a:ext cx="238125" cy="247650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50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turns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17007" y="3069431"/>
              <a:ext cx="238125" cy="247650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600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turns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32816" y="3071485"/>
              <a:ext cx="238125" cy="247650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600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turns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2854" y="3071485"/>
              <a:ext cx="238125" cy="247650"/>
            </a:xfrm>
            <a:prstGeom prst="rect">
              <a:avLst/>
            </a:prstGeom>
            <a:solidFill>
              <a:srgbClr val="FF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5</a:t>
              </a:r>
              <a:r>
                <a:rPr lang="en-GB" sz="800" dirty="0" smtClean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turns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36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D43AF6-E88B-4D02-8B09-E926E3F3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636314"/>
            <a:ext cx="9144000" cy="6232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209" y="1777723"/>
            <a:ext cx="4998744" cy="136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 lines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517585" y="1346205"/>
            <a:ext cx="3736915" cy="1992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How bright the second bulb will be</a:t>
            </a:r>
            <a:r>
              <a:rPr lang="en-US" dirty="0"/>
              <a:t>: </a:t>
            </a:r>
          </a:p>
          <a:p>
            <a:pPr marL="355600" marR="0" lvl="0" indent="-1778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with the transformers </a:t>
            </a:r>
          </a:p>
          <a:p>
            <a:pPr marL="355600" marR="0" lvl="0" indent="-1778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without the transformers.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517585" y="3663835"/>
            <a:ext cx="3736914" cy="199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</a:p>
          <a:p>
            <a:pPr lvl="0">
              <a:defRPr/>
            </a:pPr>
            <a:r>
              <a:rPr lang="en-US" dirty="0"/>
              <a:t>In each case, why do you think the bulb will be this bright?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2BEDA7-050F-4340-8AE2-FCB54E055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0" y="3758923"/>
            <a:ext cx="416456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BFF143-6B1A-4695-9A46-1B02EFFD6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636314"/>
            <a:ext cx="9144000" cy="623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419" y="1843951"/>
            <a:ext cx="3763935" cy="2520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 lines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517584" y="2191109"/>
            <a:ext cx="5080959" cy="15872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How bright is the second bulb:</a:t>
            </a:r>
          </a:p>
          <a:p>
            <a:pPr marL="355600" lvl="0" indent="-177800">
              <a:buFont typeface="Arial" panose="020B0604020202020204" pitchFamily="34" charset="0"/>
              <a:buChar char="•"/>
              <a:defRPr/>
            </a:pPr>
            <a:r>
              <a:rPr lang="en-US" dirty="0"/>
              <a:t>with the transformers? </a:t>
            </a:r>
          </a:p>
          <a:p>
            <a:pPr marL="355600" lvl="0" indent="-177800">
              <a:buFont typeface="Arial" panose="020B0604020202020204" pitchFamily="34" charset="0"/>
              <a:buChar char="•"/>
              <a:defRPr/>
            </a:pPr>
            <a:r>
              <a:rPr lang="en-US" dirty="0"/>
              <a:t>without the transformers?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517582" y="4176529"/>
            <a:ext cx="8143339" cy="16170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</a:p>
          <a:p>
            <a:pPr lvl="0">
              <a:defRPr/>
            </a:pPr>
            <a:r>
              <a:rPr lang="en-US" dirty="0"/>
              <a:t>Were your prediction and explanation correct?</a:t>
            </a:r>
          </a:p>
          <a:p>
            <a:pPr>
              <a:defRPr/>
            </a:pPr>
            <a:r>
              <a:rPr lang="en-GB" dirty="0"/>
              <a:t>Try to improve your first explanation to explain what happened more clearly. </a:t>
            </a: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531392" y="1043797"/>
            <a:ext cx="5080959" cy="74915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 a demonstration of the transmission lines.</a:t>
            </a:r>
          </a:p>
        </p:txBody>
      </p:sp>
      <p:sp>
        <p:nvSpPr>
          <p:cNvPr id="14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A2003058-DFEB-49BA-B56B-F13C88579C96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4066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1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Talking volts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457200" y="863128"/>
            <a:ext cx="8243454" cy="502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Two different voltage measurements relate to transmission lines:</a:t>
            </a:r>
          </a:p>
          <a:p>
            <a:pPr marL="712788" indent="-357188">
              <a:lnSpc>
                <a:spcPct val="134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transmission voltage</a:t>
            </a:r>
          </a:p>
          <a:p>
            <a:pPr marL="712788" indent="-357188">
              <a:lnSpc>
                <a:spcPct val="134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voltage drop along the length of a transmission line.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2FB6C3-DC0F-48FE-9AF5-18DDE0D2344D}"/>
              </a:ext>
            </a:extLst>
          </p:cNvPr>
          <p:cNvGrpSpPr/>
          <p:nvPr/>
        </p:nvGrpSpPr>
        <p:grpSpPr>
          <a:xfrm>
            <a:off x="502598" y="2506363"/>
            <a:ext cx="8103041" cy="2291200"/>
            <a:chOff x="502598" y="2506363"/>
            <a:chExt cx="8103041" cy="2291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2D312C-FF62-4106-B996-F678A774801D}"/>
                </a:ext>
              </a:extLst>
            </p:cNvPr>
            <p:cNvGrpSpPr/>
            <p:nvPr/>
          </p:nvGrpSpPr>
          <p:grpSpPr>
            <a:xfrm>
              <a:off x="502598" y="2506363"/>
              <a:ext cx="8103041" cy="2291200"/>
              <a:chOff x="520479" y="2518238"/>
              <a:chExt cx="8103041" cy="229120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8AC8448-03DF-4D4B-B83A-493609430753}"/>
                  </a:ext>
                </a:extLst>
              </p:cNvPr>
              <p:cNvGrpSpPr/>
              <p:nvPr/>
            </p:nvGrpSpPr>
            <p:grpSpPr>
              <a:xfrm>
                <a:off x="520479" y="2760581"/>
                <a:ext cx="8103041" cy="2048857"/>
                <a:chOff x="457200" y="2760581"/>
                <a:chExt cx="8103041" cy="2048857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3BD2B5-F8C5-4E29-A1BB-586DF6C138C3}"/>
                    </a:ext>
                  </a:extLst>
                </p:cNvPr>
                <p:cNvSpPr txBox="1"/>
                <p:nvPr/>
              </p:nvSpPr>
              <p:spPr>
                <a:xfrm>
                  <a:off x="457200" y="4286218"/>
                  <a:ext cx="1373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tx2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Step-up transformer</a:t>
                  </a:r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D0C2AE56-2C9A-42F1-A004-AD32414995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31921" y="2760581"/>
                  <a:ext cx="6163590" cy="2048434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D1C8BA-DA03-4BBD-9D2B-D406F9CE396F}"/>
                    </a:ext>
                  </a:extLst>
                </p:cNvPr>
                <p:cNvSpPr txBox="1"/>
                <p:nvPr/>
              </p:nvSpPr>
              <p:spPr>
                <a:xfrm>
                  <a:off x="7595041" y="3070506"/>
                  <a:ext cx="965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>
                      <a:solidFill>
                        <a:srgbClr val="303B4A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Step-down</a:t>
                  </a:r>
                </a:p>
                <a:p>
                  <a:pPr algn="ctr"/>
                  <a:r>
                    <a:rPr lang="en-GB" sz="1000" dirty="0">
                      <a:solidFill>
                        <a:srgbClr val="303B4A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transformer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822528-5C95-40D6-B16D-A64555E89F8B}"/>
                  </a:ext>
                </a:extLst>
              </p:cNvPr>
              <p:cNvSpPr txBox="1"/>
              <p:nvPr/>
            </p:nvSpPr>
            <p:spPr>
              <a:xfrm>
                <a:off x="2208808" y="3422494"/>
                <a:ext cx="11519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400 kV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A9E1E2-4CF6-4223-81C7-4E85CA2DBB04}"/>
                  </a:ext>
                </a:extLst>
              </p:cNvPr>
              <p:cNvSpPr txBox="1"/>
              <p:nvPr/>
            </p:nvSpPr>
            <p:spPr>
              <a:xfrm>
                <a:off x="6519553" y="2518238"/>
                <a:ext cx="8883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303B4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390 kV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4F61E2-A350-493A-857A-B2026C556A49}"/>
                </a:ext>
              </a:extLst>
            </p:cNvPr>
            <p:cNvSpPr txBox="1"/>
            <p:nvPr/>
          </p:nvSpPr>
          <p:spPr>
            <a:xfrm>
              <a:off x="4721886" y="4273920"/>
              <a:ext cx="1872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 kA through each line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39B1C25-C7A4-4317-AF7C-15B1B093AB09}"/>
              </a:ext>
            </a:extLst>
          </p:cNvPr>
          <p:cNvSpPr/>
          <p:nvPr/>
        </p:nvSpPr>
        <p:spPr>
          <a:xfrm>
            <a:off x="6975889" y="5529695"/>
            <a:ext cx="1729961" cy="346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 algn="r">
              <a:lnSpc>
                <a:spcPct val="134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(1 kA = 1000 A) </a:t>
            </a:r>
          </a:p>
        </p:txBody>
      </p:sp>
    </p:spTree>
    <p:extLst>
      <p:ext uri="{BB962C8B-B14F-4D97-AF65-F5344CB8AC3E}">
        <p14:creationId xmlns:p14="http://schemas.microsoft.com/office/powerpoint/2010/main" val="104455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088B137-1CFA-492D-A8E2-64C2C5B7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Talking volts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5414" y="4310258"/>
            <a:ext cx="1496848" cy="1388358"/>
            <a:chOff x="0" y="0"/>
            <a:chExt cx="1084952" cy="964320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200025" y="0"/>
              <a:ext cx="475615" cy="611505"/>
              <a:chOff x="0" y="0"/>
              <a:chExt cx="527901" cy="688156"/>
            </a:xfrm>
          </p:grpSpPr>
          <p:sp>
            <p:nvSpPr>
              <p:cNvPr id="27" name="Freeform 26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 userDrawn="1"/>
          </p:nvGrpSpPr>
          <p:grpSpPr>
            <a:xfrm>
              <a:off x="0" y="276225"/>
              <a:ext cx="475615" cy="611505"/>
              <a:chOff x="0" y="0"/>
              <a:chExt cx="527901" cy="688156"/>
            </a:xfrm>
          </p:grpSpPr>
          <p:sp>
            <p:nvSpPr>
              <p:cNvPr id="25" name="Freeform 24"/>
              <p:cNvSpPr/>
              <p:nvPr userDrawn="1"/>
            </p:nvSpPr>
            <p:spPr>
              <a:xfrm>
                <a:off x="0" y="334638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70701" y="0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394913" y="165239"/>
              <a:ext cx="475615" cy="611505"/>
              <a:chOff x="-270004" y="153794"/>
              <a:chExt cx="527901" cy="688155"/>
            </a:xfrm>
          </p:grpSpPr>
          <p:sp>
            <p:nvSpPr>
              <p:cNvPr id="23" name="Freeform 22"/>
              <p:cNvSpPr/>
              <p:nvPr userDrawn="1"/>
            </p:nvSpPr>
            <p:spPr>
              <a:xfrm>
                <a:off x="-270004" y="488431"/>
                <a:ext cx="527901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Oval 23"/>
              <p:cNvSpPr/>
              <p:nvPr userDrawn="1"/>
            </p:nvSpPr>
            <p:spPr>
              <a:xfrm>
                <a:off x="-199304" y="153794"/>
                <a:ext cx="386499" cy="3864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609338" y="352815"/>
              <a:ext cx="475614" cy="611505"/>
              <a:chOff x="295728" y="11158"/>
              <a:chExt cx="527900" cy="688156"/>
            </a:xfrm>
          </p:grpSpPr>
          <p:sp>
            <p:nvSpPr>
              <p:cNvPr id="19" name="Freeform 18"/>
              <p:cNvSpPr/>
              <p:nvPr userDrawn="1"/>
            </p:nvSpPr>
            <p:spPr>
              <a:xfrm>
                <a:off x="295728" y="345796"/>
                <a:ext cx="527900" cy="353518"/>
              </a:xfrm>
              <a:custGeom>
                <a:avLst/>
                <a:gdLst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28"/>
                  <a:gd name="connsiteY0" fmla="*/ 377072 h 377072"/>
                  <a:gd name="connsiteX1" fmla="*/ 537328 w 537328"/>
                  <a:gd name="connsiteY1" fmla="*/ 18853 h 377072"/>
                  <a:gd name="connsiteX2" fmla="*/ 9427 w 537328"/>
                  <a:gd name="connsiteY2" fmla="*/ 18853 h 377072"/>
                  <a:gd name="connsiteX3" fmla="*/ 9427 w 537328"/>
                  <a:gd name="connsiteY3" fmla="*/ 0 h 377072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32"/>
                  <a:gd name="connsiteY0" fmla="*/ 384069 h 384069"/>
                  <a:gd name="connsiteX1" fmla="*/ 537328 w 537332"/>
                  <a:gd name="connsiteY1" fmla="*/ 25850 h 384069"/>
                  <a:gd name="connsiteX2" fmla="*/ 9427 w 537332"/>
                  <a:gd name="connsiteY2" fmla="*/ 25850 h 384069"/>
                  <a:gd name="connsiteX3" fmla="*/ 9427 w 537332"/>
                  <a:gd name="connsiteY3" fmla="*/ 6997 h 384069"/>
                  <a:gd name="connsiteX0" fmla="*/ 0 w 537328"/>
                  <a:gd name="connsiteY0" fmla="*/ 710852 h 710852"/>
                  <a:gd name="connsiteX1" fmla="*/ 537328 w 537328"/>
                  <a:gd name="connsiteY1" fmla="*/ 352633 h 710852"/>
                  <a:gd name="connsiteX2" fmla="*/ 9427 w 537328"/>
                  <a:gd name="connsiteY2" fmla="*/ 352633 h 710852"/>
                  <a:gd name="connsiteX3" fmla="*/ 9427 w 537328"/>
                  <a:gd name="connsiteY3" fmla="*/ 333780 h 710852"/>
                  <a:gd name="connsiteX0" fmla="*/ 0 w 537328"/>
                  <a:gd name="connsiteY0" fmla="*/ 1461154 h 1461154"/>
                  <a:gd name="connsiteX1" fmla="*/ 537328 w 537328"/>
                  <a:gd name="connsiteY1" fmla="*/ 1102935 h 1461154"/>
                  <a:gd name="connsiteX2" fmla="*/ 9427 w 537328"/>
                  <a:gd name="connsiteY2" fmla="*/ 1102935 h 1461154"/>
                  <a:gd name="connsiteX3" fmla="*/ 160256 w 537328"/>
                  <a:gd name="connsiteY3" fmla="*/ 0 h 1461154"/>
                  <a:gd name="connsiteX0" fmla="*/ 0 w 537328"/>
                  <a:gd name="connsiteY0" fmla="*/ 710853 h 710853"/>
                  <a:gd name="connsiteX1" fmla="*/ 537328 w 537328"/>
                  <a:gd name="connsiteY1" fmla="*/ 352634 h 710853"/>
                  <a:gd name="connsiteX2" fmla="*/ 9427 w 537328"/>
                  <a:gd name="connsiteY2" fmla="*/ 352634 h 710853"/>
                  <a:gd name="connsiteX0" fmla="*/ 0 w 537328"/>
                  <a:gd name="connsiteY0" fmla="*/ 836552 h 836552"/>
                  <a:gd name="connsiteX1" fmla="*/ 537328 w 537328"/>
                  <a:gd name="connsiteY1" fmla="*/ 478333 h 836552"/>
                  <a:gd name="connsiteX2" fmla="*/ 9427 w 537328"/>
                  <a:gd name="connsiteY2" fmla="*/ 478333 h 836552"/>
                  <a:gd name="connsiteX0" fmla="*/ 0 w 537328"/>
                  <a:gd name="connsiteY0" fmla="*/ 737239 h 737239"/>
                  <a:gd name="connsiteX1" fmla="*/ 537328 w 537328"/>
                  <a:gd name="connsiteY1" fmla="*/ 379020 h 737239"/>
                  <a:gd name="connsiteX2" fmla="*/ 9427 w 537328"/>
                  <a:gd name="connsiteY2" fmla="*/ 379020 h 737239"/>
                  <a:gd name="connsiteX0" fmla="*/ 527957 w 527957"/>
                  <a:gd name="connsiteY0" fmla="*/ 379020 h 379020"/>
                  <a:gd name="connsiteX1" fmla="*/ 56 w 527957"/>
                  <a:gd name="connsiteY1" fmla="*/ 379020 h 379020"/>
                  <a:gd name="connsiteX0" fmla="*/ 527957 w 527957"/>
                  <a:gd name="connsiteY0" fmla="*/ 390136 h 390136"/>
                  <a:gd name="connsiteX1" fmla="*/ 56 w 527957"/>
                  <a:gd name="connsiteY1" fmla="*/ 390136 h 390136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0" fmla="*/ 527901 w 527901"/>
                  <a:gd name="connsiteY0" fmla="*/ 438358 h 438358"/>
                  <a:gd name="connsiteX1" fmla="*/ 0 w 527901"/>
                  <a:gd name="connsiteY1" fmla="*/ 438358 h 438358"/>
                  <a:gd name="connsiteX2" fmla="*/ 527901 w 527901"/>
                  <a:gd name="connsiteY2" fmla="*/ 438358 h 4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1" h="438358">
                    <a:moveTo>
                      <a:pt x="527901" y="438358"/>
                    </a:moveTo>
                    <a:cubicBezTo>
                      <a:pt x="520044" y="-139818"/>
                      <a:pt x="3142" y="-152389"/>
                      <a:pt x="0" y="438358"/>
                    </a:cubicBezTo>
                    <a:lnTo>
                      <a:pt x="527901" y="4383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366430" y="11158"/>
                <a:ext cx="386499" cy="38649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" name="Rounded Rectangular Callout 1"/>
          <p:cNvSpPr/>
          <p:nvPr/>
        </p:nvSpPr>
        <p:spPr>
          <a:xfrm>
            <a:off x="914478" y="3429000"/>
            <a:ext cx="2863600" cy="1071560"/>
          </a:xfrm>
          <a:prstGeom prst="wedgeRoundRectCallout">
            <a:avLst>
              <a:gd name="adj1" fmla="val 57575"/>
              <a:gd name="adj2" fmla="val 35534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Jasper: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power transmitted is about 400 000 x 1000.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801870" y="4329742"/>
            <a:ext cx="2808982" cy="1293076"/>
          </a:xfrm>
          <a:prstGeom prst="wedgeRoundRectCallout">
            <a:avLst>
              <a:gd name="adj1" fmla="val -64617"/>
              <a:gd name="adj2" fmla="val -7432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resistance of a transmission line can be calculated using R = P/I</a:t>
            </a:r>
            <a:r>
              <a:rPr lang="en-GB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634708" y="4892778"/>
            <a:ext cx="2685166" cy="1071560"/>
          </a:xfrm>
          <a:prstGeom prst="wedgeRoundRectCallout">
            <a:avLst>
              <a:gd name="adj1" fmla="val 63090"/>
              <a:gd name="adj2" fmla="val -40498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Mya: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Resistance of a transmission line is about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Ω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4184779" y="3211716"/>
            <a:ext cx="3784901" cy="750254"/>
          </a:xfrm>
          <a:prstGeom prst="wedgeRoundRectCallout">
            <a:avLst>
              <a:gd name="adj1" fmla="val -31068"/>
              <a:gd name="adj2" fmla="val 100812"/>
              <a:gd name="adj3" fmla="val 16667"/>
            </a:avLst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Keeley: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power dissipated is about 1000 A x 10 000 V.</a:t>
            </a:r>
          </a:p>
          <a:p>
            <a:pPr algn="ctr"/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57199" y="864000"/>
            <a:ext cx="8153653" cy="795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students are talking about </a:t>
            </a:r>
            <a:r>
              <a:rPr lang="en-GB" sz="1600" dirty="0">
                <a:solidFill>
                  <a:srgbClr val="1F497D">
                    <a:lumMod val="50000"/>
                  </a:srgbClr>
                </a:solidFill>
              </a:rPr>
              <a:t>calculations they can make for the transmission lines using different voltage measurements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9D921-F67A-43A1-A925-64707451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235" y="1454510"/>
            <a:ext cx="5837530" cy="16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241AE-6BEF-4792-80DC-29523A21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1: Diagnostic questions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457200" y="2839454"/>
            <a:ext cx="8285163" cy="335476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zip file containing all the resources for this key concept can be downloaded from </a:t>
            </a:r>
          </a:p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rgbClr val="006580"/>
                </a:solidFill>
              </a:rPr>
              <a:t>www.BestEvidenceScienceTeaching.org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zip file provides: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Teacher guidance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this key concept, including a summary of the research evidence on relevant preconceptions and misunderstandings.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full set of editable and printable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student sheets and teacher notes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for each diagnostic question. The teacher notes include a summary of research evidence, guidance for using the activity, expected answers and suggestions of how to respond to students’ misunderstandings.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457200" y="863125"/>
            <a:ext cx="8285163" cy="191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diagnostic questions to identify quickly where your students are in their conceptual progression, and what preconceptions and misunderstandings they may have.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Then decide how to best focus and sequence your teaching.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further diagnostic questions and response activities to move student</a:t>
            </a:r>
            <a:r>
              <a:rPr lang="en-GB" sz="1600" dirty="0">
                <a:solidFill>
                  <a:schemeClr val="tx1"/>
                </a:solidFill>
              </a:rPr>
              <a:t>s’</a:t>
            </a:r>
            <a:r>
              <a:rPr lang="en-GB" sz="1600" dirty="0"/>
              <a:t> understanding forwards.</a:t>
            </a:r>
          </a:p>
        </p:txBody>
      </p:sp>
    </p:spTree>
    <p:extLst>
      <p:ext uri="{BB962C8B-B14F-4D97-AF65-F5344CB8AC3E}">
        <p14:creationId xmlns:p14="http://schemas.microsoft.com/office/powerpoint/2010/main" val="22639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0B7663C-5035-47CB-B75F-260BE0C8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Mains power</a:t>
            </a:r>
            <a:endParaRPr lang="en-GB" dirty="0"/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57201" y="864000"/>
            <a:ext cx="3365500" cy="6809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4000"/>
              </a:lnSpc>
              <a:defRPr/>
            </a:pPr>
            <a:r>
              <a:rPr lang="en-GB" sz="1400" dirty="0">
                <a:solidFill>
                  <a:srgbClr val="1F497D">
                    <a:lumMod val="50000"/>
                  </a:srgbClr>
                </a:solidFill>
              </a:rPr>
              <a:t>Some students are talking about calculations they can make for the transmission lines using different voltage measurements.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1" y="4639551"/>
            <a:ext cx="8189968" cy="1465043"/>
          </a:xfrm>
          <a:prstGeom prst="rect">
            <a:avLst/>
          </a:prstGeom>
          <a:solidFill>
            <a:srgbClr val="FAFAE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answer: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right about the calculations?</a:t>
            </a:r>
          </a:p>
          <a:p>
            <a:pPr marL="711200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your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wrong about the calculations?</a:t>
            </a:r>
          </a:p>
          <a:p>
            <a:pPr marL="711200" lvl="1" indent="-174625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would you say to help them understand?</a:t>
            </a:r>
          </a:p>
        </p:txBody>
      </p:sp>
      <p:sp>
        <p:nvSpPr>
          <p:cNvPr id="29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DB02002A-1E01-4509-B602-5F66FC3EEE90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AE4440-FB3F-42A3-ACC4-9AC2D4895CA5}"/>
              </a:ext>
            </a:extLst>
          </p:cNvPr>
          <p:cNvGrpSpPr/>
          <p:nvPr/>
        </p:nvGrpSpPr>
        <p:grpSpPr>
          <a:xfrm>
            <a:off x="1098215" y="2321593"/>
            <a:ext cx="6985669" cy="2075113"/>
            <a:chOff x="495300" y="2010791"/>
            <a:chExt cx="6985669" cy="20751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AA860B-6464-4703-A9AE-374615EEA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3456" y="2951971"/>
              <a:ext cx="1089725" cy="1014111"/>
            </a:xfrm>
            <a:prstGeom prst="rect">
              <a:avLst/>
            </a:prstGeom>
          </p:spPr>
        </p:pic>
        <p:sp>
          <p:nvSpPr>
            <p:cNvPr id="28" name="Rounded Rectangular Callout 1">
              <a:extLst>
                <a:ext uri="{FF2B5EF4-FFF2-40B4-BE49-F238E27FC236}">
                  <a16:creationId xmlns:a16="http://schemas.microsoft.com/office/drawing/2014/main" id="{7E51E29F-DD60-48FE-A2C4-9C5DE11E87AF}"/>
                </a:ext>
              </a:extLst>
            </p:cNvPr>
            <p:cNvSpPr/>
            <p:nvPr/>
          </p:nvSpPr>
          <p:spPr>
            <a:xfrm>
              <a:off x="707315" y="2116538"/>
              <a:ext cx="2668841" cy="900742"/>
            </a:xfrm>
            <a:prstGeom prst="wedgeRoundRectCallout">
              <a:avLst>
                <a:gd name="adj1" fmla="val 55196"/>
                <a:gd name="adj2" fmla="val 41174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Jasper: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power transmitted is about 400 000 x 1000.</a:t>
              </a:r>
            </a:p>
          </p:txBody>
        </p:sp>
        <p:sp>
          <p:nvSpPr>
            <p:cNvPr id="31" name="Rounded Rectangular Callout 28">
              <a:extLst>
                <a:ext uri="{FF2B5EF4-FFF2-40B4-BE49-F238E27FC236}">
                  <a16:creationId xmlns:a16="http://schemas.microsoft.com/office/drawing/2014/main" id="{5851F173-0BB6-40A6-950B-AE6BC2B8BF64}"/>
                </a:ext>
              </a:extLst>
            </p:cNvPr>
            <p:cNvSpPr/>
            <p:nvPr/>
          </p:nvSpPr>
          <p:spPr>
            <a:xfrm>
              <a:off x="4863031" y="2833862"/>
              <a:ext cx="2617938" cy="1174128"/>
            </a:xfrm>
            <a:prstGeom prst="wedgeRoundRectCallout">
              <a:avLst>
                <a:gd name="adj1" fmla="val -63647"/>
                <a:gd name="adj2" fmla="val -4187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Leon: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resistance of a transmission line can be calculated using R = P/I</a:t>
              </a:r>
              <a:r>
                <a:rPr lang="en-GB" sz="1600" baseline="300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                        </a:t>
              </a:r>
            </a:p>
          </p:txBody>
        </p:sp>
        <p:sp>
          <p:nvSpPr>
            <p:cNvPr id="32" name="Rounded Rectangular Callout 30">
              <a:extLst>
                <a:ext uri="{FF2B5EF4-FFF2-40B4-BE49-F238E27FC236}">
                  <a16:creationId xmlns:a16="http://schemas.microsoft.com/office/drawing/2014/main" id="{B7A7C428-7E7D-43E8-9444-F6377068E477}"/>
                </a:ext>
              </a:extLst>
            </p:cNvPr>
            <p:cNvSpPr/>
            <p:nvPr/>
          </p:nvSpPr>
          <p:spPr>
            <a:xfrm>
              <a:off x="495300" y="3236953"/>
              <a:ext cx="2502543" cy="848951"/>
            </a:xfrm>
            <a:prstGeom prst="wedgeRoundRectCallout">
              <a:avLst>
                <a:gd name="adj1" fmla="val 62075"/>
                <a:gd name="adj2" fmla="val -30026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Mya: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Resistance  of a transmission line is about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0.1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l-GR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Ω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                       </a:t>
              </a:r>
            </a:p>
          </p:txBody>
        </p:sp>
        <p:sp>
          <p:nvSpPr>
            <p:cNvPr id="35" name="Rounded Rectangular Callout 31">
              <a:extLst>
                <a:ext uri="{FF2B5EF4-FFF2-40B4-BE49-F238E27FC236}">
                  <a16:creationId xmlns:a16="http://schemas.microsoft.com/office/drawing/2014/main" id="{5B989D00-777C-40EC-918B-E5049FD4C9A6}"/>
                </a:ext>
              </a:extLst>
            </p:cNvPr>
            <p:cNvSpPr/>
            <p:nvPr/>
          </p:nvSpPr>
          <p:spPr>
            <a:xfrm>
              <a:off x="3588171" y="2010791"/>
              <a:ext cx="3527483" cy="624458"/>
            </a:xfrm>
            <a:prstGeom prst="wedgeRoundRectCallout">
              <a:avLst>
                <a:gd name="adj1" fmla="val -32868"/>
                <a:gd name="adj2" fmla="val 106913"/>
                <a:gd name="adj3" fmla="val 16667"/>
              </a:avLst>
            </a:prstGeom>
            <a:solidFill>
              <a:srgbClr val="FAFAEA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Keeley: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power dissipated is about 1000 A x 10 000 V.</a:t>
              </a:r>
            </a:p>
            <a:p>
              <a:pPr algn="ctr"/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43A6E75-560D-4D4F-98D6-584593AB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658" y="704268"/>
            <a:ext cx="5192065" cy="15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DC8B90-6296-44D4-B039-8AF8FAB7D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FEE82B-293C-4FD5-892A-858055890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9" y="1573636"/>
            <a:ext cx="7554191" cy="4658418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11550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10253F"/>
                </a:solidFill>
              </a:rPr>
              <a:t>A big current flows through power lines.</a:t>
            </a:r>
          </a:p>
          <a:p>
            <a:r>
              <a:rPr lang="en-GB" dirty="0">
                <a:solidFill>
                  <a:srgbClr val="10253F"/>
                </a:solidFill>
              </a:rPr>
              <a:t>The bigger the current, the hotter the wires.</a:t>
            </a:r>
          </a:p>
          <a:p>
            <a:r>
              <a:rPr lang="en-GB" dirty="0">
                <a:solidFill>
                  <a:srgbClr val="10253F"/>
                </a:solidFill>
              </a:rPr>
              <a:t>When the wires are hotter, they </a:t>
            </a:r>
            <a:r>
              <a:rPr lang="en-GB" b="1" dirty="0">
                <a:solidFill>
                  <a:srgbClr val="C00000"/>
                </a:solidFill>
              </a:rPr>
              <a:t>dissipate</a:t>
            </a:r>
            <a:r>
              <a:rPr lang="en-GB" dirty="0">
                <a:solidFill>
                  <a:srgbClr val="10253F"/>
                </a:solidFill>
              </a:rPr>
              <a:t> more power.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 line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FBCD2E-5634-4484-946C-1C981DC2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5836CB-AD7E-4B78-9C2E-0AD292AD0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45" y="1189060"/>
            <a:ext cx="3887069" cy="239702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7887" y="4027056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07887" y="4686874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07887" y="5346692"/>
            <a:ext cx="5687471" cy="540142"/>
          </a:xfrm>
          <a:prstGeom prst="rect">
            <a:avLst/>
          </a:prstGeom>
          <a:solidFill>
            <a:srgbClr val="FAFAEA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5062" y="4114790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4238" y="4112461"/>
            <a:ext cx="533112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Electrons are causing metal ions to vibrate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faster. 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062" y="4772208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237" y="4769879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Electrons are moving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along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wire more quickly.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5062" y="5432026"/>
            <a:ext cx="31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237" y="5429697"/>
            <a:ext cx="5331121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electrons are moving through the wire.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70289" y="4027056"/>
            <a:ext cx="2730061" cy="544860"/>
            <a:chOff x="5846013" y="2914258"/>
            <a:chExt cx="2954337" cy="544860"/>
          </a:xfrm>
        </p:grpSpPr>
        <p:sp>
          <p:nvSpPr>
            <p:cNvPr id="49" name="Rectangle 48"/>
            <p:cNvSpPr/>
            <p:nvPr/>
          </p:nvSpPr>
          <p:spPr>
            <a:xfrm>
              <a:off x="5846013" y="2914258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323826" y="291425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84919" y="29189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62087" y="291648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70289" y="4686874"/>
            <a:ext cx="2730061" cy="544860"/>
            <a:chOff x="5846013" y="3574076"/>
            <a:chExt cx="2954337" cy="544860"/>
          </a:xfrm>
        </p:grpSpPr>
        <p:sp>
          <p:nvSpPr>
            <p:cNvPr id="51" name="Rectangle 50"/>
            <p:cNvSpPr/>
            <p:nvPr/>
          </p:nvSpPr>
          <p:spPr>
            <a:xfrm>
              <a:off x="5846013" y="3574076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320305" y="357407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81398" y="3578794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58566" y="357630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070289" y="5346692"/>
            <a:ext cx="2730061" cy="549393"/>
            <a:chOff x="5846013" y="4233894"/>
            <a:chExt cx="2954337" cy="549393"/>
          </a:xfrm>
        </p:grpSpPr>
        <p:sp>
          <p:nvSpPr>
            <p:cNvPr id="52" name="Rectangle 51"/>
            <p:cNvSpPr/>
            <p:nvPr/>
          </p:nvSpPr>
          <p:spPr>
            <a:xfrm>
              <a:off x="5846013" y="4233894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320305" y="423842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581398" y="4243145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8566" y="4240656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70289" y="3071758"/>
            <a:ext cx="2730061" cy="838779"/>
            <a:chOff x="5846013" y="2252879"/>
            <a:chExt cx="2954337" cy="544860"/>
          </a:xfrm>
        </p:grpSpPr>
        <p:sp>
          <p:nvSpPr>
            <p:cNvPr id="69" name="Rectangle 68"/>
            <p:cNvSpPr/>
            <p:nvPr/>
          </p:nvSpPr>
          <p:spPr>
            <a:xfrm>
              <a:off x="5846013" y="2252879"/>
              <a:ext cx="295433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323826" y="2252879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84919" y="2257597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062087" y="2255108"/>
              <a:ext cx="0" cy="540142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70289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237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right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35318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8580" y="3075441"/>
            <a:ext cx="68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en-GB" sz="1200" b="1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GB" sz="1200" dirty="0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this is wrong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4C6BABD-4FC5-45B2-BAD5-D15750F11EE4}"/>
              </a:ext>
            </a:extLst>
          </p:cNvPr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/>
              <a:t>Hot line</a:t>
            </a:r>
            <a:endParaRPr lang="en-GB" dirty="0"/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22B46E0E-0091-4070-99C4-65B564D57437}"/>
              </a:ext>
            </a:extLst>
          </p:cNvPr>
          <p:cNvSpPr txBox="1">
            <a:spLocks/>
          </p:cNvSpPr>
          <p:nvPr/>
        </p:nvSpPr>
        <p:spPr>
          <a:xfrm>
            <a:off x="457199" y="863125"/>
            <a:ext cx="8343151" cy="15070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dirty="0"/>
              <a:t>Why does a bigger current heat up the power lines?</a:t>
            </a:r>
          </a:p>
        </p:txBody>
      </p:sp>
      <p:sp>
        <p:nvSpPr>
          <p:cNvPr id="50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C9E139C2-CC8C-4E0A-954E-B156F40BB7FD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E5A4C8B5-6865-414A-A06C-74837FC09014}"/>
              </a:ext>
            </a:extLst>
          </p:cNvPr>
          <p:cNvSpPr txBox="1">
            <a:spLocks/>
          </p:cNvSpPr>
          <p:nvPr/>
        </p:nvSpPr>
        <p:spPr>
          <a:xfrm>
            <a:off x="457199" y="3504808"/>
            <a:ext cx="5293895" cy="4016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4000"/>
              </a:lnSpc>
              <a:defRPr/>
            </a:pPr>
            <a:r>
              <a:rPr lang="en-US" sz="1400" dirty="0"/>
              <a:t>What do you think about each statement?</a:t>
            </a:r>
          </a:p>
        </p:txBody>
      </p:sp>
    </p:spTree>
    <p:extLst>
      <p:ext uri="{BB962C8B-B14F-4D97-AF65-F5344CB8AC3E}">
        <p14:creationId xmlns:p14="http://schemas.microsoft.com/office/powerpoint/2010/main" val="20629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2052" name="Picture 4" descr="Free Alternative Blade photo and picture">
            <a:extLst>
              <a:ext uri="{FF2B5EF4-FFF2-40B4-BE49-F238E27FC236}">
                <a16:creationId xmlns:a16="http://schemas.microsoft.com/office/drawing/2014/main" id="{274D0CB8-CB21-427B-B847-CC2F3FDE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95" y="1844583"/>
            <a:ext cx="6009209" cy="33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6955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A wind turbine has a power of 2 MW (2 000 000 W).</a:t>
            </a:r>
          </a:p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The voltage across it is 1000 V.</a:t>
            </a:r>
          </a:p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	</a:t>
            </a:r>
          </a:p>
          <a:p>
            <a:pPr marL="35401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 current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D31DE-DC61-412A-8174-060AABC6BDF5}"/>
              </a:ext>
            </a:extLst>
          </p:cNvPr>
          <p:cNvSpPr/>
          <p:nvPr/>
        </p:nvSpPr>
        <p:spPr>
          <a:xfrm>
            <a:off x="457200" y="5338625"/>
            <a:ext cx="8248650" cy="8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lnSpc>
                <a:spcPct val="134000"/>
              </a:lnSpc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Power lines connect the wind turbine to the national grid.</a:t>
            </a:r>
          </a:p>
          <a:p>
            <a:pPr>
              <a:lnSpc>
                <a:spcPct val="134000"/>
              </a:lnSpc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step-up transformer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makes the transmission voltage 275 000 V</a:t>
            </a:r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pic>
        <p:nvPicPr>
          <p:cNvPr id="22" name="Picture 4" descr="Free Alternative Blade photo and picture">
            <a:extLst>
              <a:ext uri="{FF2B5EF4-FFF2-40B4-BE49-F238E27FC236}">
                <a16:creationId xmlns:a16="http://schemas.microsoft.com/office/drawing/2014/main" id="{CC03F4D9-9501-4221-81B9-49005181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49" y="1403268"/>
            <a:ext cx="3551738" cy="19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54014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34000"/>
              </a:lnSpc>
              <a:defRPr/>
            </a:pPr>
            <a:r>
              <a:rPr lang="en-US" dirty="0"/>
              <a:t>What happens to current when transmission voltage is increased?	</a:t>
            </a:r>
          </a:p>
          <a:p>
            <a:pPr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 current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408DF7-7C62-49F7-B161-87BBC0C58995}"/>
              </a:ext>
            </a:extLst>
          </p:cNvPr>
          <p:cNvGrpSpPr/>
          <p:nvPr/>
        </p:nvGrpSpPr>
        <p:grpSpPr>
          <a:xfrm>
            <a:off x="402385" y="3574076"/>
            <a:ext cx="8303467" cy="540142"/>
            <a:chOff x="402385" y="3574076"/>
            <a:chExt cx="8303467" cy="54014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798C408-9F8E-490E-B12E-06E511F611E4}"/>
                </a:ext>
              </a:extLst>
            </p:cNvPr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1135CF-02AC-4B80-AAFB-D995B6819963}"/>
                </a:ext>
              </a:extLst>
            </p:cNvPr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132CEF-32A4-4571-AF11-299A0CAB1B69}"/>
                </a:ext>
              </a:extLst>
            </p:cNvPr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 decreases.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941FC6-F110-496B-9006-F28FAD2AEF33}"/>
              </a:ext>
            </a:extLst>
          </p:cNvPr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833C7F-DDA7-48CE-B5A4-F4B52FC85E3A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E931E6-F193-4271-BDFE-57AEB9A516AF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B3D788B-439A-490A-B3CD-F0B883F0F2DA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 stays the same.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647057-030A-4B1C-B563-410F57D844C7}"/>
              </a:ext>
            </a:extLst>
          </p:cNvPr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7DD52FA-048A-41D8-B19D-8402F5BEFBB1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9C2B04-92FC-4CA6-9EF1-09113F22597D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862A065-4399-4758-8501-A667262D7F07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 increases.</a:t>
              </a:r>
            </a:p>
          </p:txBody>
        </p:sp>
      </p:grpSp>
      <p:sp>
        <p:nvSpPr>
          <p:cNvPr id="24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4683E0BE-B838-4600-A879-79EC0F73ECD9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2682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6"/>
            <a:ext cx="8248650" cy="11289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spcAft>
                <a:spcPts val="600"/>
              </a:spcAft>
              <a:defRPr/>
            </a:pPr>
            <a:r>
              <a:rPr lang="en-US" dirty="0"/>
              <a:t>The power an electrical device has is calculated using P = I x V.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The resistance of the device is calculated using R =      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dissipation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B5C2B2-12ED-4E1A-A25E-5B2A9DAE7E8E}"/>
              </a:ext>
            </a:extLst>
          </p:cNvPr>
          <p:cNvGrpSpPr/>
          <p:nvPr/>
        </p:nvGrpSpPr>
        <p:grpSpPr>
          <a:xfrm>
            <a:off x="6566408" y="1251589"/>
            <a:ext cx="360000" cy="738664"/>
            <a:chOff x="3645408" y="2231136"/>
            <a:chExt cx="360000" cy="7386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9342DA-71EB-4EE1-9175-D1D1426C1BF2}"/>
                </a:ext>
              </a:extLst>
            </p:cNvPr>
            <p:cNvSpPr txBox="1"/>
            <p:nvPr/>
          </p:nvSpPr>
          <p:spPr>
            <a:xfrm>
              <a:off x="3645408" y="223113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E87547-ECA7-432F-BFB7-9F6D02442A92}"/>
                </a:ext>
              </a:extLst>
            </p:cNvPr>
            <p:cNvSpPr txBox="1"/>
            <p:nvPr/>
          </p:nvSpPr>
          <p:spPr>
            <a:xfrm>
              <a:off x="3645408" y="2600468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EE8D734-90C2-4FA3-BFB0-78623EC4C5E6}"/>
                </a:ext>
              </a:extLst>
            </p:cNvPr>
            <p:cNvCxnSpPr/>
            <p:nvPr/>
          </p:nvCxnSpPr>
          <p:spPr>
            <a:xfrm>
              <a:off x="3645408" y="2600468"/>
              <a:ext cx="360000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4396D8E2-952E-4917-AEA6-768CBB697D3E}"/>
              </a:ext>
            </a:extLst>
          </p:cNvPr>
          <p:cNvSpPr txBox="1">
            <a:spLocks/>
          </p:cNvSpPr>
          <p:nvPr/>
        </p:nvSpPr>
        <p:spPr>
          <a:xfrm>
            <a:off x="825500" y="2521328"/>
            <a:ext cx="5130800" cy="12656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r">
              <a:lnSpc>
                <a:spcPct val="134000"/>
              </a:lnSpc>
              <a:defRPr/>
            </a:pPr>
            <a:r>
              <a:rPr lang="en-US" dirty="0"/>
              <a:t>Rearranging the resistance equation:</a:t>
            </a:r>
          </a:p>
          <a:p>
            <a:pPr marL="360363" indent="-360363" algn="r">
              <a:lnSpc>
                <a:spcPct val="134000"/>
              </a:lnSpc>
              <a:defRPr/>
            </a:pPr>
            <a:r>
              <a:rPr lang="en-US" dirty="0"/>
              <a:t>Substituting this into the power equation:</a:t>
            </a:r>
          </a:p>
          <a:p>
            <a:pPr marL="360363" indent="-360363" algn="r">
              <a:lnSpc>
                <a:spcPct val="134000"/>
              </a:lnSpc>
              <a:defRPr/>
            </a:pPr>
            <a:r>
              <a:rPr lang="en-US" dirty="0"/>
              <a:t>Which gives: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330DD-CD9B-48F8-8AC5-E3337B1252EB}"/>
              </a:ext>
            </a:extLst>
          </p:cNvPr>
          <p:cNvSpPr/>
          <p:nvPr/>
        </p:nvSpPr>
        <p:spPr>
          <a:xfrm>
            <a:off x="6200308" y="2521328"/>
            <a:ext cx="1828800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34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= I x R</a:t>
            </a:r>
          </a:p>
          <a:p>
            <a:pPr marL="360363" indent="-360363">
              <a:lnSpc>
                <a:spcPct val="134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= I x (I x R)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= I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 R</a:t>
            </a:r>
            <a:endParaRPr lang="en-GB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F79365F-D0E8-4320-80ED-AE76499BA167}"/>
              </a:ext>
            </a:extLst>
          </p:cNvPr>
          <p:cNvSpPr txBox="1">
            <a:spLocks/>
          </p:cNvSpPr>
          <p:nvPr/>
        </p:nvSpPr>
        <p:spPr>
          <a:xfrm>
            <a:off x="2277644" y="4514140"/>
            <a:ext cx="4288764" cy="1378660"/>
          </a:xfrm>
          <a:prstGeom prst="rect">
            <a:avLst/>
          </a:prstGeom>
          <a:solidFill>
            <a:srgbClr val="FAFAEA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defRPr/>
            </a:pPr>
            <a:r>
              <a:rPr lang="en-US" sz="1600" dirty="0"/>
              <a:t>	V is the voltage across the device.</a:t>
            </a:r>
          </a:p>
          <a:p>
            <a:pPr marL="360363" indent="-360363">
              <a:defRPr/>
            </a:pPr>
            <a:r>
              <a:rPr lang="en-US" sz="1600" dirty="0"/>
              <a:t>	I is the current through the device.</a:t>
            </a:r>
          </a:p>
          <a:p>
            <a:pPr marL="360363" indent="-360363">
              <a:defRPr/>
            </a:pPr>
            <a:r>
              <a:rPr lang="en-US" sz="1600" dirty="0"/>
              <a:t>	R is the resistance of the device.</a:t>
            </a:r>
          </a:p>
          <a:p>
            <a:pPr marL="360363" indent="-360363">
              <a:defRPr/>
            </a:pPr>
            <a:r>
              <a:rPr lang="en-US" sz="1600" dirty="0"/>
              <a:t>	P is the power of the device.</a:t>
            </a:r>
          </a:p>
        </p:txBody>
      </p:sp>
    </p:spTree>
    <p:extLst>
      <p:ext uri="{BB962C8B-B14F-4D97-AF65-F5344CB8AC3E}">
        <p14:creationId xmlns:p14="http://schemas.microsoft.com/office/powerpoint/2010/main" val="12231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46"/>
            <a:ext cx="9144000" cy="62320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4BD6BA9-3653-4817-A0E0-3F791032BE39}"/>
              </a:ext>
            </a:extLst>
          </p:cNvPr>
          <p:cNvGrpSpPr/>
          <p:nvPr/>
        </p:nvGrpSpPr>
        <p:grpSpPr>
          <a:xfrm>
            <a:off x="1795384" y="2700179"/>
            <a:ext cx="5239579" cy="1477800"/>
            <a:chOff x="1936295" y="2682618"/>
            <a:chExt cx="5239579" cy="1477800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AAE19A2-7B4A-4730-BF2E-15F50BDE9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295" y="2682618"/>
              <a:ext cx="2396432" cy="14778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8411D7-7088-417E-9632-626DC32E0BAE}"/>
                </a:ext>
              </a:extLst>
            </p:cNvPr>
            <p:cNvGrpSpPr/>
            <p:nvPr/>
          </p:nvGrpSpPr>
          <p:grpSpPr>
            <a:xfrm>
              <a:off x="5264773" y="3031814"/>
              <a:ext cx="1911101" cy="759036"/>
              <a:chOff x="3259616" y="2978859"/>
              <a:chExt cx="1911101" cy="75903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927D726-1B7B-402F-9978-6D63FF2DD3CF}"/>
                  </a:ext>
                </a:extLst>
              </p:cNvPr>
              <p:cNvSpPr/>
              <p:nvPr/>
            </p:nvSpPr>
            <p:spPr>
              <a:xfrm>
                <a:off x="3259616" y="2999231"/>
                <a:ext cx="1911101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 = </a:t>
                </a:r>
                <a:r>
                  <a:rPr lang="en-US" sz="4200" b="1" dirty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</a:t>
                </a:r>
                <a:r>
                  <a:rPr lang="en-US" sz="2400" b="1" baseline="300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x R</a:t>
                </a:r>
                <a:endParaRPr lang="en-GB" sz="24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BBA782-4DBC-4A52-95C9-6184C2A9AC9A}"/>
                  </a:ext>
                </a:extLst>
              </p:cNvPr>
              <p:cNvSpPr txBox="1"/>
              <p:nvPr/>
            </p:nvSpPr>
            <p:spPr>
              <a:xfrm>
                <a:off x="4234155" y="2978859"/>
                <a:ext cx="390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9169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A transmission line has a resistance and is heated by current.</a:t>
            </a:r>
          </a:p>
          <a:p>
            <a:pPr marL="360363" indent="-360363">
              <a:lnSpc>
                <a:spcPct val="134000"/>
              </a:lnSpc>
              <a:defRPr/>
            </a:pPr>
            <a:r>
              <a:rPr lang="en-US" dirty="0"/>
              <a:t>It is warmer than its surroundings and dissipates power.</a:t>
            </a:r>
          </a:p>
          <a:p>
            <a:pPr marL="360363" indent="-36036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US" dirty="0"/>
              <a:t>dissipation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3AFD2B-B394-4D64-9783-3537B43E7E84}"/>
              </a:ext>
            </a:extLst>
          </p:cNvPr>
          <p:cNvGrpSpPr/>
          <p:nvPr/>
        </p:nvGrpSpPr>
        <p:grpSpPr>
          <a:xfrm>
            <a:off x="402383" y="5553530"/>
            <a:ext cx="8303467" cy="540142"/>
            <a:chOff x="402385" y="3574076"/>
            <a:chExt cx="8303467" cy="54014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AD9FC28-A477-487A-B463-FDF79F142E82}"/>
                </a:ext>
              </a:extLst>
            </p:cNvPr>
            <p:cNvSpPr/>
            <p:nvPr/>
          </p:nvSpPr>
          <p:spPr>
            <a:xfrm>
              <a:off x="402385" y="3574076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617812A-63DA-48AE-986C-60EBF143EB70}"/>
                </a:ext>
              </a:extLst>
            </p:cNvPr>
            <p:cNvSpPr txBox="1"/>
            <p:nvPr/>
          </p:nvSpPr>
          <p:spPr>
            <a:xfrm>
              <a:off x="457200" y="3659410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6B5E483-3CB9-4DF0-9313-FEC69CB1780B}"/>
                </a:ext>
              </a:extLst>
            </p:cNvPr>
            <p:cNvSpPr txBox="1"/>
            <p:nvPr/>
          </p:nvSpPr>
          <p:spPr>
            <a:xfrm>
              <a:off x="977841" y="3657081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Nine times more power is dissipated.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C967C4-6EB0-4888-9D6E-E9E1CD9A496E}"/>
              </a:ext>
            </a:extLst>
          </p:cNvPr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8F5318-7588-4F5F-B85A-1B5B68C3E88D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9115312-7D47-4F14-8679-372F8F48576A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8323A6-824A-4CD7-8E49-0B8041AEE637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Three times more power is dissipated.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E2E193-5B65-4CD4-99AF-099046F1C377}"/>
              </a:ext>
            </a:extLst>
          </p:cNvPr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8625B92-DB1F-4099-8AD9-7ABFAC180B95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E474B67-2104-4DB3-9424-7AB5F314BDCD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60DB0DB-5BEB-415B-99D0-F87F28315AA5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Six times more power is dissipated.</a:t>
              </a:r>
            </a:p>
          </p:txBody>
        </p:sp>
      </p:grpSp>
      <p:sp>
        <p:nvSpPr>
          <p:cNvPr id="92" name="Text Placeholder 16">
            <a:extLst>
              <a:ext uri="{FF2B5EF4-FFF2-40B4-BE49-F238E27FC236}">
                <a16:creationId xmlns:a16="http://schemas.microsoft.com/office/drawing/2014/main" id="{F9F1659A-6F11-4E7C-BCC3-B32C186D3C87}"/>
              </a:ext>
            </a:extLst>
          </p:cNvPr>
          <p:cNvSpPr txBox="1">
            <a:spLocks/>
          </p:cNvSpPr>
          <p:nvPr/>
        </p:nvSpPr>
        <p:spPr>
          <a:xfrm>
            <a:off x="457200" y="1895291"/>
            <a:ext cx="8248650" cy="9169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34000"/>
              </a:lnSpc>
              <a:defRPr/>
            </a:pPr>
            <a:r>
              <a:rPr lang="en-US" b="1" dirty="0"/>
              <a:t>1.</a:t>
            </a:r>
            <a:r>
              <a:rPr lang="en-US" dirty="0"/>
              <a:t>	What happens to the amount of power dissipated if the current through a transmission line is tripled?</a:t>
            </a:r>
          </a:p>
        </p:txBody>
      </p:sp>
    </p:spTree>
    <p:extLst>
      <p:ext uri="{BB962C8B-B14F-4D97-AF65-F5344CB8AC3E}">
        <p14:creationId xmlns:p14="http://schemas.microsoft.com/office/powerpoint/2010/main" val="142550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2438D39-9DE4-41D0-BC53-7F68AF93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625946"/>
            <a:ext cx="9144000" cy="6232054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5AD29282-BFE2-4D40-AA0C-795570533EF3}"/>
              </a:ext>
            </a:extLst>
          </p:cNvPr>
          <p:cNvSpPr txBox="1">
            <a:spLocks/>
          </p:cNvSpPr>
          <p:nvPr/>
        </p:nvSpPr>
        <p:spPr>
          <a:xfrm>
            <a:off x="457200" y="863125"/>
            <a:ext cx="8248650" cy="9169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34000"/>
              </a:lnSpc>
              <a:defRPr/>
            </a:pPr>
            <a:r>
              <a:rPr lang="en-US" b="1" dirty="0"/>
              <a:t>2.</a:t>
            </a:r>
            <a:r>
              <a:rPr lang="en-US" dirty="0"/>
              <a:t>	What happens to the amount of power dissipated if the current through a transmission line is halved?</a:t>
            </a:r>
          </a:p>
          <a:p>
            <a:pPr marL="360363" indent="-360363">
              <a:lnSpc>
                <a:spcPct val="134000"/>
              </a:lnSpc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US" dirty="0"/>
              <a:t>dissipation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C967C4-6EB0-4888-9D6E-E9E1CD9A496E}"/>
              </a:ext>
            </a:extLst>
          </p:cNvPr>
          <p:cNvGrpSpPr/>
          <p:nvPr/>
        </p:nvGrpSpPr>
        <p:grpSpPr>
          <a:xfrm>
            <a:off x="402385" y="4233894"/>
            <a:ext cx="8303467" cy="540142"/>
            <a:chOff x="402385" y="4233894"/>
            <a:chExt cx="8303467" cy="54014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8F5318-7588-4F5F-B85A-1B5B68C3E88D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9115312-7D47-4F14-8679-372F8F48576A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8323A6-824A-4CD7-8E49-0B8041AEE637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 smtClean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same amount of </a:t>
              </a:r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power is dissipated.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E2E193-5B65-4CD4-99AF-099046F1C377}"/>
              </a:ext>
            </a:extLst>
          </p:cNvPr>
          <p:cNvGrpSpPr/>
          <p:nvPr/>
        </p:nvGrpSpPr>
        <p:grpSpPr>
          <a:xfrm>
            <a:off x="402385" y="4893712"/>
            <a:ext cx="8303467" cy="540142"/>
            <a:chOff x="402385" y="4893712"/>
            <a:chExt cx="8303467" cy="54014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8625B92-DB1F-4099-8AD9-7ABFAC180B95}"/>
                </a:ext>
              </a:extLst>
            </p:cNvPr>
            <p:cNvSpPr/>
            <p:nvPr/>
          </p:nvSpPr>
          <p:spPr>
            <a:xfrm>
              <a:off x="402385" y="4893712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E474B67-2104-4DB3-9424-7AB5F314BDCD}"/>
                </a:ext>
              </a:extLst>
            </p:cNvPr>
            <p:cNvSpPr txBox="1"/>
            <p:nvPr/>
          </p:nvSpPr>
          <p:spPr>
            <a:xfrm>
              <a:off x="457200" y="4979046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60DB0DB-5BEB-415B-99D0-F87F28315AA5}"/>
                </a:ext>
              </a:extLst>
            </p:cNvPr>
            <p:cNvSpPr txBox="1"/>
            <p:nvPr/>
          </p:nvSpPr>
          <p:spPr>
            <a:xfrm>
              <a:off x="977841" y="4976717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 smtClean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Four times less power </a:t>
              </a:r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is dissipated.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FBF7DD-72D0-41A7-B713-7CB091BE9F2A}"/>
              </a:ext>
            </a:extLst>
          </p:cNvPr>
          <p:cNvGrpSpPr/>
          <p:nvPr/>
        </p:nvGrpSpPr>
        <p:grpSpPr>
          <a:xfrm>
            <a:off x="1795384" y="1815628"/>
            <a:ext cx="5032791" cy="1477800"/>
            <a:chOff x="1795384" y="2700179"/>
            <a:chExt cx="5032791" cy="1477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E3C1DE-164C-46F8-907D-E42639C0D8C9}"/>
                </a:ext>
              </a:extLst>
            </p:cNvPr>
            <p:cNvGrpSpPr/>
            <p:nvPr/>
          </p:nvGrpSpPr>
          <p:grpSpPr>
            <a:xfrm>
              <a:off x="1795384" y="2700179"/>
              <a:ext cx="5032791" cy="1477800"/>
              <a:chOff x="1936295" y="2682618"/>
              <a:chExt cx="5032791" cy="147780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A27F858-1587-46B7-896A-11C992620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6295" y="2682618"/>
                <a:ext cx="2396432" cy="1477800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C689461-774F-4FAB-8EDD-387D31412AB1}"/>
                  </a:ext>
                </a:extLst>
              </p:cNvPr>
              <p:cNvSpPr/>
              <p:nvPr/>
            </p:nvSpPr>
            <p:spPr>
              <a:xfrm>
                <a:off x="5264773" y="3052186"/>
                <a:ext cx="1704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 = </a:t>
                </a:r>
                <a:r>
                  <a:rPr lang="en-US" sz="1700" b="1" dirty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 </a:t>
                </a:r>
                <a:r>
                  <a:rPr lang="en-US" sz="2400" b="1" baseline="30000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x R</a:t>
                </a:r>
                <a:endParaRPr lang="en-GB" sz="24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17B49B-C144-40C4-B3DF-66493D42594D}"/>
                </a:ext>
              </a:extLst>
            </p:cNvPr>
            <p:cNvSpPr txBox="1"/>
            <p:nvPr/>
          </p:nvSpPr>
          <p:spPr>
            <a:xfrm>
              <a:off x="5936769" y="3095355"/>
              <a:ext cx="390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F05E7E-C4C2-4B7E-9463-F07FE50922C7}"/>
              </a:ext>
            </a:extLst>
          </p:cNvPr>
          <p:cNvGrpSpPr/>
          <p:nvPr/>
        </p:nvGrpSpPr>
        <p:grpSpPr>
          <a:xfrm>
            <a:off x="402381" y="3572201"/>
            <a:ext cx="8303467" cy="540142"/>
            <a:chOff x="402385" y="4233894"/>
            <a:chExt cx="8303467" cy="5401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B76C50-15F6-48D3-AF79-EABC487A30CA}"/>
                </a:ext>
              </a:extLst>
            </p:cNvPr>
            <p:cNvSpPr/>
            <p:nvPr/>
          </p:nvSpPr>
          <p:spPr>
            <a:xfrm>
              <a:off x="402385" y="4233894"/>
              <a:ext cx="8303467" cy="540142"/>
            </a:xfrm>
            <a:prstGeom prst="rect">
              <a:avLst/>
            </a:prstGeom>
            <a:solidFill>
              <a:srgbClr val="FAFAEA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90C9B6-34AC-401B-9E4E-0500083D5FBF}"/>
                </a:ext>
              </a:extLst>
            </p:cNvPr>
            <p:cNvSpPr txBox="1"/>
            <p:nvPr/>
          </p:nvSpPr>
          <p:spPr>
            <a:xfrm>
              <a:off x="457200" y="4319228"/>
              <a:ext cx="46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E2EB42-517C-4B01-A9DF-CDCC2B51A64B}"/>
                </a:ext>
              </a:extLst>
            </p:cNvPr>
            <p:cNvSpPr txBox="1"/>
            <p:nvPr/>
          </p:nvSpPr>
          <p:spPr>
            <a:xfrm>
              <a:off x="977841" y="4316899"/>
              <a:ext cx="7728009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dirty="0">
                  <a:solidFill>
                    <a:srgbClr val="10253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Four times more power is dissipated.</a:t>
              </a:r>
            </a:p>
          </p:txBody>
        </p:sp>
      </p:grpSp>
      <p:sp>
        <p:nvSpPr>
          <p:cNvPr id="34" name="Rounded 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4C09BCAD-C6FE-4F85-BF39-02E9F92C2116}"/>
              </a:ext>
            </a:extLst>
          </p:cNvPr>
          <p:cNvSpPr/>
          <p:nvPr/>
        </p:nvSpPr>
        <p:spPr>
          <a:xfrm>
            <a:off x="7884488" y="145168"/>
            <a:ext cx="1080000" cy="360000"/>
          </a:xfrm>
          <a:prstGeom prst="roundRect">
            <a:avLst/>
          </a:prstGeom>
          <a:solidFill>
            <a:srgbClr val="604A7B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949130209"/>
      </p:ext>
    </p:extLst>
  </p:cSld>
  <p:clrMapOvr>
    <a:masterClrMapping/>
  </p:clrMapOvr>
</p:sld>
</file>

<file path=ppt/theme/theme1.xml><?xml version="1.0" encoding="utf-8"?>
<a:theme xmlns:a="http://schemas.openxmlformats.org/drawingml/2006/main" name=".BEST_Template_Physics_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M_6_3_Slides_Key concept - Changing momentum.potx" id="{E05F7633-1225-49E0-85DF-DC36D6F14607}" vid="{14E47C7C-FF0C-4171-8875-F408E42449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PFM_6_3_Slides_Key concept - Changing momentum</Template>
  <TotalTime>9087</TotalTime>
  <Words>2429</Words>
  <Application>Microsoft Office PowerPoint</Application>
  <PresentationFormat>On-screen Show (4:3)</PresentationFormat>
  <Paragraphs>329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Verdana</vt:lpstr>
      <vt:lpstr>.BEST_Template_Physics_Slides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Carson</dc:creator>
  <cp:lastModifiedBy>Peter Fairhurst</cp:lastModifiedBy>
  <cp:revision>943</cp:revision>
  <dcterms:created xsi:type="dcterms:W3CDTF">2022-05-03T10:43:01Z</dcterms:created>
  <dcterms:modified xsi:type="dcterms:W3CDTF">2023-02-17T13:58:22Z</dcterms:modified>
</cp:coreProperties>
</file>