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59" r:id="rId3"/>
    <p:sldId id="455" r:id="rId4"/>
    <p:sldId id="454" r:id="rId5"/>
    <p:sldId id="456" r:id="rId6"/>
    <p:sldId id="388" r:id="rId7"/>
    <p:sldId id="436" r:id="rId8"/>
    <p:sldId id="437" r:id="rId9"/>
    <p:sldId id="438" r:id="rId10"/>
    <p:sldId id="441" r:id="rId11"/>
    <p:sldId id="442" r:id="rId12"/>
    <p:sldId id="443" r:id="rId13"/>
    <p:sldId id="444" r:id="rId14"/>
    <p:sldId id="448" r:id="rId15"/>
    <p:sldId id="450" r:id="rId16"/>
    <p:sldId id="451" r:id="rId17"/>
    <p:sldId id="309" r:id="rId18"/>
    <p:sldId id="390" r:id="rId19"/>
    <p:sldId id="449" r:id="rId20"/>
    <p:sldId id="452" r:id="rId21"/>
    <p:sldId id="272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Fairhurst" initials="PF" lastIdx="2" clrIdx="0">
    <p:extLst>
      <p:ext uri="{19B8F6BF-5375-455C-9EA6-DF929625EA0E}">
        <p15:presenceInfo xmlns:p15="http://schemas.microsoft.com/office/powerpoint/2012/main" userId="S-1-5-21-1531108181-3683089376-3301072873-209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0E0"/>
    <a:srgbClr val="7F7F7F"/>
    <a:srgbClr val="FAFAEA"/>
    <a:srgbClr val="B97803"/>
    <a:srgbClr val="F9BA5D"/>
    <a:srgbClr val="E68C08"/>
    <a:srgbClr val="8A3F0C"/>
    <a:srgbClr val="11BF11"/>
    <a:srgbClr val="006580"/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2" autoAdjust="0"/>
    <p:restoredTop sz="71087" autoAdjust="0"/>
  </p:normalViewPr>
  <p:slideViewPr>
    <p:cSldViewPr snapToGrid="0">
      <p:cViewPr varScale="1">
        <p:scale>
          <a:sx n="72" d="100"/>
          <a:sy n="72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BC92B-20E3-4759-9EA2-4291CE070368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C73D-9F36-4409-AC4D-B1068866F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2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r>
              <a:rPr lang="en-GB" sz="2800" b="0" i="0" dirty="0">
                <a:latin typeface="Verdana" panose="020B0604030504040204" pitchFamily="34" charset="0"/>
                <a:ea typeface="Verdana" panose="020B0604030504040204" pitchFamily="34" charset="0"/>
              </a:rPr>
              <a:t>The boxes containing</a:t>
            </a:r>
            <a:r>
              <a:rPr lang="en-GB" sz="2800" b="0" i="0" baseline="0" dirty="0">
                <a:latin typeface="Verdana" panose="020B0604030504040204" pitchFamily="34" charset="0"/>
                <a:ea typeface="Verdana" panose="020B0604030504040204" pitchFamily="34" charset="0"/>
              </a:rPr>
              <a:t> the titles of the diagnostic question</a:t>
            </a:r>
            <a:r>
              <a:rPr lang="en-GB" sz="2000" b="0" i="0" baseline="0" dirty="0">
                <a:latin typeface="+mn-lt"/>
                <a:ea typeface="+mn-ea"/>
              </a:rPr>
              <a:t>s and response activities are clickable links that will take you to the starting slide for each activity in this presentation.</a:t>
            </a:r>
          </a:p>
          <a:p>
            <a:pPr algn="l">
              <a:spcAft>
                <a:spcPts val="600"/>
              </a:spcAft>
            </a:pPr>
            <a:endParaRPr lang="en-GB" sz="2000" b="0" i="0" baseline="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baseline="0" dirty="0">
                <a:solidFill>
                  <a:schemeClr val="tx1"/>
                </a:solidFill>
                <a:latin typeface="+mn-lt"/>
                <a:ea typeface="+mn-ea"/>
              </a:rPr>
              <a:t>In edit mode, hold down the Ctrl key and left-click the box.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baseline="0" dirty="0">
                <a:solidFill>
                  <a:schemeClr val="tx1"/>
                </a:solidFill>
                <a:latin typeface="+mn-lt"/>
                <a:ea typeface="+mn-ea"/>
              </a:rPr>
              <a:t>In slide show mode, simply left-click the box.</a:t>
            </a:r>
          </a:p>
          <a:p>
            <a:pPr algn="l">
              <a:spcAft>
                <a:spcPts val="600"/>
              </a:spcAft>
            </a:pPr>
            <a:endParaRPr lang="en-GB" sz="2000" b="0" i="0" baseline="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l">
              <a:spcAft>
                <a:spcPts val="600"/>
              </a:spcAft>
            </a:pPr>
            <a:r>
              <a:rPr lang="en-GB" sz="2000" b="0" i="0" baseline="0" dirty="0">
                <a:solidFill>
                  <a:schemeClr val="tx1"/>
                </a:solidFill>
              </a:rPr>
              <a:t>Click the ‘Home’ button at the top right of the final slide of each activity to return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7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Statement C is right; and statements A and B are wrong.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76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PEM8.2</a:t>
                </a:r>
                <a:r>
                  <a:rPr lang="en-GB" b="1" dirty="0"/>
                  <a:t>: </a:t>
                </a:r>
                <a:r>
                  <a:rPr lang="en-GB" sz="10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explain the relationships I = Q/t and V = E/Q.</a:t>
                </a:r>
              </a:p>
              <a:p>
                <a:r>
                  <a:rPr lang="en-GB" sz="10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most students do not discriminate sufficiently between current, voltage, energy and power; and an understanding of the microscopic model of current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not needed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order to use electricity equations correctly in novel situations (and that relying on the recall of equations is sufficient).</a:t>
                </a:r>
              </a:p>
              <a:p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Avoid saying: 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current from the battery.</a:t>
                </a:r>
              </a:p>
              <a:p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say: </a:t>
                </a:r>
                <a:r>
                  <a:rPr lang="en-GB" sz="1200" b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current through the circuit.</a:t>
                </a:r>
                <a:endParaRPr lang="en-GB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77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Statement C is right; and statements A and B are wrong.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78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PEM8.2</a:t>
                </a:r>
                <a:r>
                  <a:rPr lang="en-GB" b="1" dirty="0"/>
                  <a:t>: </a:t>
                </a:r>
                <a:r>
                  <a:rPr lang="en-GB" sz="10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explain the relationships I = Q/t and V = E/Q.</a:t>
                </a:r>
              </a:p>
              <a:p>
                <a:r>
                  <a:rPr lang="en-GB" sz="10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most students do not discriminate sufficiently between current, voltage, energy and power; and an understanding of the microscopic model of current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not needed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order to use electricity equations correctly in novel situations (and that relying on the recall of equations is sufficient).</a:t>
                </a:r>
              </a:p>
              <a:p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Avoid saying: 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potential difference 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component.</a:t>
                </a:r>
              </a:p>
              <a:p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say: 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potential difference 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across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component.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075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Statements A, B and D are right; and statement C is wrong.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81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PEM8.2</a:t>
                </a:r>
                <a:r>
                  <a:rPr lang="en-GB" b="1" dirty="0"/>
                  <a:t>: </a:t>
                </a:r>
                <a:r>
                  <a:rPr lang="en-GB" sz="10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explain why power of a component can be calculated using P = I x V.</a:t>
                </a:r>
              </a:p>
              <a:p>
                <a:r>
                  <a:rPr lang="en-GB" sz="10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current is used up by a component;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an understanding of the microscopic model of current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not needed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order to use electricity equations correctly in novel situations (and that relying on the recall of equations is sufficient).</a:t>
                </a:r>
              </a:p>
              <a:p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Avoid saying: </a:t>
                </a:r>
                <a:r>
                  <a:rPr lang="en-GB" sz="1200" b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current from the battery or to a bulb; and potential 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difference 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component.</a:t>
                </a:r>
              </a:p>
              <a:p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say: </a:t>
                </a:r>
                <a:r>
                  <a:rPr lang="en-GB" sz="1200" b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current through the battery or bulb; and potential difference 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across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component.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52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Statements B and D are right; and statements A and C are wrong.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36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93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PEM8.2</a:t>
            </a:r>
            <a:r>
              <a:rPr lang="en-GB" b="1" dirty="0"/>
              <a:t>: </a:t>
            </a: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describe how the power of an electric circuit depends on current through it and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why the power of a component depends on the potential difference across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students do not discriminate sufficiently between current, voltage, energy and power; the amount of current provided by a battery is always the same no matter what circuit it is connected to; a bulb or appliance gets the energy ‘it demands’ regardless of the potential difference of the source; and a circuit can be analysed sequentially moving around a circuit in one direction, so changes to components ‘further around a circuit’ do not affect earlier parts of the circuit.</a:t>
            </a:r>
          </a:p>
          <a:p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saying: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electrical energy or light energy; the bulb uses (up) energy, or the bulb uses (up) power.</a:t>
            </a:r>
          </a:p>
          <a:p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say: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energy; the bulb transfers energy; and the bulb has power.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21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PEM8.2</a:t>
            </a:r>
            <a:r>
              <a:rPr lang="en-GB" b="1" dirty="0"/>
              <a:t>: </a:t>
            </a: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relationships I = Q/t and V = E/Q.</a:t>
            </a:r>
          </a:p>
          <a:p>
            <a:r>
              <a:rPr lang="en-GB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students do not discriminate sufficiently between current, voltage, energy and power; and an understanding of the microscopic model of current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not needed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use electricity equations correctly in novel situations (and that relying on the recall of equations is sufficient).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saying: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from the battery 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potential difference 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component.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say: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through the circuit 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 difference 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component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14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60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PEM8.2</a:t>
            </a:r>
            <a:r>
              <a:rPr lang="en-GB" b="1" dirty="0"/>
              <a:t>: </a:t>
            </a: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why power of a component can be calculated using P = I x V.</a:t>
            </a:r>
          </a:p>
          <a:p>
            <a:r>
              <a:rPr lang="en-GB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is used up by a component;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an understanding of the microscopic model of current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not needed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use electricity equations correctly in novel situations (and that relying on the recall of equations is sufficient).</a:t>
            </a:r>
          </a:p>
          <a:p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saying: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from the mains or to the kettle; and potential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 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kettle.</a:t>
            </a:r>
          </a:p>
          <a:p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say: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through the kettle; and potential difference 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kettle.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1" baseline="0" dirty="0">
                <a:solidFill>
                  <a:schemeClr val="tx1"/>
                </a:solidFill>
              </a:rPr>
              <a:t>Images: kettle by </a:t>
            </a:r>
            <a:r>
              <a:rPr lang="en-GB" sz="1000" b="0" i="1" baseline="0" dirty="0" err="1">
                <a:solidFill>
                  <a:schemeClr val="tx1"/>
                </a:solidFill>
              </a:rPr>
              <a:t>Agnali</a:t>
            </a:r>
            <a:r>
              <a:rPr lang="en-GB" sz="1000" b="0" i="1" baseline="0" dirty="0">
                <a:solidFill>
                  <a:schemeClr val="tx1"/>
                </a:solidFill>
              </a:rPr>
              <a:t> from Pixabay; lamp by </a:t>
            </a:r>
            <a:r>
              <a:rPr lang="en-GB" sz="1000" b="0" i="1" baseline="0" dirty="0" err="1">
                <a:solidFill>
                  <a:schemeClr val="tx1"/>
                </a:solidFill>
              </a:rPr>
              <a:t>OpenClipart</a:t>
            </a:r>
            <a:r>
              <a:rPr lang="en-GB" sz="1000" b="0" i="1" baseline="0" dirty="0">
                <a:solidFill>
                  <a:schemeClr val="tx1"/>
                </a:solidFill>
              </a:rPr>
              <a:t>-Vectors from Pixabay.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1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George is correct; and Finn, Halima and Isla are wrong.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more detailed answer, with a discussion of what the statements reveal about students’ 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8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PEM8.2</a:t>
                </a:r>
                <a:r>
                  <a:rPr lang="en-GB" b="1" dirty="0"/>
                  <a:t>: </a:t>
                </a:r>
                <a:r>
                  <a:rPr lang="en-GB" sz="10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describe the difference between energy transferred and power.</a:t>
                </a:r>
              </a:p>
              <a:p>
                <a:r>
                  <a:rPr lang="en-GB" sz="10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most students do not discriminate sufficiently between current, voltage, energy and power.</a:t>
                </a:r>
              </a:p>
              <a:p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Avoid saying: 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electrical energy or thermal energy; the kettle uses (up) energy, or the kettle uses (up) power.</a:t>
                </a:r>
              </a:p>
              <a:p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say: </a:t>
                </a:r>
                <a:r>
                  <a:rPr lang="en-GB" sz="1200" b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energy; the kettle transfers energy; and the kettle has power.</a:t>
                </a:r>
                <a:endParaRPr lang="en-GB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00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Expected answer:</a:t>
                </a:r>
                <a:r>
                  <a:rPr lang="en-GB" b="0" dirty="0"/>
                  <a:t> D</a:t>
                </a:r>
                <a:endParaRPr lang="en-GB" sz="1000" b="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A breakdown of what each choice tells you about students’ understanding or misunderstanding can be found in the teacher notes for this activity.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0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Expected answers:</a:t>
                </a:r>
                <a:r>
                  <a:rPr lang="en-GB" b="0" dirty="0"/>
                  <a:t> B and C</a:t>
                </a:r>
                <a:endParaRPr lang="en-GB" sz="1000" b="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A breakdown of what each choice tells you about students’ understanding or misunderstanding can be found in the teacher notes for this activity.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5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PEM8.2</a:t>
                </a:r>
                <a:r>
                  <a:rPr lang="en-GB" b="1" dirty="0"/>
                  <a:t>: </a:t>
                </a:r>
                <a:r>
                  <a:rPr lang="en-GB" sz="10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describe how the power of an electric circuit depends on current through it.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most students do not discriminate sufficiently between current, voltage, energy and power; the amount of current provided by a battery is always the same no matter what circuit it is connected to; and a circuit can be analysed sequentially moving around a circuit in one direction, so changes to components ‘further around a circuit’ do not affect earlier parts of the circuit.</a:t>
                </a:r>
              </a:p>
              <a:p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Avoid saying: 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electrical energy or light energy; the bulb uses (up) energy, or the bulb uses (up) power.</a:t>
                </a:r>
              </a:p>
              <a:p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say: </a:t>
                </a:r>
                <a:r>
                  <a:rPr lang="en-GB" sz="1200" b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energy; the bulb transfers energy; and the bulb has power.</a:t>
                </a:r>
                <a:endParaRPr lang="en-GB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9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Expected answer:</a:t>
                </a:r>
                <a:r>
                  <a:rPr lang="en-GB" b="0" dirty="0"/>
                  <a:t> C</a:t>
                </a:r>
                <a:endParaRPr lang="en-GB" sz="1200" b="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A breakdown of what each choice tells you about students’ understanding or misunderstanding can be found in the teacher notes for this activity.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999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Expected answer:</a:t>
                </a:r>
                <a:r>
                  <a:rPr lang="en-GB" b="0" dirty="0"/>
                  <a:t> B</a:t>
                </a:r>
                <a:endParaRPr lang="en-GB" sz="1000" b="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A breakdown of what each choice tells you about students’ understanding or misunderstanding can be found in the teacher notes for this activity.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36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PEM8.2</a:t>
                </a:r>
                <a:r>
                  <a:rPr lang="en-GB" b="1" dirty="0"/>
                  <a:t>: </a:t>
                </a:r>
                <a:r>
                  <a:rPr lang="en-GB" sz="10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explain why the power of a component depends on the potential difference across it.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most students do not discriminate sufficiently between current, voltage, energy and power; the amount of current provided by a battery is always the same no matter what circuit it is connected to; a bulb or appliance gets the energy ‘it demands’ regardless of the potential difference of the source; and a circuit can be analysed sequentially moving around a circuit in one direction, so changes to components ‘further around a circuit’ do not affect earlier parts of the circuit.</a:t>
                </a:r>
              </a:p>
              <a:p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Avoid saying: 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electrical energy or light energy; the bulb uses (up) energy, or the bulb uses (up) power.</a:t>
                </a:r>
              </a:p>
              <a:p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say: </a:t>
                </a:r>
                <a:r>
                  <a:rPr lang="en-GB" sz="1200" b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energy; the bulb transfers energy; and the bulb has power.</a:t>
                </a:r>
                <a:endParaRPr lang="en-GB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73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5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1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0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5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9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3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5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45666-C2DB-4374-98FD-31A24254EBA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5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3" Type="http://schemas.openxmlformats.org/officeDocument/2006/relationships/image" Target="../media/image1.png"/><Relationship Id="rId7" Type="http://schemas.openxmlformats.org/officeDocument/2006/relationships/slide" Target="slide9.xml"/><Relationship Id="rId12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15.xml"/><Relationship Id="rId5" Type="http://schemas.openxmlformats.org/officeDocument/2006/relationships/slide" Target="slide18.xml"/><Relationship Id="rId10" Type="http://schemas.openxmlformats.org/officeDocument/2006/relationships/slide" Target="slide3.xml"/><Relationship Id="rId4" Type="http://schemas.openxmlformats.org/officeDocument/2006/relationships/hyperlink" Target="BEST_PMA_3_1_Teacher%20notes_key%20concept_Transfer%20of%20energy%20by%20conduction.docx" TargetMode="External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stevidencescienceteaching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stevidencescienceteaching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369E6089-CAB0-48E8-A53C-FE773DC8D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86" name="Rounded Rectangle 85">
            <a:hlinkClick r:id="rId4" action="ppaction://hlinkfile"/>
          </p:cNvPr>
          <p:cNvSpPr/>
          <p:nvPr/>
        </p:nvSpPr>
        <p:spPr>
          <a:xfrm>
            <a:off x="4352422" y="5610794"/>
            <a:ext cx="4540273" cy="681618"/>
          </a:xfrm>
          <a:prstGeom prst="roundRect">
            <a:avLst>
              <a:gd name="adj" fmla="val 2693"/>
            </a:avLst>
          </a:prstGeom>
          <a:solidFill>
            <a:srgbClr val="604A7B"/>
          </a:solidFill>
          <a:ln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Run the slide show to activate the clickable boxes.</a:t>
            </a:r>
          </a:p>
          <a:p>
            <a:pPr algn="ctr"/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Useful information can be found in the slide notes.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0" y="2175"/>
            <a:ext cx="9144000" cy="635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Key concept PEM8.2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Paying for electricity</a:t>
            </a:r>
            <a:endParaRPr kumimoji="0" lang="en-GB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12333" y="5690206"/>
            <a:ext cx="3926671" cy="517833"/>
            <a:chOff x="193862" y="5695967"/>
            <a:chExt cx="3926671" cy="517833"/>
          </a:xfrm>
        </p:grpSpPr>
        <p:sp>
          <p:nvSpPr>
            <p:cNvPr id="46" name="Text Box 234"/>
            <p:cNvSpPr txBox="1"/>
            <p:nvPr/>
          </p:nvSpPr>
          <p:spPr>
            <a:xfrm>
              <a:off x="193862" y="5695967"/>
              <a:ext cx="200025" cy="222250"/>
            </a:xfrm>
            <a:prstGeom prst="rect">
              <a:avLst/>
            </a:prstGeom>
            <a:solidFill>
              <a:srgbClr val="604A7B"/>
            </a:solidFill>
            <a:ln w="6350">
              <a:noFill/>
            </a:ln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800" b="1" dirty="0">
                  <a:solidFill>
                    <a:srgbClr val="FFFFFF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93887" y="5695967"/>
              <a:ext cx="3726646" cy="22225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Prior understanding from earlier stages of learning.</a:t>
              </a:r>
            </a:p>
          </p:txBody>
        </p:sp>
        <p:sp>
          <p:nvSpPr>
            <p:cNvPr id="57" name="Text Box 235"/>
            <p:cNvSpPr txBox="1"/>
            <p:nvPr/>
          </p:nvSpPr>
          <p:spPr>
            <a:xfrm>
              <a:off x="193862" y="5991550"/>
              <a:ext cx="200025" cy="222250"/>
            </a:xfrm>
            <a:prstGeom prst="rect">
              <a:avLst/>
            </a:prstGeom>
            <a:solidFill>
              <a:srgbClr val="604A7B"/>
            </a:solidFill>
            <a:ln w="6350">
              <a:noFill/>
            </a:ln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800" b="1" dirty="0">
                  <a:solidFill>
                    <a:srgbClr val="FFFFFF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3887" y="5991550"/>
              <a:ext cx="2506663" cy="22225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Bridge to later stages of learning.</a:t>
              </a:r>
            </a:p>
          </p:txBody>
        </p:sp>
      </p:grpSp>
      <p:sp>
        <p:nvSpPr>
          <p:cNvPr id="60" name="Text Box 234">
            <a:extLst>
              <a:ext uri="{FF2B5EF4-FFF2-40B4-BE49-F238E27FC236}">
                <a16:creationId xmlns:a16="http://schemas.microsoft.com/office/drawing/2014/main" id="{569890E1-D1BF-4073-902F-DB59CF48DCBC}"/>
              </a:ext>
            </a:extLst>
          </p:cNvPr>
          <p:cNvSpPr txBox="1"/>
          <p:nvPr/>
        </p:nvSpPr>
        <p:spPr>
          <a:xfrm>
            <a:off x="1423128" y="2448677"/>
            <a:ext cx="200025" cy="222250"/>
          </a:xfrm>
          <a:prstGeom prst="rect">
            <a:avLst/>
          </a:prstGeom>
          <a:solidFill>
            <a:srgbClr val="604A7B"/>
          </a:solidFill>
          <a:ln w="6350">
            <a:noFill/>
          </a:ln>
        </p:spPr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A1208A-2668-40D0-8E0C-AE611A21B80E}"/>
              </a:ext>
            </a:extLst>
          </p:cNvPr>
          <p:cNvGrpSpPr/>
          <p:nvPr/>
        </p:nvGrpSpPr>
        <p:grpSpPr>
          <a:xfrm>
            <a:off x="230221" y="822723"/>
            <a:ext cx="8686331" cy="4682322"/>
            <a:chOff x="230221" y="822723"/>
            <a:chExt cx="8686331" cy="468232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D892C6-E0DD-4DBC-AC7D-C608871E117B}"/>
                </a:ext>
              </a:extLst>
            </p:cNvPr>
            <p:cNvGrpSpPr/>
            <p:nvPr/>
          </p:nvGrpSpPr>
          <p:grpSpPr>
            <a:xfrm>
              <a:off x="230221" y="822723"/>
              <a:ext cx="8686331" cy="4682322"/>
              <a:chOff x="230221" y="822723"/>
              <a:chExt cx="8686331" cy="468232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B497047-159B-4522-89A7-F2FFCB69E0A0}"/>
                  </a:ext>
                </a:extLst>
              </p:cNvPr>
              <p:cNvGrpSpPr/>
              <p:nvPr/>
            </p:nvGrpSpPr>
            <p:grpSpPr>
              <a:xfrm>
                <a:off x="230221" y="822723"/>
                <a:ext cx="8686331" cy="4682322"/>
                <a:chOff x="230221" y="822723"/>
                <a:chExt cx="8686331" cy="4682322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30221" y="822723"/>
                  <a:ext cx="8686331" cy="4682322"/>
                  <a:chOff x="230221" y="822723"/>
                  <a:chExt cx="8686331" cy="4682322"/>
                </a:xfrm>
              </p:grpSpPr>
              <p:sp>
                <p:nvSpPr>
                  <p:cNvPr id="55" name="TextBox 54">
                    <a:hlinkClick r:id="rId5" action="ppaction://hlinksldjump"/>
                    <a:extLst>
                      <a:ext uri="{FF2B5EF4-FFF2-40B4-BE49-F238E27FC236}">
                        <a16:creationId xmlns:a16="http://schemas.microsoft.com/office/drawing/2014/main" id="{C26A8862-6071-4869-A58B-A177CF7C5DAE}"/>
                      </a:ext>
                    </a:extLst>
                  </p:cNvPr>
                  <p:cNvSpPr txBox="1"/>
                  <p:nvPr/>
                </p:nvSpPr>
                <p:spPr>
                  <a:xfrm>
                    <a:off x="2859326" y="4208632"/>
                    <a:ext cx="3024000" cy="129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604A7B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square" rtlCol="0" anchor="ctr" anchorCtr="0">
                    <a:noAutofit/>
                  </a:bodyPr>
                  <a:lstStyle/>
                  <a:p>
                    <a:pPr algn="ctr"/>
                    <a:r>
                      <a:rPr lang="en-GB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Rope power</a:t>
                    </a:r>
                  </a:p>
                </p:txBody>
              </p:sp>
              <p:grpSp>
                <p:nvGrpSpPr>
                  <p:cNvPr id="6" name="Group 5">
                    <a:extLst>
                      <a:ext uri="{FF2B5EF4-FFF2-40B4-BE49-F238E27FC236}">
                        <a16:creationId xmlns:a16="http://schemas.microsoft.com/office/drawing/2014/main" id="{0358FC95-66E9-4E6E-9427-29A06EC34686}"/>
                      </a:ext>
                    </a:extLst>
                  </p:cNvPr>
                  <p:cNvGrpSpPr/>
                  <p:nvPr/>
                </p:nvGrpSpPr>
                <p:grpSpPr>
                  <a:xfrm>
                    <a:off x="230221" y="822723"/>
                    <a:ext cx="8686331" cy="4682322"/>
                    <a:chOff x="231410" y="818891"/>
                    <a:chExt cx="8686331" cy="4682322"/>
                  </a:xfrm>
                </p:grpSpPr>
                <p:grpSp>
                  <p:nvGrpSpPr>
                    <p:cNvPr id="72" name="Group 71"/>
                    <p:cNvGrpSpPr/>
                    <p:nvPr/>
                  </p:nvGrpSpPr>
                  <p:grpSpPr>
                    <a:xfrm>
                      <a:off x="1436957" y="1380530"/>
                      <a:ext cx="7344000" cy="108806"/>
                      <a:chOff x="-3399" y="3399"/>
                      <a:chExt cx="7492276" cy="108806"/>
                    </a:xfrm>
                  </p:grpSpPr>
                  <p:cxnSp>
                    <p:nvCxnSpPr>
                      <p:cNvPr id="73" name="Straight Arrow Connector 72"/>
                      <p:cNvCxnSpPr/>
                      <p:nvPr/>
                    </p:nvCxnSpPr>
                    <p:spPr>
                      <a:xfrm>
                        <a:off x="110490" y="57150"/>
                        <a:ext cx="7378387" cy="0"/>
                      </a:xfrm>
                      <a:prstGeom prst="straightConnector1">
                        <a:avLst/>
                      </a:prstGeom>
                      <a:ln w="50800">
                        <a:solidFill>
                          <a:srgbClr val="604A7B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74" name="Group 73"/>
                      <p:cNvGrpSpPr/>
                      <p:nvPr/>
                    </p:nvGrpSpPr>
                    <p:grpSpPr>
                      <a:xfrm>
                        <a:off x="-3399" y="3399"/>
                        <a:ext cx="1791301" cy="108806"/>
                        <a:chOff x="-3999" y="3399"/>
                        <a:chExt cx="2107274" cy="108806"/>
                      </a:xfrm>
                    </p:grpSpPr>
                    <p:sp>
                      <p:nvSpPr>
                        <p:cNvPr id="76" name="Parallelogram 75"/>
                        <p:cNvSpPr/>
                        <p:nvPr/>
                      </p:nvSpPr>
                      <p:spPr>
                        <a:xfrm rot="10800000" flipV="1">
                          <a:off x="-1114" y="3399"/>
                          <a:ext cx="2104389" cy="53975"/>
                        </a:xfrm>
                        <a:prstGeom prst="parallelogram">
                          <a:avLst>
                            <a:gd name="adj" fmla="val 199000"/>
                          </a:avLst>
                        </a:prstGeom>
                        <a:solidFill>
                          <a:srgbClr val="604A7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7" name="Parallelogram 76"/>
                        <p:cNvSpPr/>
                        <p:nvPr/>
                      </p:nvSpPr>
                      <p:spPr>
                        <a:xfrm rot="10800000">
                          <a:off x="-3999" y="58205"/>
                          <a:ext cx="2104937" cy="54000"/>
                        </a:xfrm>
                        <a:prstGeom prst="parallelogram">
                          <a:avLst>
                            <a:gd name="adj" fmla="val 199000"/>
                          </a:avLst>
                        </a:prstGeom>
                        <a:solidFill>
                          <a:srgbClr val="604A7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75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9057" y="10601"/>
                        <a:ext cx="1295400" cy="95258"/>
                      </a:xfrm>
                      <a:prstGeom prst="rect">
                        <a:avLst/>
                      </a:prstGeom>
                      <a:solidFill>
                        <a:srgbClr val="604A7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600" b="1" cap="all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C o n c e p t u a l   p r o g r e s s I o n</a:t>
                        </a:r>
                        <a:endPara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231410" y="818891"/>
                      <a:ext cx="8686331" cy="4682322"/>
                      <a:chOff x="212333" y="813857"/>
                      <a:chExt cx="8686331" cy="4682322"/>
                    </a:xfrm>
                  </p:grpSpPr>
                  <p:sp>
                    <p:nvSpPr>
                      <p:cNvPr id="65" name="TextBox 64">
                        <a:hlinkClick r:id="rId6" action="ppaction://hlinksldjump"/>
                      </p:cNvPr>
                      <p:cNvSpPr txBox="1"/>
                      <p:nvPr/>
                    </p:nvSpPr>
                    <p:spPr>
                      <a:xfrm>
                        <a:off x="5873591" y="4199766"/>
                        <a:ext cx="1512000" cy="129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604A7B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txBody>
                      <a:bodyPr wrap="square" rtlCol="0" anchor="ctr" anchorCtr="0">
                        <a:noAutofit/>
                      </a:bodyPr>
                      <a:lstStyle/>
                      <a:p>
                        <a:pPr algn="ctr"/>
                        <a:r>
                          <a:rPr lang="en-GB" sz="11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Dotty rope</a:t>
                        </a:r>
                      </a:p>
                    </p:txBody>
                  </p:sp>
                  <p:grpSp>
                    <p:nvGrpSpPr>
                      <p:cNvPr id="89" name="Group 88"/>
                      <p:cNvGrpSpPr/>
                      <p:nvPr/>
                    </p:nvGrpSpPr>
                    <p:grpSpPr>
                      <a:xfrm>
                        <a:off x="212333" y="813857"/>
                        <a:ext cx="8686331" cy="4682322"/>
                        <a:chOff x="213529" y="766232"/>
                        <a:chExt cx="8686331" cy="4682322"/>
                      </a:xfrm>
                    </p:grpSpPr>
                    <p:grpSp>
                      <p:nvGrpSpPr>
                        <p:cNvPr id="51" name="Group 50"/>
                        <p:cNvGrpSpPr/>
                        <p:nvPr/>
                      </p:nvGrpSpPr>
                      <p:grpSpPr>
                        <a:xfrm>
                          <a:off x="213529" y="766232"/>
                          <a:ext cx="8681180" cy="4682322"/>
                          <a:chOff x="213528" y="781472"/>
                          <a:chExt cx="8681180" cy="4682322"/>
                        </a:xfrm>
                      </p:grpSpPr>
                      <p:grpSp>
                        <p:nvGrpSpPr>
                          <p:cNvPr id="41" name="Group 40"/>
                          <p:cNvGrpSpPr/>
                          <p:nvPr/>
                        </p:nvGrpSpPr>
                        <p:grpSpPr>
                          <a:xfrm>
                            <a:off x="213528" y="781472"/>
                            <a:ext cx="8681180" cy="4682322"/>
                            <a:chOff x="237339" y="997372"/>
                            <a:chExt cx="8681180" cy="4682322"/>
                          </a:xfrm>
                        </p:grpSpPr>
                        <p:grpSp>
                          <p:nvGrpSpPr>
                            <p:cNvPr id="34" name="Group 33"/>
                            <p:cNvGrpSpPr/>
                            <p:nvPr/>
                          </p:nvGrpSpPr>
                          <p:grpSpPr>
                            <a:xfrm>
                              <a:off x="1353428" y="997372"/>
                              <a:ext cx="7565091" cy="1942089"/>
                              <a:chOff x="1348745" y="997475"/>
                              <a:chExt cx="7565091" cy="1942089"/>
                            </a:xfrm>
                          </p:grpSpPr>
                          <p:grpSp>
                            <p:nvGrpSpPr>
                              <p:cNvPr id="32" name="Group 31"/>
                              <p:cNvGrpSpPr/>
                              <p:nvPr/>
                            </p:nvGrpSpPr>
                            <p:grpSpPr>
                              <a:xfrm>
                                <a:off x="1348745" y="997475"/>
                                <a:ext cx="7565091" cy="1942089"/>
                                <a:chOff x="1348745" y="997475"/>
                                <a:chExt cx="7565091" cy="1942089"/>
                              </a:xfrm>
                            </p:grpSpPr>
                            <p:sp>
                              <p:nvSpPr>
                                <p:cNvPr id="2" name="Rectangle 1"/>
                                <p:cNvSpPr/>
                                <p:nvPr/>
                              </p:nvSpPr>
                              <p:spPr>
                                <a:xfrm>
                                  <a:off x="1348745" y="997475"/>
                                  <a:ext cx="7565091" cy="503794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solidFill>
                                    <a:srgbClr val="604A7B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>
                                    <a:lnSpc>
                                      <a:spcPct val="114000"/>
                                    </a:lnSpc>
                                  </a:pPr>
                                  <a:r>
                                    <a:rPr lang="en-GB" sz="1050" dirty="0">
                                      <a:solidFill>
                                        <a:schemeClr val="tx1"/>
                                      </a:solidFill>
                                      <a:latin typeface="Verdana" panose="020B0604030504040204" pitchFamily="34" charset="0"/>
                                      <a:ea typeface="Verdana" panose="020B0604030504040204" pitchFamily="34" charset="0"/>
                                    </a:rPr>
                                    <a:t>The amount of energy that an electrical appliance transfers is proportional to time; and its power is proportional to the potential difference across it and the current through it.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4" name="Rectangle 3"/>
                                <p:cNvSpPr/>
                                <p:nvPr/>
                              </p:nvSpPr>
                              <p:spPr>
                                <a:xfrm>
                                  <a:off x="1348745" y="1715564"/>
                                  <a:ext cx="1512000" cy="122400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solidFill>
                                    <a:srgbClr val="604A7B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lIns="72000" tIns="36000" rIns="72000" bIns="36000" rtlCol="0" anchor="t" anchorCtr="0"/>
                                <a:lstStyle/>
                                <a:p>
                                  <a:r>
                                    <a:rPr lang="en-GB" sz="1000" dirty="0">
                                      <a:solidFill>
                                        <a:schemeClr val="tx1"/>
                                      </a:solidFill>
                                      <a:latin typeface="Verdana" panose="020B0604030504040204" pitchFamily="34" charset="0"/>
                                      <a:ea typeface="Verdana" panose="020B0604030504040204" pitchFamily="34" charset="0"/>
                                    </a:rPr>
                                    <a:t>Describe the difference between energy transferred and power.</a:t>
                                  </a:r>
                                </a:p>
                                <a:p>
                                  <a:endParaRPr lang="en-GB" sz="4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" name="Rectangle 13"/>
                                <p:cNvSpPr/>
                                <p:nvPr/>
                              </p:nvSpPr>
                              <p:spPr>
                                <a:xfrm>
                                  <a:off x="4375898" y="1715564"/>
                                  <a:ext cx="1512000" cy="122400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solidFill>
                                    <a:srgbClr val="604A7B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lIns="72000" tIns="36000" rIns="72000" bIns="36000" rtlCol="0" anchor="t" anchorCtr="0"/>
                                <a:lstStyle/>
                                <a:p>
                                  <a:r>
                                    <a:rPr lang="en-GB" sz="1000" dirty="0">
                                      <a:solidFill>
                                        <a:schemeClr val="tx1"/>
                                      </a:solidFill>
                                      <a:latin typeface="Verdana" panose="020B0604030504040204" pitchFamily="34" charset="0"/>
                                      <a:ea typeface="Verdana" panose="020B0604030504040204" pitchFamily="34" charset="0"/>
                                    </a:rPr>
                                    <a:t>Explain why the power of a component depends on the potential difference across it.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15" name="Rectangle 14"/>
                                <p:cNvSpPr/>
                                <p:nvPr/>
                              </p:nvSpPr>
                              <p:spPr>
                                <a:xfrm>
                                  <a:off x="5892576" y="1715564"/>
                                  <a:ext cx="1512000" cy="122400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solidFill>
                                    <a:srgbClr val="604A7B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lIns="72000" tIns="36000" rIns="72000" bIns="36000" rtlCol="0" anchor="t" anchorCtr="0"/>
                                <a:lstStyle/>
                                <a:p>
                                  <a:r>
                                    <a:rPr lang="en-GB" sz="1000" dirty="0">
                                      <a:solidFill>
                                        <a:schemeClr val="tx1"/>
                                      </a:solidFill>
                                      <a:latin typeface="Verdana" panose="020B0604030504040204" pitchFamily="34" charset="0"/>
                                      <a:ea typeface="Verdana" panose="020B0604030504040204" pitchFamily="34" charset="0"/>
                                    </a:rPr>
                                    <a:t>Explain the relationships I = Q/t and V = E/Q.</a:t>
                                  </a:r>
                                  <a:endParaRPr lang="en-GB" sz="4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" name="Rectangle 15"/>
                                <p:cNvSpPr/>
                                <p:nvPr/>
                              </p:nvSpPr>
                              <p:spPr>
                                <a:xfrm>
                                  <a:off x="5887949" y="1715564"/>
                                  <a:ext cx="1512000" cy="122400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solidFill>
                                    <a:srgbClr val="604A7B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lIns="72000" tIns="36000" rIns="72000" bIns="36000" rtlCol="0" anchor="t" anchorCtr="0"/>
                                <a:lstStyle/>
                                <a:p>
                                  <a:endParaRPr lang="en-GB" sz="10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7" name="Rectangle 16"/>
                                <p:cNvSpPr/>
                                <p:nvPr/>
                              </p:nvSpPr>
                              <p:spPr>
                                <a:xfrm>
                                  <a:off x="7401019" y="1715564"/>
                                  <a:ext cx="1512000" cy="122400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solidFill>
                                    <a:srgbClr val="604A7B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lIns="72000" tIns="36000" rIns="72000" bIns="36000" rtlCol="0" anchor="t" anchorCtr="0"/>
                                <a:lstStyle/>
                                <a:p>
                                  <a:r>
                                    <a:rPr lang="en-GB" sz="1000" dirty="0">
                                      <a:solidFill>
                                        <a:schemeClr val="tx1"/>
                                      </a:solidFill>
                                      <a:latin typeface="Verdana" panose="020B0604030504040204" pitchFamily="34" charset="0"/>
                                      <a:ea typeface="Verdana" panose="020B0604030504040204" pitchFamily="34" charset="0"/>
                                    </a:rPr>
                                    <a:t>Calculate energy transferred by electrical appliances using P = E/t.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33" name="Rectangle 32"/>
                              <p:cNvSpPr/>
                              <p:nvPr/>
                            </p:nvSpPr>
                            <p:spPr>
                              <a:xfrm>
                                <a:off x="1348745" y="1497988"/>
                                <a:ext cx="7564274" cy="21737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rgbClr val="604A7B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>
                                  <a:lnSpc>
                                    <a:spcPct val="114000"/>
                                  </a:lnSpc>
                                </a:pPr>
                                <a:endParaRPr lang="en-GB" sz="120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40" name="Group 39"/>
                            <p:cNvGrpSpPr/>
                            <p:nvPr/>
                          </p:nvGrpSpPr>
                          <p:grpSpPr>
                            <a:xfrm>
                              <a:off x="237339" y="1016796"/>
                              <a:ext cx="1080254" cy="4662898"/>
                              <a:chOff x="237339" y="1016796"/>
                              <a:chExt cx="1080254" cy="4662898"/>
                            </a:xfrm>
                          </p:grpSpPr>
                          <p:sp>
                            <p:nvSpPr>
                              <p:cNvPr id="35" name="TextBox 34"/>
                              <p:cNvSpPr txBox="1"/>
                              <p:nvPr/>
                            </p:nvSpPr>
                            <p:spPr>
                              <a:xfrm>
                                <a:off x="238410" y="1016796"/>
                                <a:ext cx="1079183" cy="461665"/>
                              </a:xfrm>
                              <a:prstGeom prst="rect">
                                <a:avLst/>
                              </a:prstGeom>
                              <a:solidFill>
                                <a:srgbClr val="604A7B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r>
                                  <a:rPr lang="en-GB" sz="1000" b="1" dirty="0">
                                    <a:solidFill>
                                      <a:schemeClr val="bg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Learning focus </a:t>
                                </a:r>
                                <a:endParaRPr lang="en-GB" sz="1000" dirty="0">
                                  <a:solidFill>
                                    <a:schemeClr val="bg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7" name="TextBox 36"/>
                              <p:cNvSpPr txBox="1"/>
                              <p:nvPr/>
                            </p:nvSpPr>
                            <p:spPr>
                              <a:xfrm>
                                <a:off x="237341" y="1497885"/>
                                <a:ext cx="1079183" cy="1441576"/>
                              </a:xfrm>
                              <a:prstGeom prst="rect">
                                <a:avLst/>
                              </a:prstGeom>
                              <a:solidFill>
                                <a:srgbClr val="604A7B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r>
                                  <a:rPr lang="en-GB" sz="800" b="1" dirty="0">
                                    <a:solidFill>
                                      <a:schemeClr val="bg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As students’ conceptual understanding progresses they can:</a:t>
                                </a:r>
                                <a:endParaRPr lang="en-GB" sz="800" dirty="0">
                                  <a:solidFill>
                                    <a:schemeClr val="bg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8" name="TextBox 37"/>
                              <p:cNvSpPr txBox="1"/>
                              <p:nvPr/>
                            </p:nvSpPr>
                            <p:spPr>
                              <a:xfrm>
                                <a:off x="237339" y="3013367"/>
                                <a:ext cx="1079183" cy="12960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604A7B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r>
                                  <a:rPr lang="en-GB" sz="1000" b="1" dirty="0">
                                    <a:solidFill>
                                      <a:schemeClr val="bg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Diagnostic questions</a:t>
                                </a:r>
                                <a:endParaRPr lang="en-GB" sz="1000" dirty="0">
                                  <a:solidFill>
                                    <a:schemeClr val="bg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9" name="TextBox 38"/>
                              <p:cNvSpPr txBox="1"/>
                              <p:nvPr/>
                            </p:nvSpPr>
                            <p:spPr>
                              <a:xfrm>
                                <a:off x="237339" y="4383694"/>
                                <a:ext cx="1079183" cy="12960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604A7B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r>
                                  <a:rPr lang="en-GB" sz="1000" b="1" dirty="0">
                                    <a:solidFill>
                                      <a:schemeClr val="bg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Response activities</a:t>
                                </a:r>
                                <a:endParaRPr lang="en-GB" sz="1000" dirty="0">
                                  <a:solidFill>
                                    <a:schemeClr val="bg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0" name="Group 49"/>
                          <p:cNvGrpSpPr/>
                          <p:nvPr/>
                        </p:nvGrpSpPr>
                        <p:grpSpPr>
                          <a:xfrm>
                            <a:off x="1327480" y="2797467"/>
                            <a:ext cx="6057968" cy="1296000"/>
                            <a:chOff x="1327480" y="2804703"/>
                            <a:chExt cx="6057968" cy="1296000"/>
                          </a:xfrm>
                        </p:grpSpPr>
                        <p:sp>
                          <p:nvSpPr>
                            <p:cNvPr id="48" name="TextBox 47">
                              <a:hlinkClick r:id="rId7" action="ppaction://hlinksldjump"/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4358109" y="2804703"/>
                              <a:ext cx="1510661" cy="129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2700">
                              <a:solidFill>
                                <a:srgbClr val="604A7B"/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txBody>
                            <a:bodyPr wrap="square" rtlCol="0" anchor="ctr" anchorCtr="0"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GB" sz="1100" b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Power and p.d.</a:t>
                              </a:r>
                            </a:p>
                          </p:txBody>
                        </p:sp>
                        <p:sp>
                          <p:nvSpPr>
                            <p:cNvPr id="49" name="TextBox 48">
                              <a:hlinkClick r:id="rId8" action="ppaction://hlinksldjump"/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842633" y="2804703"/>
                              <a:ext cx="1512000" cy="129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2700">
                              <a:solidFill>
                                <a:srgbClr val="604A7B"/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txBody>
                            <a:bodyPr wrap="square" rtlCol="0" anchor="ctr" anchorCtr="0"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GB" sz="1100" b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Power and current</a:t>
                              </a:r>
                            </a:p>
                          </p:txBody>
                        </p:sp>
                        <p:sp>
                          <p:nvSpPr>
                            <p:cNvPr id="67" name="TextBox 66">
                              <a:hlinkClick r:id="rId9" action="ppaction://hlinksldjump"/>
                              <a:extLst>
                                <a:ext uri="{FF2B5EF4-FFF2-40B4-BE49-F238E27FC236}">
                                  <a16:creationId xmlns:a16="http://schemas.microsoft.com/office/drawing/2014/main" id="{8C0A497D-4673-8435-2387-6A58A6EE4D74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874787" y="2804703"/>
                              <a:ext cx="1510661" cy="648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2700">
                              <a:solidFill>
                                <a:srgbClr val="604A7B"/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txBody>
                            <a:bodyPr wrap="square" rtlCol="0" anchor="ctr" anchorCtr="0"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GB" sz="1100" b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Defining current</a:t>
                              </a:r>
                            </a:p>
                          </p:txBody>
                        </p:sp>
                        <p:sp>
                          <p:nvSpPr>
                            <p:cNvPr id="68" name="TextBox 67">
                              <a:hlinkClick r:id="rId10" action="ppaction://hlinksldjump"/>
                              <a:extLst>
                                <a:ext uri="{FF2B5EF4-FFF2-40B4-BE49-F238E27FC236}">
                                  <a16:creationId xmlns:a16="http://schemas.microsoft.com/office/drawing/2014/main" id="{C72D9A5A-7934-1B13-47FB-FDE2504458BF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327480" y="2804703"/>
                              <a:ext cx="1512000" cy="1296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12700">
                              <a:solidFill>
                                <a:srgbClr val="604A7B"/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txBody>
                            <a:bodyPr wrap="square" rtlCol="0" anchor="ctr" anchorCtr="0"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GB" sz="1100" b="1" dirty="0"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Calculating energy</a:t>
                              </a:r>
                            </a:p>
                          </p:txBody>
                        </p:sp>
                      </p:grpSp>
                    </p:grpSp>
                    <p:sp>
                      <p:nvSpPr>
                        <p:cNvPr id="53" name="TextBox 52">
                          <a:hlinkClick r:id="rId11" action="ppaction://hlinksldjump"/>
                        </p:cNvPr>
                        <p:cNvSpPr txBox="1"/>
                        <p:nvPr/>
                      </p:nvSpPr>
                      <p:spPr>
                        <a:xfrm>
                          <a:off x="7387860" y="2781814"/>
                          <a:ext cx="1512000" cy="1296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604A7B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txBody>
                        <a:bodyPr wrap="square" rtlCol="0" anchor="ctr" anchorCtr="0">
                          <a:noAutofit/>
                        </a:bodyPr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Mystery circuit</a:t>
                          </a:r>
                        </a:p>
                      </p:txBody>
                    </p:sp>
                    <p:sp>
                      <p:nvSpPr>
                        <p:cNvPr id="79" name="TextBox 78">
                          <a:hlinkClick r:id="rId12" action="ppaction://hlinksldjump"/>
                          <a:extLst>
                            <a:ext uri="{FF2B5EF4-FFF2-40B4-BE49-F238E27FC236}">
                              <a16:creationId xmlns:a16="http://schemas.microsoft.com/office/drawing/2014/main" id="{54244FFA-FEC3-5DC9-2A4F-6D25950B36A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387860" y="4152141"/>
                          <a:ext cx="1512000" cy="1296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604A7B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txBody>
                        <a:bodyPr wrap="square" rtlCol="0" anchor="ctr" anchorCtr="0">
                          <a:noAutofit/>
                        </a:bodyPr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Mains power</a:t>
                          </a:r>
                        </a:p>
                      </p:txBody>
                    </p:sp>
                  </p:grpSp>
                </p:grpSp>
              </p:grpSp>
            </p:grpSp>
            <p:sp>
              <p:nvSpPr>
                <p:cNvPr id="54" name="TextBox 53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5188AD13-C1A0-42B8-A952-464BC83221E3}"/>
                    </a:ext>
                  </a:extLst>
                </p:cNvPr>
                <p:cNvSpPr txBox="1"/>
                <p:nvPr/>
              </p:nvSpPr>
              <p:spPr>
                <a:xfrm>
                  <a:off x="5891480" y="3486305"/>
                  <a:ext cx="1510661" cy="6480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04A7B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GB" sz="1100" b="1" dirty="0">
                      <a:solidFill>
                        <a:schemeClr val="tx2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Defining p.d.</a:t>
                  </a:r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31FF18D-E988-4374-8BAC-B1146A8350EF}"/>
                  </a:ext>
                </a:extLst>
              </p:cNvPr>
              <p:cNvSpPr txBox="1"/>
              <p:nvPr/>
            </p:nvSpPr>
            <p:spPr>
              <a:xfrm>
                <a:off x="1344173" y="4208632"/>
                <a:ext cx="1512000" cy="1296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04A7B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endParaRPr lang="en-GB" sz="11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EC648CC-ABCA-4BE8-8D68-52BE4C1B0212}"/>
                </a:ext>
              </a:extLst>
            </p:cNvPr>
            <p:cNvSpPr/>
            <p:nvPr/>
          </p:nvSpPr>
          <p:spPr>
            <a:xfrm>
              <a:off x="2859326" y="1540812"/>
              <a:ext cx="1512000" cy="1224000"/>
            </a:xfrm>
            <a:prstGeom prst="rect">
              <a:avLst/>
            </a:prstGeom>
            <a:noFill/>
            <a:ln>
              <a:solidFill>
                <a:srgbClr val="604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Describe how the power of an electric circuit depends on current through it.</a:t>
              </a:r>
            </a:p>
            <a:p>
              <a:endParaRPr lang="en-GB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endParaRPr lang="en-GB" sz="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1" name="Text Box 234">
            <a:extLst>
              <a:ext uri="{FF2B5EF4-FFF2-40B4-BE49-F238E27FC236}">
                <a16:creationId xmlns:a16="http://schemas.microsoft.com/office/drawing/2014/main" id="{5DBE2788-FFE3-49CA-A852-23914BC3A889}"/>
              </a:ext>
            </a:extLst>
          </p:cNvPr>
          <p:cNvSpPr txBox="1"/>
          <p:nvPr/>
        </p:nvSpPr>
        <p:spPr>
          <a:xfrm>
            <a:off x="2935128" y="2448677"/>
            <a:ext cx="200025" cy="222250"/>
          </a:xfrm>
          <a:prstGeom prst="rect">
            <a:avLst/>
          </a:prstGeom>
          <a:solidFill>
            <a:srgbClr val="604A7B"/>
          </a:solidFill>
          <a:ln w="6350">
            <a:noFill/>
          </a:ln>
        </p:spPr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7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EFBCD2E-5634-4484-946C-1C981DC2A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07887" y="4027056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07887" y="4686874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07887" y="5346692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5062" y="4114790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4238" y="4112461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brightness of each bulb is the same.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5062" y="4772208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237" y="4769879"/>
            <a:ext cx="533112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p.d. across each bulb is the same.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5062" y="5432026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237" y="5429697"/>
            <a:ext cx="533112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p.d. is biggest across bulb 3. 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70289" y="4027056"/>
            <a:ext cx="2730061" cy="544860"/>
            <a:chOff x="5846013" y="2914258"/>
            <a:chExt cx="2954337" cy="544860"/>
          </a:xfrm>
        </p:grpSpPr>
        <p:sp>
          <p:nvSpPr>
            <p:cNvPr id="49" name="Rectangle 48"/>
            <p:cNvSpPr/>
            <p:nvPr/>
          </p:nvSpPr>
          <p:spPr>
            <a:xfrm>
              <a:off x="5846013" y="2914258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323826" y="291425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584919" y="29189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62087" y="291648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70289" y="4686874"/>
            <a:ext cx="2730061" cy="544860"/>
            <a:chOff x="5846013" y="3574076"/>
            <a:chExt cx="2954337" cy="544860"/>
          </a:xfrm>
        </p:grpSpPr>
        <p:sp>
          <p:nvSpPr>
            <p:cNvPr id="51" name="Rectangle 50"/>
            <p:cNvSpPr/>
            <p:nvPr/>
          </p:nvSpPr>
          <p:spPr>
            <a:xfrm>
              <a:off x="5846013" y="3574076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320305" y="35740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81398" y="3578794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58566" y="357630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070289" y="5346692"/>
            <a:ext cx="2730061" cy="549393"/>
            <a:chOff x="5846013" y="4233894"/>
            <a:chExt cx="2954337" cy="549393"/>
          </a:xfrm>
        </p:grpSpPr>
        <p:sp>
          <p:nvSpPr>
            <p:cNvPr id="52" name="Rectangle 51"/>
            <p:cNvSpPr/>
            <p:nvPr/>
          </p:nvSpPr>
          <p:spPr>
            <a:xfrm>
              <a:off x="5846013" y="4233894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320305" y="423842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581398" y="424314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8566" y="424065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070289" y="3071758"/>
            <a:ext cx="2730061" cy="838779"/>
            <a:chOff x="5846013" y="2252879"/>
            <a:chExt cx="2954337" cy="544860"/>
          </a:xfrm>
        </p:grpSpPr>
        <p:sp>
          <p:nvSpPr>
            <p:cNvPr id="69" name="Rectangle 68"/>
            <p:cNvSpPr/>
            <p:nvPr/>
          </p:nvSpPr>
          <p:spPr>
            <a:xfrm>
              <a:off x="5846013" y="2252879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323826" y="2252879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84919" y="225759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062087" y="225510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070289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56237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35318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18580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4C6BABD-4FC5-45B2-BAD5-D15750F11EE4}"/>
              </a:ext>
            </a:extLst>
          </p:cNvPr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Power and p.d.</a:t>
            </a:r>
            <a:endParaRPr lang="en-GB" dirty="0"/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22B46E0E-0091-4070-99C4-65B564D57437}"/>
              </a:ext>
            </a:extLst>
          </p:cNvPr>
          <p:cNvSpPr txBox="1">
            <a:spLocks/>
          </p:cNvSpPr>
          <p:nvPr/>
        </p:nvSpPr>
        <p:spPr>
          <a:xfrm>
            <a:off x="457199" y="863125"/>
            <a:ext cx="8343151" cy="15070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The statements are about the three different bulbs.</a:t>
            </a:r>
          </a:p>
        </p:txBody>
      </p:sp>
      <p:sp>
        <p:nvSpPr>
          <p:cNvPr id="50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C9E139C2-CC8C-4E0A-954E-B156F40BB7F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E5A4C8B5-6865-414A-A06C-74837FC09014}"/>
              </a:ext>
            </a:extLst>
          </p:cNvPr>
          <p:cNvSpPr txBox="1">
            <a:spLocks/>
          </p:cNvSpPr>
          <p:nvPr/>
        </p:nvSpPr>
        <p:spPr>
          <a:xfrm>
            <a:off x="457199" y="3504808"/>
            <a:ext cx="5293895" cy="4016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sz="1600" dirty="0"/>
              <a:t>What do you think about each statement?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336C57-3AF7-466D-9541-3D709EBCEBCF}"/>
              </a:ext>
            </a:extLst>
          </p:cNvPr>
          <p:cNvGrpSpPr/>
          <p:nvPr/>
        </p:nvGrpSpPr>
        <p:grpSpPr>
          <a:xfrm>
            <a:off x="570179" y="1508470"/>
            <a:ext cx="7314309" cy="1876662"/>
            <a:chOff x="570179" y="1508470"/>
            <a:chExt cx="7314309" cy="18766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DB2E538-B2DD-4844-91C2-40AA5E8B5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179" y="1508470"/>
              <a:ext cx="5400467" cy="1876662"/>
            </a:xfrm>
            <a:prstGeom prst="rect">
              <a:avLst/>
            </a:prstGeom>
          </p:spPr>
        </p:pic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A3CEAE1-9163-41AD-9CF9-8285EECEA25E}"/>
                </a:ext>
              </a:extLst>
            </p:cNvPr>
            <p:cNvSpPr/>
            <p:nvPr/>
          </p:nvSpPr>
          <p:spPr>
            <a:xfrm>
              <a:off x="5883070" y="1574135"/>
              <a:ext cx="2001418" cy="557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4000"/>
                </a:lnSpc>
                <a:defRPr/>
              </a:pPr>
              <a:r>
                <a:rPr lang="en-US" sz="1200" b="1" i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 current in each circuit is the same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25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" y="630764"/>
            <a:ext cx="9144000" cy="6232054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8248650" cy="147732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Electric current is measured with an ammeter.</a:t>
            </a:r>
          </a:p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It is measured in amps (A).</a:t>
            </a:r>
          </a:p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An electric current flows through a complete circuit.</a:t>
            </a:r>
          </a:p>
          <a:p>
            <a:pPr marL="360363" indent="-360363">
              <a:lnSpc>
                <a:spcPct val="134000"/>
              </a:lnSpc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Defining current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90D2827-9DC0-41F3-8F39-501108483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71" y="2572815"/>
            <a:ext cx="6398508" cy="31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9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EFBCD2E-5634-4484-946C-1C981DC2A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07887" y="4027056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07887" y="4686874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07887" y="5346692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5062" y="4114790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4238" y="4112461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amount of energy transferred in 1 s.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5062" y="4772208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237" y="4769879"/>
            <a:ext cx="533112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current = charge x time (I = Q x t)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5062" y="5432026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237" y="5429697"/>
            <a:ext cx="533112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rate at which charge flows in a circuit.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70289" y="4027056"/>
            <a:ext cx="2730061" cy="544860"/>
            <a:chOff x="5846013" y="2914258"/>
            <a:chExt cx="2954337" cy="544860"/>
          </a:xfrm>
        </p:grpSpPr>
        <p:sp>
          <p:nvSpPr>
            <p:cNvPr id="49" name="Rectangle 48"/>
            <p:cNvSpPr/>
            <p:nvPr/>
          </p:nvSpPr>
          <p:spPr>
            <a:xfrm>
              <a:off x="5846013" y="2914258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323826" y="291425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584919" y="29189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62087" y="291648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70289" y="4686874"/>
            <a:ext cx="2730061" cy="544860"/>
            <a:chOff x="5846013" y="3574076"/>
            <a:chExt cx="2954337" cy="544860"/>
          </a:xfrm>
        </p:grpSpPr>
        <p:sp>
          <p:nvSpPr>
            <p:cNvPr id="51" name="Rectangle 50"/>
            <p:cNvSpPr/>
            <p:nvPr/>
          </p:nvSpPr>
          <p:spPr>
            <a:xfrm>
              <a:off x="5846013" y="3574076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320305" y="35740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81398" y="3578794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58566" y="357630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070289" y="5346692"/>
            <a:ext cx="2730061" cy="549393"/>
            <a:chOff x="5846013" y="4233894"/>
            <a:chExt cx="2954337" cy="549393"/>
          </a:xfrm>
        </p:grpSpPr>
        <p:sp>
          <p:nvSpPr>
            <p:cNvPr id="52" name="Rectangle 51"/>
            <p:cNvSpPr/>
            <p:nvPr/>
          </p:nvSpPr>
          <p:spPr>
            <a:xfrm>
              <a:off x="5846013" y="4233894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320305" y="423842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581398" y="424314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8566" y="424065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070289" y="3071758"/>
            <a:ext cx="2730061" cy="838779"/>
            <a:chOff x="5846013" y="2252879"/>
            <a:chExt cx="2954337" cy="544860"/>
          </a:xfrm>
        </p:grpSpPr>
        <p:sp>
          <p:nvSpPr>
            <p:cNvPr id="69" name="Rectangle 68"/>
            <p:cNvSpPr/>
            <p:nvPr/>
          </p:nvSpPr>
          <p:spPr>
            <a:xfrm>
              <a:off x="5846013" y="2252879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323826" y="2252879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84919" y="225759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062087" y="225510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070289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56237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35318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18580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4C6BABD-4FC5-45B2-BAD5-D15750F11EE4}"/>
              </a:ext>
            </a:extLst>
          </p:cNvPr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Defining current</a:t>
            </a:r>
            <a:endParaRPr lang="en-GB" dirty="0"/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22B46E0E-0091-4070-99C4-65B564D57437}"/>
              </a:ext>
            </a:extLst>
          </p:cNvPr>
          <p:cNvSpPr txBox="1">
            <a:spLocks/>
          </p:cNvSpPr>
          <p:nvPr/>
        </p:nvSpPr>
        <p:spPr>
          <a:xfrm>
            <a:off x="457199" y="863125"/>
            <a:ext cx="8343151" cy="54014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Each statement is a definition of electric current.</a:t>
            </a:r>
          </a:p>
        </p:txBody>
      </p:sp>
      <p:sp>
        <p:nvSpPr>
          <p:cNvPr id="50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C9E139C2-CC8C-4E0A-954E-B156F40BB7F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E5A4C8B5-6865-414A-A06C-74837FC09014}"/>
              </a:ext>
            </a:extLst>
          </p:cNvPr>
          <p:cNvSpPr txBox="1">
            <a:spLocks/>
          </p:cNvSpPr>
          <p:nvPr/>
        </p:nvSpPr>
        <p:spPr>
          <a:xfrm>
            <a:off x="457199" y="3504808"/>
            <a:ext cx="5293895" cy="4016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sz="1600" dirty="0"/>
              <a:t>What do you think about each statement?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FAF2A5D-DFF7-47F6-8495-F155017C1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407" y="1445989"/>
            <a:ext cx="3945478" cy="19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2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" y="630764"/>
            <a:ext cx="9144000" cy="6232054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8248650" cy="147732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Potential difference (p.d.) is measured with a voltmeter.</a:t>
            </a:r>
          </a:p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It is measured in volts (V).</a:t>
            </a:r>
          </a:p>
          <a:p>
            <a:pPr>
              <a:lnSpc>
                <a:spcPct val="134000"/>
              </a:lnSpc>
              <a:defRPr/>
            </a:pPr>
            <a:r>
              <a:rPr lang="en-US" dirty="0"/>
              <a:t>In this circuit the potential difference is being measured across a bulb.</a:t>
            </a:r>
          </a:p>
          <a:p>
            <a:pPr marL="360363" indent="-360363">
              <a:lnSpc>
                <a:spcPct val="134000"/>
              </a:lnSpc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Defining p.d.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ABD44F-0D29-4A5C-BF5A-752EE4384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602" y="2637975"/>
            <a:ext cx="3981033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4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F13B452-9DFF-4949-B868-55735B91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" y="630764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p.d.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307887" y="863126"/>
            <a:ext cx="8492463" cy="755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happens when the potential difference across a bulb is bigger?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7887" y="3509476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07887" y="4169294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07887" y="4829112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07887" y="5488930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5062" y="3597210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4238" y="3594881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5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force pushing charge through bulb 1 is bigger.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5062" y="4254628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238" y="4252299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5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Bulb 1 is transferring energy faster than bulb 2.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5062" y="4914446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238" y="4912117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5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More charge passes through bulb 1 each second.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5062" y="5574264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4238" y="5571935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5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p.d.= energy transferred ÷ charge (V = E/Q)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70289" y="3509476"/>
            <a:ext cx="2730061" cy="544860"/>
            <a:chOff x="5846013" y="2914258"/>
            <a:chExt cx="2954337" cy="544860"/>
          </a:xfrm>
        </p:grpSpPr>
        <p:sp>
          <p:nvSpPr>
            <p:cNvPr id="49" name="Rectangle 48"/>
            <p:cNvSpPr/>
            <p:nvPr/>
          </p:nvSpPr>
          <p:spPr>
            <a:xfrm>
              <a:off x="5846013" y="2914258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323826" y="291425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584919" y="29189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62087" y="291648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70289" y="4169294"/>
            <a:ext cx="2730061" cy="544860"/>
            <a:chOff x="5846013" y="3574076"/>
            <a:chExt cx="2954337" cy="544860"/>
          </a:xfrm>
        </p:grpSpPr>
        <p:sp>
          <p:nvSpPr>
            <p:cNvPr id="51" name="Rectangle 50"/>
            <p:cNvSpPr/>
            <p:nvPr/>
          </p:nvSpPr>
          <p:spPr>
            <a:xfrm>
              <a:off x="5846013" y="3574076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320305" y="35740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81398" y="3578794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58566" y="357630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070289" y="4829112"/>
            <a:ext cx="2730061" cy="549393"/>
            <a:chOff x="5846013" y="4233894"/>
            <a:chExt cx="2954337" cy="549393"/>
          </a:xfrm>
        </p:grpSpPr>
        <p:sp>
          <p:nvSpPr>
            <p:cNvPr id="52" name="Rectangle 51"/>
            <p:cNvSpPr/>
            <p:nvPr/>
          </p:nvSpPr>
          <p:spPr>
            <a:xfrm>
              <a:off x="5846013" y="4233894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320305" y="423842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581398" y="424314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8566" y="424065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070289" y="5486530"/>
            <a:ext cx="2730061" cy="544860"/>
            <a:chOff x="5846013" y="4891312"/>
            <a:chExt cx="2954337" cy="544860"/>
          </a:xfrm>
        </p:grpSpPr>
        <p:sp>
          <p:nvSpPr>
            <p:cNvPr id="53" name="Rectangle 52"/>
            <p:cNvSpPr/>
            <p:nvPr/>
          </p:nvSpPr>
          <p:spPr>
            <a:xfrm>
              <a:off x="5846013" y="4893712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7320305" y="4891312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581398" y="4896030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058566" y="4893541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070289" y="2554178"/>
            <a:ext cx="2730061" cy="838779"/>
            <a:chOff x="5846013" y="2252879"/>
            <a:chExt cx="2954337" cy="544860"/>
          </a:xfrm>
        </p:grpSpPr>
        <p:sp>
          <p:nvSpPr>
            <p:cNvPr id="69" name="Rectangle 68"/>
            <p:cNvSpPr/>
            <p:nvPr/>
          </p:nvSpPr>
          <p:spPr>
            <a:xfrm>
              <a:off x="5846013" y="2252879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323826" y="2252879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84919" y="225759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062087" y="225510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070289" y="255786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56237" y="255786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35318" y="255786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18580" y="255786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50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6F105F5E-39E7-4ED1-97B8-201424300E49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sp>
        <p:nvSpPr>
          <p:cNvPr id="55" name="Text Placeholder 16">
            <a:extLst>
              <a:ext uri="{FF2B5EF4-FFF2-40B4-BE49-F238E27FC236}">
                <a16:creationId xmlns:a16="http://schemas.microsoft.com/office/drawing/2014/main" id="{E5A4C8B5-6865-414A-A06C-74837FC09014}"/>
              </a:ext>
            </a:extLst>
          </p:cNvPr>
          <p:cNvSpPr txBox="1">
            <a:spLocks/>
          </p:cNvSpPr>
          <p:nvPr/>
        </p:nvSpPr>
        <p:spPr>
          <a:xfrm>
            <a:off x="307887" y="2987228"/>
            <a:ext cx="5293895" cy="4016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sz="1600" dirty="0"/>
              <a:t>What do you think about each statement?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8691" y="1402483"/>
            <a:ext cx="5146675" cy="1442329"/>
            <a:chOff x="787766" y="1402483"/>
            <a:chExt cx="5146675" cy="1442329"/>
          </a:xfrm>
        </p:grpSpPr>
        <p:grpSp>
          <p:nvGrpSpPr>
            <p:cNvPr id="4" name="Group 3"/>
            <p:cNvGrpSpPr/>
            <p:nvPr/>
          </p:nvGrpSpPr>
          <p:grpSpPr>
            <a:xfrm>
              <a:off x="787766" y="1402483"/>
              <a:ext cx="2705897" cy="1442329"/>
              <a:chOff x="1194166" y="1402483"/>
              <a:chExt cx="2705897" cy="14423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194166" y="1402483"/>
                <a:ext cx="2477287" cy="1157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GB" sz="1600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Bulb 1</a:t>
                </a:r>
              </a:p>
              <a:p>
                <a:pPr>
                  <a:lnSpc>
                    <a:spcPct val="107000"/>
                  </a:lnSpc>
                </a:pPr>
                <a:r>
                  <a:rPr lang="en-GB" sz="16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p.d. = 230 V</a:t>
                </a: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16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current = 0.2 A</a:t>
                </a:r>
              </a:p>
              <a:p>
                <a:pPr>
                  <a:lnSpc>
                    <a:spcPct val="107000"/>
                  </a:lnSpc>
                </a:pPr>
                <a:r>
                  <a:rPr lang="en-GB" sz="1200" i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(A household bulb)</a:t>
                </a:r>
              </a:p>
            </p:txBody>
          </p:sp>
          <p:pic>
            <p:nvPicPr>
              <p:cNvPr id="1026" name="Picture 2" descr="Free Light Bulb vector and pictu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0063" y="1404812"/>
                <a:ext cx="91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4052911" y="1402483"/>
              <a:ext cx="1881530" cy="1157305"/>
              <a:chOff x="5014570" y="1350184"/>
              <a:chExt cx="1881530" cy="115730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014570" y="1350184"/>
                <a:ext cx="1881530" cy="1157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GB" sz="1600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Bulb 2</a:t>
                </a:r>
                <a:r>
                  <a:rPr lang="en-GB" sz="16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</a:pPr>
                <a:r>
                  <a:rPr lang="en-GB" sz="16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p.d. = 3 V</a:t>
                </a: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16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current = 0.2 A</a:t>
                </a:r>
              </a:p>
              <a:p>
                <a:pPr>
                  <a:lnSpc>
                    <a:spcPct val="107000"/>
                  </a:lnSpc>
                </a:pPr>
                <a:r>
                  <a:rPr lang="en-GB" sz="1200" i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(A torch bulb)</a:t>
                </a:r>
              </a:p>
            </p:txBody>
          </p:sp>
          <p:pic>
            <p:nvPicPr>
              <p:cNvPr id="66" name="Picture 2" descr="Free Light Bulb vector and pictur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3917" y="1404812"/>
                <a:ext cx="182000" cy="2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6256178" y="1462209"/>
            <a:ext cx="2001418" cy="834652"/>
            <a:chOff x="6256178" y="1411409"/>
            <a:chExt cx="2001418" cy="834652"/>
          </a:xfrm>
        </p:grpSpPr>
        <p:grpSp>
          <p:nvGrpSpPr>
            <p:cNvPr id="16" name="Group 15"/>
            <p:cNvGrpSpPr/>
            <p:nvPr/>
          </p:nvGrpSpPr>
          <p:grpSpPr>
            <a:xfrm>
              <a:off x="6334444" y="1462463"/>
              <a:ext cx="1802157" cy="686431"/>
              <a:chOff x="6334444" y="1462463"/>
              <a:chExt cx="1802157" cy="686431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6334444" y="1485291"/>
                <a:ext cx="337559" cy="578652"/>
              </a:xfrm>
              <a:prstGeom prst="line">
                <a:avLst/>
              </a:prstGeom>
              <a:ln w="5080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6662683" y="1561345"/>
                <a:ext cx="337559" cy="578652"/>
              </a:xfrm>
              <a:prstGeom prst="line">
                <a:avLst/>
              </a:prstGeom>
              <a:ln w="5080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7006333" y="1462463"/>
                <a:ext cx="337559" cy="578652"/>
              </a:xfrm>
              <a:prstGeom prst="line">
                <a:avLst/>
              </a:prstGeom>
              <a:ln w="5080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7373381" y="1570242"/>
                <a:ext cx="337559" cy="578652"/>
              </a:xfrm>
              <a:prstGeom prst="line">
                <a:avLst/>
              </a:prstGeom>
              <a:ln w="5080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7799042" y="1510655"/>
                <a:ext cx="337559" cy="578652"/>
              </a:xfrm>
              <a:prstGeom prst="line">
                <a:avLst/>
              </a:prstGeom>
              <a:ln w="5080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A3CEAE1-9163-41AD-9CF9-8285EECEA25E}"/>
                </a:ext>
              </a:extLst>
            </p:cNvPr>
            <p:cNvSpPr/>
            <p:nvPr/>
          </p:nvSpPr>
          <p:spPr>
            <a:xfrm>
              <a:off x="6256178" y="1411409"/>
              <a:ext cx="2001418" cy="834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4000"/>
                </a:lnSpc>
                <a:defRPr/>
              </a:pPr>
              <a:r>
                <a:rPr lang="en-US" sz="1200" b="1" i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 current through each bulb is the same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598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" y="630764"/>
            <a:ext cx="9144000" cy="6232054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8248650" cy="133143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Two different bulbs (of the same type) are connected in a circuit.</a:t>
            </a:r>
          </a:p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One bulb lights up and the other does not.</a:t>
            </a:r>
          </a:p>
          <a:p>
            <a:pPr marL="360363" indent="-360363">
              <a:lnSpc>
                <a:spcPct val="134000"/>
              </a:lnSpc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Mystery circuit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869" y="2222988"/>
            <a:ext cx="5938499" cy="27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2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4AFF5DE9-3A53-44D1-83FD-7D81C2943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" y="630764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Mystery circuit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307887" y="863126"/>
            <a:ext cx="8492463" cy="755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does bulb 1 light up, but not bulb 2?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7887" y="3509476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07887" y="4169294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07887" y="4829112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07887" y="5488930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5062" y="3597210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4238" y="3594881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Bulb 2 is broken.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5062" y="4254628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238" y="4252299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Bulb 2 has a much lower resistance.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5062" y="4914446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238" y="4912117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is more current through bulb 1.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5062" y="5574264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4238" y="5571935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p.d. across bulb 1 is bigger.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70289" y="3509476"/>
            <a:ext cx="2730061" cy="544860"/>
            <a:chOff x="5846013" y="2914258"/>
            <a:chExt cx="2954337" cy="544860"/>
          </a:xfrm>
        </p:grpSpPr>
        <p:sp>
          <p:nvSpPr>
            <p:cNvPr id="49" name="Rectangle 48"/>
            <p:cNvSpPr/>
            <p:nvPr/>
          </p:nvSpPr>
          <p:spPr>
            <a:xfrm>
              <a:off x="5846013" y="2914258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323826" y="291425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584919" y="29189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62087" y="291648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70289" y="4169294"/>
            <a:ext cx="2730061" cy="544860"/>
            <a:chOff x="5846013" y="3574076"/>
            <a:chExt cx="2954337" cy="544860"/>
          </a:xfrm>
        </p:grpSpPr>
        <p:sp>
          <p:nvSpPr>
            <p:cNvPr id="51" name="Rectangle 50"/>
            <p:cNvSpPr/>
            <p:nvPr/>
          </p:nvSpPr>
          <p:spPr>
            <a:xfrm>
              <a:off x="5846013" y="3574076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320305" y="35740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81398" y="3578794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58566" y="357630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070289" y="4829112"/>
            <a:ext cx="2730061" cy="549393"/>
            <a:chOff x="5846013" y="4233894"/>
            <a:chExt cx="2954337" cy="549393"/>
          </a:xfrm>
        </p:grpSpPr>
        <p:sp>
          <p:nvSpPr>
            <p:cNvPr id="52" name="Rectangle 51"/>
            <p:cNvSpPr/>
            <p:nvPr/>
          </p:nvSpPr>
          <p:spPr>
            <a:xfrm>
              <a:off x="5846013" y="4233894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320305" y="423842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581398" y="424314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8566" y="424065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070289" y="5486530"/>
            <a:ext cx="2730061" cy="544860"/>
            <a:chOff x="5846013" y="4891312"/>
            <a:chExt cx="2954337" cy="544860"/>
          </a:xfrm>
        </p:grpSpPr>
        <p:sp>
          <p:nvSpPr>
            <p:cNvPr id="53" name="Rectangle 52"/>
            <p:cNvSpPr/>
            <p:nvPr/>
          </p:nvSpPr>
          <p:spPr>
            <a:xfrm>
              <a:off x="5846013" y="4893712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7320305" y="4891312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581398" y="4896030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058566" y="4893541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070289" y="2554178"/>
            <a:ext cx="2730061" cy="838779"/>
            <a:chOff x="5846013" y="2252879"/>
            <a:chExt cx="2954337" cy="544860"/>
          </a:xfrm>
        </p:grpSpPr>
        <p:sp>
          <p:nvSpPr>
            <p:cNvPr id="69" name="Rectangle 68"/>
            <p:cNvSpPr/>
            <p:nvPr/>
          </p:nvSpPr>
          <p:spPr>
            <a:xfrm>
              <a:off x="5846013" y="2252879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323826" y="2252879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84919" y="225759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062087" y="225510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070289" y="255786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56237" y="255786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35318" y="255786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18580" y="255786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50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6F105F5E-39E7-4ED1-97B8-201424300E49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sp>
        <p:nvSpPr>
          <p:cNvPr id="55" name="Text Placeholder 16">
            <a:extLst>
              <a:ext uri="{FF2B5EF4-FFF2-40B4-BE49-F238E27FC236}">
                <a16:creationId xmlns:a16="http://schemas.microsoft.com/office/drawing/2014/main" id="{E5A4C8B5-6865-414A-A06C-74837FC09014}"/>
              </a:ext>
            </a:extLst>
          </p:cNvPr>
          <p:cNvSpPr txBox="1">
            <a:spLocks/>
          </p:cNvSpPr>
          <p:nvPr/>
        </p:nvSpPr>
        <p:spPr>
          <a:xfrm>
            <a:off x="307887" y="3062534"/>
            <a:ext cx="5293895" cy="4016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sz="1600" dirty="0"/>
              <a:t>What do you think about each statement?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82174" y="1387231"/>
            <a:ext cx="3495247" cy="1626719"/>
            <a:chOff x="1582174" y="1387231"/>
            <a:chExt cx="3495247" cy="162671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2174" y="1387231"/>
              <a:ext cx="3495247" cy="1626719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A3CEAE1-9163-41AD-9CF9-8285EECEA25E}"/>
                </a:ext>
              </a:extLst>
            </p:cNvPr>
            <p:cNvSpPr/>
            <p:nvPr/>
          </p:nvSpPr>
          <p:spPr>
            <a:xfrm>
              <a:off x="2176464" y="1947286"/>
              <a:ext cx="1059656" cy="339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4000"/>
                </a:lnSpc>
                <a:defRPr/>
              </a:pPr>
              <a:r>
                <a:rPr lang="en-US" sz="1200" b="1" i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Bulb 1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A3CEAE1-9163-41AD-9CF9-8285EECEA25E}"/>
                </a:ext>
              </a:extLst>
            </p:cNvPr>
            <p:cNvSpPr/>
            <p:nvPr/>
          </p:nvSpPr>
          <p:spPr>
            <a:xfrm>
              <a:off x="3657600" y="1947286"/>
              <a:ext cx="1064420" cy="309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4000"/>
                </a:lnSpc>
                <a:defRPr/>
              </a:pPr>
              <a:r>
                <a:rPr lang="en-US" sz="1200" b="1" i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Bulb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13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CD0FCE-07BB-4D28-861A-F61A06530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2: Response activities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457200" y="2839454"/>
            <a:ext cx="8285163" cy="307776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 zip file containing all the resources for this key concept can be downloaded from </a:t>
            </a:r>
          </a:p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en-GB" b="1" dirty="0">
                <a:solidFill>
                  <a:srgbClr val="006580"/>
                </a:solidFill>
              </a:rPr>
              <a:t>www.BestEvidenceScienceTeaching.org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The zip file provides: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Teacher guidance </a:t>
            </a:r>
            <a:r>
              <a:rPr lang="en-GB" dirty="0"/>
              <a:t>for this key concept, including a summary of the research evidence on relevant preconceptions and misunderstandings.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 full set of editable and printable </a:t>
            </a:r>
            <a:r>
              <a:rPr lang="en-GB" b="1" dirty="0"/>
              <a:t>student sheets and teacher notes </a:t>
            </a:r>
            <a:r>
              <a:rPr lang="en-GB" dirty="0"/>
              <a:t>for each response activity. The teacher notes include a summary of research evidence, guidance for using the activity and expected answers. 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457200" y="863125"/>
            <a:ext cx="8285163" cy="186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Response activities encourage students to talk and think about what they’re thinking (metacognition).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This challenges students’ misunderstandings, facilitates meaning-making, and develops and consolidates their scientific understanding. </a:t>
            </a:r>
          </a:p>
        </p:txBody>
      </p:sp>
    </p:spTree>
    <p:extLst>
      <p:ext uri="{BB962C8B-B14F-4D97-AF65-F5344CB8AC3E}">
        <p14:creationId xmlns:p14="http://schemas.microsoft.com/office/powerpoint/2010/main" val="2094604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" y="636314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Rope power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457200" y="863127"/>
            <a:ext cx="8243454" cy="2007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A group of students want to model the power of an electric circuit.</a:t>
            </a:r>
          </a:p>
          <a:p>
            <a:pPr>
              <a:lnSpc>
                <a:spcPct val="134000"/>
              </a:lnSpc>
              <a:defRPr/>
            </a:pPr>
            <a:r>
              <a:rPr lang="en-US" dirty="0"/>
              <a:t>They use a loop of rope.</a:t>
            </a:r>
          </a:p>
          <a:p>
            <a:pPr>
              <a:lnSpc>
                <a:spcPct val="134000"/>
              </a:lnSpc>
              <a:defRPr/>
            </a:pPr>
            <a:endParaRPr lang="en-US" dirty="0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2B0207D7-35DD-441B-A030-5284B67AE86B}"/>
              </a:ext>
            </a:extLst>
          </p:cNvPr>
          <p:cNvSpPr txBox="1">
            <a:spLocks/>
          </p:cNvSpPr>
          <p:nvPr/>
        </p:nvSpPr>
        <p:spPr>
          <a:xfrm>
            <a:off x="457201" y="3588152"/>
            <a:ext cx="8243454" cy="2640120"/>
          </a:xfrm>
          <a:prstGeom prst="rect">
            <a:avLst/>
          </a:prstGeom>
          <a:solidFill>
            <a:srgbClr val="FAFAEA"/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tIns="9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could they use the model to show how energy is transferred by an electric circuit?</a:t>
            </a:r>
          </a:p>
          <a:p>
            <a:pPr marL="342900" indent="-3429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could they use the model to show the effect of increasing current on the power of a circuit?</a:t>
            </a:r>
          </a:p>
          <a:p>
            <a:pPr marL="342900" indent="-342900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could they use the model to show the effect of increasing p.d. on the power of a circuit?</a:t>
            </a:r>
          </a:p>
          <a:p>
            <a:endParaRPr lang="en-GB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F8281C-D6BC-4E06-A5D4-5E9425828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097" y="1554632"/>
            <a:ext cx="4708043" cy="19206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43832E-F3F9-4C8F-9199-8F19B5C96715}"/>
              </a:ext>
            </a:extLst>
          </p:cNvPr>
          <p:cNvSpPr txBox="1"/>
          <p:nvPr/>
        </p:nvSpPr>
        <p:spPr>
          <a:xfrm>
            <a:off x="1666754" y="2778779"/>
            <a:ext cx="1180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‘battery’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86951AB-D7F1-4C2A-888B-37725D392F51}"/>
              </a:ext>
            </a:extLst>
          </p:cNvPr>
          <p:cNvSpPr txBox="1"/>
          <p:nvPr/>
        </p:nvSpPr>
        <p:spPr>
          <a:xfrm>
            <a:off x="6189158" y="1773679"/>
            <a:ext cx="84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‘bulb’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FA18B25-4F04-4270-8A12-3ABE36B45B7F}"/>
              </a:ext>
            </a:extLst>
          </p:cNvPr>
          <p:cNvSpPr txBox="1"/>
          <p:nvPr/>
        </p:nvSpPr>
        <p:spPr>
          <a:xfrm>
            <a:off x="5431096" y="2964823"/>
            <a:ext cx="2010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‘electric charge’</a:t>
            </a:r>
          </a:p>
        </p:txBody>
      </p:sp>
      <p:sp>
        <p:nvSpPr>
          <p:cNvPr id="12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C3CA3438-99B5-419B-8B73-E7BC035259A7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17936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F83A7A4-E5CC-43A6-AB12-9C5D99669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" y="636314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Dotty rope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457200" y="863127"/>
            <a:ext cx="8243454" cy="2007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A group of students mark a loop of rope with dots.</a:t>
            </a:r>
          </a:p>
          <a:p>
            <a:pPr>
              <a:lnSpc>
                <a:spcPct val="134000"/>
              </a:lnSpc>
              <a:defRPr/>
            </a:pPr>
            <a:r>
              <a:rPr lang="en-US" dirty="0"/>
              <a:t>The dots represent equal amounts of electric charge. </a:t>
            </a:r>
          </a:p>
          <a:p>
            <a:pPr>
              <a:lnSpc>
                <a:spcPct val="134000"/>
              </a:lnSpc>
              <a:defRPr/>
            </a:pPr>
            <a:endParaRPr lang="en-US" dirty="0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2B0207D7-35DD-441B-A030-5284B67AE86B}"/>
              </a:ext>
            </a:extLst>
          </p:cNvPr>
          <p:cNvSpPr txBox="1">
            <a:spLocks/>
          </p:cNvSpPr>
          <p:nvPr/>
        </p:nvSpPr>
        <p:spPr>
          <a:xfrm>
            <a:off x="457201" y="4394980"/>
            <a:ext cx="8243454" cy="1129406"/>
          </a:xfrm>
          <a:prstGeom prst="rect">
            <a:avLst/>
          </a:prstGeom>
          <a:solidFill>
            <a:srgbClr val="FAFAEA"/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tIns="9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could they use the model to demonstrate I = Q/t?</a:t>
            </a:r>
          </a:p>
          <a:p>
            <a:pPr marL="342900" indent="-3429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could they use the model to demonstrate V = E/Q?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0097" y="1948443"/>
            <a:ext cx="4708043" cy="1920668"/>
            <a:chOff x="2224905" y="1601911"/>
            <a:chExt cx="4708043" cy="192066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2F8281C-D6BC-4E06-A5D4-5E9425828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4905" y="1601911"/>
              <a:ext cx="4708043" cy="1920668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 rot="314272">
              <a:off x="5255612" y="2088241"/>
              <a:ext cx="99388" cy="671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9000">
                  <a:schemeClr val="tx1">
                    <a:lumMod val="85000"/>
                    <a:lumOff val="15000"/>
                  </a:schemeClr>
                </a:gs>
                <a:gs pos="78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4805339" y="2066017"/>
              <a:ext cx="99388" cy="671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9000">
                  <a:schemeClr val="tx1">
                    <a:lumMod val="85000"/>
                    <a:lumOff val="15000"/>
                  </a:schemeClr>
                </a:gs>
                <a:gs pos="78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 rot="21389829">
              <a:off x="4338566" y="2078652"/>
              <a:ext cx="99388" cy="671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9000">
                  <a:schemeClr val="tx1">
                    <a:lumMod val="85000"/>
                    <a:lumOff val="15000"/>
                  </a:schemeClr>
                </a:gs>
                <a:gs pos="78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 rot="21048333">
              <a:off x="3921487" y="2121822"/>
              <a:ext cx="99388" cy="671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9000">
                  <a:schemeClr val="tx1">
                    <a:lumMod val="85000"/>
                    <a:lumOff val="15000"/>
                  </a:schemeClr>
                </a:gs>
                <a:gs pos="78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 rot="20481423">
              <a:off x="3538515" y="2199367"/>
              <a:ext cx="99388" cy="671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9000">
                  <a:schemeClr val="tx1">
                    <a:lumMod val="85000"/>
                    <a:lumOff val="15000"/>
                  </a:schemeClr>
                </a:gs>
                <a:gs pos="78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 rot="20888292">
              <a:off x="5677104" y="2888163"/>
              <a:ext cx="99388" cy="671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9000">
                  <a:schemeClr val="tx1">
                    <a:lumMod val="85000"/>
                    <a:lumOff val="15000"/>
                  </a:schemeClr>
                </a:gs>
                <a:gs pos="78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 rot="21112368">
              <a:off x="5254234" y="2946854"/>
              <a:ext cx="99388" cy="671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9000">
                  <a:schemeClr val="tx1">
                    <a:lumMod val="85000"/>
                    <a:lumOff val="15000"/>
                  </a:schemeClr>
                </a:gs>
                <a:gs pos="78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828224" y="2966726"/>
              <a:ext cx="99388" cy="671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9000">
                  <a:schemeClr val="tx1">
                    <a:lumMod val="85000"/>
                    <a:lumOff val="15000"/>
                  </a:schemeClr>
                </a:gs>
                <a:gs pos="78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4398162" y="2958304"/>
              <a:ext cx="99388" cy="671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9000">
                  <a:schemeClr val="tx1">
                    <a:lumMod val="85000"/>
                    <a:lumOff val="15000"/>
                  </a:schemeClr>
                </a:gs>
                <a:gs pos="78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 rot="262477">
              <a:off x="3986806" y="2921030"/>
              <a:ext cx="99388" cy="671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9000">
                  <a:schemeClr val="tx1">
                    <a:lumMod val="85000"/>
                    <a:lumOff val="15000"/>
                  </a:schemeClr>
                </a:gs>
                <a:gs pos="78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 rot="2582931">
              <a:off x="6337505" y="2393939"/>
              <a:ext cx="89321" cy="671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8192">
                  <a:schemeClr val="tx1">
                    <a:lumMod val="75000"/>
                    <a:lumOff val="25000"/>
                  </a:schemeClr>
                </a:gs>
                <a:gs pos="20000">
                  <a:schemeClr val="tx1">
                    <a:lumMod val="85000"/>
                    <a:lumOff val="15000"/>
                  </a:schemeClr>
                </a:gs>
                <a:gs pos="82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 rot="18914435">
              <a:off x="6328701" y="2642940"/>
              <a:ext cx="108247" cy="671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30000">
                  <a:schemeClr val="tx1">
                    <a:lumMod val="85000"/>
                    <a:lumOff val="15000"/>
                  </a:schemeClr>
                </a:gs>
                <a:gs pos="54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 rot="20561796">
              <a:off x="6062671" y="2784614"/>
              <a:ext cx="108000" cy="671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43000">
                  <a:schemeClr val="tx1">
                    <a:lumMod val="85000"/>
                    <a:lumOff val="15000"/>
                  </a:schemeClr>
                </a:gs>
                <a:gs pos="68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B43832E-F3F9-4C8F-9199-8F19B5C96715}"/>
              </a:ext>
            </a:extLst>
          </p:cNvPr>
          <p:cNvSpPr txBox="1"/>
          <p:nvPr/>
        </p:nvSpPr>
        <p:spPr>
          <a:xfrm>
            <a:off x="1666754" y="3295147"/>
            <a:ext cx="1180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‘battery’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86951AB-D7F1-4C2A-888B-37725D392F51}"/>
              </a:ext>
            </a:extLst>
          </p:cNvPr>
          <p:cNvSpPr txBox="1"/>
          <p:nvPr/>
        </p:nvSpPr>
        <p:spPr>
          <a:xfrm>
            <a:off x="6189158" y="2290047"/>
            <a:ext cx="84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‘bulb’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FA18B25-4F04-4270-8A12-3ABE36B45B7F}"/>
              </a:ext>
            </a:extLst>
          </p:cNvPr>
          <p:cNvSpPr txBox="1"/>
          <p:nvPr/>
        </p:nvSpPr>
        <p:spPr>
          <a:xfrm>
            <a:off x="5431096" y="3481191"/>
            <a:ext cx="2010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‘electric charge’</a:t>
            </a:r>
          </a:p>
        </p:txBody>
      </p:sp>
      <p:sp>
        <p:nvSpPr>
          <p:cNvPr id="12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C3CA3438-99B5-419B-8B73-E7BC035259A7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19831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7241AE-6BEF-4792-80DC-29523A210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1: Diagnostic questions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457200" y="2839454"/>
            <a:ext cx="8285163" cy="335476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 zip file containing all the resources for this key concept can be downloaded from </a:t>
            </a:r>
          </a:p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en-GB" b="1" dirty="0">
                <a:solidFill>
                  <a:srgbClr val="006580"/>
                </a:solidFill>
              </a:rPr>
              <a:t>www.BestEvidenceScienceTeaching.org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The zip file provides: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Teacher guidance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for this key concept, including a summary of the research evidence on relevant preconceptions and misunderstandings.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 full set of editable and printable 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student sheets and teacher notes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for each diagnostic question. The teacher notes include a summary of research evidence, guidance for using the activity, expected answers and suggestions of how to respond to students’ misunderstandings.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457200" y="863125"/>
            <a:ext cx="8285163" cy="1913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 diagnostic questions to identify quickly where your students are in their conceptual progression, and what preconceptions and misunderstandings they may have.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Then decide how to best focus and sequence your teaching.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 further diagnostic questions and response activities to move student</a:t>
            </a:r>
            <a:r>
              <a:rPr lang="en-GB" sz="1600" dirty="0">
                <a:solidFill>
                  <a:schemeClr val="tx1"/>
                </a:solidFill>
              </a:rPr>
              <a:t>s’</a:t>
            </a:r>
            <a:r>
              <a:rPr lang="en-GB" sz="1600" dirty="0"/>
              <a:t> understanding forwards.</a:t>
            </a:r>
          </a:p>
        </p:txBody>
      </p:sp>
    </p:spTree>
    <p:extLst>
      <p:ext uri="{BB962C8B-B14F-4D97-AF65-F5344CB8AC3E}">
        <p14:creationId xmlns:p14="http://schemas.microsoft.com/office/powerpoint/2010/main" val="226397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Mains power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457200" y="863128"/>
            <a:ext cx="8243454" cy="502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A kettle and a lamp are plugged into the same mains circuit.</a:t>
            </a:r>
          </a:p>
          <a:p>
            <a:pPr>
              <a:lnSpc>
                <a:spcPct val="134000"/>
              </a:lnSpc>
              <a:defRPr/>
            </a:pPr>
            <a:endParaRPr lang="en-US" dirty="0"/>
          </a:p>
          <a:p>
            <a:pPr>
              <a:lnSpc>
                <a:spcPct val="134000"/>
              </a:lnSpc>
              <a:defRPr/>
            </a:pPr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1A0E39-D15C-4CCE-8756-C0C40B8EDE8F}"/>
              </a:ext>
            </a:extLst>
          </p:cNvPr>
          <p:cNvGrpSpPr/>
          <p:nvPr/>
        </p:nvGrpSpPr>
        <p:grpSpPr>
          <a:xfrm>
            <a:off x="1106670" y="1837470"/>
            <a:ext cx="6944514" cy="3183060"/>
            <a:chOff x="1106670" y="1837470"/>
            <a:chExt cx="6944514" cy="318306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2342CD0-9402-4002-B993-D82D6D6214E1}"/>
                </a:ext>
              </a:extLst>
            </p:cNvPr>
            <p:cNvGrpSpPr/>
            <p:nvPr/>
          </p:nvGrpSpPr>
          <p:grpSpPr>
            <a:xfrm>
              <a:off x="1519676" y="2182098"/>
              <a:ext cx="6531508" cy="2838432"/>
              <a:chOff x="1396999" y="2224821"/>
              <a:chExt cx="6531508" cy="283843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E734F79-7D85-4F67-A82F-F03555A042CF}"/>
                  </a:ext>
                </a:extLst>
              </p:cNvPr>
              <p:cNvGrpSpPr/>
              <p:nvPr/>
            </p:nvGrpSpPr>
            <p:grpSpPr>
              <a:xfrm>
                <a:off x="1396999" y="2224821"/>
                <a:ext cx="6531508" cy="2838432"/>
                <a:chOff x="1396999" y="2224821"/>
                <a:chExt cx="6531508" cy="2838432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F320E5DE-08D2-4CF4-BE76-28748A29484D}"/>
                    </a:ext>
                  </a:extLst>
                </p:cNvPr>
                <p:cNvGrpSpPr/>
                <p:nvPr/>
              </p:nvGrpSpPr>
              <p:grpSpPr>
                <a:xfrm>
                  <a:off x="1396999" y="2294037"/>
                  <a:ext cx="6531508" cy="2700000"/>
                  <a:chOff x="1396999" y="2294037"/>
                  <a:chExt cx="6531508" cy="2700000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B7A59896-ED9F-447F-94CB-4DE402F36951}"/>
                      </a:ext>
                    </a:extLst>
                  </p:cNvPr>
                  <p:cNvGrpSpPr/>
                  <p:nvPr/>
                </p:nvGrpSpPr>
                <p:grpSpPr>
                  <a:xfrm>
                    <a:off x="1396999" y="2294037"/>
                    <a:ext cx="6531508" cy="2700000"/>
                    <a:chOff x="1396999" y="2294037"/>
                    <a:chExt cx="6531508" cy="2700000"/>
                  </a:xfrm>
                </p:grpSpPr>
                <p:grpSp>
                  <p:nvGrpSpPr>
                    <p:cNvPr id="7" name="Group 6">
                      <a:extLst>
                        <a:ext uri="{FF2B5EF4-FFF2-40B4-BE49-F238E27FC236}">
                          <a16:creationId xmlns:a16="http://schemas.microsoft.com/office/drawing/2014/main" id="{8AAA5F30-0557-420C-B36F-65C168DDC8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48981" y="2294037"/>
                      <a:ext cx="5400000" cy="2700000"/>
                      <a:chOff x="1648981" y="2294037"/>
                      <a:chExt cx="5400000" cy="2700000"/>
                    </a:xfrm>
                  </p:grpSpPr>
                  <p:sp>
                    <p:nvSpPr>
                      <p:cNvPr id="5" name="Rectangle 4">
                        <a:extLst>
                          <a:ext uri="{FF2B5EF4-FFF2-40B4-BE49-F238E27FC236}">
                            <a16:creationId xmlns:a16="http://schemas.microsoft.com/office/drawing/2014/main" id="{03BE60F5-EA87-4A35-8A04-F2A264BCF1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48981" y="2294037"/>
                        <a:ext cx="5400000" cy="2700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/>
                      </a:p>
                    </p:txBody>
                  </p:sp>
                  <p:sp>
                    <p:nvSpPr>
                      <p:cNvPr id="31" name="Rectangle 30">
                        <a:extLst>
                          <a:ext uri="{FF2B5EF4-FFF2-40B4-BE49-F238E27FC236}">
                            <a16:creationId xmlns:a16="http://schemas.microsoft.com/office/drawing/2014/main" id="{83C87912-24D5-4A67-A342-FA69398F14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48981" y="2294037"/>
                        <a:ext cx="2700000" cy="2700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4" name="Picture 3">
                      <a:extLst>
                        <a:ext uri="{FF2B5EF4-FFF2-40B4-BE49-F238E27FC236}">
                          <a16:creationId xmlns:a16="http://schemas.microsoft.com/office/drawing/2014/main" id="{55095572-E8B1-4335-8D28-1B9DE53D5A1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3711032" y="3035278"/>
                      <a:ext cx="1282452" cy="121751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28" name="Picture 4" descr="Free Desk Lamp Lamp vector and picture">
                      <a:extLst>
                        <a:ext uri="{FF2B5EF4-FFF2-40B4-BE49-F238E27FC236}">
                          <a16:creationId xmlns:a16="http://schemas.microsoft.com/office/drawing/2014/main" id="{379E0418-3101-4DC5-8569-59F7FD3F807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69456" y="2901648"/>
                      <a:ext cx="1759051" cy="14847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DBBB57EC-4AE6-4C6A-A80D-9D53B4C388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96999" y="3035278"/>
                      <a:ext cx="493557" cy="121751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CE37084F-91F9-47D6-B0F8-F19B67321018}"/>
                      </a:ext>
                    </a:extLst>
                  </p:cNvPr>
                  <p:cNvSpPr/>
                  <p:nvPr/>
                </p:nvSpPr>
                <p:spPr>
                  <a:xfrm>
                    <a:off x="1571777" y="3035278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E81F5FB2-CD0E-4574-A2F6-21606CF2C6A0}"/>
                      </a:ext>
                    </a:extLst>
                  </p:cNvPr>
                  <p:cNvSpPr/>
                  <p:nvPr/>
                </p:nvSpPr>
                <p:spPr>
                  <a:xfrm>
                    <a:off x="1571777" y="4107502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0C2CFBF-4B92-46A5-9440-3799516856CD}"/>
                    </a:ext>
                  </a:extLst>
                </p:cNvPr>
                <p:cNvSpPr/>
                <p:nvPr/>
              </p:nvSpPr>
              <p:spPr>
                <a:xfrm>
                  <a:off x="4276981" y="2224821"/>
                  <a:ext cx="144000" cy="1440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2A8C579E-9071-46AD-A370-0ACD8EC75B7D}"/>
                    </a:ext>
                  </a:extLst>
                </p:cNvPr>
                <p:cNvSpPr/>
                <p:nvPr/>
              </p:nvSpPr>
              <p:spPr>
                <a:xfrm>
                  <a:off x="4276981" y="4919253"/>
                  <a:ext cx="144000" cy="1440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543227A-C23D-44DE-8108-F81C7FD4AF8D}"/>
                  </a:ext>
                </a:extLst>
              </p:cNvPr>
              <p:cNvSpPr/>
              <p:nvPr/>
            </p:nvSpPr>
            <p:spPr>
              <a:xfrm>
                <a:off x="1986296" y="2224821"/>
                <a:ext cx="687544" cy="144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BE4C108-F9E2-46CC-AAAB-EEBFEDB7BE49}"/>
                </a:ext>
              </a:extLst>
            </p:cNvPr>
            <p:cNvSpPr txBox="1"/>
            <p:nvPr/>
          </p:nvSpPr>
          <p:spPr>
            <a:xfrm>
              <a:off x="1106670" y="3272731"/>
              <a:ext cx="1319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230 V (AC)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19567F-3C7F-4D0C-B1DB-2436D81D49F2}"/>
                </a:ext>
              </a:extLst>
            </p:cNvPr>
            <p:cNvSpPr txBox="1"/>
            <p:nvPr/>
          </p:nvSpPr>
          <p:spPr>
            <a:xfrm>
              <a:off x="1792243" y="1837470"/>
              <a:ext cx="1319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Main fuse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9C5D7D8-EA91-4122-86F0-F6CA1134167E}"/>
                </a:ext>
              </a:extLst>
            </p:cNvPr>
            <p:cNvSpPr txBox="1"/>
            <p:nvPr/>
          </p:nvSpPr>
          <p:spPr>
            <a:xfrm>
              <a:off x="2684945" y="3309866"/>
              <a:ext cx="122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Power = 2000 W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C46045-31C2-49D6-B0FF-6F9A9CE3787F}"/>
                </a:ext>
              </a:extLst>
            </p:cNvPr>
            <p:cNvSpPr txBox="1"/>
            <p:nvPr/>
          </p:nvSpPr>
          <p:spPr>
            <a:xfrm>
              <a:off x="6016870" y="3309866"/>
              <a:ext cx="122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Power = 10 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556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088B137-1CFA-492D-A8E2-64C2C5B70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Mains power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95414" y="3611758"/>
            <a:ext cx="1496848" cy="1388358"/>
            <a:chOff x="0" y="0"/>
            <a:chExt cx="1084952" cy="964320"/>
          </a:xfrm>
        </p:grpSpPr>
        <p:grpSp>
          <p:nvGrpSpPr>
            <p:cNvPr id="9" name="Group 8"/>
            <p:cNvGrpSpPr>
              <a:grpSpLocks noChangeAspect="1"/>
            </p:cNvGrpSpPr>
            <p:nvPr userDrawn="1"/>
          </p:nvGrpSpPr>
          <p:grpSpPr>
            <a:xfrm>
              <a:off x="200025" y="0"/>
              <a:ext cx="475615" cy="611505"/>
              <a:chOff x="0" y="0"/>
              <a:chExt cx="527901" cy="688156"/>
            </a:xfrm>
          </p:grpSpPr>
          <p:sp>
            <p:nvSpPr>
              <p:cNvPr id="27" name="Freeform 26"/>
              <p:cNvSpPr/>
              <p:nvPr userDrawn="1"/>
            </p:nvSpPr>
            <p:spPr>
              <a:xfrm>
                <a:off x="0" y="334638"/>
                <a:ext cx="527901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70701" y="0"/>
                <a:ext cx="386499" cy="38649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 userDrawn="1"/>
          </p:nvGrpSpPr>
          <p:grpSpPr>
            <a:xfrm>
              <a:off x="0" y="276225"/>
              <a:ext cx="475615" cy="611505"/>
              <a:chOff x="0" y="0"/>
              <a:chExt cx="527901" cy="688156"/>
            </a:xfrm>
          </p:grpSpPr>
          <p:sp>
            <p:nvSpPr>
              <p:cNvPr id="25" name="Freeform 24"/>
              <p:cNvSpPr/>
              <p:nvPr userDrawn="1"/>
            </p:nvSpPr>
            <p:spPr>
              <a:xfrm>
                <a:off x="0" y="334638"/>
                <a:ext cx="527901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70701" y="0"/>
                <a:ext cx="386499" cy="3864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 userDrawn="1"/>
          </p:nvGrpSpPr>
          <p:grpSpPr>
            <a:xfrm>
              <a:off x="394913" y="165239"/>
              <a:ext cx="475615" cy="611505"/>
              <a:chOff x="-270004" y="153794"/>
              <a:chExt cx="527901" cy="688155"/>
            </a:xfrm>
          </p:grpSpPr>
          <p:sp>
            <p:nvSpPr>
              <p:cNvPr id="23" name="Freeform 22"/>
              <p:cNvSpPr/>
              <p:nvPr userDrawn="1"/>
            </p:nvSpPr>
            <p:spPr>
              <a:xfrm>
                <a:off x="-270004" y="488431"/>
                <a:ext cx="527901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" name="Oval 23"/>
              <p:cNvSpPr/>
              <p:nvPr userDrawn="1"/>
            </p:nvSpPr>
            <p:spPr>
              <a:xfrm>
                <a:off x="-199304" y="153794"/>
                <a:ext cx="386499" cy="3864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 userDrawn="1"/>
          </p:nvGrpSpPr>
          <p:grpSpPr>
            <a:xfrm>
              <a:off x="609338" y="352815"/>
              <a:ext cx="475614" cy="611505"/>
              <a:chOff x="295728" y="11158"/>
              <a:chExt cx="527900" cy="688156"/>
            </a:xfrm>
          </p:grpSpPr>
          <p:sp>
            <p:nvSpPr>
              <p:cNvPr id="19" name="Freeform 18"/>
              <p:cNvSpPr/>
              <p:nvPr userDrawn="1"/>
            </p:nvSpPr>
            <p:spPr>
              <a:xfrm>
                <a:off x="295728" y="345796"/>
                <a:ext cx="527900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366430" y="11158"/>
                <a:ext cx="386499" cy="38649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2" name="Rounded Rectangular Callout 1"/>
          <p:cNvSpPr/>
          <p:nvPr/>
        </p:nvSpPr>
        <p:spPr>
          <a:xfrm>
            <a:off x="931814" y="2191604"/>
            <a:ext cx="2863600" cy="1300386"/>
          </a:xfrm>
          <a:prstGeom prst="wedgeRoundRectCallout">
            <a:avLst>
              <a:gd name="adj1" fmla="val 57575"/>
              <a:gd name="adj2" fmla="val 45016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Finn: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Each coulomb of charge transfers more energy to the kettle than the lamp.</a:t>
            </a:r>
          </a:p>
          <a:p>
            <a:pPr algn="ctr"/>
            <a:endParaRPr lang="en-GB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5798361" y="4009447"/>
            <a:ext cx="2741486" cy="1293075"/>
          </a:xfrm>
          <a:prstGeom prst="wedgeRoundRectCallout">
            <a:avLst>
              <a:gd name="adj1" fmla="val -66007"/>
              <a:gd name="adj2" fmla="val -27075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Halima: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kettle has more power because it has a bigger resistance.</a:t>
            </a:r>
          </a:p>
          <a:p>
            <a:pPr algn="ctr"/>
            <a:endParaRPr lang="en-GB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604152" y="4083422"/>
            <a:ext cx="2685166" cy="1293076"/>
          </a:xfrm>
          <a:prstGeom prst="wedgeRoundRectCallout">
            <a:avLst>
              <a:gd name="adj1" fmla="val 64509"/>
              <a:gd name="adj2" fmla="val -35757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Isla: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Charge is pushed through the kettle with a bigger force.</a:t>
            </a:r>
          </a:p>
          <a:p>
            <a:pPr algn="ctr"/>
            <a:endParaRPr lang="en-GB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4571699" y="2458351"/>
            <a:ext cx="3280529" cy="1033639"/>
          </a:xfrm>
          <a:prstGeom prst="wedgeRoundRectCallout">
            <a:avLst>
              <a:gd name="adj1" fmla="val -36772"/>
              <a:gd name="adj2" fmla="val 77113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George: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bigger current flows through the kettle than the lamp.</a:t>
            </a:r>
          </a:p>
          <a:p>
            <a:pPr algn="ctr"/>
            <a:endParaRPr lang="en-GB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57200" y="864000"/>
            <a:ext cx="5213464" cy="7950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students are talking about why the kettle has more power than the lamp.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AE734-49AF-4961-B0F5-2A296FA5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069" y="761539"/>
            <a:ext cx="3079100" cy="143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26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0B7663C-5035-47CB-B75F-260BE0C86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Mains power</a:t>
            </a:r>
            <a:endParaRPr lang="en-GB" dirty="0"/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57201" y="864000"/>
            <a:ext cx="4614038" cy="6809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4000"/>
              </a:lnSpc>
              <a:defRPr/>
            </a:pPr>
            <a:r>
              <a:rPr lang="en-GB" sz="1400" dirty="0">
                <a:solidFill>
                  <a:srgbClr val="1F497D">
                    <a:lumMod val="50000"/>
                  </a:srgbClr>
                </a:solidFill>
              </a:rPr>
              <a:t>Some students are talking about why the kettle has more power than the lamp.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1" y="4639551"/>
            <a:ext cx="8189968" cy="1465043"/>
          </a:xfrm>
          <a:prstGeom prst="rect">
            <a:avLst/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14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answer: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right about why the kettle has more power?</a:t>
            </a:r>
          </a:p>
          <a:p>
            <a:pPr marL="711200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 your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wrong about why the kettle has more power?</a:t>
            </a:r>
          </a:p>
          <a:p>
            <a:pPr marL="711200" lvl="1" indent="-174625"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would you say to help them understand?</a:t>
            </a:r>
          </a:p>
        </p:txBody>
      </p:sp>
      <p:sp>
        <p:nvSpPr>
          <p:cNvPr id="29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DB02002A-1E01-4509-B602-5F66FC3EEE90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ACDC687-B465-41BA-8CAF-A88B74601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069" y="761539"/>
            <a:ext cx="3079100" cy="14300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2B0F58-2FE8-4CF0-B2AE-670DD61D1EBD}"/>
              </a:ext>
            </a:extLst>
          </p:cNvPr>
          <p:cNvGrpSpPr/>
          <p:nvPr/>
        </p:nvGrpSpPr>
        <p:grpSpPr>
          <a:xfrm>
            <a:off x="457201" y="1633115"/>
            <a:ext cx="7020083" cy="2690631"/>
            <a:chOff x="1145573" y="1482367"/>
            <a:chExt cx="7020083" cy="269063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D32FA9-DEEC-464B-907F-084A4CB17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0507" y="2593625"/>
              <a:ext cx="1122985" cy="1045063"/>
            </a:xfrm>
            <a:prstGeom prst="rect">
              <a:avLst/>
            </a:prstGeom>
          </p:spPr>
        </p:pic>
        <p:sp>
          <p:nvSpPr>
            <p:cNvPr id="53" name="Rounded Rectangular Callout 1">
              <a:extLst>
                <a:ext uri="{FF2B5EF4-FFF2-40B4-BE49-F238E27FC236}">
                  <a16:creationId xmlns:a16="http://schemas.microsoft.com/office/drawing/2014/main" id="{BC2F2D97-79F5-4F30-A2D7-9609FB3F3237}"/>
                </a:ext>
              </a:extLst>
            </p:cNvPr>
            <p:cNvSpPr/>
            <p:nvPr/>
          </p:nvSpPr>
          <p:spPr>
            <a:xfrm>
              <a:off x="1466176" y="1482367"/>
              <a:ext cx="2544331" cy="1148175"/>
            </a:xfrm>
            <a:prstGeom prst="wedgeRoundRectCallout">
              <a:avLst>
                <a:gd name="adj1" fmla="val 57575"/>
                <a:gd name="adj2" fmla="val 45016"/>
                <a:gd name="adj3" fmla="val 16667"/>
              </a:avLst>
            </a:prstGeom>
            <a:solidFill>
              <a:srgbClr val="FAFAEA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Finn: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Each coulomb of charge transfers more energy to the kettle than the lamp.</a:t>
              </a:r>
            </a:p>
            <a:p>
              <a:pPr algn="ctr"/>
              <a:endPara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4" name="Rounded Rectangular Callout 28">
              <a:extLst>
                <a:ext uri="{FF2B5EF4-FFF2-40B4-BE49-F238E27FC236}">
                  <a16:creationId xmlns:a16="http://schemas.microsoft.com/office/drawing/2014/main" id="{4F02BC4A-7A68-4288-A254-F75D05A9B9F5}"/>
                </a:ext>
              </a:extLst>
            </p:cNvPr>
            <p:cNvSpPr/>
            <p:nvPr/>
          </p:nvSpPr>
          <p:spPr>
            <a:xfrm>
              <a:off x="5729824" y="2833171"/>
              <a:ext cx="2435832" cy="1141720"/>
            </a:xfrm>
            <a:prstGeom prst="wedgeRoundRectCallout">
              <a:avLst>
                <a:gd name="adj1" fmla="val -66007"/>
                <a:gd name="adj2" fmla="val -27075"/>
                <a:gd name="adj3" fmla="val 16667"/>
              </a:avLst>
            </a:prstGeom>
            <a:solidFill>
              <a:srgbClr val="FAFAEA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Halima: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The kettle has more power because it has a bigger resistance.</a:t>
              </a:r>
            </a:p>
            <a:p>
              <a:pPr algn="ctr"/>
              <a:endPara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5" name="Rounded Rectangular Callout 30">
              <a:extLst>
                <a:ext uri="{FF2B5EF4-FFF2-40B4-BE49-F238E27FC236}">
                  <a16:creationId xmlns:a16="http://schemas.microsoft.com/office/drawing/2014/main" id="{A624E21C-FBCB-4045-9D1A-075B715B1DE0}"/>
                </a:ext>
              </a:extLst>
            </p:cNvPr>
            <p:cNvSpPr/>
            <p:nvPr/>
          </p:nvSpPr>
          <p:spPr>
            <a:xfrm>
              <a:off x="1145573" y="3031277"/>
              <a:ext cx="2385791" cy="1141721"/>
            </a:xfrm>
            <a:prstGeom prst="wedgeRoundRectCallout">
              <a:avLst>
                <a:gd name="adj1" fmla="val 64509"/>
                <a:gd name="adj2" fmla="val -35757"/>
                <a:gd name="adj3" fmla="val 16667"/>
              </a:avLst>
            </a:prstGeom>
            <a:solidFill>
              <a:srgbClr val="FAFAEA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Isla: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Charge is pushed through the kettle with a bigger force.</a:t>
              </a:r>
            </a:p>
            <a:p>
              <a:pPr algn="ctr"/>
              <a:endPara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Rounded Rectangular Callout 31">
              <a:extLst>
                <a:ext uri="{FF2B5EF4-FFF2-40B4-BE49-F238E27FC236}">
                  <a16:creationId xmlns:a16="http://schemas.microsoft.com/office/drawing/2014/main" id="{43A1C042-6723-43F3-A301-8C7CEABA2053}"/>
                </a:ext>
              </a:extLst>
            </p:cNvPr>
            <p:cNvSpPr/>
            <p:nvPr/>
          </p:nvSpPr>
          <p:spPr>
            <a:xfrm>
              <a:off x="4525072" y="1515009"/>
              <a:ext cx="2914776" cy="912651"/>
            </a:xfrm>
            <a:prstGeom prst="wedgeRoundRectCallout">
              <a:avLst>
                <a:gd name="adj1" fmla="val -36772"/>
                <a:gd name="adj2" fmla="val 77113"/>
                <a:gd name="adj3" fmla="val 16667"/>
              </a:avLst>
            </a:prstGeom>
            <a:solidFill>
              <a:srgbClr val="FAFAEA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George: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 bigger current flows through the kettle than the lamp.</a:t>
              </a:r>
            </a:p>
            <a:p>
              <a:pPr algn="ctr"/>
              <a:endPara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7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AF012E-2FED-4107-B999-0EEB2CC6D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8248650" cy="115507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10253F"/>
                </a:solidFill>
              </a:rPr>
              <a:t>Kettle 1 and kettle 2 are identical.</a:t>
            </a:r>
          </a:p>
          <a:p>
            <a:r>
              <a:rPr lang="en-GB" dirty="0">
                <a:solidFill>
                  <a:srgbClr val="10253F"/>
                </a:solidFill>
              </a:rPr>
              <a:t>They both have the same power rating.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Calculating energy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CFFA4C-BA96-4C88-AB67-D6D141C7DB00}"/>
              </a:ext>
            </a:extLst>
          </p:cNvPr>
          <p:cNvGrpSpPr/>
          <p:nvPr/>
        </p:nvGrpSpPr>
        <p:grpSpPr>
          <a:xfrm>
            <a:off x="921464" y="1939536"/>
            <a:ext cx="7320122" cy="3596952"/>
            <a:chOff x="911939" y="1939536"/>
            <a:chExt cx="7320122" cy="359695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FD522BE-A59F-4C99-A505-D4B5E4661DDF}"/>
                </a:ext>
              </a:extLst>
            </p:cNvPr>
            <p:cNvGrpSpPr/>
            <p:nvPr/>
          </p:nvGrpSpPr>
          <p:grpSpPr>
            <a:xfrm>
              <a:off x="911939" y="1939536"/>
              <a:ext cx="6393169" cy="3596952"/>
              <a:chOff x="940967" y="1630524"/>
              <a:chExt cx="6393169" cy="3596952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5DD6B0C-7B51-4D36-8064-CC03B5440ADB}"/>
                  </a:ext>
                </a:extLst>
              </p:cNvPr>
              <p:cNvSpPr/>
              <p:nvPr/>
            </p:nvSpPr>
            <p:spPr>
              <a:xfrm>
                <a:off x="940967" y="4183028"/>
                <a:ext cx="1237838" cy="661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Kettle 1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(2000 W) </a:t>
                </a:r>
                <a:endPara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C8B5FD5-F761-43CE-BF77-7B91D1DB3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4102" y="1630524"/>
                <a:ext cx="5560034" cy="3596952"/>
              </a:xfrm>
              <a:prstGeom prst="rect">
                <a:avLst/>
              </a:prstGeom>
            </p:spPr>
          </p:pic>
        </p:grp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88573F1-89D6-496E-9348-A5812434058E}"/>
                </a:ext>
              </a:extLst>
            </p:cNvPr>
            <p:cNvSpPr/>
            <p:nvPr/>
          </p:nvSpPr>
          <p:spPr>
            <a:xfrm>
              <a:off x="6994223" y="4492040"/>
              <a:ext cx="1237838" cy="661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Kettle 1</a:t>
              </a:r>
            </a:p>
            <a:p>
              <a:pPr algn="ctr">
                <a:spcAft>
                  <a:spcPts val="600"/>
                </a:spcAft>
              </a:pP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(2000 W) </a:t>
              </a:r>
              <a:endPara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12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8248650" cy="13847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34000"/>
              </a:lnSpc>
              <a:defRPr/>
            </a:pPr>
            <a:r>
              <a:rPr lang="en-US" b="1" dirty="0"/>
              <a:t>1.</a:t>
            </a:r>
            <a:r>
              <a:rPr lang="en-US" dirty="0"/>
              <a:t>	Kettle 1 is filled with two times the amount of water as kettle 2.</a:t>
            </a:r>
          </a:p>
          <a:p>
            <a:pPr marL="354013" indent="-354013">
              <a:lnSpc>
                <a:spcPct val="134000"/>
              </a:lnSpc>
              <a:defRPr/>
            </a:pPr>
            <a:r>
              <a:rPr lang="en-US" dirty="0"/>
              <a:t>	How long do the kettles take to boil?</a:t>
            </a:r>
          </a:p>
          <a:p>
            <a:pPr marL="354013" indent="-354013">
              <a:lnSpc>
                <a:spcPct val="134000"/>
              </a:lnSpc>
              <a:defRPr/>
            </a:pPr>
            <a:r>
              <a:rPr lang="en-US" dirty="0"/>
              <a:t>	</a:t>
            </a:r>
          </a:p>
          <a:p>
            <a:pPr marL="354013">
              <a:lnSpc>
                <a:spcPct val="134000"/>
              </a:lnSpc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Calculating energy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E408DF7-7C62-49F7-B161-87BBC0C58995}"/>
              </a:ext>
            </a:extLst>
          </p:cNvPr>
          <p:cNvGrpSpPr/>
          <p:nvPr/>
        </p:nvGrpSpPr>
        <p:grpSpPr>
          <a:xfrm>
            <a:off x="402385" y="3574076"/>
            <a:ext cx="8303467" cy="540142"/>
            <a:chOff x="402385" y="3574076"/>
            <a:chExt cx="8303467" cy="54014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798C408-9F8E-490E-B12E-06E511F611E4}"/>
                </a:ext>
              </a:extLst>
            </p:cNvPr>
            <p:cNvSpPr/>
            <p:nvPr/>
          </p:nvSpPr>
          <p:spPr>
            <a:xfrm>
              <a:off x="402385" y="3574076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91135CF-02AC-4B80-AAFB-D995B6819963}"/>
                </a:ext>
              </a:extLst>
            </p:cNvPr>
            <p:cNvSpPr txBox="1"/>
            <p:nvPr/>
          </p:nvSpPr>
          <p:spPr>
            <a:xfrm>
              <a:off x="457200" y="3659410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32CEF-32A4-4571-AF11-299A0CAB1B69}"/>
                </a:ext>
              </a:extLst>
            </p:cNvPr>
            <p:cNvSpPr txBox="1"/>
            <p:nvPr/>
          </p:nvSpPr>
          <p:spPr>
            <a:xfrm>
              <a:off x="977841" y="3657081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Kettle 2 takes two times as long to boil.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941FC6-F110-496B-9006-F28FAD2AEF33}"/>
              </a:ext>
            </a:extLst>
          </p:cNvPr>
          <p:cNvGrpSpPr/>
          <p:nvPr/>
        </p:nvGrpSpPr>
        <p:grpSpPr>
          <a:xfrm>
            <a:off x="402385" y="4233894"/>
            <a:ext cx="8303467" cy="540142"/>
            <a:chOff x="402385" y="4233894"/>
            <a:chExt cx="8303467" cy="54014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5833C7F-DDA7-48CE-B5A4-F4B52FC85E3A}"/>
                </a:ext>
              </a:extLst>
            </p:cNvPr>
            <p:cNvSpPr/>
            <p:nvPr/>
          </p:nvSpPr>
          <p:spPr>
            <a:xfrm>
              <a:off x="402385" y="4233894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E931E6-F193-4271-BDFE-57AEB9A516AF}"/>
                </a:ext>
              </a:extLst>
            </p:cNvPr>
            <p:cNvSpPr txBox="1"/>
            <p:nvPr/>
          </p:nvSpPr>
          <p:spPr>
            <a:xfrm>
              <a:off x="457200" y="4319228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B3D788B-439A-490A-B3CD-F0B883F0F2DA}"/>
                </a:ext>
              </a:extLst>
            </p:cNvPr>
            <p:cNvSpPr txBox="1"/>
            <p:nvPr/>
          </p:nvSpPr>
          <p:spPr>
            <a:xfrm>
              <a:off x="977841" y="4316899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They both take the same time to boil.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7647057-030A-4B1C-B563-410F57D844C7}"/>
              </a:ext>
            </a:extLst>
          </p:cNvPr>
          <p:cNvGrpSpPr/>
          <p:nvPr/>
        </p:nvGrpSpPr>
        <p:grpSpPr>
          <a:xfrm>
            <a:off x="402385" y="4893712"/>
            <a:ext cx="8303467" cy="540142"/>
            <a:chOff x="402385" y="4893712"/>
            <a:chExt cx="8303467" cy="54014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7DD52FA-048A-41D8-B19D-8402F5BEFBB1}"/>
                </a:ext>
              </a:extLst>
            </p:cNvPr>
            <p:cNvSpPr/>
            <p:nvPr/>
          </p:nvSpPr>
          <p:spPr>
            <a:xfrm>
              <a:off x="402385" y="4893712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29C2B04-92FC-4CA6-9EF1-09113F22597D}"/>
                </a:ext>
              </a:extLst>
            </p:cNvPr>
            <p:cNvSpPr txBox="1"/>
            <p:nvPr/>
          </p:nvSpPr>
          <p:spPr>
            <a:xfrm>
              <a:off x="457200" y="4979046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862A065-4399-4758-8501-A667262D7F07}"/>
                </a:ext>
              </a:extLst>
            </p:cNvPr>
            <p:cNvSpPr txBox="1"/>
            <p:nvPr/>
          </p:nvSpPr>
          <p:spPr>
            <a:xfrm>
              <a:off x="977841" y="4976717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Kettle 1 takes a little bit longer to boil.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6B48C6D-A017-4810-AF6D-CFEC78CF0D6C}"/>
              </a:ext>
            </a:extLst>
          </p:cNvPr>
          <p:cNvGrpSpPr/>
          <p:nvPr/>
        </p:nvGrpSpPr>
        <p:grpSpPr>
          <a:xfrm>
            <a:off x="402385" y="5553530"/>
            <a:ext cx="8303467" cy="540142"/>
            <a:chOff x="402385" y="4893712"/>
            <a:chExt cx="8303467" cy="54014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54C27CF-CECA-42C2-B181-E2DD19F0B745}"/>
                </a:ext>
              </a:extLst>
            </p:cNvPr>
            <p:cNvSpPr/>
            <p:nvPr/>
          </p:nvSpPr>
          <p:spPr>
            <a:xfrm>
              <a:off x="402385" y="4893712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9817A83-0E05-4A90-859E-A5BCEBBF7649}"/>
                </a:ext>
              </a:extLst>
            </p:cNvPr>
            <p:cNvSpPr txBox="1"/>
            <p:nvPr/>
          </p:nvSpPr>
          <p:spPr>
            <a:xfrm>
              <a:off x="457200" y="4979046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03057A8-4BF4-4090-AFA7-BC82CB8344CF}"/>
                </a:ext>
              </a:extLst>
            </p:cNvPr>
            <p:cNvSpPr txBox="1"/>
            <p:nvPr/>
          </p:nvSpPr>
          <p:spPr>
            <a:xfrm>
              <a:off x="977841" y="4976717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Kettle 1 takes two times as long to boil.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CD042D-C66B-4B27-8407-6B21694A8E45}"/>
              </a:ext>
            </a:extLst>
          </p:cNvPr>
          <p:cNvGrpSpPr/>
          <p:nvPr/>
        </p:nvGrpSpPr>
        <p:grpSpPr>
          <a:xfrm>
            <a:off x="2217352" y="1729292"/>
            <a:ext cx="4728345" cy="1821174"/>
            <a:chOff x="2285568" y="1699821"/>
            <a:chExt cx="4728345" cy="182117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33BC6CB-3ADA-486A-AC2C-DA738FBDA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6567" y="1699821"/>
              <a:ext cx="2815102" cy="182117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A62D5F4-06BD-4AC5-A0C1-EC74E61B7DDD}"/>
                </a:ext>
              </a:extLst>
            </p:cNvPr>
            <p:cNvSpPr/>
            <p:nvPr/>
          </p:nvSpPr>
          <p:spPr>
            <a:xfrm>
              <a:off x="2285568" y="2713007"/>
              <a:ext cx="1054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Kettle 1 </a:t>
              </a:r>
              <a:endPara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F6E0B2F-FA9D-4BDD-BD8E-D1CC272A84F4}"/>
                </a:ext>
              </a:extLst>
            </p:cNvPr>
            <p:cNvSpPr/>
            <p:nvPr/>
          </p:nvSpPr>
          <p:spPr>
            <a:xfrm>
              <a:off x="5959394" y="2713007"/>
              <a:ext cx="1054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Kettle 2 </a:t>
              </a:r>
              <a:endPara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23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8248650" cy="13847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34000"/>
              </a:lnSpc>
              <a:defRPr/>
            </a:pPr>
            <a:r>
              <a:rPr lang="en-US" b="1" dirty="0"/>
              <a:t>2.</a:t>
            </a:r>
            <a:r>
              <a:rPr lang="en-US" dirty="0"/>
              <a:t>	Which </a:t>
            </a:r>
            <a:r>
              <a:rPr lang="en-US" b="1" i="1" dirty="0"/>
              <a:t>two</a:t>
            </a:r>
            <a:r>
              <a:rPr lang="en-US" dirty="0"/>
              <a:t> equations are correct?</a:t>
            </a:r>
          </a:p>
          <a:p>
            <a:pPr marL="354013" indent="-354013">
              <a:lnSpc>
                <a:spcPct val="134000"/>
              </a:lnSpc>
              <a:defRPr/>
            </a:pPr>
            <a:r>
              <a:rPr lang="en-US" dirty="0"/>
              <a:t>	</a:t>
            </a:r>
          </a:p>
          <a:p>
            <a:pPr marL="354013">
              <a:lnSpc>
                <a:spcPct val="134000"/>
              </a:lnSpc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Calculating energy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E408DF7-7C62-49F7-B161-87BBC0C58995}"/>
              </a:ext>
            </a:extLst>
          </p:cNvPr>
          <p:cNvGrpSpPr/>
          <p:nvPr/>
        </p:nvGrpSpPr>
        <p:grpSpPr>
          <a:xfrm>
            <a:off x="402385" y="3574076"/>
            <a:ext cx="8303467" cy="540142"/>
            <a:chOff x="402385" y="3574076"/>
            <a:chExt cx="8303467" cy="54014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798C408-9F8E-490E-B12E-06E511F611E4}"/>
                </a:ext>
              </a:extLst>
            </p:cNvPr>
            <p:cNvSpPr/>
            <p:nvPr/>
          </p:nvSpPr>
          <p:spPr>
            <a:xfrm>
              <a:off x="402385" y="3574076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91135CF-02AC-4B80-AAFB-D995B6819963}"/>
                </a:ext>
              </a:extLst>
            </p:cNvPr>
            <p:cNvSpPr txBox="1"/>
            <p:nvPr/>
          </p:nvSpPr>
          <p:spPr>
            <a:xfrm>
              <a:off x="457200" y="3659410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32CEF-32A4-4571-AF11-299A0CAB1B69}"/>
                </a:ext>
              </a:extLst>
            </p:cNvPr>
            <p:cNvSpPr txBox="1"/>
            <p:nvPr/>
          </p:nvSpPr>
          <p:spPr>
            <a:xfrm>
              <a:off x="977841" y="3657081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Power = Energy x time (P = E x t).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941FC6-F110-496B-9006-F28FAD2AEF33}"/>
              </a:ext>
            </a:extLst>
          </p:cNvPr>
          <p:cNvGrpSpPr/>
          <p:nvPr/>
        </p:nvGrpSpPr>
        <p:grpSpPr>
          <a:xfrm>
            <a:off x="402385" y="4233894"/>
            <a:ext cx="8303467" cy="540142"/>
            <a:chOff x="402385" y="4233894"/>
            <a:chExt cx="8303467" cy="54014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5833C7F-DDA7-48CE-B5A4-F4B52FC85E3A}"/>
                </a:ext>
              </a:extLst>
            </p:cNvPr>
            <p:cNvSpPr/>
            <p:nvPr/>
          </p:nvSpPr>
          <p:spPr>
            <a:xfrm>
              <a:off x="402385" y="4233894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E931E6-F193-4271-BDFE-57AEB9A516AF}"/>
                </a:ext>
              </a:extLst>
            </p:cNvPr>
            <p:cNvSpPr txBox="1"/>
            <p:nvPr/>
          </p:nvSpPr>
          <p:spPr>
            <a:xfrm>
              <a:off x="457200" y="4319228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B3D788B-439A-490A-B3CD-F0B883F0F2DA}"/>
                </a:ext>
              </a:extLst>
            </p:cNvPr>
            <p:cNvSpPr txBox="1"/>
            <p:nvPr/>
          </p:nvSpPr>
          <p:spPr>
            <a:xfrm>
              <a:off x="977841" y="4316899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Power = Energy / time (P = E / t).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7647057-030A-4B1C-B563-410F57D844C7}"/>
              </a:ext>
            </a:extLst>
          </p:cNvPr>
          <p:cNvGrpSpPr/>
          <p:nvPr/>
        </p:nvGrpSpPr>
        <p:grpSpPr>
          <a:xfrm>
            <a:off x="402385" y="4893712"/>
            <a:ext cx="8303467" cy="540142"/>
            <a:chOff x="402385" y="4893712"/>
            <a:chExt cx="8303467" cy="54014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7DD52FA-048A-41D8-B19D-8402F5BEFBB1}"/>
                </a:ext>
              </a:extLst>
            </p:cNvPr>
            <p:cNvSpPr/>
            <p:nvPr/>
          </p:nvSpPr>
          <p:spPr>
            <a:xfrm>
              <a:off x="402385" y="4893712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29C2B04-92FC-4CA6-9EF1-09113F22597D}"/>
                </a:ext>
              </a:extLst>
            </p:cNvPr>
            <p:cNvSpPr txBox="1"/>
            <p:nvPr/>
          </p:nvSpPr>
          <p:spPr>
            <a:xfrm>
              <a:off x="457200" y="4979046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862A065-4399-4758-8501-A667262D7F07}"/>
                </a:ext>
              </a:extLst>
            </p:cNvPr>
            <p:cNvSpPr txBox="1"/>
            <p:nvPr/>
          </p:nvSpPr>
          <p:spPr>
            <a:xfrm>
              <a:off x="977841" y="4976717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Energy = Power x time (E = P x t).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6B48C6D-A017-4810-AF6D-CFEC78CF0D6C}"/>
              </a:ext>
            </a:extLst>
          </p:cNvPr>
          <p:cNvGrpSpPr/>
          <p:nvPr/>
        </p:nvGrpSpPr>
        <p:grpSpPr>
          <a:xfrm>
            <a:off x="402385" y="5553530"/>
            <a:ext cx="8303467" cy="540142"/>
            <a:chOff x="402385" y="4893712"/>
            <a:chExt cx="8303467" cy="54014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54C27CF-CECA-42C2-B181-E2DD19F0B745}"/>
                </a:ext>
              </a:extLst>
            </p:cNvPr>
            <p:cNvSpPr/>
            <p:nvPr/>
          </p:nvSpPr>
          <p:spPr>
            <a:xfrm>
              <a:off x="402385" y="4893712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9817A83-0E05-4A90-859E-A5BCEBBF7649}"/>
                </a:ext>
              </a:extLst>
            </p:cNvPr>
            <p:cNvSpPr txBox="1"/>
            <p:nvPr/>
          </p:nvSpPr>
          <p:spPr>
            <a:xfrm>
              <a:off x="457200" y="4979046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03057A8-4BF4-4090-AFA7-BC82CB8344CF}"/>
                </a:ext>
              </a:extLst>
            </p:cNvPr>
            <p:cNvSpPr txBox="1"/>
            <p:nvPr/>
          </p:nvSpPr>
          <p:spPr>
            <a:xfrm>
              <a:off x="977841" y="4976717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Energy = Power / time (E = P / t)</a:t>
              </a:r>
            </a:p>
          </p:txBody>
        </p:sp>
      </p:grpSp>
      <p:sp>
        <p:nvSpPr>
          <p:cNvPr id="24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4683E0BE-B838-4600-A879-79EC0F73ECD9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CD042D-C66B-4B27-8407-6B21694A8E45}"/>
              </a:ext>
            </a:extLst>
          </p:cNvPr>
          <p:cNvGrpSpPr/>
          <p:nvPr/>
        </p:nvGrpSpPr>
        <p:grpSpPr>
          <a:xfrm>
            <a:off x="2217352" y="1540610"/>
            <a:ext cx="4728345" cy="1821174"/>
            <a:chOff x="2285568" y="1699821"/>
            <a:chExt cx="4728345" cy="182117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33BC6CB-3ADA-486A-AC2C-DA738FBDA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6567" y="1699821"/>
              <a:ext cx="2815102" cy="182117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A62D5F4-06BD-4AC5-A0C1-EC74E61B7DDD}"/>
                </a:ext>
              </a:extLst>
            </p:cNvPr>
            <p:cNvSpPr/>
            <p:nvPr/>
          </p:nvSpPr>
          <p:spPr>
            <a:xfrm>
              <a:off x="2285568" y="2713007"/>
              <a:ext cx="1054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Kettle 1 </a:t>
              </a:r>
              <a:endPara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F6E0B2F-FA9D-4BDD-BD8E-D1CC272A84F4}"/>
                </a:ext>
              </a:extLst>
            </p:cNvPr>
            <p:cNvSpPr/>
            <p:nvPr/>
          </p:nvSpPr>
          <p:spPr>
            <a:xfrm>
              <a:off x="5959394" y="2713007"/>
              <a:ext cx="1054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Kettle 2 </a:t>
              </a:r>
              <a:endPara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64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6"/>
            <a:ext cx="8248650" cy="15791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An electric circuit is a device for doing work of some kind.</a:t>
            </a:r>
          </a:p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In this circuit a bulb is transferring energy to the surroundings.</a:t>
            </a:r>
          </a:p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The rate of energy transfer is the </a:t>
            </a:r>
            <a:r>
              <a:rPr lang="en-US" b="1" dirty="0">
                <a:solidFill>
                  <a:srgbClr val="C00000"/>
                </a:solidFill>
              </a:rPr>
              <a:t>power</a:t>
            </a:r>
            <a:r>
              <a:rPr lang="en-US" dirty="0"/>
              <a:t> of the circuit.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and current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4396D8E2-952E-4917-AEA6-768CBB697D3E}"/>
              </a:ext>
            </a:extLst>
          </p:cNvPr>
          <p:cNvSpPr txBox="1">
            <a:spLocks/>
          </p:cNvSpPr>
          <p:nvPr/>
        </p:nvSpPr>
        <p:spPr>
          <a:xfrm>
            <a:off x="457200" y="4865957"/>
            <a:ext cx="8248650" cy="8584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The unit of power is a watt (W).</a:t>
            </a:r>
          </a:p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One watt is equal to one joule per second.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A6F46C-3D7F-4C99-B786-BBB5D035E508}"/>
              </a:ext>
            </a:extLst>
          </p:cNvPr>
          <p:cNvGrpSpPr/>
          <p:nvPr/>
        </p:nvGrpSpPr>
        <p:grpSpPr>
          <a:xfrm>
            <a:off x="3111952" y="2709000"/>
            <a:ext cx="2884333" cy="1440000"/>
            <a:chOff x="1194289" y="2839278"/>
            <a:chExt cx="2884333" cy="1440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E8F4031-6AA9-489D-B213-023191285DD8}"/>
                </a:ext>
              </a:extLst>
            </p:cNvPr>
            <p:cNvSpPr/>
            <p:nvPr/>
          </p:nvSpPr>
          <p:spPr>
            <a:xfrm>
              <a:off x="1554015" y="2839278"/>
              <a:ext cx="2160000" cy="144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3D8C024-3D8D-4F9B-9ED1-0E96BF544065}"/>
                </a:ext>
              </a:extLst>
            </p:cNvPr>
            <p:cNvGrpSpPr/>
            <p:nvPr/>
          </p:nvGrpSpPr>
          <p:grpSpPr>
            <a:xfrm rot="5400000">
              <a:off x="1459083" y="3199551"/>
              <a:ext cx="189865" cy="719454"/>
              <a:chOff x="0" y="0"/>
              <a:chExt cx="156700" cy="53227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402C36E-A15D-40AC-B595-E714BA5FA906}"/>
                  </a:ext>
                </a:extLst>
              </p:cNvPr>
              <p:cNvSpPr/>
              <p:nvPr/>
            </p:nvSpPr>
            <p:spPr>
              <a:xfrm>
                <a:off x="12700" y="186325"/>
                <a:ext cx="144000" cy="1596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37C7312-9B20-4EFD-9367-12EC81F64385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0" cy="5322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49031DB-22C0-4F58-BC33-581656255038}"/>
                  </a:ext>
                </a:extLst>
              </p:cNvPr>
              <p:cNvCxnSpPr/>
              <p:nvPr/>
            </p:nvCxnSpPr>
            <p:spPr>
              <a:xfrm flipH="1">
                <a:off x="152400" y="132906"/>
                <a:ext cx="0" cy="26613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05AAD8C-6DA1-461C-B6AB-1683F6A9DC2F}"/>
                </a:ext>
              </a:extLst>
            </p:cNvPr>
            <p:cNvGrpSpPr/>
            <p:nvPr/>
          </p:nvGrpSpPr>
          <p:grpSpPr>
            <a:xfrm>
              <a:off x="3358622" y="3199278"/>
              <a:ext cx="720000" cy="720000"/>
              <a:chOff x="3331046" y="3217800"/>
              <a:chExt cx="720000" cy="720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C54C0C1-A279-4C8E-B007-3AA33B962D04}"/>
                  </a:ext>
                </a:extLst>
              </p:cNvPr>
              <p:cNvSpPr/>
              <p:nvPr/>
            </p:nvSpPr>
            <p:spPr>
              <a:xfrm>
                <a:off x="3331046" y="321780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517FA9B-ECAF-4D45-8E93-F99A1DD7B5E7}"/>
                  </a:ext>
                </a:extLst>
              </p:cNvPr>
              <p:cNvSpPr/>
              <p:nvPr/>
            </p:nvSpPr>
            <p:spPr>
              <a:xfrm>
                <a:off x="3420957" y="3303153"/>
                <a:ext cx="539750" cy="53975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A128B75-B474-4FB0-A403-4DAF7603D122}"/>
                  </a:ext>
                </a:extLst>
              </p:cNvPr>
              <p:cNvCxnSpPr/>
              <p:nvPr/>
            </p:nvCxnSpPr>
            <p:spPr>
              <a:xfrm>
                <a:off x="3420957" y="3570105"/>
                <a:ext cx="53975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3039F77-2D4C-43A3-B838-21FD05E3A16D}"/>
                  </a:ext>
                </a:extLst>
              </p:cNvPr>
              <p:cNvCxnSpPr/>
              <p:nvPr/>
            </p:nvCxnSpPr>
            <p:spPr>
              <a:xfrm>
                <a:off x="3420957" y="3570105"/>
                <a:ext cx="53975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81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2314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8248650" cy="56939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34000"/>
              </a:lnSpc>
              <a:defRPr/>
            </a:pPr>
            <a:r>
              <a:rPr lang="en-US" b="1" dirty="0"/>
              <a:t>a.</a:t>
            </a:r>
            <a:r>
              <a:rPr lang="en-US" dirty="0"/>
              <a:t>	Which electric circuit has the most power?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and current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DCCFB6-CD0A-447B-AC6E-DAAC04875288}"/>
              </a:ext>
            </a:extLst>
          </p:cNvPr>
          <p:cNvSpPr/>
          <p:nvPr/>
        </p:nvSpPr>
        <p:spPr>
          <a:xfrm>
            <a:off x="457200" y="5590323"/>
            <a:ext cx="8248650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r">
              <a:lnSpc>
                <a:spcPct val="134000"/>
              </a:lnSpc>
              <a:defRPr/>
            </a:pPr>
            <a:r>
              <a:rPr lang="en-US" i="1" dirty="0"/>
              <a:t>All bulbs in the circuits are identical.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575DFFD-BD0C-49DF-BDE5-FD7E7465DBDA}"/>
              </a:ext>
            </a:extLst>
          </p:cNvPr>
          <p:cNvSpPr txBox="1"/>
          <p:nvPr/>
        </p:nvSpPr>
        <p:spPr>
          <a:xfrm>
            <a:off x="7095407" y="3105834"/>
            <a:ext cx="144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the same</a:t>
            </a:r>
            <a:endParaRPr lang="en-GB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9B4AE5-AE6C-4F95-85A0-11C992D628F1}"/>
              </a:ext>
            </a:extLst>
          </p:cNvPr>
          <p:cNvSpPr txBox="1"/>
          <p:nvPr/>
        </p:nvSpPr>
        <p:spPr>
          <a:xfrm>
            <a:off x="627642" y="1773000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8DEE0F-A35E-44A1-A19C-B5790CAD1E6E}"/>
              </a:ext>
            </a:extLst>
          </p:cNvPr>
          <p:cNvGrpSpPr/>
          <p:nvPr/>
        </p:nvGrpSpPr>
        <p:grpSpPr>
          <a:xfrm>
            <a:off x="2679050" y="1773000"/>
            <a:ext cx="409064" cy="3312000"/>
            <a:chOff x="3219907" y="1652283"/>
            <a:chExt cx="409064" cy="3312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6E0E85A-FDFE-4BBE-B49E-698D628A9075}"/>
                </a:ext>
              </a:extLst>
            </p:cNvPr>
            <p:cNvCxnSpPr/>
            <p:nvPr/>
          </p:nvCxnSpPr>
          <p:spPr>
            <a:xfrm>
              <a:off x="3219907" y="1652283"/>
              <a:ext cx="0" cy="3312000"/>
            </a:xfrm>
            <a:prstGeom prst="line">
              <a:avLst/>
            </a:prstGeom>
            <a:ln w="31750">
              <a:solidFill>
                <a:srgbClr val="006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14542E-254F-4677-A385-1BF8E88DABAC}"/>
                </a:ext>
              </a:extLst>
            </p:cNvPr>
            <p:cNvSpPr txBox="1"/>
            <p:nvPr/>
          </p:nvSpPr>
          <p:spPr>
            <a:xfrm>
              <a:off x="3268971" y="1652283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17284B-419E-4439-9EAB-07AD9711A9DA}"/>
              </a:ext>
            </a:extLst>
          </p:cNvPr>
          <p:cNvGrpSpPr/>
          <p:nvPr/>
        </p:nvGrpSpPr>
        <p:grpSpPr>
          <a:xfrm>
            <a:off x="4779522" y="1773000"/>
            <a:ext cx="419830" cy="3312000"/>
            <a:chOff x="6045323" y="1652283"/>
            <a:chExt cx="419830" cy="3312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DD0FC80-1A49-44A0-B80B-23AB1AC93576}"/>
                </a:ext>
              </a:extLst>
            </p:cNvPr>
            <p:cNvCxnSpPr/>
            <p:nvPr/>
          </p:nvCxnSpPr>
          <p:spPr>
            <a:xfrm>
              <a:off x="6045323" y="1652283"/>
              <a:ext cx="0" cy="3312000"/>
            </a:xfrm>
            <a:prstGeom prst="line">
              <a:avLst/>
            </a:prstGeom>
            <a:ln w="31750">
              <a:solidFill>
                <a:srgbClr val="006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B4C06F-4CF6-42CF-A2B2-6D6D1C8795B5}"/>
                </a:ext>
              </a:extLst>
            </p:cNvPr>
            <p:cNvSpPr txBox="1"/>
            <p:nvPr/>
          </p:nvSpPr>
          <p:spPr>
            <a:xfrm>
              <a:off x="6105153" y="1652283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AD162E-7202-4278-A165-CDF65A4A8D24}"/>
              </a:ext>
            </a:extLst>
          </p:cNvPr>
          <p:cNvGrpSpPr/>
          <p:nvPr/>
        </p:nvGrpSpPr>
        <p:grpSpPr>
          <a:xfrm rot="5400000">
            <a:off x="182829" y="2800141"/>
            <a:ext cx="2884333" cy="1440000"/>
            <a:chOff x="1194289" y="2839278"/>
            <a:chExt cx="2884333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C66BBA8-7132-4059-8320-F6F48940AD63}"/>
                </a:ext>
              </a:extLst>
            </p:cNvPr>
            <p:cNvSpPr/>
            <p:nvPr/>
          </p:nvSpPr>
          <p:spPr>
            <a:xfrm>
              <a:off x="1554015" y="2839278"/>
              <a:ext cx="2160000" cy="144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D12EF7B-4D23-4C74-89D1-488FBB513742}"/>
                </a:ext>
              </a:extLst>
            </p:cNvPr>
            <p:cNvGrpSpPr/>
            <p:nvPr/>
          </p:nvGrpSpPr>
          <p:grpSpPr>
            <a:xfrm rot="5400000">
              <a:off x="1459083" y="3199551"/>
              <a:ext cx="189865" cy="719454"/>
              <a:chOff x="0" y="0"/>
              <a:chExt cx="156700" cy="53227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76E2B1-A84C-4610-85F6-B2BE7576B120}"/>
                  </a:ext>
                </a:extLst>
              </p:cNvPr>
              <p:cNvSpPr/>
              <p:nvPr/>
            </p:nvSpPr>
            <p:spPr>
              <a:xfrm>
                <a:off x="12700" y="186325"/>
                <a:ext cx="144000" cy="1596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25EBE69-D561-4761-AD63-66D3C7B87234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0" cy="5322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2AE6315-A71C-4D52-A126-774409D1B6FA}"/>
                  </a:ext>
                </a:extLst>
              </p:cNvPr>
              <p:cNvCxnSpPr/>
              <p:nvPr/>
            </p:nvCxnSpPr>
            <p:spPr>
              <a:xfrm flipH="1">
                <a:off x="152400" y="132906"/>
                <a:ext cx="0" cy="26613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CFA0CF5-3E2F-4EB3-84B9-4E27331D2952}"/>
                </a:ext>
              </a:extLst>
            </p:cNvPr>
            <p:cNvGrpSpPr/>
            <p:nvPr/>
          </p:nvGrpSpPr>
          <p:grpSpPr>
            <a:xfrm>
              <a:off x="3358622" y="3199278"/>
              <a:ext cx="720000" cy="720000"/>
              <a:chOff x="3331046" y="3217800"/>
              <a:chExt cx="720000" cy="720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5811259-9A43-4694-B200-743EF708FF26}"/>
                  </a:ext>
                </a:extLst>
              </p:cNvPr>
              <p:cNvSpPr/>
              <p:nvPr/>
            </p:nvSpPr>
            <p:spPr>
              <a:xfrm>
                <a:off x="3331046" y="321780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0CC6960-6DD2-4874-8B70-2EC446D66EF8}"/>
                  </a:ext>
                </a:extLst>
              </p:cNvPr>
              <p:cNvSpPr/>
              <p:nvPr/>
            </p:nvSpPr>
            <p:spPr>
              <a:xfrm>
                <a:off x="3420957" y="3303153"/>
                <a:ext cx="539750" cy="53975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41E25DA-B719-44C3-8537-BBE7F88D3DB2}"/>
                  </a:ext>
                </a:extLst>
              </p:cNvPr>
              <p:cNvCxnSpPr/>
              <p:nvPr/>
            </p:nvCxnSpPr>
            <p:spPr>
              <a:xfrm>
                <a:off x="3420957" y="3570105"/>
                <a:ext cx="53975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D604835-4BC7-4E68-919B-40AFBF074A69}"/>
                  </a:ext>
                </a:extLst>
              </p:cNvPr>
              <p:cNvCxnSpPr/>
              <p:nvPr/>
            </p:nvCxnSpPr>
            <p:spPr>
              <a:xfrm>
                <a:off x="3420957" y="3570105"/>
                <a:ext cx="53975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81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DA867B-3CB2-4AEA-BCCE-7FCE617BAFEC}"/>
              </a:ext>
            </a:extLst>
          </p:cNvPr>
          <p:cNvGrpSpPr/>
          <p:nvPr/>
        </p:nvGrpSpPr>
        <p:grpSpPr>
          <a:xfrm rot="5400000">
            <a:off x="2283301" y="2800141"/>
            <a:ext cx="2884333" cy="1440000"/>
            <a:chOff x="5065378" y="2846972"/>
            <a:chExt cx="2884333" cy="1440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5E198D9-D3BD-459A-89BF-8870ACD5C002}"/>
                </a:ext>
              </a:extLst>
            </p:cNvPr>
            <p:cNvGrpSpPr/>
            <p:nvPr/>
          </p:nvGrpSpPr>
          <p:grpSpPr>
            <a:xfrm>
              <a:off x="5065378" y="2846972"/>
              <a:ext cx="2884333" cy="1440000"/>
              <a:chOff x="4260978" y="3284631"/>
              <a:chExt cx="2884333" cy="14400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C63151A-DFF2-4143-8B66-100E04E82292}"/>
                  </a:ext>
                </a:extLst>
              </p:cNvPr>
              <p:cNvSpPr/>
              <p:nvPr/>
            </p:nvSpPr>
            <p:spPr>
              <a:xfrm>
                <a:off x="4620704" y="3284631"/>
                <a:ext cx="1440000" cy="1440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FBB29F5-1F96-4DFC-98CD-6A3DAD2C7325}"/>
                  </a:ext>
                </a:extLst>
              </p:cNvPr>
              <p:cNvGrpSpPr/>
              <p:nvPr/>
            </p:nvGrpSpPr>
            <p:grpSpPr>
              <a:xfrm>
                <a:off x="4260978" y="3284631"/>
                <a:ext cx="2884333" cy="1440000"/>
                <a:chOff x="1194289" y="2839278"/>
                <a:chExt cx="2884333" cy="1440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2DA0EEF-0917-415F-A74F-2A8A24B486CA}"/>
                    </a:ext>
                  </a:extLst>
                </p:cNvPr>
                <p:cNvSpPr/>
                <p:nvPr/>
              </p:nvSpPr>
              <p:spPr>
                <a:xfrm>
                  <a:off x="1554015" y="2839278"/>
                  <a:ext cx="2160000" cy="14400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718E296F-14E2-42D1-933C-34BE278DBA97}"/>
                    </a:ext>
                  </a:extLst>
                </p:cNvPr>
                <p:cNvGrpSpPr/>
                <p:nvPr/>
              </p:nvGrpSpPr>
              <p:grpSpPr>
                <a:xfrm rot="5400000">
                  <a:off x="1459083" y="3199551"/>
                  <a:ext cx="189865" cy="719454"/>
                  <a:chOff x="0" y="0"/>
                  <a:chExt cx="156700" cy="532275"/>
                </a:xfrm>
              </p:grpSpPr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3ACC140C-A162-478A-97F1-6F3B1E582D9C}"/>
                      </a:ext>
                    </a:extLst>
                  </p:cNvPr>
                  <p:cNvSpPr/>
                  <p:nvPr/>
                </p:nvSpPr>
                <p:spPr>
                  <a:xfrm>
                    <a:off x="12700" y="186325"/>
                    <a:ext cx="144000" cy="15968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E065C216-308A-43AF-9E1F-0AFE403923C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0"/>
                    <a:ext cx="0" cy="53227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36D52D8A-FA71-413E-AD05-7F3AE4AECB6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2400" y="132906"/>
                    <a:ext cx="0" cy="266138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6B80D730-2A7C-4788-8E36-B0CFB016E9E4}"/>
                    </a:ext>
                  </a:extLst>
                </p:cNvPr>
                <p:cNvGrpSpPr/>
                <p:nvPr/>
              </p:nvGrpSpPr>
              <p:grpSpPr>
                <a:xfrm>
                  <a:off x="3358622" y="3199278"/>
                  <a:ext cx="720000" cy="720000"/>
                  <a:chOff x="3331046" y="3217800"/>
                  <a:chExt cx="720000" cy="720000"/>
                </a:xfrm>
              </p:grpSpPr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D06F4772-5452-4D92-BED5-C582BB6B4710}"/>
                      </a:ext>
                    </a:extLst>
                  </p:cNvPr>
                  <p:cNvSpPr/>
                  <p:nvPr/>
                </p:nvSpPr>
                <p:spPr>
                  <a:xfrm>
                    <a:off x="3331046" y="3217800"/>
                    <a:ext cx="720000" cy="72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F1404742-BFB2-452E-859E-ACC788B0908C}"/>
                      </a:ext>
                    </a:extLst>
                  </p:cNvPr>
                  <p:cNvSpPr/>
                  <p:nvPr/>
                </p:nvSpPr>
                <p:spPr>
                  <a:xfrm>
                    <a:off x="3420957" y="3303153"/>
                    <a:ext cx="539750" cy="53975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04E69EB2-B3A4-43D3-B8A0-C9493088DC0A}"/>
                      </a:ext>
                    </a:extLst>
                  </p:cNvPr>
                  <p:cNvCxnSpPr/>
                  <p:nvPr/>
                </p:nvCxnSpPr>
                <p:spPr>
                  <a:xfrm>
                    <a:off x="3420957" y="3570105"/>
                    <a:ext cx="53975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79CFA3E8-6C3A-4441-AC23-09CDB7A46104}"/>
                      </a:ext>
                    </a:extLst>
                  </p:cNvPr>
                  <p:cNvCxnSpPr/>
                  <p:nvPr/>
                </p:nvCxnSpPr>
                <p:spPr>
                  <a:xfrm>
                    <a:off x="3420957" y="3570105"/>
                    <a:ext cx="53975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  <a:scene3d>
                    <a:camera prst="orthographicFront">
                      <a:rot lat="0" lon="0" rev="810000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2AB1660-FFBC-4F07-8ABA-5C1148415E66}"/>
                </a:ext>
              </a:extLst>
            </p:cNvPr>
            <p:cNvGrpSpPr/>
            <p:nvPr/>
          </p:nvGrpSpPr>
          <p:grpSpPr>
            <a:xfrm>
              <a:off x="6504830" y="3199277"/>
              <a:ext cx="720000" cy="720000"/>
              <a:chOff x="3331046" y="3217800"/>
              <a:chExt cx="720000" cy="72000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A8CCA53-164E-4D1C-A83A-C809D4B7DD2A}"/>
                  </a:ext>
                </a:extLst>
              </p:cNvPr>
              <p:cNvSpPr/>
              <p:nvPr/>
            </p:nvSpPr>
            <p:spPr>
              <a:xfrm>
                <a:off x="3331046" y="321780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D0D5672-F7ED-4FE7-97ED-79CC90EED45F}"/>
                  </a:ext>
                </a:extLst>
              </p:cNvPr>
              <p:cNvSpPr/>
              <p:nvPr/>
            </p:nvSpPr>
            <p:spPr>
              <a:xfrm>
                <a:off x="3420957" y="3303153"/>
                <a:ext cx="539750" cy="53975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FBFD954-B33F-487B-A78E-77CE9C6190EF}"/>
                  </a:ext>
                </a:extLst>
              </p:cNvPr>
              <p:cNvCxnSpPr/>
              <p:nvPr/>
            </p:nvCxnSpPr>
            <p:spPr>
              <a:xfrm>
                <a:off x="3420957" y="3570105"/>
                <a:ext cx="53975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6F9C545-C32E-4B12-B7DC-C68C4C89B0C4}"/>
                  </a:ext>
                </a:extLst>
              </p:cNvPr>
              <p:cNvCxnSpPr/>
              <p:nvPr/>
            </p:nvCxnSpPr>
            <p:spPr>
              <a:xfrm>
                <a:off x="3420957" y="3570105"/>
                <a:ext cx="53975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81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8F176E-EDAE-4B14-894B-ECB8B145C35F}"/>
              </a:ext>
            </a:extLst>
          </p:cNvPr>
          <p:cNvGrpSpPr/>
          <p:nvPr/>
        </p:nvGrpSpPr>
        <p:grpSpPr>
          <a:xfrm rot="5400000">
            <a:off x="4394539" y="2800141"/>
            <a:ext cx="2884333" cy="1440000"/>
            <a:chOff x="3087861" y="4553924"/>
            <a:chExt cx="2884333" cy="14400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42C654F-1FA3-44E4-9089-E35129046F3F}"/>
                </a:ext>
              </a:extLst>
            </p:cNvPr>
            <p:cNvGrpSpPr/>
            <p:nvPr/>
          </p:nvGrpSpPr>
          <p:grpSpPr>
            <a:xfrm>
              <a:off x="3087861" y="4553924"/>
              <a:ext cx="2884333" cy="1440000"/>
              <a:chOff x="3087861" y="4553924"/>
              <a:chExt cx="2884333" cy="14400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5191DDB-6988-4434-818A-CBC879A64397}"/>
                  </a:ext>
                </a:extLst>
              </p:cNvPr>
              <p:cNvSpPr/>
              <p:nvPr/>
            </p:nvSpPr>
            <p:spPr>
              <a:xfrm>
                <a:off x="3447587" y="4553924"/>
                <a:ext cx="720000" cy="1440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338080A7-03F6-4F6C-83B8-08BB2A85C50D}"/>
                  </a:ext>
                </a:extLst>
              </p:cNvPr>
              <p:cNvGrpSpPr/>
              <p:nvPr/>
            </p:nvGrpSpPr>
            <p:grpSpPr>
              <a:xfrm>
                <a:off x="3087861" y="4553924"/>
                <a:ext cx="2884333" cy="1440000"/>
                <a:chOff x="5065378" y="2846972"/>
                <a:chExt cx="2884333" cy="1440000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E4C09A29-0B27-4C1F-A1D9-A600B9A7264D}"/>
                    </a:ext>
                  </a:extLst>
                </p:cNvPr>
                <p:cNvGrpSpPr/>
                <p:nvPr/>
              </p:nvGrpSpPr>
              <p:grpSpPr>
                <a:xfrm>
                  <a:off x="5065378" y="2846972"/>
                  <a:ext cx="2884333" cy="1440000"/>
                  <a:chOff x="4260978" y="3284631"/>
                  <a:chExt cx="2884333" cy="1440000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DD0EA83A-4CB2-4373-9EDD-686E11153BDD}"/>
                      </a:ext>
                    </a:extLst>
                  </p:cNvPr>
                  <p:cNvSpPr/>
                  <p:nvPr/>
                </p:nvSpPr>
                <p:spPr>
                  <a:xfrm>
                    <a:off x="4620704" y="3284631"/>
                    <a:ext cx="1440000" cy="144000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93AA97C8-A7B3-401F-8AE8-DD7637AB5C73}"/>
                      </a:ext>
                    </a:extLst>
                  </p:cNvPr>
                  <p:cNvGrpSpPr/>
                  <p:nvPr/>
                </p:nvGrpSpPr>
                <p:grpSpPr>
                  <a:xfrm>
                    <a:off x="4260978" y="3284631"/>
                    <a:ext cx="2884333" cy="1440000"/>
                    <a:chOff x="1194289" y="2839278"/>
                    <a:chExt cx="2884333" cy="1440000"/>
                  </a:xfrm>
                </p:grpSpPr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27C9A42C-91FA-47AE-AC85-384AC958D9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4015" y="2839278"/>
                      <a:ext cx="2160000" cy="1440000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BE301DBD-5CAC-4E9F-A6E1-B05DD83159CA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1459083" y="3199551"/>
                      <a:ext cx="189865" cy="719454"/>
                      <a:chOff x="0" y="0"/>
                      <a:chExt cx="156700" cy="532275"/>
                    </a:xfrm>
                  </p:grpSpPr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088ABCB7-D5F6-4AC9-83FD-497431241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700" y="186325"/>
                        <a:ext cx="144000" cy="15968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  <p:cxnSp>
                    <p:nvCxnSpPr>
                      <p:cNvPr id="74" name="Straight Connector 73">
                        <a:extLst>
                          <a:ext uri="{FF2B5EF4-FFF2-40B4-BE49-F238E27FC236}">
                            <a16:creationId xmlns:a16="http://schemas.microsoft.com/office/drawing/2014/main" id="{B5648D0E-ACEB-4DF3-84FD-3A90553AA8EC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0" y="0"/>
                        <a:ext cx="0" cy="532275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Straight Connector 74">
                        <a:extLst>
                          <a:ext uri="{FF2B5EF4-FFF2-40B4-BE49-F238E27FC236}">
                            <a16:creationId xmlns:a16="http://schemas.microsoft.com/office/drawing/2014/main" id="{20F9E928-B515-4105-A7E3-EC2FC3313346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52400" y="132906"/>
                        <a:ext cx="0" cy="266138"/>
                      </a:xfrm>
                      <a:prstGeom prst="line">
                        <a:avLst/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37481324-04C5-461F-BD09-04D8CF42E6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8622" y="3199278"/>
                      <a:ext cx="720000" cy="720000"/>
                      <a:chOff x="3331046" y="3217800"/>
                      <a:chExt cx="720000" cy="720000"/>
                    </a:xfrm>
                  </p:grpSpPr>
                  <p:sp>
                    <p:nvSpPr>
                      <p:cNvPr id="69" name="Oval 68">
                        <a:extLst>
                          <a:ext uri="{FF2B5EF4-FFF2-40B4-BE49-F238E27FC236}">
                            <a16:creationId xmlns:a16="http://schemas.microsoft.com/office/drawing/2014/main" id="{7A7C4930-6C33-480C-8DBE-C34E72CAE0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31046" y="3217800"/>
                        <a:ext cx="720000" cy="720000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>
                        <a:softEdge rad="635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0" name="Oval 69">
                        <a:extLst>
                          <a:ext uri="{FF2B5EF4-FFF2-40B4-BE49-F238E27FC236}">
                            <a16:creationId xmlns:a16="http://schemas.microsoft.com/office/drawing/2014/main" id="{073741BE-B20C-419D-81B6-C06C2D336D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20957" y="3303153"/>
                        <a:ext cx="539750" cy="539750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  <p:cxnSp>
                    <p:nvCxnSpPr>
                      <p:cNvPr id="71" name="Straight Connector 70">
                        <a:extLst>
                          <a:ext uri="{FF2B5EF4-FFF2-40B4-BE49-F238E27FC236}">
                            <a16:creationId xmlns:a16="http://schemas.microsoft.com/office/drawing/2014/main" id="{19CA7B94-62AD-4546-9EF8-88DBA9B80D5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420957" y="3570105"/>
                        <a:ext cx="539750" cy="0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  <a:scene3d>
                        <a:camera prst="orthographicFront">
                          <a:rot lat="0" lon="0" rev="2700000"/>
                        </a:camera>
                        <a:lightRig rig="threePt" dir="t"/>
                      </a:scene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71">
                        <a:extLst>
                          <a:ext uri="{FF2B5EF4-FFF2-40B4-BE49-F238E27FC236}">
                            <a16:creationId xmlns:a16="http://schemas.microsoft.com/office/drawing/2014/main" id="{2BFFA9AC-91DD-40AA-8E6C-BE0003FD743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420957" y="3570105"/>
                        <a:ext cx="539750" cy="0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  <a:scene3d>
                        <a:camera prst="orthographicFront">
                          <a:rot lat="0" lon="0" rev="8100000"/>
                        </a:camera>
                        <a:lightRig rig="threePt" dir="t"/>
                      </a:scene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FE3EE162-6F13-4C49-BB0E-DDFBA83133FD}"/>
                    </a:ext>
                  </a:extLst>
                </p:cNvPr>
                <p:cNvGrpSpPr/>
                <p:nvPr/>
              </p:nvGrpSpPr>
              <p:grpSpPr>
                <a:xfrm>
                  <a:off x="6504830" y="3199277"/>
                  <a:ext cx="720000" cy="720000"/>
                  <a:chOff x="3331046" y="3217800"/>
                  <a:chExt cx="720000" cy="720000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C267FED1-B411-47CE-848E-FBD71E1818C1}"/>
                      </a:ext>
                    </a:extLst>
                  </p:cNvPr>
                  <p:cNvSpPr/>
                  <p:nvPr/>
                </p:nvSpPr>
                <p:spPr>
                  <a:xfrm>
                    <a:off x="3331046" y="3217800"/>
                    <a:ext cx="720000" cy="72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4E760E11-39B2-41B0-89EC-29CB1A398117}"/>
                      </a:ext>
                    </a:extLst>
                  </p:cNvPr>
                  <p:cNvSpPr/>
                  <p:nvPr/>
                </p:nvSpPr>
                <p:spPr>
                  <a:xfrm>
                    <a:off x="3420957" y="3303153"/>
                    <a:ext cx="539750" cy="53975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047F786B-18AB-41EB-B52A-52E219CC48C2}"/>
                      </a:ext>
                    </a:extLst>
                  </p:cNvPr>
                  <p:cNvCxnSpPr/>
                  <p:nvPr/>
                </p:nvCxnSpPr>
                <p:spPr>
                  <a:xfrm>
                    <a:off x="3420957" y="3570105"/>
                    <a:ext cx="53975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C58B31A7-D290-4126-8226-A3F54C019BFD}"/>
                      </a:ext>
                    </a:extLst>
                  </p:cNvPr>
                  <p:cNvCxnSpPr/>
                  <p:nvPr/>
                </p:nvCxnSpPr>
                <p:spPr>
                  <a:xfrm>
                    <a:off x="3420957" y="3570105"/>
                    <a:ext cx="53975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  <a:scene3d>
                    <a:camera prst="orthographicFront">
                      <a:rot lat="0" lon="0" rev="810000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D60DF1D-8356-47FD-A372-E1307DB2B54F}"/>
                </a:ext>
              </a:extLst>
            </p:cNvPr>
            <p:cNvGrpSpPr/>
            <p:nvPr/>
          </p:nvGrpSpPr>
          <p:grpSpPr>
            <a:xfrm>
              <a:off x="3801988" y="4898534"/>
              <a:ext cx="720000" cy="720000"/>
              <a:chOff x="3331046" y="3217800"/>
              <a:chExt cx="720000" cy="720000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F3786AF-06BF-478C-9738-8192AB8646ED}"/>
                  </a:ext>
                </a:extLst>
              </p:cNvPr>
              <p:cNvSpPr/>
              <p:nvPr/>
            </p:nvSpPr>
            <p:spPr>
              <a:xfrm>
                <a:off x="3331046" y="3217800"/>
                <a:ext cx="720000" cy="720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45EB07F-30C2-44C3-9913-F4F89B9C731E}"/>
                  </a:ext>
                </a:extLst>
              </p:cNvPr>
              <p:cNvSpPr/>
              <p:nvPr/>
            </p:nvSpPr>
            <p:spPr>
              <a:xfrm>
                <a:off x="3420957" y="3303153"/>
                <a:ext cx="539750" cy="53975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F5341BB-A039-4517-82D9-9808805ED08C}"/>
                  </a:ext>
                </a:extLst>
              </p:cNvPr>
              <p:cNvCxnSpPr/>
              <p:nvPr/>
            </p:nvCxnSpPr>
            <p:spPr>
              <a:xfrm>
                <a:off x="3420957" y="3570105"/>
                <a:ext cx="53975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02558E0-0913-4D14-9EFA-E0BBCEE8F354}"/>
                  </a:ext>
                </a:extLst>
              </p:cNvPr>
              <p:cNvCxnSpPr/>
              <p:nvPr/>
            </p:nvCxnSpPr>
            <p:spPr>
              <a:xfrm>
                <a:off x="3420957" y="3570105"/>
                <a:ext cx="53975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0" rev="81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8AC9A7E-47B8-4F8B-BE0D-06412A8A42CE}"/>
              </a:ext>
            </a:extLst>
          </p:cNvPr>
          <p:cNvGrpSpPr/>
          <p:nvPr/>
        </p:nvGrpSpPr>
        <p:grpSpPr>
          <a:xfrm>
            <a:off x="6890760" y="1773000"/>
            <a:ext cx="419830" cy="3312000"/>
            <a:chOff x="6045323" y="1652283"/>
            <a:chExt cx="419830" cy="3312000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E19C04F-7FDD-442A-B6F1-472B48EE289A}"/>
                </a:ext>
              </a:extLst>
            </p:cNvPr>
            <p:cNvCxnSpPr/>
            <p:nvPr/>
          </p:nvCxnSpPr>
          <p:spPr>
            <a:xfrm>
              <a:off x="6045323" y="1652283"/>
              <a:ext cx="0" cy="3312000"/>
            </a:xfrm>
            <a:prstGeom prst="line">
              <a:avLst/>
            </a:prstGeom>
            <a:ln w="31750">
              <a:solidFill>
                <a:srgbClr val="006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06C59BB-35FB-431B-8579-97B91B7D9D5F}"/>
                </a:ext>
              </a:extLst>
            </p:cNvPr>
            <p:cNvSpPr txBox="1"/>
            <p:nvPr/>
          </p:nvSpPr>
          <p:spPr>
            <a:xfrm>
              <a:off x="6105153" y="1652283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50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6"/>
            <a:ext cx="8248650" cy="6224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34000"/>
              </a:lnSpc>
              <a:defRPr/>
            </a:pPr>
            <a:r>
              <a:rPr lang="en-US" b="1" dirty="0"/>
              <a:t>b.</a:t>
            </a:r>
            <a:r>
              <a:rPr lang="en-US" dirty="0"/>
              <a:t>	What is the best reason for your answer to </a:t>
            </a:r>
            <a:r>
              <a:rPr lang="en-US" b="1" i="1" dirty="0"/>
              <a:t>part a</a:t>
            </a:r>
            <a:r>
              <a:rPr lang="en-US" dirty="0"/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and current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E408DF7-7C62-49F7-B161-87BBC0C58995}"/>
              </a:ext>
            </a:extLst>
          </p:cNvPr>
          <p:cNvGrpSpPr/>
          <p:nvPr/>
        </p:nvGrpSpPr>
        <p:grpSpPr>
          <a:xfrm>
            <a:off x="402385" y="3574076"/>
            <a:ext cx="8303467" cy="540142"/>
            <a:chOff x="402385" y="3574076"/>
            <a:chExt cx="8303467" cy="54014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798C408-9F8E-490E-B12E-06E511F611E4}"/>
                </a:ext>
              </a:extLst>
            </p:cNvPr>
            <p:cNvSpPr/>
            <p:nvPr/>
          </p:nvSpPr>
          <p:spPr>
            <a:xfrm>
              <a:off x="402385" y="3574076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91135CF-02AC-4B80-AAFB-D995B6819963}"/>
                </a:ext>
              </a:extLst>
            </p:cNvPr>
            <p:cNvSpPr txBox="1"/>
            <p:nvPr/>
          </p:nvSpPr>
          <p:spPr>
            <a:xfrm>
              <a:off x="457200" y="3659410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32CEF-32A4-4571-AF11-299A0CAB1B69}"/>
                </a:ext>
              </a:extLst>
            </p:cNvPr>
            <p:cNvSpPr txBox="1"/>
            <p:nvPr/>
          </p:nvSpPr>
          <p:spPr>
            <a:xfrm>
              <a:off x="977841" y="3657081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Current from the battery is the same in all the circuits.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941FC6-F110-496B-9006-F28FAD2AEF33}"/>
              </a:ext>
            </a:extLst>
          </p:cNvPr>
          <p:cNvGrpSpPr/>
          <p:nvPr/>
        </p:nvGrpSpPr>
        <p:grpSpPr>
          <a:xfrm>
            <a:off x="402385" y="4233894"/>
            <a:ext cx="8303467" cy="540142"/>
            <a:chOff x="402385" y="4233894"/>
            <a:chExt cx="8303467" cy="54014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5833C7F-DDA7-48CE-B5A4-F4B52FC85E3A}"/>
                </a:ext>
              </a:extLst>
            </p:cNvPr>
            <p:cNvSpPr/>
            <p:nvPr/>
          </p:nvSpPr>
          <p:spPr>
            <a:xfrm>
              <a:off x="402385" y="4233894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E931E6-F193-4271-BDFE-57AEB9A516AF}"/>
                </a:ext>
              </a:extLst>
            </p:cNvPr>
            <p:cNvSpPr txBox="1"/>
            <p:nvPr/>
          </p:nvSpPr>
          <p:spPr>
            <a:xfrm>
              <a:off x="457200" y="4319228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B3D788B-439A-490A-B3CD-F0B883F0F2DA}"/>
                </a:ext>
              </a:extLst>
            </p:cNvPr>
            <p:cNvSpPr txBox="1"/>
            <p:nvPr/>
          </p:nvSpPr>
          <p:spPr>
            <a:xfrm>
              <a:off x="977841" y="4316899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Current from the battery is biggest in this circuit.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7647057-030A-4B1C-B563-410F57D844C7}"/>
              </a:ext>
            </a:extLst>
          </p:cNvPr>
          <p:cNvGrpSpPr/>
          <p:nvPr/>
        </p:nvGrpSpPr>
        <p:grpSpPr>
          <a:xfrm>
            <a:off x="402385" y="4893712"/>
            <a:ext cx="8303467" cy="540142"/>
            <a:chOff x="402385" y="4893712"/>
            <a:chExt cx="8303467" cy="54014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7DD52FA-048A-41D8-B19D-8402F5BEFBB1}"/>
                </a:ext>
              </a:extLst>
            </p:cNvPr>
            <p:cNvSpPr/>
            <p:nvPr/>
          </p:nvSpPr>
          <p:spPr>
            <a:xfrm>
              <a:off x="402385" y="4893712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29C2B04-92FC-4CA6-9EF1-09113F22597D}"/>
                </a:ext>
              </a:extLst>
            </p:cNvPr>
            <p:cNvSpPr txBox="1"/>
            <p:nvPr/>
          </p:nvSpPr>
          <p:spPr>
            <a:xfrm>
              <a:off x="457200" y="4979046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862A065-4399-4758-8501-A667262D7F07}"/>
                </a:ext>
              </a:extLst>
            </p:cNvPr>
            <p:cNvSpPr txBox="1"/>
            <p:nvPr/>
          </p:nvSpPr>
          <p:spPr>
            <a:xfrm>
              <a:off x="977841" y="4976717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Current through each bulb is the same in all the circuits.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6B48C6D-A017-4810-AF6D-CFEC78CF0D6C}"/>
              </a:ext>
            </a:extLst>
          </p:cNvPr>
          <p:cNvGrpSpPr/>
          <p:nvPr/>
        </p:nvGrpSpPr>
        <p:grpSpPr>
          <a:xfrm>
            <a:off x="402385" y="5553530"/>
            <a:ext cx="8303467" cy="540142"/>
            <a:chOff x="402385" y="4893712"/>
            <a:chExt cx="8303467" cy="54014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54C27CF-CECA-42C2-B181-E2DD19F0B745}"/>
                </a:ext>
              </a:extLst>
            </p:cNvPr>
            <p:cNvSpPr/>
            <p:nvPr/>
          </p:nvSpPr>
          <p:spPr>
            <a:xfrm>
              <a:off x="402385" y="4893712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9817A83-0E05-4A90-859E-A5BCEBBF7649}"/>
                </a:ext>
              </a:extLst>
            </p:cNvPr>
            <p:cNvSpPr txBox="1"/>
            <p:nvPr/>
          </p:nvSpPr>
          <p:spPr>
            <a:xfrm>
              <a:off x="457200" y="4979046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03057A8-4BF4-4090-AFA7-BC82CB8344CF}"/>
                </a:ext>
              </a:extLst>
            </p:cNvPr>
            <p:cNvSpPr txBox="1"/>
            <p:nvPr/>
          </p:nvSpPr>
          <p:spPr>
            <a:xfrm>
              <a:off x="977841" y="4976717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Current through each bulb is biggest in this circuit.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F722D8-172A-46F5-AA2D-A1B92F53D08D}"/>
              </a:ext>
            </a:extLst>
          </p:cNvPr>
          <p:cNvGrpSpPr/>
          <p:nvPr/>
        </p:nvGrpSpPr>
        <p:grpSpPr>
          <a:xfrm>
            <a:off x="1808509" y="1424146"/>
            <a:ext cx="5491218" cy="1887065"/>
            <a:chOff x="1398119" y="1444799"/>
            <a:chExt cx="5491218" cy="18870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568166-E85C-47F1-9359-E17778756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8119" y="1444799"/>
              <a:ext cx="4364054" cy="188706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EA0B22-DB55-47E4-A55F-64C1B137CB95}"/>
                </a:ext>
              </a:extLst>
            </p:cNvPr>
            <p:cNvSpPr txBox="1"/>
            <p:nvPr/>
          </p:nvSpPr>
          <p:spPr>
            <a:xfrm>
              <a:off x="5994200" y="2095943"/>
              <a:ext cx="895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All the same</a:t>
              </a:r>
            </a:p>
          </p:txBody>
        </p:sp>
      </p:grpSp>
      <p:sp>
        <p:nvSpPr>
          <p:cNvPr id="24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4683E0BE-B838-4600-A879-79EC0F73ECD9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6154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630764"/>
            <a:ext cx="9144000" cy="6232054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6"/>
            <a:ext cx="8248650" cy="10105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Each circuit contains the same type of bulb, but each one is different.</a:t>
            </a:r>
          </a:p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The bulbs are chosen so that the current in each circuit is the same.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and p.d.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484041-CCB1-4456-8F32-1590A66BA5DE}"/>
              </a:ext>
            </a:extLst>
          </p:cNvPr>
          <p:cNvSpPr/>
          <p:nvPr/>
        </p:nvSpPr>
        <p:spPr>
          <a:xfrm>
            <a:off x="627643" y="5185213"/>
            <a:ext cx="8078208" cy="38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ctr">
              <a:lnSpc>
                <a:spcPct val="134000"/>
              </a:lnSpc>
              <a:defRPr/>
            </a:pP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current in each circuit is the same.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E3BEFC-F3C5-42D5-BBBA-32C546E9B38E}"/>
              </a:ext>
            </a:extLst>
          </p:cNvPr>
          <p:cNvGrpSpPr/>
          <p:nvPr/>
        </p:nvGrpSpPr>
        <p:grpSpPr>
          <a:xfrm>
            <a:off x="901837" y="2389373"/>
            <a:ext cx="7304564" cy="2520000"/>
            <a:chOff x="901837" y="2389373"/>
            <a:chExt cx="7304564" cy="2520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CB836F-4D0E-4F22-8CD5-13DAF532F31A}"/>
                </a:ext>
              </a:extLst>
            </p:cNvPr>
            <p:cNvGrpSpPr/>
            <p:nvPr/>
          </p:nvGrpSpPr>
          <p:grpSpPr>
            <a:xfrm>
              <a:off x="901837" y="2389373"/>
              <a:ext cx="7304564" cy="2520000"/>
              <a:chOff x="901837" y="2481973"/>
              <a:chExt cx="7304564" cy="252000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5A186653-3071-484E-A83C-5D4FDF80AB62}"/>
                  </a:ext>
                </a:extLst>
              </p:cNvPr>
              <p:cNvGrpSpPr/>
              <p:nvPr/>
            </p:nvGrpSpPr>
            <p:grpSpPr>
              <a:xfrm>
                <a:off x="901837" y="2481973"/>
                <a:ext cx="2161909" cy="1080000"/>
                <a:chOff x="542373" y="2442258"/>
                <a:chExt cx="2161909" cy="108000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E8F4031-6AA9-489D-B213-023191285DD8}"/>
                    </a:ext>
                  </a:extLst>
                </p:cNvPr>
                <p:cNvSpPr/>
                <p:nvPr/>
              </p:nvSpPr>
              <p:spPr>
                <a:xfrm>
                  <a:off x="902099" y="2442258"/>
                  <a:ext cx="1440000" cy="10800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03D8C024-3D8D-4F9B-9ED1-0E96BF544065}"/>
                    </a:ext>
                  </a:extLst>
                </p:cNvPr>
                <p:cNvGrpSpPr/>
                <p:nvPr/>
              </p:nvGrpSpPr>
              <p:grpSpPr>
                <a:xfrm rot="5400000">
                  <a:off x="807167" y="2622531"/>
                  <a:ext cx="189865" cy="719454"/>
                  <a:chOff x="0" y="0"/>
                  <a:chExt cx="156700" cy="532275"/>
                </a:xfrm>
              </p:grpSpPr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E402C36E-A15D-40AC-B595-E714BA5FA906}"/>
                      </a:ext>
                    </a:extLst>
                  </p:cNvPr>
                  <p:cNvSpPr/>
                  <p:nvPr/>
                </p:nvSpPr>
                <p:spPr>
                  <a:xfrm>
                    <a:off x="12700" y="186325"/>
                    <a:ext cx="144000" cy="15968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37C7312-9B20-4EFD-9367-12EC81F6438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0"/>
                    <a:ext cx="0" cy="53227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D49031DB-22C0-4F58-BC33-5816562550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2400" y="132906"/>
                    <a:ext cx="0" cy="266138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A05AAD8C-6DA1-461C-B6AB-1683F6A9DC2F}"/>
                    </a:ext>
                  </a:extLst>
                </p:cNvPr>
                <p:cNvGrpSpPr/>
                <p:nvPr/>
              </p:nvGrpSpPr>
              <p:grpSpPr>
                <a:xfrm>
                  <a:off x="1984282" y="2622258"/>
                  <a:ext cx="720000" cy="720000"/>
                  <a:chOff x="3331046" y="3217800"/>
                  <a:chExt cx="720000" cy="720000"/>
                </a:xfrm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DC54C0C1-A279-4C8E-B007-3AA33B962D04}"/>
                      </a:ext>
                    </a:extLst>
                  </p:cNvPr>
                  <p:cNvSpPr/>
                  <p:nvPr/>
                </p:nvSpPr>
                <p:spPr>
                  <a:xfrm>
                    <a:off x="3331046" y="3217800"/>
                    <a:ext cx="720000" cy="72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3517FA9B-ECAF-4D45-8E93-F99A1DD7B5E7}"/>
                      </a:ext>
                    </a:extLst>
                  </p:cNvPr>
                  <p:cNvSpPr/>
                  <p:nvPr/>
                </p:nvSpPr>
                <p:spPr>
                  <a:xfrm>
                    <a:off x="3420957" y="3303153"/>
                    <a:ext cx="539750" cy="53975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DA128B75-B474-4FB0-A403-4DAF7603D122}"/>
                      </a:ext>
                    </a:extLst>
                  </p:cNvPr>
                  <p:cNvCxnSpPr/>
                  <p:nvPr/>
                </p:nvCxnSpPr>
                <p:spPr>
                  <a:xfrm>
                    <a:off x="3420957" y="3570105"/>
                    <a:ext cx="53975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A3039F77-2D4C-43A3-B838-21FD05E3A16D}"/>
                      </a:ext>
                    </a:extLst>
                  </p:cNvPr>
                  <p:cNvCxnSpPr/>
                  <p:nvPr/>
                </p:nvCxnSpPr>
                <p:spPr>
                  <a:xfrm>
                    <a:off x="3420957" y="3570105"/>
                    <a:ext cx="53975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  <a:scene3d>
                    <a:camera prst="orthographicFront">
                      <a:rot lat="0" lon="0" rev="810000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A92060D-16C9-41BD-AB0A-9EEA7B012036}"/>
                  </a:ext>
                </a:extLst>
              </p:cNvPr>
              <p:cNvGrpSpPr/>
              <p:nvPr/>
            </p:nvGrpSpPr>
            <p:grpSpPr>
              <a:xfrm>
                <a:off x="3472073" y="2481973"/>
                <a:ext cx="2161909" cy="1800000"/>
                <a:chOff x="3472073" y="2481973"/>
                <a:chExt cx="2161909" cy="180000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D634B49-48A5-4C13-9BA8-0DF11915811E}"/>
                    </a:ext>
                  </a:extLst>
                </p:cNvPr>
                <p:cNvSpPr/>
                <p:nvPr/>
              </p:nvSpPr>
              <p:spPr>
                <a:xfrm>
                  <a:off x="3831799" y="2481973"/>
                  <a:ext cx="1440000" cy="18000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9A338D11-CBBD-4774-90A6-157881ADF9E3}"/>
                    </a:ext>
                  </a:extLst>
                </p:cNvPr>
                <p:cNvGrpSpPr/>
                <p:nvPr/>
              </p:nvGrpSpPr>
              <p:grpSpPr>
                <a:xfrm rot="5400000">
                  <a:off x="3736867" y="2662246"/>
                  <a:ext cx="189865" cy="719454"/>
                  <a:chOff x="0" y="0"/>
                  <a:chExt cx="156700" cy="532275"/>
                </a:xfrm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20D5A83E-327E-44A0-A60A-468FA81BC086}"/>
                      </a:ext>
                    </a:extLst>
                  </p:cNvPr>
                  <p:cNvSpPr/>
                  <p:nvPr/>
                </p:nvSpPr>
                <p:spPr>
                  <a:xfrm>
                    <a:off x="12700" y="186325"/>
                    <a:ext cx="144000" cy="15968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85AA3E54-BE7C-4E6C-BE36-2FD1AFCAB7B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0"/>
                    <a:ext cx="0" cy="53227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BE566482-5446-46C4-90A0-F9D5CED2F82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2400" y="132906"/>
                    <a:ext cx="0" cy="266138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558D1B3C-9E0B-4791-96B2-516291663012}"/>
                    </a:ext>
                  </a:extLst>
                </p:cNvPr>
                <p:cNvGrpSpPr/>
                <p:nvPr/>
              </p:nvGrpSpPr>
              <p:grpSpPr>
                <a:xfrm>
                  <a:off x="4913982" y="3021973"/>
                  <a:ext cx="720000" cy="720000"/>
                  <a:chOff x="3331046" y="3217800"/>
                  <a:chExt cx="720000" cy="720000"/>
                </a:xfrm>
              </p:grpSpPr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B31AD909-24B6-4951-905B-41AC8AE0B5BD}"/>
                      </a:ext>
                    </a:extLst>
                  </p:cNvPr>
                  <p:cNvSpPr/>
                  <p:nvPr/>
                </p:nvSpPr>
                <p:spPr>
                  <a:xfrm>
                    <a:off x="3331046" y="3217800"/>
                    <a:ext cx="720000" cy="72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DBBC9D17-959C-4E4A-9F14-BDF98EA9F283}"/>
                      </a:ext>
                    </a:extLst>
                  </p:cNvPr>
                  <p:cNvSpPr/>
                  <p:nvPr/>
                </p:nvSpPr>
                <p:spPr>
                  <a:xfrm>
                    <a:off x="3420957" y="3303153"/>
                    <a:ext cx="539750" cy="53975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2E351EF3-32A0-4F8A-9A48-840B46BD1699}"/>
                      </a:ext>
                    </a:extLst>
                  </p:cNvPr>
                  <p:cNvCxnSpPr/>
                  <p:nvPr/>
                </p:nvCxnSpPr>
                <p:spPr>
                  <a:xfrm>
                    <a:off x="3420957" y="3570105"/>
                    <a:ext cx="53975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4C27D663-185B-4551-A849-69A81A940C2B}"/>
                      </a:ext>
                    </a:extLst>
                  </p:cNvPr>
                  <p:cNvCxnSpPr/>
                  <p:nvPr/>
                </p:nvCxnSpPr>
                <p:spPr>
                  <a:xfrm>
                    <a:off x="3420957" y="3570105"/>
                    <a:ext cx="53975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  <a:scene3d>
                    <a:camera prst="orthographicFront">
                      <a:rot lat="0" lon="0" rev="810000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3D1BF7D1-0172-4366-AC46-7D9C606C08FE}"/>
                    </a:ext>
                  </a:extLst>
                </p:cNvPr>
                <p:cNvGrpSpPr/>
                <p:nvPr/>
              </p:nvGrpSpPr>
              <p:grpSpPr>
                <a:xfrm rot="5400000">
                  <a:off x="3736867" y="3389941"/>
                  <a:ext cx="189865" cy="719454"/>
                  <a:chOff x="0" y="0"/>
                  <a:chExt cx="156700" cy="532275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9174BC7-98E6-4067-A7ED-F8405103744F}"/>
                      </a:ext>
                    </a:extLst>
                  </p:cNvPr>
                  <p:cNvSpPr/>
                  <p:nvPr/>
                </p:nvSpPr>
                <p:spPr>
                  <a:xfrm>
                    <a:off x="12700" y="186325"/>
                    <a:ext cx="144000" cy="15968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35CB61B6-9F66-46DB-9A8B-D14A324B36F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0"/>
                    <a:ext cx="0" cy="53227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B02DDEFE-2E9E-4542-9CF7-64407B1F63F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2400" y="132906"/>
                    <a:ext cx="0" cy="266138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5745CA6-E2D3-439F-91E3-8C3DEFDE6266}"/>
                  </a:ext>
                </a:extLst>
              </p:cNvPr>
              <p:cNvGrpSpPr/>
              <p:nvPr/>
            </p:nvGrpSpPr>
            <p:grpSpPr>
              <a:xfrm>
                <a:off x="6042309" y="2481973"/>
                <a:ext cx="2164092" cy="2520000"/>
                <a:chOff x="6042309" y="2481973"/>
                <a:chExt cx="2164092" cy="252000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9A9586E-7D5E-48CA-8C5F-9177210E7C9C}"/>
                    </a:ext>
                  </a:extLst>
                </p:cNvPr>
                <p:cNvSpPr/>
                <p:nvPr/>
              </p:nvSpPr>
              <p:spPr>
                <a:xfrm>
                  <a:off x="6404218" y="2481973"/>
                  <a:ext cx="1440000" cy="25200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7CB41EB-E220-4D05-BFBD-F4F03A8C4C8B}"/>
                    </a:ext>
                  </a:extLst>
                </p:cNvPr>
                <p:cNvGrpSpPr/>
                <p:nvPr/>
              </p:nvGrpSpPr>
              <p:grpSpPr>
                <a:xfrm rot="5400000">
                  <a:off x="6309286" y="2662246"/>
                  <a:ext cx="189865" cy="719454"/>
                  <a:chOff x="0" y="0"/>
                  <a:chExt cx="156700" cy="532275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C5254183-10DC-4874-920D-D348C9B12113}"/>
                      </a:ext>
                    </a:extLst>
                  </p:cNvPr>
                  <p:cNvSpPr/>
                  <p:nvPr/>
                </p:nvSpPr>
                <p:spPr>
                  <a:xfrm>
                    <a:off x="12700" y="186325"/>
                    <a:ext cx="144000" cy="15968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8D50AE9C-6833-4AC2-A949-4FFB6D082B2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0"/>
                    <a:ext cx="0" cy="53227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C4C03216-60B6-46AC-B827-785093E95B5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2400" y="132906"/>
                    <a:ext cx="0" cy="266138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9F63A319-B97F-4EA4-AF58-24FBA02E9C6D}"/>
                    </a:ext>
                  </a:extLst>
                </p:cNvPr>
                <p:cNvGrpSpPr/>
                <p:nvPr/>
              </p:nvGrpSpPr>
              <p:grpSpPr>
                <a:xfrm rot="5400000">
                  <a:off x="6309286" y="3389941"/>
                  <a:ext cx="189865" cy="719454"/>
                  <a:chOff x="0" y="0"/>
                  <a:chExt cx="156700" cy="532275"/>
                </a:xfrm>
              </p:grpSpPr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9038741-ECFD-41B4-8690-9E0AC04F8BFF}"/>
                      </a:ext>
                    </a:extLst>
                  </p:cNvPr>
                  <p:cNvSpPr/>
                  <p:nvPr/>
                </p:nvSpPr>
                <p:spPr>
                  <a:xfrm>
                    <a:off x="12700" y="186325"/>
                    <a:ext cx="144000" cy="15968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D59A1991-BE00-45A1-8EF3-D6BD1953822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0"/>
                    <a:ext cx="0" cy="53227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E342A310-2BCA-43B9-A26B-25806390FD6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2400" y="132906"/>
                    <a:ext cx="0" cy="266138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DDA9EAFD-9A8A-45BD-B2ED-DE18AA2B38B5}"/>
                    </a:ext>
                  </a:extLst>
                </p:cNvPr>
                <p:cNvGrpSpPr/>
                <p:nvPr/>
              </p:nvGrpSpPr>
              <p:grpSpPr>
                <a:xfrm>
                  <a:off x="7486401" y="3389668"/>
                  <a:ext cx="720000" cy="720000"/>
                  <a:chOff x="3331046" y="3217800"/>
                  <a:chExt cx="720000" cy="720000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3CADEB8E-61D0-4276-8E74-4B955FEA5FF5}"/>
                      </a:ext>
                    </a:extLst>
                  </p:cNvPr>
                  <p:cNvSpPr/>
                  <p:nvPr/>
                </p:nvSpPr>
                <p:spPr>
                  <a:xfrm>
                    <a:off x="3331046" y="3217800"/>
                    <a:ext cx="720000" cy="720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E36BE712-2021-4C6E-99F0-F9EB582024F5}"/>
                      </a:ext>
                    </a:extLst>
                  </p:cNvPr>
                  <p:cNvSpPr/>
                  <p:nvPr/>
                </p:nvSpPr>
                <p:spPr>
                  <a:xfrm>
                    <a:off x="3420957" y="3303153"/>
                    <a:ext cx="539750" cy="53975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FE663C5D-0E82-4418-A8B8-3A857827B9E2}"/>
                      </a:ext>
                    </a:extLst>
                  </p:cNvPr>
                  <p:cNvCxnSpPr/>
                  <p:nvPr/>
                </p:nvCxnSpPr>
                <p:spPr>
                  <a:xfrm>
                    <a:off x="3420957" y="3570105"/>
                    <a:ext cx="53975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  <a:scene3d>
                    <a:camera prst="orthographicFront">
                      <a:rot lat="0" lon="0" rev="270000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04C9AC09-2CD5-4AD4-97B5-5C3E13D564AE}"/>
                      </a:ext>
                    </a:extLst>
                  </p:cNvPr>
                  <p:cNvCxnSpPr/>
                  <p:nvPr/>
                </p:nvCxnSpPr>
                <p:spPr>
                  <a:xfrm>
                    <a:off x="3420957" y="3570105"/>
                    <a:ext cx="53975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  <a:scene3d>
                    <a:camera prst="orthographicFront">
                      <a:rot lat="0" lon="0" rev="8100000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5B2C1497-D0F7-4055-8259-406CA1E490B4}"/>
                    </a:ext>
                  </a:extLst>
                </p:cNvPr>
                <p:cNvGrpSpPr/>
                <p:nvPr/>
              </p:nvGrpSpPr>
              <p:grpSpPr>
                <a:xfrm rot="5400000">
                  <a:off x="6307103" y="4119611"/>
                  <a:ext cx="189865" cy="719454"/>
                  <a:chOff x="0" y="0"/>
                  <a:chExt cx="156700" cy="532275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89D6F851-127B-4B5B-BC0E-0242C473DA0D}"/>
                      </a:ext>
                    </a:extLst>
                  </p:cNvPr>
                  <p:cNvSpPr/>
                  <p:nvPr/>
                </p:nvSpPr>
                <p:spPr>
                  <a:xfrm>
                    <a:off x="12700" y="186325"/>
                    <a:ext cx="144000" cy="15968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42F5AD2B-4A9C-4E0B-B60E-16130CBFBEA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0"/>
                    <a:ext cx="0" cy="532275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F4238CDD-15F6-4960-9024-2D633B030F3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2400" y="132906"/>
                    <a:ext cx="0" cy="266138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287258F-9DAE-4B72-AD94-D2492FC2C440}"/>
                </a:ext>
              </a:extLst>
            </p:cNvPr>
            <p:cNvSpPr/>
            <p:nvPr/>
          </p:nvSpPr>
          <p:spPr>
            <a:xfrm>
              <a:off x="1922921" y="3127192"/>
              <a:ext cx="777811" cy="346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363" indent="-360363" algn="ctr">
                <a:lnSpc>
                  <a:spcPct val="134000"/>
                </a:lnSpc>
                <a:defRPr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Bulb 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94D53F0-1EAF-40FC-9B47-5F6EEBAE20E4}"/>
                </a:ext>
              </a:extLst>
            </p:cNvPr>
            <p:cNvSpPr/>
            <p:nvPr/>
          </p:nvSpPr>
          <p:spPr>
            <a:xfrm>
              <a:off x="4478348" y="3485435"/>
              <a:ext cx="777811" cy="346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363" indent="-360363" algn="ctr">
                <a:lnSpc>
                  <a:spcPct val="134000"/>
                </a:lnSpc>
                <a:defRPr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Bulb 2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2D63990-4801-4A67-AD24-FF4787D5D688}"/>
                </a:ext>
              </a:extLst>
            </p:cNvPr>
            <p:cNvSpPr/>
            <p:nvPr/>
          </p:nvSpPr>
          <p:spPr>
            <a:xfrm>
              <a:off x="7054768" y="3837737"/>
              <a:ext cx="777811" cy="346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363" indent="-360363" algn="ctr">
                <a:lnSpc>
                  <a:spcPct val="134000"/>
                </a:lnSpc>
                <a:defRPr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Bulb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445965"/>
      </p:ext>
    </p:extLst>
  </p:cSld>
  <p:clrMapOvr>
    <a:masterClrMapping/>
  </p:clrMapOvr>
</p:sld>
</file>

<file path=ppt/theme/theme1.xml><?xml version="1.0" encoding="utf-8"?>
<a:theme xmlns:a="http://schemas.openxmlformats.org/drawingml/2006/main" name=".BEST_Template_Physics_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M_6_3_Slides_Key concept - Changing momentum.potx" id="{E05F7633-1225-49E0-85DF-DC36D6F14607}" vid="{14E47C7C-FF0C-4171-8875-F408E42449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PFM_6_3_Slides_Key concept - Changing momentum</Template>
  <TotalTime>7766</TotalTime>
  <Words>3385</Words>
  <Application>Microsoft Office PowerPoint</Application>
  <PresentationFormat>On-screen Show (4:3)</PresentationFormat>
  <Paragraphs>350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Verdana</vt:lpstr>
      <vt:lpstr>.BEST_Template_Physics_Slides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Carson</dc:creator>
  <cp:lastModifiedBy>Peter Fairhurst</cp:lastModifiedBy>
  <cp:revision>822</cp:revision>
  <dcterms:created xsi:type="dcterms:W3CDTF">2022-05-03T10:43:01Z</dcterms:created>
  <dcterms:modified xsi:type="dcterms:W3CDTF">2023-02-14T12:26:44Z</dcterms:modified>
</cp:coreProperties>
</file>