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59" r:id="rId3"/>
    <p:sldId id="388" r:id="rId4"/>
    <p:sldId id="414" r:id="rId5"/>
    <p:sldId id="380" r:id="rId6"/>
    <p:sldId id="417" r:id="rId7"/>
    <p:sldId id="418" r:id="rId8"/>
    <p:sldId id="280" r:id="rId9"/>
    <p:sldId id="419" r:id="rId10"/>
    <p:sldId id="420" r:id="rId11"/>
    <p:sldId id="421" r:id="rId12"/>
    <p:sldId id="422" r:id="rId13"/>
    <p:sldId id="423" r:id="rId14"/>
    <p:sldId id="424" r:id="rId15"/>
    <p:sldId id="309" r:id="rId16"/>
    <p:sldId id="390" r:id="rId17"/>
    <p:sldId id="271" r:id="rId18"/>
    <p:sldId id="425" r:id="rId19"/>
    <p:sldId id="426" r:id="rId20"/>
    <p:sldId id="427" r:id="rId21"/>
    <p:sldId id="428" r:id="rId22"/>
    <p:sldId id="429" r:id="rId23"/>
    <p:sldId id="431" r:id="rId24"/>
    <p:sldId id="433" r:id="rId25"/>
    <p:sldId id="43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Fairhurst" initials="PF" lastIdx="2" clrIdx="0">
    <p:extLst>
      <p:ext uri="{19B8F6BF-5375-455C-9EA6-DF929625EA0E}">
        <p15:presenceInfo xmlns:p15="http://schemas.microsoft.com/office/powerpoint/2012/main" userId="S-1-5-21-1531108181-3683089376-3301072873-209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3F0C"/>
    <a:srgbClr val="11BF11"/>
    <a:srgbClr val="006580"/>
    <a:srgbClr val="FF2121"/>
    <a:srgbClr val="843C0C"/>
    <a:srgbClr val="FAFAEA"/>
    <a:srgbClr val="8A0000"/>
    <a:srgbClr val="D38007"/>
    <a:srgbClr val="E68C08"/>
    <a:srgbClr val="F9B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1047" autoAdjust="0"/>
  </p:normalViewPr>
  <p:slideViewPr>
    <p:cSldViewPr snapToGrid="0">
      <p:cViewPr varScale="1">
        <p:scale>
          <a:sx n="83" d="100"/>
          <a:sy n="83" d="100"/>
        </p:scale>
        <p:origin x="8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BC92B-20E3-4759-9EA2-4291CE070368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C73D-9F36-4409-AC4D-B1068866F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2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r>
              <a:rPr lang="en-GB" sz="2800" b="0" i="0" dirty="0">
                <a:latin typeface="Verdana" panose="020B0604030504040204" pitchFamily="34" charset="0"/>
                <a:ea typeface="Verdana" panose="020B0604030504040204" pitchFamily="34" charset="0"/>
              </a:rPr>
              <a:t>The boxes containing</a:t>
            </a:r>
            <a:r>
              <a:rPr lang="en-GB" sz="2800" b="0" i="0" baseline="0" dirty="0">
                <a:latin typeface="Verdana" panose="020B0604030504040204" pitchFamily="34" charset="0"/>
                <a:ea typeface="Verdana" panose="020B0604030504040204" pitchFamily="34" charset="0"/>
              </a:rPr>
              <a:t> the titles of the diagnostic question</a:t>
            </a:r>
            <a:r>
              <a:rPr lang="en-GB" sz="2000" b="0" i="0" baseline="0" dirty="0">
                <a:latin typeface="+mn-lt"/>
                <a:ea typeface="+mn-ea"/>
              </a:rPr>
              <a:t>s and response activities are clickable links that will take you to the starting slide for each activity in this presentation.</a:t>
            </a:r>
          </a:p>
          <a:p>
            <a:pPr algn="l">
              <a:spcAft>
                <a:spcPts val="600"/>
              </a:spcAft>
            </a:pPr>
            <a:endParaRPr lang="en-GB" sz="2000" b="0" i="0" baseline="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baseline="0" dirty="0">
                <a:solidFill>
                  <a:schemeClr val="tx1"/>
                </a:solidFill>
                <a:latin typeface="+mn-lt"/>
                <a:ea typeface="+mn-ea"/>
              </a:rPr>
              <a:t>In edit mode, hold down the Ctrl key and left-click the box.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baseline="0" dirty="0">
                <a:solidFill>
                  <a:schemeClr val="tx1"/>
                </a:solidFill>
                <a:latin typeface="+mn-lt"/>
                <a:ea typeface="+mn-ea"/>
              </a:rPr>
              <a:t>In slide show mode, simply left-click the box.</a:t>
            </a:r>
          </a:p>
          <a:p>
            <a:pPr algn="l">
              <a:spcAft>
                <a:spcPts val="600"/>
              </a:spcAft>
            </a:pPr>
            <a:endParaRPr lang="en-GB" sz="2000" b="0" i="0" baseline="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l">
              <a:spcAft>
                <a:spcPts val="600"/>
              </a:spcAft>
            </a:pPr>
            <a:r>
              <a:rPr lang="en-GB" sz="2000" b="0" i="0" baseline="0" dirty="0">
                <a:solidFill>
                  <a:schemeClr val="tx1"/>
                </a:solidFill>
              </a:rPr>
              <a:t>Click the ‘Home’ button at the top right of the final slide of each activity to return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7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answer: </a:t>
            </a:r>
            <a:r>
              <a:rPr lang="en-GB" sz="1200" b="0" i="0" baseline="0" dirty="0">
                <a:solidFill>
                  <a:schemeClr val="tx1"/>
                </a:solidFill>
              </a:rPr>
              <a:t>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1" dirty="0"/>
              <a:t>Image of lamp by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-Vectors from Pixabay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4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PEM8.1</a:t>
            </a:r>
            <a:r>
              <a:rPr lang="en-GB" b="1" dirty="0"/>
              <a:t>: </a:t>
            </a:r>
            <a:r>
              <a:rPr lang="en-GB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explain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effects of a short circuit in an appliance or in a mains circuit.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short circuit is a circuit with disconnected wires; a short circuit is a circuit in which one or more component has stopped working; and a short circuit is a circuit in which components have been damaged by a current that is too big.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endParaRPr lang="en-GB" dirty="0"/>
          </a:p>
          <a:p>
            <a:r>
              <a:rPr lang="en-GB" i="1" dirty="0"/>
              <a:t>Image from Shutterstock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4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answer: </a:t>
            </a:r>
            <a:r>
              <a:rPr lang="en-GB" sz="1200" b="0" i="0" baseline="0" dirty="0">
                <a:solidFill>
                  <a:schemeClr val="tx1"/>
                </a:solidFill>
              </a:rPr>
              <a:t>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0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PEM8.1</a:t>
            </a:r>
            <a:r>
              <a:rPr lang="en-GB" b="1" dirty="0"/>
              <a:t>: </a:t>
            </a:r>
            <a:r>
              <a:rPr lang="en-GB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explain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earth wires can protect people from electric shock.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excess current flows and a fuse melts to make a faulty appliance safe only when a person touches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endParaRPr lang="en-GB" dirty="0"/>
          </a:p>
          <a:p>
            <a:r>
              <a:rPr lang="en-GB" i="1" dirty="0"/>
              <a:t>Image by </a:t>
            </a:r>
            <a:r>
              <a:rPr lang="en-GB" i="1" dirty="0" err="1"/>
              <a:t>buntom</a:t>
            </a:r>
            <a:r>
              <a:rPr lang="en-GB" i="1" dirty="0"/>
              <a:t> from Pixabay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40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Statements A and C are correct; and statement B is wrong.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33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93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PEM8.1</a:t>
            </a:r>
            <a:r>
              <a:rPr lang="en-GB" b="1" dirty="0"/>
              <a:t>: </a:t>
            </a:r>
            <a:r>
              <a:rPr lang="en-GB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explain why there are no standard mains sockets in a bathroom.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size of an electric shock is dependent only on the size of the voltage.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Image based on figure 1 in Goodenough (2007)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21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Dry: 0.0046 A (would be felt and probably painful), sweaty: 0.115 A (this current is potentially dangerous to life, especially if the current passes through the heart), moist: 0.77 A (dangerous to life), soaked: 2.3 A (dangerous to life).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baseline="0" dirty="0">
                <a:solidFill>
                  <a:schemeClr val="tx1"/>
                </a:solidFill>
              </a:rPr>
              <a:t>(Strictly speaking it is impedance that is measured rather than resistance.)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more detailed answer, with an explanation can be found in the teacher notes for this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61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PEM8.1</a:t>
            </a:r>
            <a:r>
              <a:rPr lang="en-GB" b="1" dirty="0"/>
              <a:t>: </a:t>
            </a:r>
            <a:r>
              <a:rPr lang="en-GB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explain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electric circuits are wired in a home, with circuit breakers for safety; and explain the effects of a short circuit in an appliance or in a mains circuit..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short circuit is a circuit with disconnected wires; a short circuit is a circuit in which one or more component has stopped working; and a short circuit is a circuit in which components have been damaged by a current that is too big.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Image from Shutterstock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37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baseline="0" dirty="0">
                <a:solidFill>
                  <a:schemeClr val="tx1"/>
                </a:solidFill>
              </a:rPr>
              <a:t>Expected answer: </a:t>
            </a:r>
            <a:r>
              <a:rPr lang="en-GB" sz="1200" b="0" i="0" baseline="0" dirty="0">
                <a:solidFill>
                  <a:schemeClr val="tx1"/>
                </a:solidFill>
              </a:rPr>
              <a:t>With excessive current, a short length of constantan wire will burn through a piece of paper – the paper may be set alight.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4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60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81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baseline="0" dirty="0">
                <a:solidFill>
                  <a:schemeClr val="tx1"/>
                </a:solidFill>
              </a:rPr>
              <a:t>Expected answer: </a:t>
            </a:r>
            <a:r>
              <a:rPr lang="en-GB" sz="1200" b="0" i="0" baseline="0" dirty="0">
                <a:solidFill>
                  <a:schemeClr val="tx1"/>
                </a:solidFill>
              </a:rPr>
              <a:t>A large current flows through the fuse because there is less resistance along this route; the bulb goes out; the fuse wire melts; the circuit is broken and no electricity flows at 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63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PEM8.1</a:t>
            </a:r>
            <a:r>
              <a:rPr lang="en-GB" b="1" dirty="0"/>
              <a:t>: </a:t>
            </a:r>
            <a:r>
              <a:rPr lang="en-GB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explain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earth wires can protect people from electric shock.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excess current flows and a fuse melts to make a faulty appliance safe only when a person touches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endParaRPr lang="en-GB" sz="1200" b="0" i="0" baseline="0" dirty="0">
              <a:solidFill>
                <a:schemeClr val="tx1"/>
              </a:solidFill>
            </a:endParaRPr>
          </a:p>
          <a:p>
            <a:r>
              <a:rPr lang="en-GB" sz="1200" b="0" i="1" baseline="0" dirty="0">
                <a:solidFill>
                  <a:schemeClr val="tx1"/>
                </a:solidFill>
              </a:rPr>
              <a:t>Image of washing machine by </a:t>
            </a:r>
            <a:r>
              <a:rPr lang="en-GB" sz="1200" b="0" i="1" baseline="0" dirty="0" err="1">
                <a:solidFill>
                  <a:schemeClr val="tx1"/>
                </a:solidFill>
              </a:rPr>
              <a:t>Lerele</a:t>
            </a:r>
            <a:r>
              <a:rPr lang="en-GB" sz="1200" b="0" i="1" baseline="0" dirty="0">
                <a:solidFill>
                  <a:schemeClr val="tx1"/>
                </a:solidFill>
              </a:rPr>
              <a:t> from </a:t>
            </a:r>
            <a:r>
              <a:rPr lang="en-GB" sz="1200" b="0" i="1" baseline="0" dirty="0" err="1">
                <a:solidFill>
                  <a:schemeClr val="tx1"/>
                </a:solidFill>
              </a:rPr>
              <a:t>Pixabay</a:t>
            </a:r>
            <a:r>
              <a:rPr lang="en-GB" sz="1200" b="0" i="1" baseline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90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614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214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1. The fuse melts and the bulb goes out; and 2. The bulb does not go out and anyone touching the metal case could get an electric shock.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more detailed answer, with an explanation can be found in the teacher notes for this activity.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2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PEM8.1</a:t>
                </a:r>
                <a:r>
                  <a:rPr lang="en-GB" b="1" dirty="0"/>
                  <a:t>: </a:t>
                </a:r>
                <a:r>
                  <a:rPr lang="en-GB" sz="10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describe the force acting on a current carrying wire in a uniform magnetic field.</a:t>
                </a:r>
              </a:p>
              <a:p>
                <a:r>
                  <a:rPr lang="en-GB" sz="10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size of an electric shock is dependent only on the size of the voltage; and currents needed to give electric shocks are as large as those carried in mains circuits.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0" baseline="0" dirty="0">
                    <a:solidFill>
                      <a:schemeClr val="tx1"/>
                    </a:solidFill>
                  </a:rPr>
                  <a:t>Image by </a:t>
                </a:r>
                <a:r>
                  <a:rPr lang="en-GB" sz="1000" b="0" i="0" baseline="0" dirty="0" err="1">
                    <a:solidFill>
                      <a:schemeClr val="tx1"/>
                    </a:solidFill>
                  </a:rPr>
                  <a:t>Openicons</a:t>
                </a:r>
                <a:r>
                  <a:rPr lang="en-GB" sz="1000" b="0" i="0" baseline="0" dirty="0">
                    <a:solidFill>
                      <a:schemeClr val="tx1"/>
                    </a:solidFill>
                  </a:rPr>
                  <a:t> from </a:t>
                </a:r>
                <a:r>
                  <a:rPr lang="en-GB" sz="1000" b="0" i="0" baseline="0" dirty="0" err="1">
                    <a:solidFill>
                      <a:schemeClr val="tx1"/>
                    </a:solidFill>
                  </a:rPr>
                  <a:t>Pixabay</a:t>
                </a:r>
                <a:endParaRPr lang="en-GB" sz="1000" b="0" i="0" baseline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9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i="0" baseline="0" dirty="0">
                    <a:solidFill>
                      <a:schemeClr val="tx1"/>
                    </a:solidFill>
                  </a:rPr>
                  <a:t>Expected answers: 1</a:t>
                </a:r>
                <a:r>
                  <a:rPr lang="en-GB" sz="1200" b="0" i="0" baseline="0" dirty="0">
                    <a:solidFill>
                      <a:schemeClr val="tx1"/>
                    </a:solidFill>
                  </a:rPr>
                  <a:t> 0.0005A; </a:t>
                </a:r>
                <a:r>
                  <a:rPr lang="en-GB" sz="1200" b="1" i="0" baseline="0" dirty="0">
                    <a:solidFill>
                      <a:schemeClr val="tx1"/>
                    </a:solidFill>
                  </a:rPr>
                  <a:t>2</a:t>
                </a:r>
                <a:r>
                  <a:rPr lang="en-GB" sz="1200" b="0" i="0" baseline="0" dirty="0">
                    <a:solidFill>
                      <a:schemeClr val="tx1"/>
                    </a:solidFill>
                  </a:rPr>
                  <a:t> 0.005 A; </a:t>
                </a:r>
                <a:r>
                  <a:rPr lang="en-GB" sz="1200" b="1" i="0" baseline="0" dirty="0">
                    <a:solidFill>
                      <a:schemeClr val="tx1"/>
                    </a:solidFill>
                  </a:rPr>
                  <a:t>3</a:t>
                </a:r>
                <a:r>
                  <a:rPr lang="en-GB" sz="1200" b="0" i="0" baseline="0" dirty="0">
                    <a:solidFill>
                      <a:schemeClr val="tx1"/>
                    </a:solidFill>
                  </a:rPr>
                  <a:t> 0.01 A; </a:t>
                </a:r>
                <a:r>
                  <a:rPr lang="en-GB" sz="1200" b="1" i="0" baseline="0" dirty="0">
                    <a:solidFill>
                      <a:schemeClr val="tx1"/>
                    </a:solidFill>
                  </a:rPr>
                  <a:t>4</a:t>
                </a:r>
                <a:r>
                  <a:rPr lang="en-GB" sz="1200" b="0" i="0" baseline="0" dirty="0">
                    <a:solidFill>
                      <a:schemeClr val="tx1"/>
                    </a:solidFill>
                  </a:rPr>
                  <a:t> 0.1A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A breakdown of what each choice tells you about students’ understanding or misunderstanding can be found in the teacher notes for this activity.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0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PEM8.1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explain why there are no standard mains sockets in a bathroom.</a:t>
                </a:r>
              </a:p>
              <a:p>
                <a:r>
                  <a:rPr lang="en-GB" sz="10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size of an electric shock is dependent only on the size of the voltage.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Image from </a:t>
                </a:r>
                <a:r>
                  <a:rPr lang="en-GB" sz="1000" b="0" i="1" baseline="0" dirty="0" err="1">
                    <a:solidFill>
                      <a:schemeClr val="tx1"/>
                    </a:solidFill>
                  </a:rPr>
                  <a:t>shutterstock</a:t>
                </a:r>
                <a:endParaRPr lang="en-GB" sz="1000" b="0" i="1" baseline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5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answer: </a:t>
            </a:r>
            <a:r>
              <a:rPr lang="en-GB" sz="1200" b="0" i="0" baseline="0" dirty="0">
                <a:solidFill>
                  <a:schemeClr val="tx1"/>
                </a:solidFill>
              </a:rPr>
              <a:t>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  <a:p>
            <a:r>
              <a:rPr lang="en-GB" dirty="0"/>
              <a:t>Image by </a:t>
            </a:r>
            <a:r>
              <a:rPr lang="en-GB" dirty="0" err="1"/>
              <a:t>Myriams-Fotos</a:t>
            </a:r>
            <a:r>
              <a:rPr lang="en-GB" dirty="0"/>
              <a:t> from </a:t>
            </a:r>
            <a:r>
              <a:rPr lang="en-GB" dirty="0" err="1"/>
              <a:t>Pixabay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6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PEM8.1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explain </a:t>
                </a:r>
                <a:r>
                  <a:rPr lang="en-GB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how electric circuits are wired in a home, with circuit breakers for safety.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0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misunderstanding: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each light or electric socket in a house is connected individually to the consumer unit (fuse box) in its own circuit.</a:t>
                </a:r>
              </a:p>
              <a:p>
                <a:r>
                  <a:rPr lang="en-GB" sz="10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Avoid saying: 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fuse box that contains fuses (most have now been removed and replaced with a consumer unit).</a:t>
                </a:r>
              </a:p>
              <a:p>
                <a:r>
                  <a:rPr lang="en-GB" sz="10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say: 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consumer unit that contains circuit breakers or residual current circuit breakers (RCCBs).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8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Statements B and C are correct; and statement A is wrong.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06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PEM8.1</a:t>
            </a:r>
            <a:r>
              <a:rPr lang="en-GB" b="1" dirty="0"/>
              <a:t>: </a:t>
            </a:r>
            <a:r>
              <a:rPr lang="en-GB" sz="1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explain </a:t>
            </a:r>
            <a:r>
              <a:rPr lang="en-GB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electric circuits are wired in a home, with circuit breakers for safety.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 light or electric socket in a house is connected individually to the consumer unit (fuse box) in its own circuit.</a:t>
            </a:r>
          </a:p>
          <a:p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saying: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fuse box that contains fuses (most have now been removed and replaced with a consumer unit).</a:t>
            </a:r>
          </a:p>
          <a:p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say: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 unit that contains circuit breakers or residual current circuit breakers (RCCBs).</a:t>
            </a: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6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5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1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0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5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5666-C2DB-4374-98FD-31A24254EBAB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5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11.xml"/><Relationship Id="rId5" Type="http://schemas.openxmlformats.org/officeDocument/2006/relationships/slide" Target="slide16.xml"/><Relationship Id="rId10" Type="http://schemas.openxmlformats.org/officeDocument/2006/relationships/slide" Target="slide13.xml"/><Relationship Id="rId4" Type="http://schemas.openxmlformats.org/officeDocument/2006/relationships/hyperlink" Target="BEST_PMA_3_1_Teacher%20notes_key%20concept_Transfer%20of%20energy%20by%20conduction.docx" TargetMode="External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stevidencescienceteaching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stevidencescienceteaching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369E6089-CAB0-48E8-A53C-FE773DC8D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86" name="Rounded Rectangle 85">
            <a:hlinkClick r:id="rId4" action="ppaction://hlinkfile"/>
          </p:cNvPr>
          <p:cNvSpPr/>
          <p:nvPr/>
        </p:nvSpPr>
        <p:spPr>
          <a:xfrm>
            <a:off x="4352422" y="5610794"/>
            <a:ext cx="4540273" cy="681618"/>
          </a:xfrm>
          <a:prstGeom prst="roundRect">
            <a:avLst>
              <a:gd name="adj" fmla="val 2693"/>
            </a:avLst>
          </a:prstGeom>
          <a:solidFill>
            <a:srgbClr val="604A7B"/>
          </a:solidFill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Run the slide show to activate the clickable boxes.</a:t>
            </a:r>
          </a:p>
          <a:p>
            <a:pPr algn="ctr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Useful information can be found in the slide notes.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0" y="2175"/>
            <a:ext cx="9144000" cy="635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Key concept PEM8.1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Electrical safety</a:t>
            </a:r>
            <a:endParaRPr kumimoji="0" lang="en-GB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12333" y="5690206"/>
            <a:ext cx="3926671" cy="517833"/>
            <a:chOff x="193862" y="5695967"/>
            <a:chExt cx="3926671" cy="517833"/>
          </a:xfrm>
        </p:grpSpPr>
        <p:sp>
          <p:nvSpPr>
            <p:cNvPr id="46" name="Text Box 234"/>
            <p:cNvSpPr txBox="1"/>
            <p:nvPr/>
          </p:nvSpPr>
          <p:spPr>
            <a:xfrm>
              <a:off x="193862" y="5695967"/>
              <a:ext cx="200025" cy="222250"/>
            </a:xfrm>
            <a:prstGeom prst="rect">
              <a:avLst/>
            </a:prstGeom>
            <a:solidFill>
              <a:srgbClr val="604A7B"/>
            </a:solidFill>
            <a:ln w="6350">
              <a:noFill/>
            </a:ln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b="1" dirty="0">
                  <a:solidFill>
                    <a:srgbClr val="FFFFFF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93887" y="5695967"/>
              <a:ext cx="3726646" cy="22225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Prior understanding from earlier stages of learning.</a:t>
              </a:r>
            </a:p>
          </p:txBody>
        </p:sp>
        <p:sp>
          <p:nvSpPr>
            <p:cNvPr id="57" name="Text Box 235"/>
            <p:cNvSpPr txBox="1"/>
            <p:nvPr/>
          </p:nvSpPr>
          <p:spPr>
            <a:xfrm>
              <a:off x="193862" y="5991550"/>
              <a:ext cx="200025" cy="222250"/>
            </a:xfrm>
            <a:prstGeom prst="rect">
              <a:avLst/>
            </a:prstGeom>
            <a:solidFill>
              <a:srgbClr val="604A7B"/>
            </a:solidFill>
            <a:ln w="6350">
              <a:noFill/>
            </a:ln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b="1" dirty="0">
                  <a:solidFill>
                    <a:srgbClr val="FFFFFF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3887" y="5991550"/>
              <a:ext cx="2506663" cy="22225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Bridge to later stages of learning.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497047-159B-4522-89A7-F2FFCB69E0A0}"/>
              </a:ext>
            </a:extLst>
          </p:cNvPr>
          <p:cNvGrpSpPr/>
          <p:nvPr/>
        </p:nvGrpSpPr>
        <p:grpSpPr>
          <a:xfrm>
            <a:off x="230221" y="822723"/>
            <a:ext cx="8683558" cy="4682322"/>
            <a:chOff x="230221" y="822723"/>
            <a:chExt cx="8683558" cy="4682322"/>
          </a:xfrm>
        </p:grpSpPr>
        <p:grpSp>
          <p:nvGrpSpPr>
            <p:cNvPr id="5" name="Group 4"/>
            <p:cNvGrpSpPr/>
            <p:nvPr/>
          </p:nvGrpSpPr>
          <p:grpSpPr>
            <a:xfrm>
              <a:off x="230221" y="822723"/>
              <a:ext cx="8683558" cy="4682322"/>
              <a:chOff x="230221" y="822723"/>
              <a:chExt cx="8683558" cy="4682322"/>
            </a:xfrm>
          </p:grpSpPr>
          <p:sp>
            <p:nvSpPr>
              <p:cNvPr id="55" name="TextBox 5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26A8862-6071-4869-A58B-A177CF7C5DAE}"/>
                  </a:ext>
                </a:extLst>
              </p:cNvPr>
              <p:cNvSpPr txBox="1"/>
              <p:nvPr/>
            </p:nvSpPr>
            <p:spPr>
              <a:xfrm>
                <a:off x="2860446" y="4208632"/>
                <a:ext cx="1512000" cy="1296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04A7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Shocking calculations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358FC95-66E9-4E6E-9427-29A06EC34686}"/>
                  </a:ext>
                </a:extLst>
              </p:cNvPr>
              <p:cNvGrpSpPr/>
              <p:nvPr/>
            </p:nvGrpSpPr>
            <p:grpSpPr>
              <a:xfrm>
                <a:off x="230221" y="822723"/>
                <a:ext cx="8683558" cy="4682322"/>
                <a:chOff x="231410" y="818891"/>
                <a:chExt cx="8683558" cy="4682322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1436957" y="1380530"/>
                  <a:ext cx="7344000" cy="108806"/>
                  <a:chOff x="-3399" y="3399"/>
                  <a:chExt cx="7492276" cy="108806"/>
                </a:xfrm>
              </p:grpSpPr>
              <p:cxnSp>
                <p:nvCxnSpPr>
                  <p:cNvPr id="73" name="Straight Arrow Connector 72"/>
                  <p:cNvCxnSpPr/>
                  <p:nvPr/>
                </p:nvCxnSpPr>
                <p:spPr>
                  <a:xfrm>
                    <a:off x="110490" y="57150"/>
                    <a:ext cx="7378387" cy="0"/>
                  </a:xfrm>
                  <a:prstGeom prst="straightConnector1">
                    <a:avLst/>
                  </a:prstGeom>
                  <a:ln w="50800">
                    <a:solidFill>
                      <a:srgbClr val="604A7B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-3399" y="3399"/>
                    <a:ext cx="1791301" cy="108806"/>
                    <a:chOff x="-3999" y="3399"/>
                    <a:chExt cx="2107274" cy="108806"/>
                  </a:xfrm>
                </p:grpSpPr>
                <p:sp>
                  <p:nvSpPr>
                    <p:cNvPr id="76" name="Parallelogram 75"/>
                    <p:cNvSpPr/>
                    <p:nvPr/>
                  </p:nvSpPr>
                  <p:spPr>
                    <a:xfrm rot="10800000" flipV="1">
                      <a:off x="-1114" y="3399"/>
                      <a:ext cx="2104389" cy="53975"/>
                    </a:xfrm>
                    <a:prstGeom prst="parallelogram">
                      <a:avLst>
                        <a:gd name="adj" fmla="val 199000"/>
                      </a:avLst>
                    </a:prstGeom>
                    <a:solidFill>
                      <a:srgbClr val="604A7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7" name="Parallelogram 76"/>
                    <p:cNvSpPr/>
                    <p:nvPr/>
                  </p:nvSpPr>
                  <p:spPr>
                    <a:xfrm rot="10800000">
                      <a:off x="-3999" y="58205"/>
                      <a:ext cx="2104937" cy="54000"/>
                    </a:xfrm>
                    <a:prstGeom prst="parallelogram">
                      <a:avLst>
                        <a:gd name="adj" fmla="val 199000"/>
                      </a:avLst>
                    </a:prstGeom>
                    <a:solidFill>
                      <a:srgbClr val="604A7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75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057" y="10601"/>
                    <a:ext cx="1295400" cy="95258"/>
                  </a:xfrm>
                  <a:prstGeom prst="rect">
                    <a:avLst/>
                  </a:prstGeom>
                  <a:solidFill>
                    <a:srgbClr val="604A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600" b="1" cap="all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C o n c e p t u a l   p r o g r e s s I o n</a:t>
                    </a:r>
                    <a:endPara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" name="Group 2"/>
                <p:cNvGrpSpPr/>
                <p:nvPr/>
              </p:nvGrpSpPr>
              <p:grpSpPr>
                <a:xfrm>
                  <a:off x="231410" y="818891"/>
                  <a:ext cx="8683558" cy="4682322"/>
                  <a:chOff x="212333" y="813857"/>
                  <a:chExt cx="8683558" cy="4682322"/>
                </a:xfrm>
              </p:grpSpPr>
              <p:sp>
                <p:nvSpPr>
                  <p:cNvPr id="65" name="TextBox 64">
                    <a:hlinkClick r:id="rId6" action="ppaction://hlinksldjump"/>
                  </p:cNvPr>
                  <p:cNvSpPr txBox="1"/>
                  <p:nvPr/>
                </p:nvSpPr>
                <p:spPr>
                  <a:xfrm>
                    <a:off x="4358438" y="4199766"/>
                    <a:ext cx="3024000" cy="1296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604A7B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square" rtlCol="0" anchor="ctr" anchorCtr="0">
                    <a:noAutofit/>
                  </a:bodyPr>
                  <a:lstStyle/>
                  <a:p>
                    <a:pPr algn="ctr"/>
                    <a:r>
                      <a:rPr lang="en-GB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A working fuse</a:t>
                    </a:r>
                  </a:p>
                </p:txBody>
              </p: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212333" y="813857"/>
                    <a:ext cx="8683558" cy="4682322"/>
                    <a:chOff x="213529" y="766232"/>
                    <a:chExt cx="8683558" cy="4682322"/>
                  </a:xfrm>
                </p:grpSpPr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213529" y="766232"/>
                      <a:ext cx="8683558" cy="4682322"/>
                      <a:chOff x="213528" y="781472"/>
                      <a:chExt cx="8683558" cy="4682322"/>
                    </a:xfrm>
                  </p:grpSpPr>
                  <p:grpSp>
                    <p:nvGrpSpPr>
                      <p:cNvPr id="41" name="Group 40"/>
                      <p:cNvGrpSpPr/>
                      <p:nvPr/>
                    </p:nvGrpSpPr>
                    <p:grpSpPr>
                      <a:xfrm>
                        <a:off x="213528" y="781472"/>
                        <a:ext cx="8681180" cy="4682322"/>
                        <a:chOff x="237339" y="997372"/>
                        <a:chExt cx="8681180" cy="4682322"/>
                      </a:xfrm>
                    </p:grpSpPr>
                    <p:grpSp>
                      <p:nvGrpSpPr>
                        <p:cNvPr id="34" name="Group 33"/>
                        <p:cNvGrpSpPr/>
                        <p:nvPr/>
                      </p:nvGrpSpPr>
                      <p:grpSpPr>
                        <a:xfrm>
                          <a:off x="1353428" y="997372"/>
                          <a:ext cx="7565091" cy="1942089"/>
                          <a:chOff x="1348745" y="997475"/>
                          <a:chExt cx="7565091" cy="1942089"/>
                        </a:xfrm>
                      </p:grpSpPr>
                      <p:grpSp>
                        <p:nvGrpSpPr>
                          <p:cNvPr id="32" name="Group 31"/>
                          <p:cNvGrpSpPr/>
                          <p:nvPr/>
                        </p:nvGrpSpPr>
                        <p:grpSpPr>
                          <a:xfrm>
                            <a:off x="1348745" y="997475"/>
                            <a:ext cx="7565091" cy="1942089"/>
                            <a:chOff x="1348745" y="997475"/>
                            <a:chExt cx="7565091" cy="1942089"/>
                          </a:xfrm>
                        </p:grpSpPr>
                        <p:sp>
                          <p:nvSpPr>
                            <p:cNvPr id="2" name="Rectangle 1"/>
                            <p:cNvSpPr/>
                            <p:nvPr/>
                          </p:nvSpPr>
                          <p:spPr>
                            <a:xfrm>
                              <a:off x="1348745" y="997475"/>
                              <a:ext cx="7565091" cy="50379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14000"/>
                                </a:lnSpc>
                              </a:pPr>
                              <a:r>
                                <a:rPr lang="en-GB" sz="105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Fuses, circuit breakers and earth connections, used correctly, can prevent excess mains current and electric shocks.</a:t>
                              </a:r>
                            </a:p>
                          </p:txBody>
                        </p:sp>
                        <p:sp>
                          <p:nvSpPr>
                            <p:cNvPr id="4" name="Rectangle 3"/>
                            <p:cNvSpPr/>
                            <p:nvPr/>
                          </p:nvSpPr>
                          <p:spPr>
                            <a:xfrm>
                              <a:off x="1348745" y="1715564"/>
                              <a:ext cx="1512000" cy="12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72000" tIns="36000" rIns="72000" bIns="36000" rtlCol="0" anchor="t" anchorCtr="0"/>
                            <a:lstStyle/>
                            <a:p>
                              <a:r>
                                <a:rPr lang="en-GB" sz="10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Describe the effects of an electric shock on a person.</a:t>
                              </a:r>
                              <a:endParaRPr lang="en-GB" sz="400" dirty="0"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4" name="Rectangle 13"/>
                            <p:cNvSpPr/>
                            <p:nvPr/>
                          </p:nvSpPr>
                          <p:spPr>
                            <a:xfrm>
                              <a:off x="2861813" y="1715564"/>
                              <a:ext cx="1512000" cy="12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72000" tIns="36000" rIns="72000" bIns="36000" rtlCol="0" anchor="t" anchorCtr="0"/>
                            <a:lstStyle/>
                            <a:p>
                              <a:r>
                                <a:rPr lang="en-GB" sz="10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Explain why there are no standard mains sockets in a bathroom.</a:t>
                              </a:r>
                            </a:p>
                          </p:txBody>
                        </p:sp>
                        <p:sp>
                          <p:nvSpPr>
                            <p:cNvPr id="15" name="Rectangle 14"/>
                            <p:cNvSpPr/>
                            <p:nvPr/>
                          </p:nvSpPr>
                          <p:spPr>
                            <a:xfrm>
                              <a:off x="4374881" y="1715564"/>
                              <a:ext cx="1512000" cy="12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72000" tIns="36000" rIns="72000" bIns="36000" rtlCol="0" anchor="t" anchorCtr="0"/>
                            <a:lstStyle/>
                            <a:p>
                              <a:r>
                                <a:rPr lang="en-GB" sz="10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Explain how electric circuits are wired in a home, with circuit breakers for safety.</a:t>
                              </a:r>
                              <a:endParaRPr lang="en-GB" sz="400" dirty="0"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6" name="Rectangle 15"/>
                            <p:cNvSpPr/>
                            <p:nvPr/>
                          </p:nvSpPr>
                          <p:spPr>
                            <a:xfrm>
                              <a:off x="5887949" y="1715564"/>
                              <a:ext cx="1512000" cy="12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72000" tIns="36000" rIns="72000" bIns="36000" rtlCol="0" anchor="t" anchorCtr="0"/>
                            <a:lstStyle/>
                            <a:p>
                              <a:r>
                                <a:rPr lang="en-GB" sz="10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Explain the effects of a short circuit in an appliance or in a mains circuit.</a:t>
                              </a:r>
                              <a:endParaRPr lang="en-GB" sz="400" dirty="0"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" name="Rectangle 16"/>
                            <p:cNvSpPr/>
                            <p:nvPr/>
                          </p:nvSpPr>
                          <p:spPr>
                            <a:xfrm>
                              <a:off x="7401019" y="1715564"/>
                              <a:ext cx="1512000" cy="12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72000" tIns="36000" rIns="72000" bIns="36000" rtlCol="0" anchor="t" anchorCtr="0"/>
                            <a:lstStyle/>
                            <a:p>
                              <a:r>
                                <a:rPr lang="en-GB" sz="10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Explain how earth wires can protect people from electric shock.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3" name="Rectangle 32"/>
                          <p:cNvSpPr/>
                          <p:nvPr/>
                        </p:nvSpPr>
                        <p:spPr>
                          <a:xfrm>
                            <a:off x="1348745" y="1497988"/>
                            <a:ext cx="7564274" cy="217370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rgbClr val="604A7B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>
                              <a:lnSpc>
                                <a:spcPct val="114000"/>
                              </a:lnSpc>
                            </a:pPr>
                            <a:endParaRPr lang="en-GB" sz="120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" name="Group 39"/>
                        <p:cNvGrpSpPr/>
                        <p:nvPr/>
                      </p:nvGrpSpPr>
                      <p:grpSpPr>
                        <a:xfrm>
                          <a:off x="237339" y="1016796"/>
                          <a:ext cx="1080254" cy="4662898"/>
                          <a:chOff x="237339" y="1016796"/>
                          <a:chExt cx="1080254" cy="4662898"/>
                        </a:xfrm>
                      </p:grpSpPr>
                      <p:sp>
                        <p:nvSpPr>
                          <p:cNvPr id="35" name="TextBox 34"/>
                          <p:cNvSpPr txBox="1"/>
                          <p:nvPr/>
                        </p:nvSpPr>
                        <p:spPr>
                          <a:xfrm>
                            <a:off x="238410" y="1016796"/>
                            <a:ext cx="1079183" cy="461665"/>
                          </a:xfrm>
                          <a:prstGeom prst="rect">
                            <a:avLst/>
                          </a:prstGeom>
                          <a:solidFill>
                            <a:srgbClr val="604A7B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r>
                              <a:rPr lang="en-GB" sz="1000" b="1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a:t>Learning focus </a:t>
                            </a:r>
                            <a:endParaRPr lang="en-GB" sz="1000" dirty="0">
                              <a:solidFill>
                                <a:schemeClr val="bg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7" name="TextBox 36"/>
                          <p:cNvSpPr txBox="1"/>
                          <p:nvPr/>
                        </p:nvSpPr>
                        <p:spPr>
                          <a:xfrm>
                            <a:off x="237341" y="1497885"/>
                            <a:ext cx="1079183" cy="1441576"/>
                          </a:xfrm>
                          <a:prstGeom prst="rect">
                            <a:avLst/>
                          </a:prstGeom>
                          <a:solidFill>
                            <a:srgbClr val="604A7B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r>
                              <a:rPr lang="en-GB" sz="800" b="1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a:t>As students’ conceptual understanding progresses they can:</a:t>
                            </a:r>
                            <a:endParaRPr lang="en-GB" sz="800" dirty="0">
                              <a:solidFill>
                                <a:schemeClr val="bg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8" name="TextBox 37"/>
                          <p:cNvSpPr txBox="1"/>
                          <p:nvPr/>
                        </p:nvSpPr>
                        <p:spPr>
                          <a:xfrm>
                            <a:off x="237339" y="3013367"/>
                            <a:ext cx="1079183" cy="1296000"/>
                          </a:xfrm>
                          <a:prstGeom prst="rect">
                            <a:avLst/>
                          </a:prstGeom>
                          <a:solidFill>
                            <a:srgbClr val="604A7B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r>
                              <a:rPr lang="en-GB" sz="1000" b="1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a:t>Diagnostic questions</a:t>
                            </a:r>
                            <a:endParaRPr lang="en-GB" sz="1000" dirty="0">
                              <a:solidFill>
                                <a:schemeClr val="bg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9" name="TextBox 38"/>
                          <p:cNvSpPr txBox="1"/>
                          <p:nvPr/>
                        </p:nvSpPr>
                        <p:spPr>
                          <a:xfrm>
                            <a:off x="237339" y="4383694"/>
                            <a:ext cx="1079183" cy="1296000"/>
                          </a:xfrm>
                          <a:prstGeom prst="rect">
                            <a:avLst/>
                          </a:prstGeom>
                          <a:solidFill>
                            <a:srgbClr val="604A7B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r>
                              <a:rPr lang="en-GB" sz="1000" b="1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a:t>Response activities</a:t>
                            </a:r>
                            <a:endParaRPr lang="en-GB" sz="1000" dirty="0">
                              <a:solidFill>
                                <a:schemeClr val="bg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0" name="Group 49"/>
                      <p:cNvGrpSpPr/>
                      <p:nvPr/>
                    </p:nvGrpSpPr>
                    <p:grpSpPr>
                      <a:xfrm>
                        <a:off x="1327480" y="2797054"/>
                        <a:ext cx="7569606" cy="1296413"/>
                        <a:chOff x="1327480" y="2804290"/>
                        <a:chExt cx="7569606" cy="1296413"/>
                      </a:xfrm>
                    </p:grpSpPr>
                    <p:sp>
                      <p:nvSpPr>
                        <p:cNvPr id="48" name="TextBox 47">
                          <a:hlinkClick r:id="rId7" action="ppaction://hlinksldjump"/>
                        </p:cNvPr>
                        <p:cNvSpPr txBox="1"/>
                        <p:nvPr/>
                      </p:nvSpPr>
                      <p:spPr>
                        <a:xfrm>
                          <a:off x="2842956" y="2804703"/>
                          <a:ext cx="1510661" cy="1296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604A7B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txBody>
                        <a:bodyPr wrap="square" rtlCol="0" anchor="ctr" anchorCtr="0">
                          <a:noAutofit/>
                        </a:bodyPr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Resisting a shock</a:t>
                          </a:r>
                        </a:p>
                      </p:txBody>
                    </p:sp>
                    <p:sp>
                      <p:nvSpPr>
                        <p:cNvPr id="49" name="TextBox 48">
                          <a:hlinkClick r:id="rId8" action="ppaction://hlinksldjump"/>
                        </p:cNvPr>
                        <p:cNvSpPr txBox="1"/>
                        <p:nvPr/>
                      </p:nvSpPr>
                      <p:spPr>
                        <a:xfrm>
                          <a:off x="1327480" y="2804703"/>
                          <a:ext cx="1512000" cy="1296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604A7B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txBody>
                        <a:bodyPr wrap="square" rtlCol="0" anchor="ctr" anchorCtr="0">
                          <a:noAutofit/>
                        </a:bodyPr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Shocking!</a:t>
                          </a:r>
                        </a:p>
                      </p:txBody>
                    </p:sp>
                    <p:sp>
                      <p:nvSpPr>
                        <p:cNvPr id="67" name="TextBox 66">
                          <a:hlinkClick r:id="rId9" action="ppaction://hlinksldjump"/>
                          <a:extLst>
                            <a:ext uri="{FF2B5EF4-FFF2-40B4-BE49-F238E27FC236}">
                              <a16:creationId xmlns:a16="http://schemas.microsoft.com/office/drawing/2014/main" id="{8C0A497D-4673-8435-2387-6A58A6EE4D7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359634" y="2804703"/>
                          <a:ext cx="1510661" cy="648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604A7B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txBody>
                        <a:bodyPr wrap="square" rtlCol="0" anchor="ctr" anchorCtr="0">
                          <a:noAutofit/>
                        </a:bodyPr>
                        <a:lstStyle/>
                        <a:p>
                          <a:pPr algn="ctr"/>
                          <a:r>
                            <a:rPr lang="en-GB" sz="1100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Consumer unit</a:t>
                          </a:r>
                        </a:p>
                      </p:txBody>
                    </p:sp>
                    <p:sp>
                      <p:nvSpPr>
                        <p:cNvPr id="68" name="TextBox 67">
                          <a:hlinkClick r:id="rId10" action="ppaction://hlinksldjump"/>
                          <a:extLst>
                            <a:ext uri="{FF2B5EF4-FFF2-40B4-BE49-F238E27FC236}">
                              <a16:creationId xmlns:a16="http://schemas.microsoft.com/office/drawing/2014/main" id="{C72D9A5A-7934-1B13-47FB-FDE2504458B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85086" y="2804290"/>
                          <a:ext cx="1512000" cy="1296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604A7B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txBody>
                        <a:bodyPr wrap="square" rtlCol="0" anchor="ctr" anchorCtr="0">
                          <a:noAutofit/>
                        </a:bodyPr>
                        <a:lstStyle/>
                        <a:p>
                          <a:pPr algn="ctr"/>
                          <a:r>
                            <a:rPr lang="en-GB" sz="1100" b="1" dirty="0"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Metal case</a:t>
                          </a:r>
                        </a:p>
                      </p:txBody>
                    </p:sp>
                  </p:grpSp>
                </p:grpSp>
                <p:sp>
                  <p:nvSpPr>
                    <p:cNvPr id="53" name="TextBox 52">
                      <a:hlinkClick r:id="rId11" action="ppaction://hlinksldjump"/>
                    </p:cNvPr>
                    <p:cNvSpPr txBox="1"/>
                    <p:nvPr/>
                  </p:nvSpPr>
                  <p:spPr>
                    <a:xfrm>
                      <a:off x="5872707" y="2781814"/>
                      <a:ext cx="1512000" cy="129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604A7B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wrap="square" rtlCol="0" anchor="ctr" anchorCtr="0">
                      <a:noAutofit/>
                    </a:bodyPr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Short circuit</a:t>
                      </a:r>
                    </a:p>
                  </p:txBody>
                </p:sp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1327481" y="4152141"/>
                      <a:ext cx="1512000" cy="129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604A7B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p:spPr>
                  <p:txBody>
                    <a:bodyPr wrap="square" rtlCol="0" anchor="ctr" anchorCtr="0">
                      <a:noAutofit/>
                    </a:bodyPr>
                    <a:lstStyle/>
                    <a:p>
                      <a:pPr algn="ctr"/>
                      <a:endParaRPr lang="en-GB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9" name="TextBox 78">
                      <a:hlinkClick r:id="rId12" action="ppaction://hlinksldjump"/>
                      <a:extLst>
                        <a:ext uri="{FF2B5EF4-FFF2-40B4-BE49-F238E27FC236}">
                          <a16:creationId xmlns:a16="http://schemas.microsoft.com/office/drawing/2014/main" id="{54244FFA-FEC3-5DC9-2A4F-6D25950B36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76433" y="4152141"/>
                      <a:ext cx="1512000" cy="129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604A7B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wrap="square" rtlCol="0" anchor="ctr" anchorCtr="0">
                      <a:noAutofit/>
                    </a:bodyPr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Earthing</a:t>
                      </a:r>
                    </a:p>
                  </p:txBody>
                </p:sp>
              </p:grpSp>
            </p:grpSp>
          </p:grpSp>
        </p:grpSp>
        <p:sp>
          <p:nvSpPr>
            <p:cNvPr id="54" name="TextBox 53">
              <a:hlinkClick r:id="rId13" action="ppaction://hlinksldjump"/>
              <a:extLst>
                <a:ext uri="{FF2B5EF4-FFF2-40B4-BE49-F238E27FC236}">
                  <a16:creationId xmlns:a16="http://schemas.microsoft.com/office/drawing/2014/main" id="{5188AD13-C1A0-42B8-A952-464BC83221E3}"/>
                </a:ext>
              </a:extLst>
            </p:cNvPr>
            <p:cNvSpPr txBox="1"/>
            <p:nvPr/>
          </p:nvSpPr>
          <p:spPr>
            <a:xfrm>
              <a:off x="4376327" y="3486305"/>
              <a:ext cx="1510661" cy="648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04A7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GB" sz="11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Mains circuits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227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732647-6A87-4B4A-B935-C477BFC4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B3D96C7-DA4C-439D-8932-D3AD450A0ED9}"/>
              </a:ext>
            </a:extLst>
          </p:cNvPr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Mains circuits</a:t>
            </a:r>
            <a:endParaRPr lang="en-GB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C62843C-53CC-4E74-96A2-EB236D3BD1D9}"/>
              </a:ext>
            </a:extLst>
          </p:cNvPr>
          <p:cNvSpPr txBox="1">
            <a:spLocks/>
          </p:cNvSpPr>
          <p:nvPr/>
        </p:nvSpPr>
        <p:spPr>
          <a:xfrm>
            <a:off x="457200" y="863126"/>
            <a:ext cx="8248650" cy="6224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How are the electric circuits in a house wired up?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80C4CCA-3451-4DCF-A050-AA8D5DB23159}"/>
              </a:ext>
            </a:extLst>
          </p:cNvPr>
          <p:cNvGrpSpPr/>
          <p:nvPr/>
        </p:nvGrpSpPr>
        <p:grpSpPr>
          <a:xfrm>
            <a:off x="407548" y="1722724"/>
            <a:ext cx="8347953" cy="3600000"/>
            <a:chOff x="407548" y="1722724"/>
            <a:chExt cx="8347953" cy="3600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40CB2A-B3B1-437C-A521-6C755D9AB912}"/>
                </a:ext>
              </a:extLst>
            </p:cNvPr>
            <p:cNvGrpSpPr/>
            <p:nvPr/>
          </p:nvGrpSpPr>
          <p:grpSpPr>
            <a:xfrm>
              <a:off x="407548" y="1722724"/>
              <a:ext cx="8347953" cy="3600000"/>
              <a:chOff x="407548" y="1722724"/>
              <a:chExt cx="8347953" cy="36000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61F2494-940B-4FE4-A26B-44E32DB43961}"/>
                  </a:ext>
                </a:extLst>
              </p:cNvPr>
              <p:cNvGrpSpPr/>
              <p:nvPr/>
            </p:nvGrpSpPr>
            <p:grpSpPr>
              <a:xfrm>
                <a:off x="407548" y="1722724"/>
                <a:ext cx="8347953" cy="3600000"/>
                <a:chOff x="404029" y="1872213"/>
                <a:chExt cx="8347953" cy="3600000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102DD163-9012-42AC-97F1-160E6C1E22C0}"/>
                    </a:ext>
                  </a:extLst>
                </p:cNvPr>
                <p:cNvGrpSpPr/>
                <p:nvPr/>
              </p:nvGrpSpPr>
              <p:grpSpPr>
                <a:xfrm>
                  <a:off x="581548" y="1872213"/>
                  <a:ext cx="7999954" cy="3600000"/>
                  <a:chOff x="572023" y="1941973"/>
                  <a:chExt cx="7999954" cy="3600000"/>
                </a:xfrm>
              </p:grpSpPr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444E4420-2215-430D-A794-6434B2CD24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218697" y="2392720"/>
                    <a:ext cx="2353280" cy="2304000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39F12C92-96AD-4424-A49D-74F06BB942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72023" y="2392720"/>
                    <a:ext cx="2349120" cy="2304000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E7A7F420-A83D-465F-B157-1D78A04898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93279" y="2392720"/>
                    <a:ext cx="2353280" cy="2304000"/>
                  </a:xfrm>
                  <a:prstGeom prst="rect">
                    <a:avLst/>
                  </a:prstGeom>
                </p:spPr>
              </p:pic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4E5F3492-1897-4990-ABDD-3984B4D50520}"/>
                      </a:ext>
                    </a:extLst>
                  </p:cNvPr>
                  <p:cNvCxnSpPr/>
                  <p:nvPr/>
                </p:nvCxnSpPr>
                <p:spPr>
                  <a:xfrm>
                    <a:off x="3157211" y="1941973"/>
                    <a:ext cx="0" cy="3600000"/>
                  </a:xfrm>
                  <a:prstGeom prst="line">
                    <a:avLst/>
                  </a:prstGeom>
                  <a:ln w="31750">
                    <a:solidFill>
                      <a:srgbClr val="00658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EA2EB8E1-DD02-4549-8961-C5E3D8FE32AF}"/>
                      </a:ext>
                    </a:extLst>
                  </p:cNvPr>
                  <p:cNvCxnSpPr/>
                  <p:nvPr/>
                </p:nvCxnSpPr>
                <p:spPr>
                  <a:xfrm>
                    <a:off x="5982627" y="1941973"/>
                    <a:ext cx="0" cy="3600000"/>
                  </a:xfrm>
                  <a:prstGeom prst="line">
                    <a:avLst/>
                  </a:prstGeom>
                  <a:ln w="31750">
                    <a:solidFill>
                      <a:srgbClr val="00658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1B23AF2-6C30-44B7-9432-B7D6AACCF076}"/>
                    </a:ext>
                  </a:extLst>
                </p:cNvPr>
                <p:cNvSpPr txBox="1"/>
                <p:nvPr/>
              </p:nvSpPr>
              <p:spPr>
                <a:xfrm>
                  <a:off x="404029" y="4884234"/>
                  <a:ext cx="2700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500" dirty="0">
                      <a:solidFill>
                        <a:schemeClr val="tx2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Separate circuits for each light or socket.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EC37AD1-67A4-498A-8A53-FD0D11989294}"/>
                    </a:ext>
                  </a:extLst>
                </p:cNvPr>
                <p:cNvSpPr txBox="1"/>
                <p:nvPr/>
              </p:nvSpPr>
              <p:spPr>
                <a:xfrm>
                  <a:off x="3215800" y="4887438"/>
                  <a:ext cx="2700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500" dirty="0">
                      <a:solidFill>
                        <a:schemeClr val="tx2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Series circuits for groups of lights or sockets.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BB85D14-B3AF-4E37-BB38-1C766C9A8BCA}"/>
                    </a:ext>
                  </a:extLst>
                </p:cNvPr>
                <p:cNvSpPr txBox="1"/>
                <p:nvPr/>
              </p:nvSpPr>
              <p:spPr>
                <a:xfrm>
                  <a:off x="6051982" y="4884234"/>
                  <a:ext cx="27000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500" dirty="0">
                      <a:solidFill>
                        <a:schemeClr val="tx2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Parallel circuits for groups of lights or sockets.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5E60AE-475E-409C-8BCB-6A2B16251D49}"/>
                  </a:ext>
                </a:extLst>
              </p:cNvPr>
              <p:cNvSpPr txBox="1"/>
              <p:nvPr/>
            </p:nvSpPr>
            <p:spPr>
              <a:xfrm>
                <a:off x="407548" y="1722724"/>
                <a:ext cx="3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9BE2B5-5221-4F35-AF53-32BAC8A05E3F}"/>
                  </a:ext>
                </a:extLst>
              </p:cNvPr>
              <p:cNvSpPr txBox="1"/>
              <p:nvPr/>
            </p:nvSpPr>
            <p:spPr>
              <a:xfrm>
                <a:off x="3219319" y="1722724"/>
                <a:ext cx="3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0C6041-191D-4E0B-BF21-36457723CB3C}"/>
                  </a:ext>
                </a:extLst>
              </p:cNvPr>
              <p:cNvSpPr txBox="1"/>
              <p:nvPr/>
            </p:nvSpPr>
            <p:spPr>
              <a:xfrm>
                <a:off x="6055501" y="1722724"/>
                <a:ext cx="3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68A004-F19A-4ADD-AD5D-D8FB1D8E39A6}"/>
                </a:ext>
              </a:extLst>
            </p:cNvPr>
            <p:cNvSpPr txBox="1"/>
            <p:nvPr/>
          </p:nvSpPr>
          <p:spPr>
            <a:xfrm>
              <a:off x="7054850" y="3822700"/>
              <a:ext cx="914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Consumer unit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8DB63CD-EEA4-4D88-87CD-26E10ABD5EFD}"/>
                </a:ext>
              </a:extLst>
            </p:cNvPr>
            <p:cNvSpPr txBox="1"/>
            <p:nvPr/>
          </p:nvSpPr>
          <p:spPr>
            <a:xfrm>
              <a:off x="1414608" y="3822700"/>
              <a:ext cx="914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Consumer unit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EA0484E-24D6-422E-8207-A98CD6F17131}"/>
                </a:ext>
              </a:extLst>
            </p:cNvPr>
            <p:cNvSpPr txBox="1"/>
            <p:nvPr/>
          </p:nvSpPr>
          <p:spPr>
            <a:xfrm>
              <a:off x="4234729" y="3822700"/>
              <a:ext cx="9144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Consumer unit</a:t>
              </a:r>
            </a:p>
          </p:txBody>
        </p:sp>
      </p:grpSp>
      <p:sp>
        <p:nvSpPr>
          <p:cNvPr id="48" name="Rounded Rectangle 18">
            <a:hlinkClick r:id="rId7" action="ppaction://hlinksldjump"/>
            <a:extLst>
              <a:ext uri="{FF2B5EF4-FFF2-40B4-BE49-F238E27FC236}">
                <a16:creationId xmlns:a16="http://schemas.microsoft.com/office/drawing/2014/main" id="{887A13A6-3DD8-46FC-9F28-67D4A52A95AF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79612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732647-6A87-4B4A-B935-C477BFC4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5AE26E-1956-4E2B-A83F-EEEB06A5F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9353" r="19427" b="4716"/>
          <a:stretch/>
        </p:blipFill>
        <p:spPr>
          <a:xfrm>
            <a:off x="2562726" y="1997866"/>
            <a:ext cx="4018548" cy="384948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B3D96C7-DA4C-439D-8932-D3AD450A0ED9}"/>
              </a:ext>
            </a:extLst>
          </p:cNvPr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Short circuit</a:t>
            </a:r>
            <a:endParaRPr lang="en-GB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C62843C-53CC-4E74-96A2-EB236D3BD1D9}"/>
              </a:ext>
            </a:extLst>
          </p:cNvPr>
          <p:cNvSpPr txBox="1">
            <a:spLocks/>
          </p:cNvSpPr>
          <p:nvPr/>
        </p:nvSpPr>
        <p:spPr>
          <a:xfrm>
            <a:off x="457200" y="863126"/>
            <a:ext cx="7871254" cy="14355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This toaster has stopped working.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The fault is a short circuit.</a:t>
            </a:r>
          </a:p>
        </p:txBody>
      </p:sp>
    </p:spTree>
    <p:extLst>
      <p:ext uri="{BB962C8B-B14F-4D97-AF65-F5344CB8AC3E}">
        <p14:creationId xmlns:p14="http://schemas.microsoft.com/office/powerpoint/2010/main" val="97414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732647-6A87-4B4A-B935-C477BFC4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FA994F-154F-40A2-9FEB-BD9D3C14F6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1" t="9050" r="19299" b="6215"/>
          <a:stretch/>
        </p:blipFill>
        <p:spPr>
          <a:xfrm>
            <a:off x="4977564" y="933815"/>
            <a:ext cx="2779294" cy="25524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2385" y="3574076"/>
            <a:ext cx="8303467" cy="540142"/>
            <a:chOff x="402385" y="3574076"/>
            <a:chExt cx="8303467" cy="540142"/>
          </a:xfrm>
        </p:grpSpPr>
        <p:sp>
          <p:nvSpPr>
            <p:cNvPr id="20" name="Rectangle 19"/>
            <p:cNvSpPr/>
            <p:nvPr/>
          </p:nvSpPr>
          <p:spPr>
            <a:xfrm>
              <a:off x="402385" y="3574076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200" y="3659410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7841" y="3657081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loose wire makes a new circuit with very low resistance.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2385" y="4233894"/>
            <a:ext cx="8303467" cy="540142"/>
            <a:chOff x="402385" y="4233894"/>
            <a:chExt cx="8303467" cy="540142"/>
          </a:xfrm>
        </p:grpSpPr>
        <p:sp>
          <p:nvSpPr>
            <p:cNvPr id="21" name="Rectangle 20"/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loose wire makes a gap in the circuit.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2385" y="4893712"/>
            <a:ext cx="8303467" cy="540142"/>
            <a:chOff x="402385" y="4893712"/>
            <a:chExt cx="8303467" cy="540142"/>
          </a:xfrm>
        </p:grpSpPr>
        <p:sp>
          <p:nvSpPr>
            <p:cNvPr id="22" name="Rectangle 21"/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very big current damages a component.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B3D96C7-DA4C-439D-8932-D3AD450A0ED9}"/>
              </a:ext>
            </a:extLst>
          </p:cNvPr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Short circuit</a:t>
            </a:r>
            <a:endParaRPr lang="en-GB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C62843C-53CC-4E74-96A2-EB236D3BD1D9}"/>
              </a:ext>
            </a:extLst>
          </p:cNvPr>
          <p:cNvSpPr txBox="1">
            <a:spLocks/>
          </p:cNvSpPr>
          <p:nvPr/>
        </p:nvSpPr>
        <p:spPr>
          <a:xfrm>
            <a:off x="457200" y="863126"/>
            <a:ext cx="8248650" cy="6224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What causes a short circuit?</a:t>
            </a:r>
          </a:p>
        </p:txBody>
      </p:sp>
      <p:sp>
        <p:nvSpPr>
          <p:cNvPr id="33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ACB7EA0F-FACE-40C7-B60E-D947C9111CAE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0A8C6A-F930-40CE-B0F1-BFE0FDEE4D72}"/>
              </a:ext>
            </a:extLst>
          </p:cNvPr>
          <p:cNvGrpSpPr/>
          <p:nvPr/>
        </p:nvGrpSpPr>
        <p:grpSpPr>
          <a:xfrm>
            <a:off x="402385" y="5553530"/>
            <a:ext cx="8303467" cy="540142"/>
            <a:chOff x="402385" y="4893712"/>
            <a:chExt cx="8303467" cy="54014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D56C39-236F-4BD3-81B5-3D2D5AD57592}"/>
                </a:ext>
              </a:extLst>
            </p:cNvPr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A3F54D-3D48-4927-9B45-2E808B675E56}"/>
                </a:ext>
              </a:extLst>
            </p:cNvPr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8550AC-C53C-4AB8-A253-636AF4CE9AC7}"/>
                </a:ext>
              </a:extLst>
            </p:cNvPr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component wears out and stops working.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92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732647-6A87-4B4A-B935-C477BFC4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B3D96C7-DA4C-439D-8932-D3AD450A0ED9}"/>
              </a:ext>
            </a:extLst>
          </p:cNvPr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Metal case</a:t>
            </a:r>
            <a:endParaRPr lang="en-GB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C62843C-53CC-4E74-96A2-EB236D3BD1D9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7871254" cy="133925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This refrigerator has a metal case.</a:t>
            </a:r>
          </a:p>
          <a:p>
            <a:pPr>
              <a:defRPr/>
            </a:pPr>
            <a:r>
              <a:rPr lang="en-US" dirty="0"/>
              <a:t>It has an earth wire connected to the metal case. </a:t>
            </a:r>
          </a:p>
          <a:p>
            <a:pPr>
              <a:defRPr/>
            </a:pPr>
            <a:r>
              <a:rPr lang="en-US" dirty="0"/>
              <a:t>The earth wire is not part of the main circuit.</a:t>
            </a:r>
          </a:p>
          <a:p>
            <a:pPr>
              <a:lnSpc>
                <a:spcPct val="134000"/>
              </a:lnSpc>
              <a:defRPr/>
            </a:pPr>
            <a:endParaRPr lang="en-US" dirty="0"/>
          </a:p>
        </p:txBody>
      </p:sp>
      <p:pic>
        <p:nvPicPr>
          <p:cNvPr id="1026" name="Picture 2" descr="Free illustrations of Refrigerator">
            <a:extLst>
              <a:ext uri="{FF2B5EF4-FFF2-40B4-BE49-F238E27FC236}">
                <a16:creationId xmlns:a16="http://schemas.microsoft.com/office/drawing/2014/main" id="{842FEF02-C15B-485B-A9CD-86DA964C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06" y="2268108"/>
            <a:ext cx="1882987" cy="37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6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EFBCD2E-5634-4484-946C-1C981DC2A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07887" y="4027056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07887" y="4686874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07887" y="5346692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062" y="4114790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238" y="4112461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5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big current flows through the earth wire at once.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062" y="4772208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37" y="4769879"/>
            <a:ext cx="554405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5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fuse melts when someone touches the fridge.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5062" y="5432026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237" y="5429697"/>
            <a:ext cx="558271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5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fridge stops working. 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70289" y="4027056"/>
            <a:ext cx="2730061" cy="544860"/>
            <a:chOff x="5846013" y="2914258"/>
            <a:chExt cx="2954337" cy="544860"/>
          </a:xfrm>
        </p:grpSpPr>
        <p:sp>
          <p:nvSpPr>
            <p:cNvPr id="49" name="Rectangle 48"/>
            <p:cNvSpPr/>
            <p:nvPr/>
          </p:nvSpPr>
          <p:spPr>
            <a:xfrm>
              <a:off x="5846013" y="2914258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23826" y="291425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84919" y="29189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62087" y="291648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70289" y="4686874"/>
            <a:ext cx="2730061" cy="544860"/>
            <a:chOff x="5846013" y="3574076"/>
            <a:chExt cx="2954337" cy="544860"/>
          </a:xfrm>
        </p:grpSpPr>
        <p:sp>
          <p:nvSpPr>
            <p:cNvPr id="51" name="Rectangle 50"/>
            <p:cNvSpPr/>
            <p:nvPr/>
          </p:nvSpPr>
          <p:spPr>
            <a:xfrm>
              <a:off x="5846013" y="3574076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320305" y="35740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81398" y="3578794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58566" y="357630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070289" y="5346692"/>
            <a:ext cx="2730061" cy="549393"/>
            <a:chOff x="5846013" y="4233894"/>
            <a:chExt cx="2954337" cy="549393"/>
          </a:xfrm>
        </p:grpSpPr>
        <p:sp>
          <p:nvSpPr>
            <p:cNvPr id="52" name="Rectangle 51"/>
            <p:cNvSpPr/>
            <p:nvPr/>
          </p:nvSpPr>
          <p:spPr>
            <a:xfrm>
              <a:off x="5846013" y="4233894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20305" y="423842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81398" y="424314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8566" y="424065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070289" y="3071758"/>
            <a:ext cx="2730061" cy="838779"/>
            <a:chOff x="5846013" y="2252879"/>
            <a:chExt cx="2954337" cy="544860"/>
          </a:xfrm>
        </p:grpSpPr>
        <p:sp>
          <p:nvSpPr>
            <p:cNvPr id="69" name="Rectangle 68"/>
            <p:cNvSpPr/>
            <p:nvPr/>
          </p:nvSpPr>
          <p:spPr>
            <a:xfrm>
              <a:off x="5846013" y="2252879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323826" y="2252879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84919" y="225759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62087" y="225510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070289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56237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35318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8580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4C6BABD-4FC5-45B2-BAD5-D15750F11EE4}"/>
              </a:ext>
            </a:extLst>
          </p:cNvPr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Metal case</a:t>
            </a:r>
            <a:endParaRPr lang="en-GB" dirty="0"/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22B46E0E-0091-4070-99C4-65B564D57437}"/>
              </a:ext>
            </a:extLst>
          </p:cNvPr>
          <p:cNvSpPr txBox="1">
            <a:spLocks/>
          </p:cNvSpPr>
          <p:nvPr/>
        </p:nvSpPr>
        <p:spPr>
          <a:xfrm>
            <a:off x="457199" y="863125"/>
            <a:ext cx="5789749" cy="14589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The mains cable of the fridge has been pulled and the live wire is loose.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It touches the metal case.</a:t>
            </a:r>
          </a:p>
        </p:txBody>
      </p:sp>
      <p:sp>
        <p:nvSpPr>
          <p:cNvPr id="50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C9E139C2-CC8C-4E0A-954E-B156F40BB7F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E5A4C8B5-6865-414A-A06C-74837FC09014}"/>
              </a:ext>
            </a:extLst>
          </p:cNvPr>
          <p:cNvSpPr txBox="1">
            <a:spLocks/>
          </p:cNvSpPr>
          <p:nvPr/>
        </p:nvSpPr>
        <p:spPr>
          <a:xfrm>
            <a:off x="457199" y="3429000"/>
            <a:ext cx="5293895" cy="4774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What do you think will happen?</a:t>
            </a:r>
          </a:p>
        </p:txBody>
      </p:sp>
      <p:pic>
        <p:nvPicPr>
          <p:cNvPr id="46" name="Picture 2" descr="Free illustrations of Refrigerator">
            <a:extLst>
              <a:ext uri="{FF2B5EF4-FFF2-40B4-BE49-F238E27FC236}">
                <a16:creationId xmlns:a16="http://schemas.microsoft.com/office/drawing/2014/main" id="{6612291E-5932-4ACA-858D-9EA65F2B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66" y="889133"/>
            <a:ext cx="1017189" cy="20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3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CD0FCE-07BB-4D28-861A-F61A06530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2: Response activities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457200" y="2839454"/>
            <a:ext cx="8285163" cy="307776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 zip file containing all the resources for this key concept can be downloaded from </a:t>
            </a:r>
          </a:p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en-GB" b="1" dirty="0">
                <a:solidFill>
                  <a:srgbClr val="006580"/>
                </a:solidFill>
              </a:rPr>
              <a:t>www.BestEvidenceScienceTeaching.org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The zip file provides: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Teacher guidance </a:t>
            </a:r>
            <a:r>
              <a:rPr lang="en-GB" dirty="0"/>
              <a:t>for this key concept, including a summary of the research evidence on relevant preconceptions and misunderstandings.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 full set of editable and printable </a:t>
            </a:r>
            <a:r>
              <a:rPr lang="en-GB" b="1" dirty="0"/>
              <a:t>student sheets and teacher notes </a:t>
            </a:r>
            <a:r>
              <a:rPr lang="en-GB" dirty="0"/>
              <a:t>for each response activity. The teacher notes include a summary of research evidence, guidance for using the activity and expected answers. 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457200" y="863125"/>
            <a:ext cx="8285163" cy="186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Response activities encourage students to talk and think about what they’re thinking (metacognition).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This challenges students’ misunderstandings, facilitates meaning-making, and develops and consolidates their scientific understanding. </a:t>
            </a:r>
          </a:p>
        </p:txBody>
      </p:sp>
    </p:spTree>
    <p:extLst>
      <p:ext uri="{BB962C8B-B14F-4D97-AF65-F5344CB8AC3E}">
        <p14:creationId xmlns:p14="http://schemas.microsoft.com/office/powerpoint/2010/main" val="209460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Shocking calculations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457200" y="863127"/>
            <a:ext cx="8039100" cy="1464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In the UK mains voltage is 230 V.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An electric shock is more dangerous when current is bigger.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The size of the current often depends on the resistance of skin.</a:t>
            </a:r>
          </a:p>
          <a:p>
            <a:pPr>
              <a:lnSpc>
                <a:spcPct val="134000"/>
              </a:lnSpc>
              <a:defRPr/>
            </a:pP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516750" y="2390406"/>
            <a:ext cx="7920000" cy="3029827"/>
            <a:chOff x="594119" y="2467789"/>
            <a:chExt cx="7920000" cy="3029827"/>
          </a:xfrm>
        </p:grpSpPr>
        <p:grpSp>
          <p:nvGrpSpPr>
            <p:cNvPr id="86" name="Group 85"/>
            <p:cNvGrpSpPr/>
            <p:nvPr/>
          </p:nvGrpSpPr>
          <p:grpSpPr>
            <a:xfrm>
              <a:off x="594119" y="2467789"/>
              <a:ext cx="7920000" cy="2956903"/>
              <a:chOff x="594119" y="2467789"/>
              <a:chExt cx="7920000" cy="2956903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594119" y="2588355"/>
                <a:ext cx="7920000" cy="2836337"/>
                <a:chOff x="612000" y="2509852"/>
                <a:chExt cx="7920000" cy="2836337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612000" y="2509852"/>
                  <a:ext cx="7920000" cy="2836337"/>
                  <a:chOff x="612000" y="2509852"/>
                  <a:chExt cx="7920000" cy="2836337"/>
                </a:xfrm>
              </p:grpSpPr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612000" y="2509852"/>
                    <a:ext cx="7920000" cy="2836337"/>
                    <a:chOff x="612000" y="2509852"/>
                    <a:chExt cx="7920000" cy="2836337"/>
                  </a:xfrm>
                </p:grpSpPr>
                <p:grpSp>
                  <p:nvGrpSpPr>
                    <p:cNvPr id="47" name="Group 46"/>
                    <p:cNvGrpSpPr/>
                    <p:nvPr/>
                  </p:nvGrpSpPr>
                  <p:grpSpPr>
                    <a:xfrm>
                      <a:off x="612000" y="2509852"/>
                      <a:ext cx="7920000" cy="2836337"/>
                      <a:chOff x="612000" y="2509852"/>
                      <a:chExt cx="7920000" cy="2836337"/>
                    </a:xfrm>
                  </p:grpSpPr>
                  <p:sp>
                    <p:nvSpPr>
                      <p:cNvPr id="2" name="Rectangle 1"/>
                      <p:cNvSpPr/>
                      <p:nvPr/>
                    </p:nvSpPr>
                    <p:spPr>
                      <a:xfrm>
                        <a:off x="612000" y="2528745"/>
                        <a:ext cx="7920000" cy="3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1" name="Rectangle 20"/>
                      <p:cNvSpPr/>
                      <p:nvPr/>
                    </p:nvSpPr>
                    <p:spPr>
                      <a:xfrm>
                        <a:off x="612000" y="2765926"/>
                        <a:ext cx="7920000" cy="36000"/>
                      </a:xfrm>
                      <a:prstGeom prst="rect">
                        <a:avLst/>
                      </a:prstGeom>
                      <a:solidFill>
                        <a:srgbClr val="8A3F0C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grpSp>
                    <p:nvGrpSpPr>
                      <p:cNvPr id="41" name="Group 40"/>
                      <p:cNvGrpSpPr/>
                      <p:nvPr/>
                    </p:nvGrpSpPr>
                    <p:grpSpPr>
                      <a:xfrm>
                        <a:off x="2718249" y="2509852"/>
                        <a:ext cx="3707503" cy="2836337"/>
                        <a:chOff x="2773779" y="2509852"/>
                        <a:chExt cx="3707503" cy="2836337"/>
                      </a:xfrm>
                    </p:grpSpPr>
                    <p:grpSp>
                      <p:nvGrpSpPr>
                        <p:cNvPr id="39" name="Group 38"/>
                        <p:cNvGrpSpPr/>
                        <p:nvPr/>
                      </p:nvGrpSpPr>
                      <p:grpSpPr>
                        <a:xfrm>
                          <a:off x="2773779" y="2670614"/>
                          <a:ext cx="956427" cy="2675575"/>
                          <a:chOff x="1992729" y="2670614"/>
                          <a:chExt cx="956427" cy="2675575"/>
                        </a:xfrm>
                      </p:grpSpPr>
                      <p:grpSp>
                        <p:nvGrpSpPr>
                          <p:cNvPr id="15" name="Group 14"/>
                          <p:cNvGrpSpPr/>
                          <p:nvPr/>
                        </p:nvGrpSpPr>
                        <p:grpSpPr>
                          <a:xfrm>
                            <a:off x="1992729" y="2670614"/>
                            <a:ext cx="956427" cy="2307784"/>
                            <a:chOff x="1992729" y="2670614"/>
                            <a:chExt cx="956427" cy="2307784"/>
                          </a:xfrm>
                        </p:grpSpPr>
                        <p:grpSp>
                          <p:nvGrpSpPr>
                            <p:cNvPr id="13" name="Group 12"/>
                            <p:cNvGrpSpPr/>
                            <p:nvPr/>
                          </p:nvGrpSpPr>
                          <p:grpSpPr>
                            <a:xfrm>
                              <a:off x="1992729" y="2670614"/>
                              <a:ext cx="956427" cy="1425931"/>
                              <a:chOff x="1992729" y="2670614"/>
                              <a:chExt cx="956427" cy="1425931"/>
                            </a:xfrm>
                          </p:grpSpPr>
                          <p:grpSp>
                            <p:nvGrpSpPr>
                              <p:cNvPr id="10" name="Group 9"/>
                              <p:cNvGrpSpPr/>
                              <p:nvPr/>
                            </p:nvGrpSpPr>
                            <p:grpSpPr>
                              <a:xfrm>
                                <a:off x="2323290" y="2877183"/>
                                <a:ext cx="625866" cy="1219362"/>
                                <a:chOff x="2401977" y="3116782"/>
                                <a:chExt cx="625866" cy="1219362"/>
                              </a:xfrm>
                            </p:grpSpPr>
                            <p:sp>
                              <p:nvSpPr>
                                <p:cNvPr id="8" name="Oval 7"/>
                                <p:cNvSpPr/>
                                <p:nvPr/>
                              </p:nvSpPr>
                              <p:spPr>
                                <a:xfrm>
                                  <a:off x="2447427" y="3116782"/>
                                  <a:ext cx="360000" cy="3600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9" name="Rounded Rectangle 8"/>
                                <p:cNvSpPr/>
                                <p:nvPr/>
                              </p:nvSpPr>
                              <p:spPr>
                                <a:xfrm>
                                  <a:off x="2401977" y="3533962"/>
                                  <a:ext cx="450900" cy="802182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24" name="Rounded Rectangle 23"/>
                                <p:cNvSpPr/>
                                <p:nvPr/>
                              </p:nvSpPr>
                              <p:spPr>
                                <a:xfrm rot="20759117">
                                  <a:off x="2883843" y="3535073"/>
                                  <a:ext cx="144000" cy="756000"/>
                                </a:xfrm>
                                <a:prstGeom prst="roundRect">
                                  <a:avLst>
                                    <a:gd name="adj" fmla="val 50000"/>
                                  </a:avLst>
                                </a:prstGeom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</p:grpSp>
                          <p:sp>
                            <p:nvSpPr>
                              <p:cNvPr id="25" name="Rounded Rectangle 24"/>
                              <p:cNvSpPr/>
                              <p:nvPr/>
                            </p:nvSpPr>
                            <p:spPr>
                              <a:xfrm rot="881084">
                                <a:off x="2091701" y="2670614"/>
                                <a:ext cx="144000" cy="531540"/>
                              </a:xfrm>
                              <a:prstGeom prst="roundRect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7" name="Rounded Rectangle 26"/>
                              <p:cNvSpPr/>
                              <p:nvPr/>
                            </p:nvSpPr>
                            <p:spPr>
                              <a:xfrm rot="18604536">
                                <a:off x="2167980" y="3011224"/>
                                <a:ext cx="144000" cy="494502"/>
                              </a:xfrm>
                              <a:prstGeom prst="roundRect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8" name="Rounded Rectangle 27"/>
                              <p:cNvSpPr/>
                              <p:nvPr/>
                            </p:nvSpPr>
                            <p:spPr>
                              <a:xfrm rot="16200000">
                                <a:off x="2518395" y="3100378"/>
                                <a:ext cx="144000" cy="534210"/>
                              </a:xfrm>
                              <a:prstGeom prst="roundRect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14" name="Trapezoid 13"/>
                            <p:cNvSpPr/>
                            <p:nvPr/>
                          </p:nvSpPr>
                          <p:spPr>
                            <a:xfrm rot="10800000">
                              <a:off x="2550988" y="4033941"/>
                              <a:ext cx="223200" cy="944457"/>
                            </a:xfrm>
                            <a:prstGeom prst="trapezoid">
                              <a:avLst>
                                <a:gd name="adj" fmla="val 12805"/>
                              </a:avLst>
                            </a:prstGeom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32" name="Trapezoid 31"/>
                            <p:cNvSpPr/>
                            <p:nvPr/>
                          </p:nvSpPr>
                          <p:spPr>
                            <a:xfrm rot="10800000">
                              <a:off x="2323288" y="4033941"/>
                              <a:ext cx="223200" cy="944457"/>
                            </a:xfrm>
                            <a:prstGeom prst="trapezoid">
                              <a:avLst>
                                <a:gd name="adj" fmla="val 12805"/>
                              </a:avLst>
                            </a:prstGeom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  <p:grpSp>
                        <p:nvGrpSpPr>
                          <p:cNvPr id="34" name="Group 33"/>
                          <p:cNvGrpSpPr/>
                          <p:nvPr/>
                        </p:nvGrpSpPr>
                        <p:grpSpPr>
                          <a:xfrm>
                            <a:off x="2366488" y="5005310"/>
                            <a:ext cx="360000" cy="340879"/>
                            <a:chOff x="2415077" y="5017217"/>
                            <a:chExt cx="360000" cy="340879"/>
                          </a:xfrm>
                        </p:grpSpPr>
                        <p:grpSp>
                          <p:nvGrpSpPr>
                            <p:cNvPr id="29" name="Group 28"/>
                            <p:cNvGrpSpPr/>
                            <p:nvPr/>
                          </p:nvGrpSpPr>
                          <p:grpSpPr>
                            <a:xfrm>
                              <a:off x="2523077" y="5322095"/>
                              <a:ext cx="144000" cy="36001"/>
                              <a:chOff x="2523077" y="5343524"/>
                              <a:chExt cx="144000" cy="36001"/>
                            </a:xfrm>
                          </p:grpSpPr>
                          <p:sp>
                            <p:nvSpPr>
                              <p:cNvPr id="38" name="Rectangle 37"/>
                              <p:cNvSpPr/>
                              <p:nvPr/>
                            </p:nvSpPr>
                            <p:spPr>
                              <a:xfrm>
                                <a:off x="2523077" y="5343525"/>
                                <a:ext cx="144000" cy="3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n w="31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3" name="Parallelogram 42"/>
                              <p:cNvSpPr/>
                              <p:nvPr/>
                            </p:nvSpPr>
                            <p:spPr>
                              <a:xfrm>
                                <a:off x="2559077" y="5343524"/>
                                <a:ext cx="72000" cy="36000"/>
                              </a:xfrm>
                              <a:prstGeom prst="parallelogram">
                                <a:avLst>
                                  <a:gd name="adj" fmla="val 56250"/>
                                </a:avLst>
                              </a:prstGeom>
                              <a:solidFill>
                                <a:srgbClr val="FFFF00"/>
                              </a:solidFill>
                              <a:ln w="31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33" name="Group 32"/>
                            <p:cNvGrpSpPr/>
                            <p:nvPr/>
                          </p:nvGrpSpPr>
                          <p:grpSpPr>
                            <a:xfrm>
                              <a:off x="2469077" y="5241132"/>
                              <a:ext cx="252000" cy="36001"/>
                              <a:chOff x="2469077" y="5253037"/>
                              <a:chExt cx="252000" cy="36001"/>
                            </a:xfrm>
                          </p:grpSpPr>
                          <p:sp>
                            <p:nvSpPr>
                              <p:cNvPr id="37" name="Rectangle 36"/>
                              <p:cNvSpPr/>
                              <p:nvPr/>
                            </p:nvSpPr>
                            <p:spPr>
                              <a:xfrm>
                                <a:off x="2469077" y="5253038"/>
                                <a:ext cx="252000" cy="3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n w="31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2" name="Parallelogram 41"/>
                              <p:cNvSpPr/>
                              <p:nvPr/>
                            </p:nvSpPr>
                            <p:spPr>
                              <a:xfrm>
                                <a:off x="2505138" y="5253037"/>
                                <a:ext cx="72000" cy="36000"/>
                              </a:xfrm>
                              <a:prstGeom prst="parallelogram">
                                <a:avLst>
                                  <a:gd name="adj" fmla="val 56250"/>
                                </a:avLst>
                              </a:prstGeom>
                              <a:solidFill>
                                <a:srgbClr val="FFFF00"/>
                              </a:solidFill>
                              <a:ln w="31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4" name="Parallelogram 43"/>
                              <p:cNvSpPr/>
                              <p:nvPr/>
                            </p:nvSpPr>
                            <p:spPr>
                              <a:xfrm>
                                <a:off x="2620639" y="5253037"/>
                                <a:ext cx="72000" cy="36000"/>
                              </a:xfrm>
                              <a:prstGeom prst="parallelogram">
                                <a:avLst>
                                  <a:gd name="adj" fmla="val 56250"/>
                                </a:avLst>
                              </a:prstGeom>
                              <a:solidFill>
                                <a:srgbClr val="FFFF00"/>
                              </a:solidFill>
                              <a:ln w="31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31" name="Group 30"/>
                            <p:cNvGrpSpPr/>
                            <p:nvPr/>
                          </p:nvGrpSpPr>
                          <p:grpSpPr>
                            <a:xfrm>
                              <a:off x="2415077" y="5162549"/>
                              <a:ext cx="360000" cy="36001"/>
                              <a:chOff x="2415077" y="5162549"/>
                              <a:chExt cx="360000" cy="36001"/>
                            </a:xfrm>
                          </p:grpSpPr>
                          <p:sp>
                            <p:nvSpPr>
                              <p:cNvPr id="19" name="Rectangle 18"/>
                              <p:cNvSpPr/>
                              <p:nvPr/>
                            </p:nvSpPr>
                            <p:spPr>
                              <a:xfrm>
                                <a:off x="2415077" y="5162550"/>
                                <a:ext cx="360000" cy="3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n w="31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3" name="Parallelogram 22"/>
                              <p:cNvSpPr/>
                              <p:nvPr/>
                            </p:nvSpPr>
                            <p:spPr>
                              <a:xfrm>
                                <a:off x="2444411" y="5162550"/>
                                <a:ext cx="72000" cy="36000"/>
                              </a:xfrm>
                              <a:prstGeom prst="parallelogram">
                                <a:avLst>
                                  <a:gd name="adj" fmla="val 56250"/>
                                </a:avLst>
                              </a:prstGeom>
                              <a:solidFill>
                                <a:srgbClr val="FFFF00"/>
                              </a:solidFill>
                              <a:ln w="31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5" name="Parallelogram 44"/>
                              <p:cNvSpPr/>
                              <p:nvPr/>
                            </p:nvSpPr>
                            <p:spPr>
                              <a:xfrm>
                                <a:off x="2559077" y="5162549"/>
                                <a:ext cx="72000" cy="36000"/>
                              </a:xfrm>
                              <a:prstGeom prst="parallelogram">
                                <a:avLst>
                                  <a:gd name="adj" fmla="val 56250"/>
                                </a:avLst>
                              </a:prstGeom>
                              <a:solidFill>
                                <a:srgbClr val="FFFF00"/>
                              </a:solidFill>
                              <a:ln w="31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6" name="Parallelogram 45"/>
                              <p:cNvSpPr/>
                              <p:nvPr/>
                            </p:nvSpPr>
                            <p:spPr>
                              <a:xfrm>
                                <a:off x="2671839" y="5162550"/>
                                <a:ext cx="72000" cy="36000"/>
                              </a:xfrm>
                              <a:prstGeom prst="parallelogram">
                                <a:avLst>
                                  <a:gd name="adj" fmla="val 56250"/>
                                </a:avLst>
                              </a:prstGeom>
                              <a:solidFill>
                                <a:srgbClr val="FFFF00"/>
                              </a:solidFill>
                              <a:ln w="31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51" name="Group 50"/>
                            <p:cNvGrpSpPr/>
                            <p:nvPr/>
                          </p:nvGrpSpPr>
                          <p:grpSpPr>
                            <a:xfrm rot="16200000">
                              <a:off x="2523139" y="5071216"/>
                              <a:ext cx="144000" cy="36001"/>
                              <a:chOff x="2523077" y="5343524"/>
                              <a:chExt cx="144000" cy="36001"/>
                            </a:xfrm>
                          </p:grpSpPr>
                          <p:sp>
                            <p:nvSpPr>
                              <p:cNvPr id="52" name="Rectangle 51"/>
                              <p:cNvSpPr/>
                              <p:nvPr/>
                            </p:nvSpPr>
                            <p:spPr>
                              <a:xfrm>
                                <a:off x="2523077" y="5343525"/>
                                <a:ext cx="144000" cy="360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n w="31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3" name="Parallelogram 52"/>
                              <p:cNvSpPr/>
                              <p:nvPr/>
                            </p:nvSpPr>
                            <p:spPr>
                              <a:xfrm>
                                <a:off x="2559077" y="5343524"/>
                                <a:ext cx="72000" cy="36000"/>
                              </a:xfrm>
                              <a:prstGeom prst="parallelogram">
                                <a:avLst>
                                  <a:gd name="adj" fmla="val 56250"/>
                                </a:avLst>
                              </a:prstGeom>
                              <a:solidFill>
                                <a:srgbClr val="FFFF00"/>
                              </a:solidFill>
                              <a:ln w="3175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36" name="Group 35"/>
                        <p:cNvGrpSpPr/>
                        <p:nvPr/>
                      </p:nvGrpSpPr>
                      <p:grpSpPr>
                        <a:xfrm>
                          <a:off x="5465670" y="2509852"/>
                          <a:ext cx="1015612" cy="2468546"/>
                          <a:chOff x="5760945" y="2509852"/>
                          <a:chExt cx="1015612" cy="2468546"/>
                        </a:xfrm>
                      </p:grpSpPr>
                      <p:grpSp>
                        <p:nvGrpSpPr>
                          <p:cNvPr id="55" name="Group 54"/>
                          <p:cNvGrpSpPr/>
                          <p:nvPr/>
                        </p:nvGrpSpPr>
                        <p:grpSpPr>
                          <a:xfrm>
                            <a:off x="5760945" y="2509852"/>
                            <a:ext cx="622226" cy="2468546"/>
                            <a:chOff x="2151962" y="2509852"/>
                            <a:chExt cx="622226" cy="2468546"/>
                          </a:xfrm>
                        </p:grpSpPr>
                        <p:grpSp>
                          <p:nvGrpSpPr>
                            <p:cNvPr id="56" name="Group 55"/>
                            <p:cNvGrpSpPr/>
                            <p:nvPr/>
                          </p:nvGrpSpPr>
                          <p:grpSpPr>
                            <a:xfrm>
                              <a:off x="2151962" y="2509852"/>
                              <a:ext cx="622226" cy="1581619"/>
                              <a:chOff x="2151962" y="2509852"/>
                              <a:chExt cx="622226" cy="1581619"/>
                            </a:xfrm>
                          </p:grpSpPr>
                          <p:grpSp>
                            <p:nvGrpSpPr>
                              <p:cNvPr id="61" name="Group 60"/>
                              <p:cNvGrpSpPr/>
                              <p:nvPr/>
                            </p:nvGrpSpPr>
                            <p:grpSpPr>
                              <a:xfrm>
                                <a:off x="2323288" y="2877183"/>
                                <a:ext cx="450900" cy="1214288"/>
                                <a:chOff x="2401975" y="3116782"/>
                                <a:chExt cx="450900" cy="1214288"/>
                              </a:xfrm>
                            </p:grpSpPr>
                            <p:sp>
                              <p:nvSpPr>
                                <p:cNvPr id="65" name="Oval 64"/>
                                <p:cNvSpPr/>
                                <p:nvPr/>
                              </p:nvSpPr>
                              <p:spPr>
                                <a:xfrm>
                                  <a:off x="2447427" y="3116782"/>
                                  <a:ext cx="360000" cy="360000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66" name="Rounded Rectangle 65"/>
                                <p:cNvSpPr/>
                                <p:nvPr/>
                              </p:nvSpPr>
                              <p:spPr>
                                <a:xfrm>
                                  <a:off x="2401975" y="3528888"/>
                                  <a:ext cx="450900" cy="802182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</p:grpSp>
                          <p:sp>
                            <p:nvSpPr>
                              <p:cNvPr id="62" name="Rounded Rectangle 61"/>
                              <p:cNvSpPr/>
                              <p:nvPr/>
                            </p:nvSpPr>
                            <p:spPr>
                              <a:xfrm rot="231003">
                                <a:off x="2151962" y="2509852"/>
                                <a:ext cx="144000" cy="533033"/>
                              </a:xfrm>
                              <a:prstGeom prst="roundRect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3" name="Rounded Rectangle 62"/>
                              <p:cNvSpPr/>
                              <p:nvPr/>
                            </p:nvSpPr>
                            <p:spPr>
                              <a:xfrm rot="20279129">
                                <a:off x="2229053" y="2899228"/>
                                <a:ext cx="144000" cy="625923"/>
                              </a:xfrm>
                              <a:prstGeom prst="roundRect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58" name="Trapezoid 57"/>
                            <p:cNvSpPr/>
                            <p:nvPr/>
                          </p:nvSpPr>
                          <p:spPr>
                            <a:xfrm rot="10800000">
                              <a:off x="2550988" y="4033941"/>
                              <a:ext cx="223200" cy="944457"/>
                            </a:xfrm>
                            <a:prstGeom prst="trapezoid">
                              <a:avLst>
                                <a:gd name="adj" fmla="val 12805"/>
                              </a:avLst>
                            </a:prstGeom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60" name="Trapezoid 59"/>
                            <p:cNvSpPr/>
                            <p:nvPr/>
                          </p:nvSpPr>
                          <p:spPr>
                            <a:xfrm rot="10800000">
                              <a:off x="2323288" y="4033941"/>
                              <a:ext cx="223200" cy="944457"/>
                            </a:xfrm>
                            <a:prstGeom prst="trapezoid">
                              <a:avLst>
                                <a:gd name="adj" fmla="val 12805"/>
                              </a:avLst>
                            </a:prstGeom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69" name="Rounded Rectangle 68"/>
                          <p:cNvSpPr/>
                          <p:nvPr/>
                        </p:nvSpPr>
                        <p:spPr>
                          <a:xfrm rot="20367867">
                            <a:off x="6531637" y="2721223"/>
                            <a:ext cx="144000" cy="504000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70" name="Rounded Rectangle 69"/>
                          <p:cNvSpPr/>
                          <p:nvPr/>
                        </p:nvSpPr>
                        <p:spPr>
                          <a:xfrm rot="3335414">
                            <a:off x="6427446" y="2986007"/>
                            <a:ext cx="144000" cy="554222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74" name="Rounded Rectangle 73"/>
                          <p:cNvSpPr/>
                          <p:nvPr/>
                        </p:nvSpPr>
                        <p:spPr>
                          <a:xfrm rot="5400000">
                            <a:off x="6080622" y="3147279"/>
                            <a:ext cx="144000" cy="424918"/>
                          </a:xfrm>
                          <a:prstGeom prst="roundRect">
                            <a:avLst>
                              <a:gd name="adj" fmla="val 23542"/>
                            </a:avLst>
                          </a:prstGeom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4" name="Group 53"/>
                    <p:cNvGrpSpPr/>
                    <p:nvPr/>
                  </p:nvGrpSpPr>
                  <p:grpSpPr>
                    <a:xfrm>
                      <a:off x="2825750" y="2762250"/>
                      <a:ext cx="577850" cy="2222500"/>
                      <a:chOff x="2825750" y="2762250"/>
                      <a:chExt cx="577850" cy="2222500"/>
                    </a:xfrm>
                  </p:grpSpPr>
                  <p:sp>
                    <p:nvSpPr>
                      <p:cNvPr id="48" name="Freeform 47"/>
                      <p:cNvSpPr/>
                      <p:nvPr/>
                    </p:nvSpPr>
                    <p:spPr>
                      <a:xfrm>
                        <a:off x="2825750" y="2762250"/>
                        <a:ext cx="463550" cy="2222500"/>
                      </a:xfrm>
                      <a:custGeom>
                        <a:avLst/>
                        <a:gdLst>
                          <a:gd name="connsiteX0" fmla="*/ 107950 w 463550"/>
                          <a:gd name="connsiteY0" fmla="*/ 0 h 2222500"/>
                          <a:gd name="connsiteX1" fmla="*/ 0 w 463550"/>
                          <a:gd name="connsiteY1" fmla="*/ 393700 h 2222500"/>
                          <a:gd name="connsiteX2" fmla="*/ 463550 w 463550"/>
                          <a:gd name="connsiteY2" fmla="*/ 768350 h 2222500"/>
                          <a:gd name="connsiteX3" fmla="*/ 450850 w 463550"/>
                          <a:gd name="connsiteY3" fmla="*/ 1155700 h 2222500"/>
                          <a:gd name="connsiteX4" fmla="*/ 323850 w 463550"/>
                          <a:gd name="connsiteY4" fmla="*/ 1289050 h 2222500"/>
                          <a:gd name="connsiteX5" fmla="*/ 342900 w 463550"/>
                          <a:gd name="connsiteY5" fmla="*/ 2222500 h 2222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63550" h="2222500">
                            <a:moveTo>
                              <a:pt x="107950" y="0"/>
                            </a:moveTo>
                            <a:lnTo>
                              <a:pt x="0" y="393700"/>
                            </a:lnTo>
                            <a:lnTo>
                              <a:pt x="463550" y="768350"/>
                            </a:lnTo>
                            <a:lnTo>
                              <a:pt x="450850" y="1155700"/>
                            </a:lnTo>
                            <a:lnTo>
                              <a:pt x="323850" y="1289050"/>
                            </a:lnTo>
                            <a:lnTo>
                              <a:pt x="342900" y="2222500"/>
                            </a:lnTo>
                          </a:path>
                        </a:pathLst>
                      </a:custGeom>
                      <a:noFill/>
                      <a:ln w="25400">
                        <a:solidFill>
                          <a:srgbClr val="FFC000"/>
                        </a:solidFill>
                        <a:prstDash val="dash"/>
                        <a:tailEnd type="arrow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0" name="Freeform 49"/>
                      <p:cNvSpPr/>
                      <p:nvPr/>
                    </p:nvSpPr>
                    <p:spPr>
                      <a:xfrm>
                        <a:off x="3270250" y="3917950"/>
                        <a:ext cx="133350" cy="1054100"/>
                      </a:xfrm>
                      <a:custGeom>
                        <a:avLst/>
                        <a:gdLst>
                          <a:gd name="connsiteX0" fmla="*/ 0 w 133350"/>
                          <a:gd name="connsiteY0" fmla="*/ 0 h 1054100"/>
                          <a:gd name="connsiteX1" fmla="*/ 133350 w 133350"/>
                          <a:gd name="connsiteY1" fmla="*/ 139700 h 1054100"/>
                          <a:gd name="connsiteX2" fmla="*/ 120650 w 133350"/>
                          <a:gd name="connsiteY2" fmla="*/ 1054100 h 1054100"/>
                          <a:gd name="connsiteX3" fmla="*/ 120650 w 133350"/>
                          <a:gd name="connsiteY3" fmla="*/ 1054100 h 1054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3350" h="1054100">
                            <a:moveTo>
                              <a:pt x="0" y="0"/>
                            </a:moveTo>
                            <a:lnTo>
                              <a:pt x="133350" y="139700"/>
                            </a:lnTo>
                            <a:lnTo>
                              <a:pt x="120650" y="1054100"/>
                            </a:lnTo>
                            <a:lnTo>
                              <a:pt x="120650" y="1054100"/>
                            </a:lnTo>
                          </a:path>
                        </a:pathLst>
                      </a:custGeom>
                      <a:noFill/>
                      <a:ln w="25400">
                        <a:solidFill>
                          <a:srgbClr val="FFC000"/>
                        </a:solidFill>
                        <a:prstDash val="dash"/>
                        <a:tailEnd type="arrow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sp>
                <p:nvSpPr>
                  <p:cNvPr id="79" name="Freeform 78"/>
                  <p:cNvSpPr/>
                  <p:nvPr/>
                </p:nvSpPr>
                <p:spPr>
                  <a:xfrm>
                    <a:off x="5464969" y="2543175"/>
                    <a:ext cx="854869" cy="814388"/>
                  </a:xfrm>
                  <a:custGeom>
                    <a:avLst/>
                    <a:gdLst>
                      <a:gd name="connsiteX0" fmla="*/ 721519 w 854869"/>
                      <a:gd name="connsiteY0" fmla="*/ 235744 h 814388"/>
                      <a:gd name="connsiteX1" fmla="*/ 854869 w 854869"/>
                      <a:gd name="connsiteY1" fmla="*/ 595313 h 814388"/>
                      <a:gd name="connsiteX2" fmla="*/ 547687 w 854869"/>
                      <a:gd name="connsiteY2" fmla="*/ 804863 h 814388"/>
                      <a:gd name="connsiteX3" fmla="*/ 152400 w 854869"/>
                      <a:gd name="connsiteY3" fmla="*/ 814388 h 814388"/>
                      <a:gd name="connsiteX4" fmla="*/ 0 w 854869"/>
                      <a:gd name="connsiteY4" fmla="*/ 435769 h 814388"/>
                      <a:gd name="connsiteX5" fmla="*/ 33337 w 854869"/>
                      <a:gd name="connsiteY5" fmla="*/ 0 h 81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4869" h="814388">
                        <a:moveTo>
                          <a:pt x="721519" y="235744"/>
                        </a:moveTo>
                        <a:lnTo>
                          <a:pt x="854869" y="595313"/>
                        </a:lnTo>
                        <a:lnTo>
                          <a:pt x="547687" y="804863"/>
                        </a:lnTo>
                        <a:lnTo>
                          <a:pt x="152400" y="814388"/>
                        </a:lnTo>
                        <a:lnTo>
                          <a:pt x="0" y="435769"/>
                        </a:lnTo>
                        <a:lnTo>
                          <a:pt x="33337" y="0"/>
                        </a:lnTo>
                      </a:path>
                    </a:pathLst>
                  </a:custGeom>
                  <a:noFill/>
                  <a:ln w="25400">
                    <a:solidFill>
                      <a:srgbClr val="FFC000"/>
                    </a:solidFill>
                    <a:prstDash val="dash"/>
                    <a:tailEnd type="arrow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81" name="Heart 80"/>
                <p:cNvSpPr/>
                <p:nvPr/>
              </p:nvSpPr>
              <p:spPr>
                <a:xfrm rot="953268">
                  <a:off x="3211963" y="3522970"/>
                  <a:ext cx="120812" cy="149993"/>
                </a:xfrm>
                <a:prstGeom prst="hear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Heart 81"/>
                <p:cNvSpPr/>
                <p:nvPr/>
              </p:nvSpPr>
              <p:spPr>
                <a:xfrm rot="577866">
                  <a:off x="5753115" y="3522970"/>
                  <a:ext cx="120812" cy="149993"/>
                </a:xfrm>
                <a:prstGeom prst="hear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4123422" y="2467789"/>
                <a:ext cx="86139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Neutral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282046" y="2695295"/>
                <a:ext cx="54414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Live</a:t>
                </a: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3494856" y="5189839"/>
              <a:ext cx="6916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Earth</a:t>
              </a:r>
            </a:p>
          </p:txBody>
        </p:sp>
      </p:grpSp>
      <p:sp>
        <p:nvSpPr>
          <p:cNvPr id="89" name="Text Placeholder 16"/>
          <p:cNvSpPr txBox="1">
            <a:spLocks/>
          </p:cNvSpPr>
          <p:nvPr/>
        </p:nvSpPr>
        <p:spPr>
          <a:xfrm>
            <a:off x="457200" y="5770540"/>
            <a:ext cx="8039100" cy="532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sz="1400" i="1" dirty="0"/>
              <a:t>Current through the heart can cause a heart attack.</a:t>
            </a:r>
          </a:p>
          <a:p>
            <a:pPr>
              <a:lnSpc>
                <a:spcPct val="134000"/>
              </a:lnSpc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79367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63F7AE-F162-44DC-B37F-6BAAF1B5F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Shocking calculations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09F98BC4-F2D7-4C18-871B-F30C9DCFBAC9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457200" y="863128"/>
            <a:ext cx="8039100" cy="1031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For each situation, calculate the current through the body.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Which currents are dangerous to life?</a:t>
            </a:r>
          </a:p>
          <a:p>
            <a:pPr>
              <a:lnSpc>
                <a:spcPct val="134000"/>
              </a:lnSpc>
              <a:defRPr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58290"/>
              </p:ext>
            </p:extLst>
          </p:nvPr>
        </p:nvGraphicFramePr>
        <p:xfrm>
          <a:off x="534569" y="1953701"/>
          <a:ext cx="8039100" cy="200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1650">
                  <a:extLst>
                    <a:ext uri="{9D8B030D-6E8A-4147-A177-3AD203B41FA5}">
                      <a16:colId xmlns:a16="http://schemas.microsoft.com/office/drawing/2014/main" val="3036079234"/>
                    </a:ext>
                  </a:extLst>
                </a:gridCol>
                <a:gridCol w="1668061">
                  <a:extLst>
                    <a:ext uri="{9D8B030D-6E8A-4147-A177-3AD203B41FA5}">
                      <a16:colId xmlns:a16="http://schemas.microsoft.com/office/drawing/2014/main" val="2695351299"/>
                    </a:ext>
                  </a:extLst>
                </a:gridCol>
                <a:gridCol w="1663547">
                  <a:extLst>
                    <a:ext uri="{9D8B030D-6E8A-4147-A177-3AD203B41FA5}">
                      <a16:colId xmlns:a16="http://schemas.microsoft.com/office/drawing/2014/main" val="273924976"/>
                    </a:ext>
                  </a:extLst>
                </a:gridCol>
                <a:gridCol w="1665842">
                  <a:extLst>
                    <a:ext uri="{9D8B030D-6E8A-4147-A177-3AD203B41FA5}">
                      <a16:colId xmlns:a16="http://schemas.microsoft.com/office/drawing/2014/main" val="1620092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Resistance</a:t>
                      </a:r>
                      <a:r>
                        <a:rPr lang="en-GB" sz="12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*</a:t>
                      </a: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Current /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Dangerous to life?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71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Dry skin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 k</a:t>
                      </a:r>
                      <a:r>
                        <a:rPr lang="el-GR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Ω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03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Sweaty skin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k</a:t>
                      </a:r>
                      <a:r>
                        <a:rPr lang="el-GR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Ω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37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Moist skin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300</a:t>
                      </a:r>
                      <a:r>
                        <a:rPr lang="en-GB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l-GR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Ω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36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Skin after</a:t>
                      </a:r>
                      <a:r>
                        <a:rPr lang="en-GB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soaking in a bath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</a:t>
                      </a:r>
                      <a:r>
                        <a:rPr lang="el-GR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Ω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3368880"/>
                  </a:ext>
                </a:extLst>
              </a:tr>
            </a:tbl>
          </a:graphicData>
        </a:graphic>
      </p:graphicFrame>
      <p:sp>
        <p:nvSpPr>
          <p:cNvPr id="13" name="Text Placeholder 16"/>
          <p:cNvSpPr txBox="1">
            <a:spLocks/>
          </p:cNvSpPr>
          <p:nvPr/>
        </p:nvSpPr>
        <p:spPr>
          <a:xfrm>
            <a:off x="457200" y="4075999"/>
            <a:ext cx="8039100" cy="457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spcAft>
                <a:spcPts val="1800"/>
              </a:spcAft>
              <a:defRPr/>
            </a:pPr>
            <a:r>
              <a:rPr lang="en-US" sz="1600" dirty="0"/>
              <a:t>Mains voltage in the UK is 230 V.</a:t>
            </a: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457200" y="5765823"/>
            <a:ext cx="8039100" cy="454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34000"/>
              </a:lnSpc>
              <a:defRPr/>
            </a:pPr>
            <a:r>
              <a:rPr lang="en-US" sz="1200" i="1" dirty="0"/>
              <a:t>* 	The resistance depends on skin condition at two different points of contact and on other factors.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654678"/>
            <a:ext cx="8039100" cy="841124"/>
          </a:xfrm>
          <a:prstGeom prst="rect">
            <a:avLst/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34000"/>
              </a:lnSpc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Extension question:</a:t>
            </a:r>
          </a:p>
          <a:p>
            <a:pPr>
              <a:lnSpc>
                <a:spcPct val="134000"/>
              </a:lnSpc>
              <a:spcAft>
                <a:spcPts val="1200"/>
              </a:spcAft>
              <a:defRPr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do you think this idea could be used to make a lie detector machine?</a:t>
            </a:r>
          </a:p>
        </p:txBody>
      </p:sp>
    </p:spTree>
    <p:extLst>
      <p:ext uri="{BB962C8B-B14F-4D97-AF65-F5344CB8AC3E}">
        <p14:creationId xmlns:p14="http://schemas.microsoft.com/office/powerpoint/2010/main" val="294066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working fuse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457200" y="863127"/>
            <a:ext cx="8507288" cy="1438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3000"/>
              </a:lnSpc>
              <a:defRPr/>
            </a:pPr>
            <a:r>
              <a:rPr lang="en-US" dirty="0"/>
              <a:t>In the UK, electric plugs contain a fuse on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live wire</a:t>
            </a:r>
            <a:r>
              <a:rPr lang="en-US" dirty="0"/>
              <a:t>.</a:t>
            </a:r>
          </a:p>
          <a:p>
            <a:pPr>
              <a:lnSpc>
                <a:spcPct val="113000"/>
              </a:lnSpc>
              <a:defRPr/>
            </a:pPr>
            <a:r>
              <a:rPr lang="en-US" dirty="0"/>
              <a:t>If current is dangerously big, a fuse melts and turns off the electricity.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This helps prevent fire and further damage to an appliance. </a:t>
            </a:r>
          </a:p>
        </p:txBody>
      </p:sp>
      <p:sp>
        <p:nvSpPr>
          <p:cNvPr id="67" name="Text Placeholder 16">
            <a:extLst>
              <a:ext uri="{FF2B5EF4-FFF2-40B4-BE49-F238E27FC236}">
                <a16:creationId xmlns:a16="http://schemas.microsoft.com/office/drawing/2014/main" id="{F51A6DD8-B22C-48C0-ABE9-4310811AA975}"/>
              </a:ext>
            </a:extLst>
          </p:cNvPr>
          <p:cNvSpPr txBox="1">
            <a:spLocks/>
          </p:cNvSpPr>
          <p:nvPr/>
        </p:nvSpPr>
        <p:spPr>
          <a:xfrm>
            <a:off x="457200" y="4556761"/>
            <a:ext cx="8507288" cy="1438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Fuses turn off appliances to make them safe.</a:t>
            </a:r>
          </a:p>
          <a:p>
            <a:pPr>
              <a:defRPr/>
            </a:pPr>
            <a:r>
              <a:rPr lang="en-US" dirty="0"/>
              <a:t>Fuses </a:t>
            </a:r>
            <a:r>
              <a:rPr lang="en-US" b="1" dirty="0"/>
              <a:t>do not prevent electric shocks </a:t>
            </a:r>
            <a:r>
              <a:rPr lang="en-US" dirty="0"/>
              <a:t>if a wire is cut by mistake (perhaps with a lawn mower or hedge cutter).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A75EE-388D-4902-A443-D3A733A536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t="16840" r="16601" b="19335"/>
          <a:stretch/>
        </p:blipFill>
        <p:spPr>
          <a:xfrm>
            <a:off x="3308763" y="2301239"/>
            <a:ext cx="2804161" cy="21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4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working fuse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457200" y="863128"/>
            <a:ext cx="8338457" cy="58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34000"/>
              </a:lnSpc>
              <a:defRPr/>
            </a:pPr>
            <a:r>
              <a:rPr lang="en-US" b="1" dirty="0"/>
              <a:t>1. </a:t>
            </a:r>
            <a:r>
              <a:rPr lang="en-US" dirty="0"/>
              <a:t>	Effect of excessive current.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7BED5ACA-6DCA-47FB-B1EE-189E5B2DD44B}"/>
              </a:ext>
            </a:extLst>
          </p:cNvPr>
          <p:cNvGrpSpPr/>
          <p:nvPr/>
        </p:nvGrpSpPr>
        <p:grpSpPr>
          <a:xfrm>
            <a:off x="1059907" y="1602724"/>
            <a:ext cx="7133041" cy="4392148"/>
            <a:chOff x="724145" y="1688612"/>
            <a:chExt cx="7133041" cy="4392148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82245391-4C54-4CE9-81C6-5AC838247222}"/>
                </a:ext>
              </a:extLst>
            </p:cNvPr>
            <p:cNvGrpSpPr/>
            <p:nvPr/>
          </p:nvGrpSpPr>
          <p:grpSpPr>
            <a:xfrm>
              <a:off x="724145" y="1688612"/>
              <a:ext cx="6167570" cy="3905318"/>
              <a:chOff x="724145" y="1688612"/>
              <a:chExt cx="6167570" cy="3905318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970014A1-23CE-4067-9610-6E151B1E9B1E}"/>
                  </a:ext>
                </a:extLst>
              </p:cNvPr>
              <p:cNvGrpSpPr/>
              <p:nvPr/>
            </p:nvGrpSpPr>
            <p:grpSpPr>
              <a:xfrm>
                <a:off x="724145" y="1688612"/>
                <a:ext cx="6167570" cy="3905318"/>
                <a:chOff x="724145" y="1688612"/>
                <a:chExt cx="6167570" cy="3905318"/>
              </a:xfrm>
            </p:grpSpPr>
            <p:pic>
              <p:nvPicPr>
                <p:cNvPr id="226" name="Picture 225">
                  <a:extLst>
                    <a:ext uri="{FF2B5EF4-FFF2-40B4-BE49-F238E27FC236}">
                      <a16:creationId xmlns:a16="http://schemas.microsoft.com/office/drawing/2014/main" id="{111BCEBE-6207-4BAA-9131-3EB2D199EE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4145" y="1688612"/>
                  <a:ext cx="2802332" cy="2143159"/>
                </a:xfrm>
                <a:prstGeom prst="rect">
                  <a:avLst/>
                </a:prstGeom>
              </p:spPr>
            </p:pic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55380B40-ED1A-43D7-A628-A39939F217C8}"/>
                    </a:ext>
                  </a:extLst>
                </p:cNvPr>
                <p:cNvSpPr/>
                <p:nvPr/>
              </p:nvSpPr>
              <p:spPr>
                <a:xfrm>
                  <a:off x="2252285" y="3450771"/>
                  <a:ext cx="3348044" cy="2143159"/>
                </a:xfrm>
                <a:custGeom>
                  <a:avLst/>
                  <a:gdLst>
                    <a:gd name="connsiteX0" fmla="*/ 13758 w 3337529"/>
                    <a:gd name="connsiteY0" fmla="*/ 0 h 2322286"/>
                    <a:gd name="connsiteX1" fmla="*/ 507244 w 3337529"/>
                    <a:gd name="connsiteY1" fmla="*/ 1349829 h 2322286"/>
                    <a:gd name="connsiteX2" fmla="*/ 3337529 w 3337529"/>
                    <a:gd name="connsiteY2" fmla="*/ 2322286 h 2322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37529" h="2322286">
                      <a:moveTo>
                        <a:pt x="13758" y="0"/>
                      </a:moveTo>
                      <a:cubicBezTo>
                        <a:pt x="-16480" y="481390"/>
                        <a:pt x="-46718" y="962781"/>
                        <a:pt x="507244" y="1349829"/>
                      </a:cubicBezTo>
                      <a:cubicBezTo>
                        <a:pt x="1061206" y="1736877"/>
                        <a:pt x="2199367" y="2029581"/>
                        <a:pt x="3337529" y="2322286"/>
                      </a:cubicBezTo>
                    </a:path>
                  </a:pathLst>
                </a:custGeom>
                <a:noFill/>
                <a:ln w="38100" cap="rnd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5B05A42D-995C-4247-B272-6A4FA2146FFB}"/>
                    </a:ext>
                  </a:extLst>
                </p:cNvPr>
                <p:cNvSpPr/>
                <p:nvPr/>
              </p:nvSpPr>
              <p:spPr>
                <a:xfrm>
                  <a:off x="2857500" y="3450771"/>
                  <a:ext cx="4034215" cy="1067611"/>
                </a:xfrm>
                <a:custGeom>
                  <a:avLst/>
                  <a:gdLst>
                    <a:gd name="connsiteX0" fmla="*/ 0 w 4644571"/>
                    <a:gd name="connsiteY0" fmla="*/ 0 h 1067611"/>
                    <a:gd name="connsiteX1" fmla="*/ 1683657 w 4644571"/>
                    <a:gd name="connsiteY1" fmla="*/ 1030514 h 1067611"/>
                    <a:gd name="connsiteX2" fmla="*/ 4644571 w 4644571"/>
                    <a:gd name="connsiteY2" fmla="*/ 740229 h 1067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44571" h="1067611">
                      <a:moveTo>
                        <a:pt x="0" y="0"/>
                      </a:moveTo>
                      <a:cubicBezTo>
                        <a:pt x="454781" y="453571"/>
                        <a:pt x="909562" y="907143"/>
                        <a:pt x="1683657" y="1030514"/>
                      </a:cubicBezTo>
                      <a:cubicBezTo>
                        <a:pt x="2457752" y="1153885"/>
                        <a:pt x="3551161" y="947057"/>
                        <a:pt x="4644571" y="740229"/>
                      </a:cubicBezTo>
                    </a:path>
                  </a:pathLst>
                </a:custGeom>
                <a:noFill/>
                <a:ln w="38100" cap="rnd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112A82F2-69F7-4CD8-8947-9E2A1E9B2E32}"/>
                  </a:ext>
                </a:extLst>
              </p:cNvPr>
              <p:cNvGrpSpPr/>
              <p:nvPr/>
            </p:nvGrpSpPr>
            <p:grpSpPr>
              <a:xfrm>
                <a:off x="2115786" y="2342948"/>
                <a:ext cx="484539" cy="258729"/>
                <a:chOff x="2098011" y="2411217"/>
                <a:chExt cx="504825" cy="257621"/>
              </a:xfrm>
            </p:grpSpPr>
            <p:sp>
              <p:nvSpPr>
                <p:cNvPr id="238" name="Rectangle: Rounded Corners 237">
                  <a:extLst>
                    <a:ext uri="{FF2B5EF4-FFF2-40B4-BE49-F238E27FC236}">
                      <a16:creationId xmlns:a16="http://schemas.microsoft.com/office/drawing/2014/main" id="{492AE407-0202-435A-BEAD-5FB6E6E36269}"/>
                    </a:ext>
                  </a:extLst>
                </p:cNvPr>
                <p:cNvSpPr/>
                <p:nvPr/>
              </p:nvSpPr>
              <p:spPr>
                <a:xfrm rot="1961617">
                  <a:off x="2098011" y="2519712"/>
                  <a:ext cx="504825" cy="46982"/>
                </a:xfrm>
                <a:prstGeom prst="roundRect">
                  <a:avLst/>
                </a:prstGeom>
                <a:solidFill>
                  <a:srgbClr val="843C0C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extrusionH="63500"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AB6E16D4-782A-41CD-A318-DE7D22B79A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47888" y="2411217"/>
                  <a:ext cx="392905" cy="25762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AADDAA01-2A45-4BE4-89E8-1A57DAB054A1}"/>
                </a:ext>
              </a:extLst>
            </p:cNvPr>
            <p:cNvGrpSpPr/>
            <p:nvPr/>
          </p:nvGrpSpPr>
          <p:grpSpPr>
            <a:xfrm>
              <a:off x="5394546" y="3565141"/>
              <a:ext cx="2462640" cy="2515619"/>
              <a:chOff x="5394546" y="3565141"/>
              <a:chExt cx="2462640" cy="2515619"/>
            </a:xfrm>
          </p:grpSpPr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24A5FC5F-9F34-4FE2-8456-E3AAF3C93D5A}"/>
                  </a:ext>
                </a:extLst>
              </p:cNvPr>
              <p:cNvCxnSpPr>
                <a:cxnSpLocks/>
                <a:stCxn id="259" idx="35"/>
              </p:cNvCxnSpPr>
              <p:nvPr/>
            </p:nvCxnSpPr>
            <p:spPr>
              <a:xfrm flipV="1">
                <a:off x="7581918" y="3565141"/>
                <a:ext cx="275268" cy="452791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2AD38821-DF59-4D73-89D3-0ACF9C083850}"/>
                  </a:ext>
                </a:extLst>
              </p:cNvPr>
              <p:cNvGrpSpPr/>
              <p:nvPr/>
            </p:nvGrpSpPr>
            <p:grpSpPr>
              <a:xfrm rot="20714553">
                <a:off x="6911735" y="4020618"/>
                <a:ext cx="920859" cy="182266"/>
                <a:chOff x="1067490" y="8276"/>
                <a:chExt cx="2519999" cy="406988"/>
              </a:xfrm>
            </p:grpSpPr>
            <p:sp>
              <p:nvSpPr>
                <p:cNvPr id="244" name="Freeform 21">
                  <a:extLst>
                    <a:ext uri="{FF2B5EF4-FFF2-40B4-BE49-F238E27FC236}">
                      <a16:creationId xmlns:a16="http://schemas.microsoft.com/office/drawing/2014/main" id="{4B23F604-E75A-4AA7-81BF-ABCA21753C98}"/>
                    </a:ext>
                  </a:extLst>
                </p:cNvPr>
                <p:cNvSpPr/>
                <p:nvPr/>
              </p:nvSpPr>
              <p:spPr>
                <a:xfrm rot="10407945" flipH="1">
                  <a:off x="1067490" y="8276"/>
                  <a:ext cx="2519999" cy="406988"/>
                </a:xfrm>
                <a:custGeom>
                  <a:avLst/>
                  <a:gdLst>
                    <a:gd name="connsiteX0" fmla="*/ 1257960 w 2531778"/>
                    <a:gd name="connsiteY0" fmla="*/ 163852 h 406988"/>
                    <a:gd name="connsiteX1" fmla="*/ 1257960 w 2531778"/>
                    <a:gd name="connsiteY1" fmla="*/ 163852 h 406988"/>
                    <a:gd name="connsiteX2" fmla="*/ 1252675 w 2531778"/>
                    <a:gd name="connsiteY2" fmla="*/ 211422 h 406988"/>
                    <a:gd name="connsiteX3" fmla="*/ 1236818 w 2531778"/>
                    <a:gd name="connsiteY3" fmla="*/ 227279 h 406988"/>
                    <a:gd name="connsiteX4" fmla="*/ 1215676 w 2531778"/>
                    <a:gd name="connsiteY4" fmla="*/ 258992 h 406988"/>
                    <a:gd name="connsiteX5" fmla="*/ 1173391 w 2531778"/>
                    <a:gd name="connsiteY5" fmla="*/ 306562 h 406988"/>
                    <a:gd name="connsiteX6" fmla="*/ 1136393 w 2531778"/>
                    <a:gd name="connsiteY6" fmla="*/ 332990 h 406988"/>
                    <a:gd name="connsiteX7" fmla="*/ 1104679 w 2531778"/>
                    <a:gd name="connsiteY7" fmla="*/ 354132 h 406988"/>
                    <a:gd name="connsiteX8" fmla="*/ 1041253 w 2531778"/>
                    <a:gd name="connsiteY8" fmla="*/ 375274 h 406988"/>
                    <a:gd name="connsiteX9" fmla="*/ 1025396 w 2531778"/>
                    <a:gd name="connsiteY9" fmla="*/ 380560 h 406988"/>
                    <a:gd name="connsiteX10" fmla="*/ 1009539 w 2531778"/>
                    <a:gd name="connsiteY10" fmla="*/ 385846 h 406988"/>
                    <a:gd name="connsiteX11" fmla="*/ 983112 w 2531778"/>
                    <a:gd name="connsiteY11" fmla="*/ 391131 h 406988"/>
                    <a:gd name="connsiteX12" fmla="*/ 961970 w 2531778"/>
                    <a:gd name="connsiteY12" fmla="*/ 396417 h 406988"/>
                    <a:gd name="connsiteX13" fmla="*/ 898543 w 2531778"/>
                    <a:gd name="connsiteY13" fmla="*/ 406988 h 406988"/>
                    <a:gd name="connsiteX14" fmla="*/ 808689 w 2531778"/>
                    <a:gd name="connsiteY14" fmla="*/ 401702 h 406988"/>
                    <a:gd name="connsiteX15" fmla="*/ 755833 w 2531778"/>
                    <a:gd name="connsiteY15" fmla="*/ 391131 h 406988"/>
                    <a:gd name="connsiteX16" fmla="*/ 729405 w 2531778"/>
                    <a:gd name="connsiteY16" fmla="*/ 385846 h 406988"/>
                    <a:gd name="connsiteX17" fmla="*/ 697692 w 2531778"/>
                    <a:gd name="connsiteY17" fmla="*/ 375274 h 406988"/>
                    <a:gd name="connsiteX18" fmla="*/ 676550 w 2531778"/>
                    <a:gd name="connsiteY18" fmla="*/ 359418 h 406988"/>
                    <a:gd name="connsiteX19" fmla="*/ 628980 w 2531778"/>
                    <a:gd name="connsiteY19" fmla="*/ 332990 h 406988"/>
                    <a:gd name="connsiteX20" fmla="*/ 613123 w 2531778"/>
                    <a:gd name="connsiteY20" fmla="*/ 317133 h 406988"/>
                    <a:gd name="connsiteX21" fmla="*/ 591981 w 2531778"/>
                    <a:gd name="connsiteY21" fmla="*/ 285420 h 406988"/>
                    <a:gd name="connsiteX22" fmla="*/ 576124 w 2531778"/>
                    <a:gd name="connsiteY22" fmla="*/ 269563 h 406988"/>
                    <a:gd name="connsiteX23" fmla="*/ 570839 w 2531778"/>
                    <a:gd name="connsiteY23" fmla="*/ 253707 h 406988"/>
                    <a:gd name="connsiteX24" fmla="*/ 544411 w 2531778"/>
                    <a:gd name="connsiteY24" fmla="*/ 216708 h 406988"/>
                    <a:gd name="connsiteX25" fmla="*/ 523269 w 2531778"/>
                    <a:gd name="connsiteY25" fmla="*/ 195566 h 406988"/>
                    <a:gd name="connsiteX26" fmla="*/ 512698 w 2531778"/>
                    <a:gd name="connsiteY26" fmla="*/ 132139 h 406988"/>
                    <a:gd name="connsiteX27" fmla="*/ 0 w 2531778"/>
                    <a:gd name="connsiteY27" fmla="*/ 116283 h 406988"/>
                    <a:gd name="connsiteX28" fmla="*/ 5285 w 2531778"/>
                    <a:gd name="connsiteY28" fmla="*/ 0 h 406988"/>
                    <a:gd name="connsiteX29" fmla="*/ 2531778 w 2531778"/>
                    <a:gd name="connsiteY29" fmla="*/ 0 h 406988"/>
                    <a:gd name="connsiteX30" fmla="*/ 2521207 w 2531778"/>
                    <a:gd name="connsiteY30" fmla="*/ 73998 h 406988"/>
                    <a:gd name="connsiteX31" fmla="*/ 2362640 w 2531778"/>
                    <a:gd name="connsiteY31" fmla="*/ 116283 h 406988"/>
                    <a:gd name="connsiteX32" fmla="*/ 2182931 w 2531778"/>
                    <a:gd name="connsiteY32" fmla="*/ 89855 h 406988"/>
                    <a:gd name="connsiteX33" fmla="*/ 2045507 w 2531778"/>
                    <a:gd name="connsiteY33" fmla="*/ 142710 h 406988"/>
                    <a:gd name="connsiteX34" fmla="*/ 1892226 w 2531778"/>
                    <a:gd name="connsiteY34" fmla="*/ 95140 h 406988"/>
                    <a:gd name="connsiteX35" fmla="*/ 1744231 w 2531778"/>
                    <a:gd name="connsiteY35" fmla="*/ 153281 h 406988"/>
                    <a:gd name="connsiteX36" fmla="*/ 1585664 w 2531778"/>
                    <a:gd name="connsiteY36" fmla="*/ 110997 h 406988"/>
                    <a:gd name="connsiteX37" fmla="*/ 1453526 w 2531778"/>
                    <a:gd name="connsiteY37" fmla="*/ 184995 h 406988"/>
                    <a:gd name="connsiteX38" fmla="*/ 1257960 w 2531778"/>
                    <a:gd name="connsiteY38" fmla="*/ 163852 h 406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531778" h="406988">
                      <a:moveTo>
                        <a:pt x="1257960" y="163852"/>
                      </a:moveTo>
                      <a:lnTo>
                        <a:pt x="1257960" y="163852"/>
                      </a:lnTo>
                      <a:cubicBezTo>
                        <a:pt x="1256198" y="179709"/>
                        <a:pt x="1257720" y="196286"/>
                        <a:pt x="1252675" y="211422"/>
                      </a:cubicBezTo>
                      <a:cubicBezTo>
                        <a:pt x="1250311" y="218513"/>
                        <a:pt x="1241407" y="221379"/>
                        <a:pt x="1236818" y="227279"/>
                      </a:cubicBezTo>
                      <a:cubicBezTo>
                        <a:pt x="1229018" y="237308"/>
                        <a:pt x="1222723" y="248421"/>
                        <a:pt x="1215676" y="258992"/>
                      </a:cubicBezTo>
                      <a:cubicBezTo>
                        <a:pt x="1202965" y="278059"/>
                        <a:pt x="1195118" y="292077"/>
                        <a:pt x="1173391" y="306562"/>
                      </a:cubicBezTo>
                      <a:cubicBezTo>
                        <a:pt x="1121804" y="340954"/>
                        <a:pt x="1202003" y="287063"/>
                        <a:pt x="1136393" y="332990"/>
                      </a:cubicBezTo>
                      <a:cubicBezTo>
                        <a:pt x="1125985" y="340276"/>
                        <a:pt x="1116732" y="350114"/>
                        <a:pt x="1104679" y="354132"/>
                      </a:cubicBezTo>
                      <a:lnTo>
                        <a:pt x="1041253" y="375274"/>
                      </a:lnTo>
                      <a:lnTo>
                        <a:pt x="1025396" y="380560"/>
                      </a:lnTo>
                      <a:cubicBezTo>
                        <a:pt x="1020110" y="382322"/>
                        <a:pt x="1015002" y="384753"/>
                        <a:pt x="1009539" y="385846"/>
                      </a:cubicBezTo>
                      <a:cubicBezTo>
                        <a:pt x="1000730" y="387608"/>
                        <a:pt x="991882" y="389182"/>
                        <a:pt x="983112" y="391131"/>
                      </a:cubicBezTo>
                      <a:cubicBezTo>
                        <a:pt x="976021" y="392707"/>
                        <a:pt x="969110" y="395078"/>
                        <a:pt x="961970" y="396417"/>
                      </a:cubicBezTo>
                      <a:cubicBezTo>
                        <a:pt x="940903" y="400367"/>
                        <a:pt x="898543" y="406988"/>
                        <a:pt x="898543" y="406988"/>
                      </a:cubicBezTo>
                      <a:cubicBezTo>
                        <a:pt x="868592" y="405226"/>
                        <a:pt x="838579" y="404301"/>
                        <a:pt x="808689" y="401702"/>
                      </a:cubicBezTo>
                      <a:cubicBezTo>
                        <a:pt x="783151" y="399481"/>
                        <a:pt x="778329" y="396130"/>
                        <a:pt x="755833" y="391131"/>
                      </a:cubicBezTo>
                      <a:cubicBezTo>
                        <a:pt x="747063" y="389182"/>
                        <a:pt x="738072" y="388210"/>
                        <a:pt x="729405" y="385846"/>
                      </a:cubicBezTo>
                      <a:cubicBezTo>
                        <a:pt x="718655" y="382914"/>
                        <a:pt x="697692" y="375274"/>
                        <a:pt x="697692" y="375274"/>
                      </a:cubicBezTo>
                      <a:cubicBezTo>
                        <a:pt x="690645" y="369989"/>
                        <a:pt x="684198" y="363788"/>
                        <a:pt x="676550" y="359418"/>
                      </a:cubicBezTo>
                      <a:cubicBezTo>
                        <a:pt x="645535" y="341695"/>
                        <a:pt x="672410" y="376420"/>
                        <a:pt x="628980" y="332990"/>
                      </a:cubicBezTo>
                      <a:cubicBezTo>
                        <a:pt x="623694" y="327704"/>
                        <a:pt x="617712" y="323033"/>
                        <a:pt x="613123" y="317133"/>
                      </a:cubicBezTo>
                      <a:cubicBezTo>
                        <a:pt x="605323" y="307104"/>
                        <a:pt x="600965" y="294404"/>
                        <a:pt x="591981" y="285420"/>
                      </a:cubicBezTo>
                      <a:lnTo>
                        <a:pt x="576124" y="269563"/>
                      </a:lnTo>
                      <a:cubicBezTo>
                        <a:pt x="574362" y="264278"/>
                        <a:pt x="573330" y="258690"/>
                        <a:pt x="570839" y="253707"/>
                      </a:cubicBezTo>
                      <a:cubicBezTo>
                        <a:pt x="566685" y="245399"/>
                        <a:pt x="548405" y="222299"/>
                        <a:pt x="544411" y="216708"/>
                      </a:cubicBezTo>
                      <a:cubicBezTo>
                        <a:pt x="530237" y="196864"/>
                        <a:pt x="540401" y="204131"/>
                        <a:pt x="523269" y="195566"/>
                      </a:cubicBezTo>
                      <a:lnTo>
                        <a:pt x="512698" y="132139"/>
                      </a:lnTo>
                      <a:lnTo>
                        <a:pt x="0" y="116283"/>
                      </a:lnTo>
                      <a:lnTo>
                        <a:pt x="5285" y="0"/>
                      </a:lnTo>
                      <a:lnTo>
                        <a:pt x="2531778" y="0"/>
                      </a:lnTo>
                      <a:lnTo>
                        <a:pt x="2521207" y="73998"/>
                      </a:lnTo>
                      <a:lnTo>
                        <a:pt x="2362640" y="116283"/>
                      </a:lnTo>
                      <a:lnTo>
                        <a:pt x="2182931" y="89855"/>
                      </a:lnTo>
                      <a:lnTo>
                        <a:pt x="2045507" y="142710"/>
                      </a:lnTo>
                      <a:lnTo>
                        <a:pt x="1892226" y="95140"/>
                      </a:lnTo>
                      <a:lnTo>
                        <a:pt x="1744231" y="153281"/>
                      </a:lnTo>
                      <a:lnTo>
                        <a:pt x="1585664" y="110997"/>
                      </a:lnTo>
                      <a:lnTo>
                        <a:pt x="1453526" y="184995"/>
                      </a:lnTo>
                      <a:lnTo>
                        <a:pt x="1257960" y="1638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1D5F447A-72C2-4C74-9647-349FED7DB665}"/>
                    </a:ext>
                  </a:extLst>
                </p:cNvPr>
                <p:cNvSpPr/>
                <p:nvPr/>
              </p:nvSpPr>
              <p:spPr>
                <a:xfrm>
                  <a:off x="1895001" y="190328"/>
                  <a:ext cx="144000" cy="14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789D9C98-A54C-4C8E-918B-65EB06E4036F}"/>
                  </a:ext>
                </a:extLst>
              </p:cNvPr>
              <p:cNvCxnSpPr>
                <a:cxnSpLocks/>
                <a:stCxn id="260" idx="34"/>
                <a:endCxn id="259" idx="35"/>
              </p:cNvCxnSpPr>
              <p:nvPr/>
            </p:nvCxnSpPr>
            <p:spPr>
              <a:xfrm flipV="1">
                <a:off x="6472500" y="4017932"/>
                <a:ext cx="1109418" cy="1723156"/>
              </a:xfrm>
              <a:prstGeom prst="line">
                <a:avLst/>
              </a:prstGeom>
              <a:ln w="25400">
                <a:solidFill>
                  <a:srgbClr val="FF21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Freeform 20">
                <a:extLst>
                  <a:ext uri="{FF2B5EF4-FFF2-40B4-BE49-F238E27FC236}">
                    <a16:creationId xmlns:a16="http://schemas.microsoft.com/office/drawing/2014/main" id="{AC63DDCA-2BEC-4B78-9830-DB882B705C15}"/>
                  </a:ext>
                </a:extLst>
              </p:cNvPr>
              <p:cNvSpPr/>
              <p:nvPr/>
            </p:nvSpPr>
            <p:spPr>
              <a:xfrm rot="20833729">
                <a:off x="6526484" y="4060401"/>
                <a:ext cx="1307590" cy="189367"/>
              </a:xfrm>
              <a:custGeom>
                <a:avLst/>
                <a:gdLst>
                  <a:gd name="connsiteX0" fmla="*/ 2309785 w 3578317"/>
                  <a:gd name="connsiteY0" fmla="*/ 147996 h 422844"/>
                  <a:gd name="connsiteX1" fmla="*/ 2309785 w 3578317"/>
                  <a:gd name="connsiteY1" fmla="*/ 147996 h 422844"/>
                  <a:gd name="connsiteX2" fmla="*/ 2299214 w 3578317"/>
                  <a:gd name="connsiteY2" fmla="*/ 232565 h 422844"/>
                  <a:gd name="connsiteX3" fmla="*/ 2288643 w 3578317"/>
                  <a:gd name="connsiteY3" fmla="*/ 264278 h 422844"/>
                  <a:gd name="connsiteX4" fmla="*/ 2267501 w 3578317"/>
                  <a:gd name="connsiteY4" fmla="*/ 295991 h 422844"/>
                  <a:gd name="connsiteX5" fmla="*/ 2235788 w 3578317"/>
                  <a:gd name="connsiteY5" fmla="*/ 322419 h 422844"/>
                  <a:gd name="connsiteX6" fmla="*/ 2209360 w 3578317"/>
                  <a:gd name="connsiteY6" fmla="*/ 338276 h 422844"/>
                  <a:gd name="connsiteX7" fmla="*/ 2177646 w 3578317"/>
                  <a:gd name="connsiteY7" fmla="*/ 359418 h 422844"/>
                  <a:gd name="connsiteX8" fmla="*/ 2161790 w 3578317"/>
                  <a:gd name="connsiteY8" fmla="*/ 369989 h 422844"/>
                  <a:gd name="connsiteX9" fmla="*/ 2140648 w 3578317"/>
                  <a:gd name="connsiteY9" fmla="*/ 380560 h 422844"/>
                  <a:gd name="connsiteX10" fmla="*/ 2124791 w 3578317"/>
                  <a:gd name="connsiteY10" fmla="*/ 391131 h 422844"/>
                  <a:gd name="connsiteX11" fmla="*/ 2087792 w 3578317"/>
                  <a:gd name="connsiteY11" fmla="*/ 401702 h 422844"/>
                  <a:gd name="connsiteX12" fmla="*/ 2040222 w 3578317"/>
                  <a:gd name="connsiteY12" fmla="*/ 417559 h 422844"/>
                  <a:gd name="connsiteX13" fmla="*/ 2024366 w 3578317"/>
                  <a:gd name="connsiteY13" fmla="*/ 422844 h 422844"/>
                  <a:gd name="connsiteX14" fmla="*/ 1865799 w 3578317"/>
                  <a:gd name="connsiteY14" fmla="*/ 417559 h 422844"/>
                  <a:gd name="connsiteX15" fmla="*/ 1786516 w 3578317"/>
                  <a:gd name="connsiteY15" fmla="*/ 401702 h 422844"/>
                  <a:gd name="connsiteX16" fmla="*/ 1754803 w 3578317"/>
                  <a:gd name="connsiteY16" fmla="*/ 391131 h 422844"/>
                  <a:gd name="connsiteX17" fmla="*/ 1744231 w 3578317"/>
                  <a:gd name="connsiteY17" fmla="*/ 380560 h 422844"/>
                  <a:gd name="connsiteX18" fmla="*/ 1712518 w 3578317"/>
                  <a:gd name="connsiteY18" fmla="*/ 369989 h 422844"/>
                  <a:gd name="connsiteX19" fmla="*/ 1686090 w 3578317"/>
                  <a:gd name="connsiteY19" fmla="*/ 348847 h 422844"/>
                  <a:gd name="connsiteX20" fmla="*/ 1664948 w 3578317"/>
                  <a:gd name="connsiteY20" fmla="*/ 317133 h 422844"/>
                  <a:gd name="connsiteX21" fmla="*/ 1638520 w 3578317"/>
                  <a:gd name="connsiteY21" fmla="*/ 295991 h 422844"/>
                  <a:gd name="connsiteX22" fmla="*/ 1617378 w 3578317"/>
                  <a:gd name="connsiteY22" fmla="*/ 269563 h 422844"/>
                  <a:gd name="connsiteX23" fmla="*/ 1596236 w 3578317"/>
                  <a:gd name="connsiteY23" fmla="*/ 221994 h 422844"/>
                  <a:gd name="connsiteX24" fmla="*/ 1585665 w 3578317"/>
                  <a:gd name="connsiteY24" fmla="*/ 211422 h 422844"/>
                  <a:gd name="connsiteX25" fmla="*/ 1580379 w 3578317"/>
                  <a:gd name="connsiteY25" fmla="*/ 195566 h 422844"/>
                  <a:gd name="connsiteX26" fmla="*/ 1442955 w 3578317"/>
                  <a:gd name="connsiteY26" fmla="*/ 195566 h 422844"/>
                  <a:gd name="connsiteX27" fmla="*/ 1448241 w 3578317"/>
                  <a:gd name="connsiteY27" fmla="*/ 327705 h 422844"/>
                  <a:gd name="connsiteX28" fmla="*/ 0 w 3578317"/>
                  <a:gd name="connsiteY28" fmla="*/ 322419 h 422844"/>
                  <a:gd name="connsiteX29" fmla="*/ 0 w 3578317"/>
                  <a:gd name="connsiteY29" fmla="*/ 0 h 422844"/>
                  <a:gd name="connsiteX30" fmla="*/ 3578317 w 3578317"/>
                  <a:gd name="connsiteY30" fmla="*/ 5286 h 422844"/>
                  <a:gd name="connsiteX31" fmla="*/ 3578317 w 3578317"/>
                  <a:gd name="connsiteY31" fmla="*/ 79284 h 422844"/>
                  <a:gd name="connsiteX32" fmla="*/ 3419751 w 3578317"/>
                  <a:gd name="connsiteY32" fmla="*/ 116283 h 422844"/>
                  <a:gd name="connsiteX33" fmla="*/ 3255899 w 3578317"/>
                  <a:gd name="connsiteY33" fmla="*/ 95140 h 422844"/>
                  <a:gd name="connsiteX34" fmla="*/ 3092046 w 3578317"/>
                  <a:gd name="connsiteY34" fmla="*/ 137425 h 422844"/>
                  <a:gd name="connsiteX35" fmla="*/ 2944051 w 3578317"/>
                  <a:gd name="connsiteY35" fmla="*/ 110997 h 422844"/>
                  <a:gd name="connsiteX36" fmla="*/ 2806627 w 3578317"/>
                  <a:gd name="connsiteY36" fmla="*/ 153281 h 422844"/>
                  <a:gd name="connsiteX37" fmla="*/ 2637489 w 3578317"/>
                  <a:gd name="connsiteY37" fmla="*/ 116283 h 422844"/>
                  <a:gd name="connsiteX38" fmla="*/ 2500065 w 3578317"/>
                  <a:gd name="connsiteY38" fmla="*/ 179709 h 422844"/>
                  <a:gd name="connsiteX39" fmla="*/ 2309785 w 3578317"/>
                  <a:gd name="connsiteY39" fmla="*/ 147996 h 422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578317" h="422844">
                    <a:moveTo>
                      <a:pt x="2309785" y="147996"/>
                    </a:moveTo>
                    <a:lnTo>
                      <a:pt x="2309785" y="147996"/>
                    </a:lnTo>
                    <a:cubicBezTo>
                      <a:pt x="2307270" y="175659"/>
                      <a:pt x="2306662" y="205255"/>
                      <a:pt x="2299214" y="232565"/>
                    </a:cubicBezTo>
                    <a:cubicBezTo>
                      <a:pt x="2296282" y="243315"/>
                      <a:pt x="2294824" y="255007"/>
                      <a:pt x="2288643" y="264278"/>
                    </a:cubicBezTo>
                    <a:cubicBezTo>
                      <a:pt x="2281596" y="274849"/>
                      <a:pt x="2276485" y="287007"/>
                      <a:pt x="2267501" y="295991"/>
                    </a:cubicBezTo>
                    <a:cubicBezTo>
                      <a:pt x="2229840" y="333652"/>
                      <a:pt x="2272576" y="292990"/>
                      <a:pt x="2235788" y="322419"/>
                    </a:cubicBezTo>
                    <a:cubicBezTo>
                      <a:pt x="2215059" y="339002"/>
                      <a:pt x="2236895" y="329097"/>
                      <a:pt x="2209360" y="338276"/>
                    </a:cubicBezTo>
                    <a:cubicBezTo>
                      <a:pt x="2179299" y="368335"/>
                      <a:pt x="2208245" y="344118"/>
                      <a:pt x="2177646" y="359418"/>
                    </a:cubicBezTo>
                    <a:cubicBezTo>
                      <a:pt x="2171964" y="362259"/>
                      <a:pt x="2167305" y="366837"/>
                      <a:pt x="2161790" y="369989"/>
                    </a:cubicBezTo>
                    <a:cubicBezTo>
                      <a:pt x="2154949" y="373898"/>
                      <a:pt x="2147489" y="376651"/>
                      <a:pt x="2140648" y="380560"/>
                    </a:cubicBezTo>
                    <a:cubicBezTo>
                      <a:pt x="2135132" y="383712"/>
                      <a:pt x="2130473" y="388290"/>
                      <a:pt x="2124791" y="391131"/>
                    </a:cubicBezTo>
                    <a:cubicBezTo>
                      <a:pt x="2115905" y="395574"/>
                      <a:pt x="2096266" y="399160"/>
                      <a:pt x="2087792" y="401702"/>
                    </a:cubicBezTo>
                    <a:cubicBezTo>
                      <a:pt x="2087759" y="401712"/>
                      <a:pt x="2048167" y="414911"/>
                      <a:pt x="2040222" y="417559"/>
                    </a:cubicBezTo>
                    <a:lnTo>
                      <a:pt x="2024366" y="422844"/>
                    </a:lnTo>
                    <a:lnTo>
                      <a:pt x="1865799" y="417559"/>
                    </a:lnTo>
                    <a:cubicBezTo>
                      <a:pt x="1739646" y="411552"/>
                      <a:pt x="1836910" y="424100"/>
                      <a:pt x="1786516" y="401702"/>
                    </a:cubicBezTo>
                    <a:cubicBezTo>
                      <a:pt x="1776334" y="397176"/>
                      <a:pt x="1754803" y="391131"/>
                      <a:pt x="1754803" y="391131"/>
                    </a:cubicBezTo>
                    <a:cubicBezTo>
                      <a:pt x="1751279" y="387607"/>
                      <a:pt x="1748688" y="382789"/>
                      <a:pt x="1744231" y="380560"/>
                    </a:cubicBezTo>
                    <a:cubicBezTo>
                      <a:pt x="1734265" y="375577"/>
                      <a:pt x="1712518" y="369989"/>
                      <a:pt x="1712518" y="369989"/>
                    </a:cubicBezTo>
                    <a:cubicBezTo>
                      <a:pt x="1702119" y="363056"/>
                      <a:pt x="1693620" y="358887"/>
                      <a:pt x="1686090" y="348847"/>
                    </a:cubicBezTo>
                    <a:cubicBezTo>
                      <a:pt x="1678467" y="338683"/>
                      <a:pt x="1675519" y="324181"/>
                      <a:pt x="1664948" y="317133"/>
                    </a:cubicBezTo>
                    <a:cubicBezTo>
                      <a:pt x="1653177" y="309285"/>
                      <a:pt x="1647127" y="306748"/>
                      <a:pt x="1638520" y="295991"/>
                    </a:cubicBezTo>
                    <a:cubicBezTo>
                      <a:pt x="1611838" y="262641"/>
                      <a:pt x="1642911" y="295099"/>
                      <a:pt x="1617378" y="269563"/>
                    </a:cubicBezTo>
                    <a:cubicBezTo>
                      <a:pt x="1608995" y="244414"/>
                      <a:pt x="1610596" y="239944"/>
                      <a:pt x="1596236" y="221994"/>
                    </a:cubicBezTo>
                    <a:cubicBezTo>
                      <a:pt x="1593123" y="218103"/>
                      <a:pt x="1589189" y="214946"/>
                      <a:pt x="1585665" y="211422"/>
                    </a:cubicBezTo>
                    <a:lnTo>
                      <a:pt x="1580379" y="195566"/>
                    </a:lnTo>
                    <a:lnTo>
                      <a:pt x="1442955" y="195566"/>
                    </a:lnTo>
                    <a:lnTo>
                      <a:pt x="1448241" y="327705"/>
                    </a:lnTo>
                    <a:lnTo>
                      <a:pt x="0" y="322419"/>
                    </a:lnTo>
                    <a:lnTo>
                      <a:pt x="0" y="0"/>
                    </a:lnTo>
                    <a:lnTo>
                      <a:pt x="3578317" y="5286"/>
                    </a:lnTo>
                    <a:lnTo>
                      <a:pt x="3578317" y="79284"/>
                    </a:lnTo>
                    <a:lnTo>
                      <a:pt x="3419751" y="116283"/>
                    </a:lnTo>
                    <a:lnTo>
                      <a:pt x="3255899" y="95140"/>
                    </a:lnTo>
                    <a:lnTo>
                      <a:pt x="3092046" y="137425"/>
                    </a:lnTo>
                    <a:lnTo>
                      <a:pt x="2944051" y="110997"/>
                    </a:lnTo>
                    <a:lnTo>
                      <a:pt x="2806627" y="153281"/>
                    </a:lnTo>
                    <a:lnTo>
                      <a:pt x="2637489" y="116283"/>
                    </a:lnTo>
                    <a:lnTo>
                      <a:pt x="2500065" y="179709"/>
                    </a:lnTo>
                    <a:lnTo>
                      <a:pt x="2309785" y="1479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0" name="Freeform 21">
                <a:extLst>
                  <a:ext uri="{FF2B5EF4-FFF2-40B4-BE49-F238E27FC236}">
                    <a16:creationId xmlns:a16="http://schemas.microsoft.com/office/drawing/2014/main" id="{D182CB7F-1F11-4F26-B4E9-F8E35A482BD8}"/>
                  </a:ext>
                </a:extLst>
              </p:cNvPr>
              <p:cNvSpPr/>
              <p:nvPr/>
            </p:nvSpPr>
            <p:spPr>
              <a:xfrm rot="11903178" flipH="1" flipV="1">
                <a:off x="5780467" y="5623805"/>
                <a:ext cx="920859" cy="183645"/>
              </a:xfrm>
              <a:custGeom>
                <a:avLst/>
                <a:gdLst>
                  <a:gd name="connsiteX0" fmla="*/ 1257960 w 2531778"/>
                  <a:gd name="connsiteY0" fmla="*/ 163852 h 406988"/>
                  <a:gd name="connsiteX1" fmla="*/ 1257960 w 2531778"/>
                  <a:gd name="connsiteY1" fmla="*/ 163852 h 406988"/>
                  <a:gd name="connsiteX2" fmla="*/ 1252675 w 2531778"/>
                  <a:gd name="connsiteY2" fmla="*/ 211422 h 406988"/>
                  <a:gd name="connsiteX3" fmla="*/ 1236818 w 2531778"/>
                  <a:gd name="connsiteY3" fmla="*/ 227279 h 406988"/>
                  <a:gd name="connsiteX4" fmla="*/ 1215676 w 2531778"/>
                  <a:gd name="connsiteY4" fmla="*/ 258992 h 406988"/>
                  <a:gd name="connsiteX5" fmla="*/ 1173391 w 2531778"/>
                  <a:gd name="connsiteY5" fmla="*/ 306562 h 406988"/>
                  <a:gd name="connsiteX6" fmla="*/ 1136393 w 2531778"/>
                  <a:gd name="connsiteY6" fmla="*/ 332990 h 406988"/>
                  <a:gd name="connsiteX7" fmla="*/ 1104679 w 2531778"/>
                  <a:gd name="connsiteY7" fmla="*/ 354132 h 406988"/>
                  <a:gd name="connsiteX8" fmla="*/ 1041253 w 2531778"/>
                  <a:gd name="connsiteY8" fmla="*/ 375274 h 406988"/>
                  <a:gd name="connsiteX9" fmla="*/ 1025396 w 2531778"/>
                  <a:gd name="connsiteY9" fmla="*/ 380560 h 406988"/>
                  <a:gd name="connsiteX10" fmla="*/ 1009539 w 2531778"/>
                  <a:gd name="connsiteY10" fmla="*/ 385846 h 406988"/>
                  <a:gd name="connsiteX11" fmla="*/ 983112 w 2531778"/>
                  <a:gd name="connsiteY11" fmla="*/ 391131 h 406988"/>
                  <a:gd name="connsiteX12" fmla="*/ 961970 w 2531778"/>
                  <a:gd name="connsiteY12" fmla="*/ 396417 h 406988"/>
                  <a:gd name="connsiteX13" fmla="*/ 898543 w 2531778"/>
                  <a:gd name="connsiteY13" fmla="*/ 406988 h 406988"/>
                  <a:gd name="connsiteX14" fmla="*/ 808689 w 2531778"/>
                  <a:gd name="connsiteY14" fmla="*/ 401702 h 406988"/>
                  <a:gd name="connsiteX15" fmla="*/ 755833 w 2531778"/>
                  <a:gd name="connsiteY15" fmla="*/ 391131 h 406988"/>
                  <a:gd name="connsiteX16" fmla="*/ 729405 w 2531778"/>
                  <a:gd name="connsiteY16" fmla="*/ 385846 h 406988"/>
                  <a:gd name="connsiteX17" fmla="*/ 697692 w 2531778"/>
                  <a:gd name="connsiteY17" fmla="*/ 375274 h 406988"/>
                  <a:gd name="connsiteX18" fmla="*/ 676550 w 2531778"/>
                  <a:gd name="connsiteY18" fmla="*/ 359418 h 406988"/>
                  <a:gd name="connsiteX19" fmla="*/ 628980 w 2531778"/>
                  <a:gd name="connsiteY19" fmla="*/ 332990 h 406988"/>
                  <a:gd name="connsiteX20" fmla="*/ 613123 w 2531778"/>
                  <a:gd name="connsiteY20" fmla="*/ 317133 h 406988"/>
                  <a:gd name="connsiteX21" fmla="*/ 591981 w 2531778"/>
                  <a:gd name="connsiteY21" fmla="*/ 285420 h 406988"/>
                  <a:gd name="connsiteX22" fmla="*/ 576124 w 2531778"/>
                  <a:gd name="connsiteY22" fmla="*/ 269563 h 406988"/>
                  <a:gd name="connsiteX23" fmla="*/ 570839 w 2531778"/>
                  <a:gd name="connsiteY23" fmla="*/ 253707 h 406988"/>
                  <a:gd name="connsiteX24" fmla="*/ 544411 w 2531778"/>
                  <a:gd name="connsiteY24" fmla="*/ 216708 h 406988"/>
                  <a:gd name="connsiteX25" fmla="*/ 523269 w 2531778"/>
                  <a:gd name="connsiteY25" fmla="*/ 195566 h 406988"/>
                  <a:gd name="connsiteX26" fmla="*/ 512698 w 2531778"/>
                  <a:gd name="connsiteY26" fmla="*/ 132139 h 406988"/>
                  <a:gd name="connsiteX27" fmla="*/ 0 w 2531778"/>
                  <a:gd name="connsiteY27" fmla="*/ 116283 h 406988"/>
                  <a:gd name="connsiteX28" fmla="*/ 5285 w 2531778"/>
                  <a:gd name="connsiteY28" fmla="*/ 0 h 406988"/>
                  <a:gd name="connsiteX29" fmla="*/ 2531778 w 2531778"/>
                  <a:gd name="connsiteY29" fmla="*/ 0 h 406988"/>
                  <a:gd name="connsiteX30" fmla="*/ 2521207 w 2531778"/>
                  <a:gd name="connsiteY30" fmla="*/ 73998 h 406988"/>
                  <a:gd name="connsiteX31" fmla="*/ 2362640 w 2531778"/>
                  <a:gd name="connsiteY31" fmla="*/ 116283 h 406988"/>
                  <a:gd name="connsiteX32" fmla="*/ 2182931 w 2531778"/>
                  <a:gd name="connsiteY32" fmla="*/ 89855 h 406988"/>
                  <a:gd name="connsiteX33" fmla="*/ 2045507 w 2531778"/>
                  <a:gd name="connsiteY33" fmla="*/ 142710 h 406988"/>
                  <a:gd name="connsiteX34" fmla="*/ 1892226 w 2531778"/>
                  <a:gd name="connsiteY34" fmla="*/ 95140 h 406988"/>
                  <a:gd name="connsiteX35" fmla="*/ 1744231 w 2531778"/>
                  <a:gd name="connsiteY35" fmla="*/ 153281 h 406988"/>
                  <a:gd name="connsiteX36" fmla="*/ 1585664 w 2531778"/>
                  <a:gd name="connsiteY36" fmla="*/ 110997 h 406988"/>
                  <a:gd name="connsiteX37" fmla="*/ 1453526 w 2531778"/>
                  <a:gd name="connsiteY37" fmla="*/ 184995 h 406988"/>
                  <a:gd name="connsiteX38" fmla="*/ 1257960 w 2531778"/>
                  <a:gd name="connsiteY38" fmla="*/ 163852 h 40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31778" h="406988">
                    <a:moveTo>
                      <a:pt x="1257960" y="163852"/>
                    </a:moveTo>
                    <a:lnTo>
                      <a:pt x="1257960" y="163852"/>
                    </a:lnTo>
                    <a:cubicBezTo>
                      <a:pt x="1256198" y="179709"/>
                      <a:pt x="1257720" y="196286"/>
                      <a:pt x="1252675" y="211422"/>
                    </a:cubicBezTo>
                    <a:cubicBezTo>
                      <a:pt x="1250311" y="218513"/>
                      <a:pt x="1241407" y="221379"/>
                      <a:pt x="1236818" y="227279"/>
                    </a:cubicBezTo>
                    <a:cubicBezTo>
                      <a:pt x="1229018" y="237308"/>
                      <a:pt x="1222723" y="248421"/>
                      <a:pt x="1215676" y="258992"/>
                    </a:cubicBezTo>
                    <a:cubicBezTo>
                      <a:pt x="1202965" y="278059"/>
                      <a:pt x="1195118" y="292077"/>
                      <a:pt x="1173391" y="306562"/>
                    </a:cubicBezTo>
                    <a:cubicBezTo>
                      <a:pt x="1121804" y="340954"/>
                      <a:pt x="1202003" y="287063"/>
                      <a:pt x="1136393" y="332990"/>
                    </a:cubicBezTo>
                    <a:cubicBezTo>
                      <a:pt x="1125985" y="340276"/>
                      <a:pt x="1116732" y="350114"/>
                      <a:pt x="1104679" y="354132"/>
                    </a:cubicBezTo>
                    <a:lnTo>
                      <a:pt x="1041253" y="375274"/>
                    </a:lnTo>
                    <a:lnTo>
                      <a:pt x="1025396" y="380560"/>
                    </a:lnTo>
                    <a:cubicBezTo>
                      <a:pt x="1020110" y="382322"/>
                      <a:pt x="1015002" y="384753"/>
                      <a:pt x="1009539" y="385846"/>
                    </a:cubicBezTo>
                    <a:cubicBezTo>
                      <a:pt x="1000730" y="387608"/>
                      <a:pt x="991882" y="389182"/>
                      <a:pt x="983112" y="391131"/>
                    </a:cubicBezTo>
                    <a:cubicBezTo>
                      <a:pt x="976021" y="392707"/>
                      <a:pt x="969110" y="395078"/>
                      <a:pt x="961970" y="396417"/>
                    </a:cubicBezTo>
                    <a:cubicBezTo>
                      <a:pt x="940903" y="400367"/>
                      <a:pt x="898543" y="406988"/>
                      <a:pt x="898543" y="406988"/>
                    </a:cubicBezTo>
                    <a:cubicBezTo>
                      <a:pt x="868592" y="405226"/>
                      <a:pt x="838579" y="404301"/>
                      <a:pt x="808689" y="401702"/>
                    </a:cubicBezTo>
                    <a:cubicBezTo>
                      <a:pt x="783151" y="399481"/>
                      <a:pt x="778329" y="396130"/>
                      <a:pt x="755833" y="391131"/>
                    </a:cubicBezTo>
                    <a:cubicBezTo>
                      <a:pt x="747063" y="389182"/>
                      <a:pt x="738072" y="388210"/>
                      <a:pt x="729405" y="385846"/>
                    </a:cubicBezTo>
                    <a:cubicBezTo>
                      <a:pt x="718655" y="382914"/>
                      <a:pt x="697692" y="375274"/>
                      <a:pt x="697692" y="375274"/>
                    </a:cubicBezTo>
                    <a:cubicBezTo>
                      <a:pt x="690645" y="369989"/>
                      <a:pt x="684198" y="363788"/>
                      <a:pt x="676550" y="359418"/>
                    </a:cubicBezTo>
                    <a:cubicBezTo>
                      <a:pt x="645535" y="341695"/>
                      <a:pt x="672410" y="376420"/>
                      <a:pt x="628980" y="332990"/>
                    </a:cubicBezTo>
                    <a:cubicBezTo>
                      <a:pt x="623694" y="327704"/>
                      <a:pt x="617712" y="323033"/>
                      <a:pt x="613123" y="317133"/>
                    </a:cubicBezTo>
                    <a:cubicBezTo>
                      <a:pt x="605323" y="307104"/>
                      <a:pt x="600965" y="294404"/>
                      <a:pt x="591981" y="285420"/>
                    </a:cubicBezTo>
                    <a:lnTo>
                      <a:pt x="576124" y="269563"/>
                    </a:lnTo>
                    <a:cubicBezTo>
                      <a:pt x="574362" y="264278"/>
                      <a:pt x="573330" y="258690"/>
                      <a:pt x="570839" y="253707"/>
                    </a:cubicBezTo>
                    <a:cubicBezTo>
                      <a:pt x="566685" y="245399"/>
                      <a:pt x="548405" y="222299"/>
                      <a:pt x="544411" y="216708"/>
                    </a:cubicBezTo>
                    <a:cubicBezTo>
                      <a:pt x="530237" y="196864"/>
                      <a:pt x="540401" y="204131"/>
                      <a:pt x="523269" y="195566"/>
                    </a:cubicBezTo>
                    <a:lnTo>
                      <a:pt x="512698" y="132139"/>
                    </a:lnTo>
                    <a:lnTo>
                      <a:pt x="0" y="116283"/>
                    </a:lnTo>
                    <a:lnTo>
                      <a:pt x="5285" y="0"/>
                    </a:lnTo>
                    <a:lnTo>
                      <a:pt x="2531778" y="0"/>
                    </a:lnTo>
                    <a:lnTo>
                      <a:pt x="2521207" y="73998"/>
                    </a:lnTo>
                    <a:lnTo>
                      <a:pt x="2362640" y="116283"/>
                    </a:lnTo>
                    <a:lnTo>
                      <a:pt x="2182931" y="89855"/>
                    </a:lnTo>
                    <a:lnTo>
                      <a:pt x="2045507" y="142710"/>
                    </a:lnTo>
                    <a:lnTo>
                      <a:pt x="1892226" y="95140"/>
                    </a:lnTo>
                    <a:lnTo>
                      <a:pt x="1744231" y="153281"/>
                    </a:lnTo>
                    <a:lnTo>
                      <a:pt x="1585664" y="110997"/>
                    </a:lnTo>
                    <a:lnTo>
                      <a:pt x="1453526" y="184995"/>
                    </a:lnTo>
                    <a:lnTo>
                      <a:pt x="1257960" y="1638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861FFF4D-4F7C-4C65-8F72-B7DD38EEADAC}"/>
                  </a:ext>
                </a:extLst>
              </p:cNvPr>
              <p:cNvGrpSpPr/>
              <p:nvPr/>
            </p:nvGrpSpPr>
            <p:grpSpPr>
              <a:xfrm rot="711123" flipV="1">
                <a:off x="5394546" y="5579979"/>
                <a:ext cx="1307590" cy="190800"/>
                <a:chOff x="0" y="0"/>
                <a:chExt cx="3578317" cy="422844"/>
              </a:xfrm>
            </p:grpSpPr>
            <p:sp>
              <p:nvSpPr>
                <p:cNvPr id="249" name="Freeform 20">
                  <a:extLst>
                    <a:ext uri="{FF2B5EF4-FFF2-40B4-BE49-F238E27FC236}">
                      <a16:creationId xmlns:a16="http://schemas.microsoft.com/office/drawing/2014/main" id="{BD6CFC66-F4C2-461D-8938-8D6F3DCD235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578317" cy="422844"/>
                </a:xfrm>
                <a:custGeom>
                  <a:avLst/>
                  <a:gdLst>
                    <a:gd name="connsiteX0" fmla="*/ 2309785 w 3578317"/>
                    <a:gd name="connsiteY0" fmla="*/ 147996 h 422844"/>
                    <a:gd name="connsiteX1" fmla="*/ 2309785 w 3578317"/>
                    <a:gd name="connsiteY1" fmla="*/ 147996 h 422844"/>
                    <a:gd name="connsiteX2" fmla="*/ 2299214 w 3578317"/>
                    <a:gd name="connsiteY2" fmla="*/ 232565 h 422844"/>
                    <a:gd name="connsiteX3" fmla="*/ 2288643 w 3578317"/>
                    <a:gd name="connsiteY3" fmla="*/ 264278 h 422844"/>
                    <a:gd name="connsiteX4" fmla="*/ 2267501 w 3578317"/>
                    <a:gd name="connsiteY4" fmla="*/ 295991 h 422844"/>
                    <a:gd name="connsiteX5" fmla="*/ 2235788 w 3578317"/>
                    <a:gd name="connsiteY5" fmla="*/ 322419 h 422844"/>
                    <a:gd name="connsiteX6" fmla="*/ 2209360 w 3578317"/>
                    <a:gd name="connsiteY6" fmla="*/ 338276 h 422844"/>
                    <a:gd name="connsiteX7" fmla="*/ 2177646 w 3578317"/>
                    <a:gd name="connsiteY7" fmla="*/ 359418 h 422844"/>
                    <a:gd name="connsiteX8" fmla="*/ 2161790 w 3578317"/>
                    <a:gd name="connsiteY8" fmla="*/ 369989 h 422844"/>
                    <a:gd name="connsiteX9" fmla="*/ 2140648 w 3578317"/>
                    <a:gd name="connsiteY9" fmla="*/ 380560 h 422844"/>
                    <a:gd name="connsiteX10" fmla="*/ 2124791 w 3578317"/>
                    <a:gd name="connsiteY10" fmla="*/ 391131 h 422844"/>
                    <a:gd name="connsiteX11" fmla="*/ 2087792 w 3578317"/>
                    <a:gd name="connsiteY11" fmla="*/ 401702 h 422844"/>
                    <a:gd name="connsiteX12" fmla="*/ 2040222 w 3578317"/>
                    <a:gd name="connsiteY12" fmla="*/ 417559 h 422844"/>
                    <a:gd name="connsiteX13" fmla="*/ 2024366 w 3578317"/>
                    <a:gd name="connsiteY13" fmla="*/ 422844 h 422844"/>
                    <a:gd name="connsiteX14" fmla="*/ 1865799 w 3578317"/>
                    <a:gd name="connsiteY14" fmla="*/ 417559 h 422844"/>
                    <a:gd name="connsiteX15" fmla="*/ 1786516 w 3578317"/>
                    <a:gd name="connsiteY15" fmla="*/ 401702 h 422844"/>
                    <a:gd name="connsiteX16" fmla="*/ 1754803 w 3578317"/>
                    <a:gd name="connsiteY16" fmla="*/ 391131 h 422844"/>
                    <a:gd name="connsiteX17" fmla="*/ 1744231 w 3578317"/>
                    <a:gd name="connsiteY17" fmla="*/ 380560 h 422844"/>
                    <a:gd name="connsiteX18" fmla="*/ 1712518 w 3578317"/>
                    <a:gd name="connsiteY18" fmla="*/ 369989 h 422844"/>
                    <a:gd name="connsiteX19" fmla="*/ 1686090 w 3578317"/>
                    <a:gd name="connsiteY19" fmla="*/ 348847 h 422844"/>
                    <a:gd name="connsiteX20" fmla="*/ 1664948 w 3578317"/>
                    <a:gd name="connsiteY20" fmla="*/ 317133 h 422844"/>
                    <a:gd name="connsiteX21" fmla="*/ 1638520 w 3578317"/>
                    <a:gd name="connsiteY21" fmla="*/ 295991 h 422844"/>
                    <a:gd name="connsiteX22" fmla="*/ 1617378 w 3578317"/>
                    <a:gd name="connsiteY22" fmla="*/ 269563 h 422844"/>
                    <a:gd name="connsiteX23" fmla="*/ 1596236 w 3578317"/>
                    <a:gd name="connsiteY23" fmla="*/ 221994 h 422844"/>
                    <a:gd name="connsiteX24" fmla="*/ 1585665 w 3578317"/>
                    <a:gd name="connsiteY24" fmla="*/ 211422 h 422844"/>
                    <a:gd name="connsiteX25" fmla="*/ 1580379 w 3578317"/>
                    <a:gd name="connsiteY25" fmla="*/ 195566 h 422844"/>
                    <a:gd name="connsiteX26" fmla="*/ 1442955 w 3578317"/>
                    <a:gd name="connsiteY26" fmla="*/ 195566 h 422844"/>
                    <a:gd name="connsiteX27" fmla="*/ 1448241 w 3578317"/>
                    <a:gd name="connsiteY27" fmla="*/ 327705 h 422844"/>
                    <a:gd name="connsiteX28" fmla="*/ 0 w 3578317"/>
                    <a:gd name="connsiteY28" fmla="*/ 322419 h 422844"/>
                    <a:gd name="connsiteX29" fmla="*/ 0 w 3578317"/>
                    <a:gd name="connsiteY29" fmla="*/ 0 h 422844"/>
                    <a:gd name="connsiteX30" fmla="*/ 3578317 w 3578317"/>
                    <a:gd name="connsiteY30" fmla="*/ 5286 h 422844"/>
                    <a:gd name="connsiteX31" fmla="*/ 3578317 w 3578317"/>
                    <a:gd name="connsiteY31" fmla="*/ 79284 h 422844"/>
                    <a:gd name="connsiteX32" fmla="*/ 3419751 w 3578317"/>
                    <a:gd name="connsiteY32" fmla="*/ 116283 h 422844"/>
                    <a:gd name="connsiteX33" fmla="*/ 3255899 w 3578317"/>
                    <a:gd name="connsiteY33" fmla="*/ 95140 h 422844"/>
                    <a:gd name="connsiteX34" fmla="*/ 3092046 w 3578317"/>
                    <a:gd name="connsiteY34" fmla="*/ 137425 h 422844"/>
                    <a:gd name="connsiteX35" fmla="*/ 2944051 w 3578317"/>
                    <a:gd name="connsiteY35" fmla="*/ 110997 h 422844"/>
                    <a:gd name="connsiteX36" fmla="*/ 2806627 w 3578317"/>
                    <a:gd name="connsiteY36" fmla="*/ 153281 h 422844"/>
                    <a:gd name="connsiteX37" fmla="*/ 2637489 w 3578317"/>
                    <a:gd name="connsiteY37" fmla="*/ 116283 h 422844"/>
                    <a:gd name="connsiteX38" fmla="*/ 2500065 w 3578317"/>
                    <a:gd name="connsiteY38" fmla="*/ 179709 h 422844"/>
                    <a:gd name="connsiteX39" fmla="*/ 2309785 w 3578317"/>
                    <a:gd name="connsiteY39" fmla="*/ 147996 h 422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578317" h="422844">
                      <a:moveTo>
                        <a:pt x="2309785" y="147996"/>
                      </a:moveTo>
                      <a:lnTo>
                        <a:pt x="2309785" y="147996"/>
                      </a:lnTo>
                      <a:cubicBezTo>
                        <a:pt x="2307270" y="175659"/>
                        <a:pt x="2306662" y="205255"/>
                        <a:pt x="2299214" y="232565"/>
                      </a:cubicBezTo>
                      <a:cubicBezTo>
                        <a:pt x="2296282" y="243315"/>
                        <a:pt x="2294824" y="255007"/>
                        <a:pt x="2288643" y="264278"/>
                      </a:cubicBezTo>
                      <a:cubicBezTo>
                        <a:pt x="2281596" y="274849"/>
                        <a:pt x="2276485" y="287007"/>
                        <a:pt x="2267501" y="295991"/>
                      </a:cubicBezTo>
                      <a:cubicBezTo>
                        <a:pt x="2229840" y="333652"/>
                        <a:pt x="2272576" y="292990"/>
                        <a:pt x="2235788" y="322419"/>
                      </a:cubicBezTo>
                      <a:cubicBezTo>
                        <a:pt x="2215059" y="339002"/>
                        <a:pt x="2236895" y="329097"/>
                        <a:pt x="2209360" y="338276"/>
                      </a:cubicBezTo>
                      <a:cubicBezTo>
                        <a:pt x="2179299" y="368335"/>
                        <a:pt x="2208245" y="344118"/>
                        <a:pt x="2177646" y="359418"/>
                      </a:cubicBezTo>
                      <a:cubicBezTo>
                        <a:pt x="2171964" y="362259"/>
                        <a:pt x="2167305" y="366837"/>
                        <a:pt x="2161790" y="369989"/>
                      </a:cubicBezTo>
                      <a:cubicBezTo>
                        <a:pt x="2154949" y="373898"/>
                        <a:pt x="2147489" y="376651"/>
                        <a:pt x="2140648" y="380560"/>
                      </a:cubicBezTo>
                      <a:cubicBezTo>
                        <a:pt x="2135132" y="383712"/>
                        <a:pt x="2130473" y="388290"/>
                        <a:pt x="2124791" y="391131"/>
                      </a:cubicBezTo>
                      <a:cubicBezTo>
                        <a:pt x="2115905" y="395574"/>
                        <a:pt x="2096266" y="399160"/>
                        <a:pt x="2087792" y="401702"/>
                      </a:cubicBezTo>
                      <a:cubicBezTo>
                        <a:pt x="2087759" y="401712"/>
                        <a:pt x="2048167" y="414911"/>
                        <a:pt x="2040222" y="417559"/>
                      </a:cubicBezTo>
                      <a:lnTo>
                        <a:pt x="2024366" y="422844"/>
                      </a:lnTo>
                      <a:lnTo>
                        <a:pt x="1865799" y="417559"/>
                      </a:lnTo>
                      <a:cubicBezTo>
                        <a:pt x="1739646" y="411552"/>
                        <a:pt x="1836910" y="424100"/>
                        <a:pt x="1786516" y="401702"/>
                      </a:cubicBezTo>
                      <a:cubicBezTo>
                        <a:pt x="1776334" y="397176"/>
                        <a:pt x="1754803" y="391131"/>
                        <a:pt x="1754803" y="391131"/>
                      </a:cubicBezTo>
                      <a:cubicBezTo>
                        <a:pt x="1751279" y="387607"/>
                        <a:pt x="1748688" y="382789"/>
                        <a:pt x="1744231" y="380560"/>
                      </a:cubicBezTo>
                      <a:cubicBezTo>
                        <a:pt x="1734265" y="375577"/>
                        <a:pt x="1712518" y="369989"/>
                        <a:pt x="1712518" y="369989"/>
                      </a:cubicBezTo>
                      <a:cubicBezTo>
                        <a:pt x="1702119" y="363056"/>
                        <a:pt x="1693620" y="358887"/>
                        <a:pt x="1686090" y="348847"/>
                      </a:cubicBezTo>
                      <a:cubicBezTo>
                        <a:pt x="1678467" y="338683"/>
                        <a:pt x="1675519" y="324181"/>
                        <a:pt x="1664948" y="317133"/>
                      </a:cubicBezTo>
                      <a:cubicBezTo>
                        <a:pt x="1653177" y="309285"/>
                        <a:pt x="1647127" y="306748"/>
                        <a:pt x="1638520" y="295991"/>
                      </a:cubicBezTo>
                      <a:cubicBezTo>
                        <a:pt x="1611838" y="262641"/>
                        <a:pt x="1642911" y="295099"/>
                        <a:pt x="1617378" y="269563"/>
                      </a:cubicBezTo>
                      <a:cubicBezTo>
                        <a:pt x="1608995" y="244414"/>
                        <a:pt x="1610596" y="239944"/>
                        <a:pt x="1596236" y="221994"/>
                      </a:cubicBezTo>
                      <a:cubicBezTo>
                        <a:pt x="1593123" y="218103"/>
                        <a:pt x="1589189" y="214946"/>
                        <a:pt x="1585665" y="211422"/>
                      </a:cubicBezTo>
                      <a:lnTo>
                        <a:pt x="1580379" y="195566"/>
                      </a:lnTo>
                      <a:lnTo>
                        <a:pt x="1442955" y="195566"/>
                      </a:lnTo>
                      <a:lnTo>
                        <a:pt x="1448241" y="327705"/>
                      </a:lnTo>
                      <a:lnTo>
                        <a:pt x="0" y="322419"/>
                      </a:lnTo>
                      <a:lnTo>
                        <a:pt x="0" y="0"/>
                      </a:lnTo>
                      <a:lnTo>
                        <a:pt x="3578317" y="5286"/>
                      </a:lnTo>
                      <a:lnTo>
                        <a:pt x="3578317" y="79284"/>
                      </a:lnTo>
                      <a:lnTo>
                        <a:pt x="3419751" y="116283"/>
                      </a:lnTo>
                      <a:lnTo>
                        <a:pt x="3255899" y="95140"/>
                      </a:lnTo>
                      <a:lnTo>
                        <a:pt x="3092046" y="137425"/>
                      </a:lnTo>
                      <a:lnTo>
                        <a:pt x="2944051" y="110997"/>
                      </a:lnTo>
                      <a:lnTo>
                        <a:pt x="2806627" y="153281"/>
                      </a:lnTo>
                      <a:lnTo>
                        <a:pt x="2637489" y="116283"/>
                      </a:lnTo>
                      <a:lnTo>
                        <a:pt x="2500065" y="179709"/>
                      </a:lnTo>
                      <a:lnTo>
                        <a:pt x="2309785" y="147996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A13AFC4B-9EA9-416E-9141-95C9CC9B7184}"/>
                    </a:ext>
                  </a:extLst>
                </p:cNvPr>
                <p:cNvSpPr/>
                <p:nvPr/>
              </p:nvSpPr>
              <p:spPr>
                <a:xfrm>
                  <a:off x="1895001" y="190328"/>
                  <a:ext cx="144000" cy="14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6C8CC508-C59F-48FF-90E1-A4E3626CC1C4}"/>
                  </a:ext>
                </a:extLst>
              </p:cNvPr>
              <p:cNvCxnSpPr>
                <a:cxnSpLocks/>
                <a:endCxn id="260" idx="34"/>
              </p:cNvCxnSpPr>
              <p:nvPr/>
            </p:nvCxnSpPr>
            <p:spPr>
              <a:xfrm flipV="1">
                <a:off x="6240896" y="5741088"/>
                <a:ext cx="231604" cy="33967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5" name="Text Placeholder 16">
            <a:extLst>
              <a:ext uri="{FF2B5EF4-FFF2-40B4-BE49-F238E27FC236}">
                <a16:creationId xmlns:a16="http://schemas.microsoft.com/office/drawing/2014/main" id="{287D4A65-EA3D-4076-997B-3713F26240AE}"/>
              </a:ext>
            </a:extLst>
          </p:cNvPr>
          <p:cNvSpPr txBox="1">
            <a:spLocks/>
          </p:cNvSpPr>
          <p:nvPr/>
        </p:nvSpPr>
        <p:spPr>
          <a:xfrm>
            <a:off x="4539928" y="2252852"/>
            <a:ext cx="4253370" cy="58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  <a:defRPr/>
            </a:pPr>
            <a:r>
              <a:rPr lang="en-US" dirty="0"/>
              <a:t>What happens to a piece of paper placed against the hot wire?</a:t>
            </a:r>
          </a:p>
        </p:txBody>
      </p:sp>
    </p:spTree>
    <p:extLst>
      <p:ext uri="{BB962C8B-B14F-4D97-AF65-F5344CB8AC3E}">
        <p14:creationId xmlns:p14="http://schemas.microsoft.com/office/powerpoint/2010/main" val="101099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7241AE-6BEF-4792-80DC-29523A210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1: Diagnostic questions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457200" y="2839454"/>
            <a:ext cx="8285163" cy="335476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 zip file containing all the resources for this key concept can be downloaded from </a:t>
            </a:r>
          </a:p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en-GB" b="1" dirty="0">
                <a:solidFill>
                  <a:srgbClr val="006580"/>
                </a:solidFill>
              </a:rPr>
              <a:t>www.BestEvidenceScienceTeaching.org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The zip file provides: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Teacher guidance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for this key concept, including a summary of the research evidence on relevant preconceptions and misunderstandings.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 full set of editable and printable 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student sheets and teacher notes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for each diagnostic question. The teacher notes include a summary of research evidence, guidance for using the activity, expected answers and suggestions of how to respond to students’ misunderstandings.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457200" y="863125"/>
            <a:ext cx="8285163" cy="1913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diagnostic questions to identify quickly where your students are in their conceptual progression, and what preconceptions and misunderstandings they may have.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Then decide how to best focus and sequence your teaching.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further diagnostic questions and response activities to move student</a:t>
            </a:r>
            <a:r>
              <a:rPr lang="en-GB" sz="1600" dirty="0">
                <a:solidFill>
                  <a:schemeClr val="tx1"/>
                </a:solidFill>
              </a:rPr>
              <a:t>s’</a:t>
            </a:r>
            <a:r>
              <a:rPr lang="en-GB" sz="1600" dirty="0"/>
              <a:t> understanding forwards.</a:t>
            </a:r>
          </a:p>
        </p:txBody>
      </p:sp>
    </p:spTree>
    <p:extLst>
      <p:ext uri="{BB962C8B-B14F-4D97-AF65-F5344CB8AC3E}">
        <p14:creationId xmlns:p14="http://schemas.microsoft.com/office/powerpoint/2010/main" val="226397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working fuse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457200" y="863128"/>
            <a:ext cx="8338457" cy="58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34000"/>
              </a:lnSpc>
              <a:defRPr/>
            </a:pPr>
            <a:r>
              <a:rPr lang="en-US" b="1" dirty="0"/>
              <a:t>2. </a:t>
            </a:r>
            <a:r>
              <a:rPr lang="en-US" dirty="0"/>
              <a:t>	A fuse in a circuit.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E47190-8BF0-415E-8ED2-FCD7F5EB2753}"/>
              </a:ext>
            </a:extLst>
          </p:cNvPr>
          <p:cNvGrpSpPr/>
          <p:nvPr/>
        </p:nvGrpSpPr>
        <p:grpSpPr>
          <a:xfrm>
            <a:off x="1038357" y="1598814"/>
            <a:ext cx="7015566" cy="3715008"/>
            <a:chOff x="1038357" y="1598814"/>
            <a:chExt cx="7015566" cy="3715008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82245391-4C54-4CE9-81C6-5AC838247222}"/>
                </a:ext>
              </a:extLst>
            </p:cNvPr>
            <p:cNvGrpSpPr/>
            <p:nvPr/>
          </p:nvGrpSpPr>
          <p:grpSpPr>
            <a:xfrm>
              <a:off x="1038357" y="1598814"/>
              <a:ext cx="2802332" cy="2143159"/>
              <a:chOff x="702595" y="1684702"/>
              <a:chExt cx="2802332" cy="2143159"/>
            </a:xfrm>
          </p:grpSpPr>
          <p:pic>
            <p:nvPicPr>
              <p:cNvPr id="226" name="Picture 225">
                <a:extLst>
                  <a:ext uri="{FF2B5EF4-FFF2-40B4-BE49-F238E27FC236}">
                    <a16:creationId xmlns:a16="http://schemas.microsoft.com/office/drawing/2014/main" id="{111BCEBE-6207-4BAA-9131-3EB2D199E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595" y="1684702"/>
                <a:ext cx="2802332" cy="2143159"/>
              </a:xfrm>
              <a:prstGeom prst="rect">
                <a:avLst/>
              </a:prstGeom>
            </p:spPr>
          </p:pic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112A82F2-69F7-4CD8-8947-9E2A1E9B2E32}"/>
                  </a:ext>
                </a:extLst>
              </p:cNvPr>
              <p:cNvGrpSpPr/>
              <p:nvPr/>
            </p:nvGrpSpPr>
            <p:grpSpPr>
              <a:xfrm>
                <a:off x="2532399" y="2596019"/>
                <a:ext cx="440867" cy="47398"/>
                <a:chOff x="2532045" y="2663202"/>
                <a:chExt cx="459321" cy="47195"/>
              </a:xfrm>
            </p:grpSpPr>
            <p:sp>
              <p:nvSpPr>
                <p:cNvPr id="238" name="Rectangle: Rounded Corners 237">
                  <a:extLst>
                    <a:ext uri="{FF2B5EF4-FFF2-40B4-BE49-F238E27FC236}">
                      <a16:creationId xmlns:a16="http://schemas.microsoft.com/office/drawing/2014/main" id="{492AE407-0202-435A-BEAD-5FB6E6E36269}"/>
                    </a:ext>
                  </a:extLst>
                </p:cNvPr>
                <p:cNvSpPr/>
                <p:nvPr/>
              </p:nvSpPr>
              <p:spPr>
                <a:xfrm rot="11420244">
                  <a:off x="2532045" y="2663202"/>
                  <a:ext cx="459321" cy="47195"/>
                </a:xfrm>
                <a:prstGeom prst="roundRect">
                  <a:avLst/>
                </a:prstGeom>
                <a:solidFill>
                  <a:srgbClr val="843C0C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extrusionH="63500"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AB6E16D4-782A-41CD-A318-DE7D22B79A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020244">
                  <a:off x="2761598" y="2483290"/>
                  <a:ext cx="0" cy="41803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C817FAC-3C49-4489-BBB0-33F1CC41329F}"/>
                </a:ext>
              </a:extLst>
            </p:cNvPr>
            <p:cNvSpPr/>
            <p:nvPr/>
          </p:nvSpPr>
          <p:spPr>
            <a:xfrm>
              <a:off x="2583180" y="3360420"/>
              <a:ext cx="3638467" cy="1612597"/>
            </a:xfrm>
            <a:custGeom>
              <a:avLst/>
              <a:gdLst>
                <a:gd name="connsiteX0" fmla="*/ 0 w 3638467"/>
                <a:gd name="connsiteY0" fmla="*/ 0 h 1612597"/>
                <a:gd name="connsiteX1" fmla="*/ 487680 w 3638467"/>
                <a:gd name="connsiteY1" fmla="*/ 1600200 h 1612597"/>
                <a:gd name="connsiteX2" fmla="*/ 2827020 w 3638467"/>
                <a:gd name="connsiteY2" fmla="*/ 739140 h 1612597"/>
                <a:gd name="connsiteX3" fmla="*/ 3535680 w 3638467"/>
                <a:gd name="connsiteY3" fmla="*/ 685800 h 1612597"/>
                <a:gd name="connsiteX4" fmla="*/ 3619500 w 3638467"/>
                <a:gd name="connsiteY4" fmla="*/ 1424940 h 16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8467" h="1612597">
                  <a:moveTo>
                    <a:pt x="0" y="0"/>
                  </a:moveTo>
                  <a:cubicBezTo>
                    <a:pt x="8255" y="738505"/>
                    <a:pt x="16510" y="1477010"/>
                    <a:pt x="487680" y="1600200"/>
                  </a:cubicBezTo>
                  <a:cubicBezTo>
                    <a:pt x="958850" y="1723390"/>
                    <a:pt x="2319020" y="891540"/>
                    <a:pt x="2827020" y="739140"/>
                  </a:cubicBezTo>
                  <a:cubicBezTo>
                    <a:pt x="3335020" y="586740"/>
                    <a:pt x="3403600" y="571500"/>
                    <a:pt x="3535680" y="685800"/>
                  </a:cubicBezTo>
                  <a:cubicBezTo>
                    <a:pt x="3667760" y="800100"/>
                    <a:pt x="3643630" y="1112520"/>
                    <a:pt x="3619500" y="1424940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CE4AC-53F7-450A-A25A-E44D82CB80ED}"/>
                </a:ext>
              </a:extLst>
            </p:cNvPr>
            <p:cNvSpPr/>
            <p:nvPr/>
          </p:nvSpPr>
          <p:spPr>
            <a:xfrm>
              <a:off x="3162300" y="2078310"/>
              <a:ext cx="2545080" cy="2107220"/>
            </a:xfrm>
            <a:custGeom>
              <a:avLst/>
              <a:gdLst>
                <a:gd name="connsiteX0" fmla="*/ 0 w 2545080"/>
                <a:gd name="connsiteY0" fmla="*/ 1289730 h 2107220"/>
                <a:gd name="connsiteX1" fmla="*/ 441960 w 2545080"/>
                <a:gd name="connsiteY1" fmla="*/ 2059350 h 2107220"/>
                <a:gd name="connsiteX2" fmla="*/ 2065020 w 2545080"/>
                <a:gd name="connsiteY2" fmla="*/ 62910 h 2107220"/>
                <a:gd name="connsiteX3" fmla="*/ 2545080 w 2545080"/>
                <a:gd name="connsiteY3" fmla="*/ 695370 h 21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080" h="2107220">
                  <a:moveTo>
                    <a:pt x="0" y="1289730"/>
                  </a:moveTo>
                  <a:cubicBezTo>
                    <a:pt x="48895" y="1776775"/>
                    <a:pt x="97790" y="2263820"/>
                    <a:pt x="441960" y="2059350"/>
                  </a:cubicBezTo>
                  <a:cubicBezTo>
                    <a:pt x="786130" y="1854880"/>
                    <a:pt x="1714500" y="290240"/>
                    <a:pt x="2065020" y="62910"/>
                  </a:cubicBezTo>
                  <a:cubicBezTo>
                    <a:pt x="2415540" y="-164420"/>
                    <a:pt x="2480310" y="265475"/>
                    <a:pt x="2545080" y="695370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E3F4B07-CA04-4612-A1E4-923F33287C40}"/>
                </a:ext>
              </a:extLst>
            </p:cNvPr>
            <p:cNvSpPr/>
            <p:nvPr/>
          </p:nvSpPr>
          <p:spPr>
            <a:xfrm>
              <a:off x="7258268" y="1980067"/>
              <a:ext cx="795655" cy="2843393"/>
            </a:xfrm>
            <a:custGeom>
              <a:avLst/>
              <a:gdLst>
                <a:gd name="connsiteX0" fmla="*/ 3592 w 795655"/>
                <a:gd name="connsiteY0" fmla="*/ 778373 h 2843393"/>
                <a:gd name="connsiteX1" fmla="*/ 117892 w 795655"/>
                <a:gd name="connsiteY1" fmla="*/ 237353 h 2843393"/>
                <a:gd name="connsiteX2" fmla="*/ 780832 w 795655"/>
                <a:gd name="connsiteY2" fmla="*/ 206873 h 2843393"/>
                <a:gd name="connsiteX3" fmla="*/ 514132 w 795655"/>
                <a:gd name="connsiteY3" fmla="*/ 2843393 h 284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655" h="2843393">
                  <a:moveTo>
                    <a:pt x="3592" y="778373"/>
                  </a:moveTo>
                  <a:cubicBezTo>
                    <a:pt x="-4028" y="555488"/>
                    <a:pt x="-11648" y="332603"/>
                    <a:pt x="117892" y="237353"/>
                  </a:cubicBezTo>
                  <a:cubicBezTo>
                    <a:pt x="247432" y="142103"/>
                    <a:pt x="714792" y="-227467"/>
                    <a:pt x="780832" y="206873"/>
                  </a:cubicBezTo>
                  <a:cubicBezTo>
                    <a:pt x="846872" y="641213"/>
                    <a:pt x="680502" y="1742303"/>
                    <a:pt x="514132" y="2843393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4AF42E-3CD2-4842-8FB7-DAED13483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9239" y="4288938"/>
              <a:ext cx="1728000" cy="10248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AC6015-FAF1-4AEF-A4C3-69911BE7A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8344" y="2685917"/>
              <a:ext cx="1728000" cy="619704"/>
            </a:xfrm>
            <a:prstGeom prst="rect">
              <a:avLst/>
            </a:prstGeom>
          </p:spPr>
        </p:pic>
      </p:grpSp>
      <p:sp>
        <p:nvSpPr>
          <p:cNvPr id="78" name="Text Placeholder 16">
            <a:extLst>
              <a:ext uri="{FF2B5EF4-FFF2-40B4-BE49-F238E27FC236}">
                <a16:creationId xmlns:a16="http://schemas.microsoft.com/office/drawing/2014/main" id="{18940252-2C38-4283-97E4-B4F67508DA95}"/>
              </a:ext>
            </a:extLst>
          </p:cNvPr>
          <p:cNvSpPr txBox="1">
            <a:spLocks/>
          </p:cNvSpPr>
          <p:nvPr/>
        </p:nvSpPr>
        <p:spPr>
          <a:xfrm>
            <a:off x="5561490" y="1880142"/>
            <a:ext cx="1842668" cy="58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000"/>
              </a:lnSpc>
              <a:defRPr/>
            </a:pPr>
            <a:r>
              <a:rPr lang="en-US" sz="1600" dirty="0"/>
              <a:t>Short length of fuse wire</a:t>
            </a:r>
          </a:p>
        </p:txBody>
      </p:sp>
      <p:sp>
        <p:nvSpPr>
          <p:cNvPr id="79" name="Text Placeholder 16">
            <a:extLst>
              <a:ext uri="{FF2B5EF4-FFF2-40B4-BE49-F238E27FC236}">
                <a16:creationId xmlns:a16="http://schemas.microsoft.com/office/drawing/2014/main" id="{D7C3512D-3EFF-4F20-A414-DE3410B982B7}"/>
              </a:ext>
            </a:extLst>
          </p:cNvPr>
          <p:cNvSpPr txBox="1">
            <a:spLocks/>
          </p:cNvSpPr>
          <p:nvPr/>
        </p:nvSpPr>
        <p:spPr>
          <a:xfrm>
            <a:off x="457200" y="5497609"/>
            <a:ext cx="8338457" cy="58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34000"/>
              </a:lnSpc>
              <a:defRPr/>
            </a:pPr>
            <a:r>
              <a:rPr lang="en-US" dirty="0"/>
              <a:t>	This circuit is working normally.</a:t>
            </a:r>
          </a:p>
        </p:txBody>
      </p:sp>
    </p:spTree>
    <p:extLst>
      <p:ext uri="{BB962C8B-B14F-4D97-AF65-F5344CB8AC3E}">
        <p14:creationId xmlns:p14="http://schemas.microsoft.com/office/powerpoint/2010/main" val="889932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working fuse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457200" y="863128"/>
            <a:ext cx="8338457" cy="58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34000"/>
              </a:lnSpc>
              <a:defRPr/>
            </a:pPr>
            <a:r>
              <a:rPr lang="en-US" sz="1400" b="1" dirty="0"/>
              <a:t>To answer: </a:t>
            </a:r>
            <a:r>
              <a:rPr lang="en-US" dirty="0"/>
              <a:t>What happens if the red wire makes a </a:t>
            </a:r>
            <a:r>
              <a:rPr lang="en-US" b="1" dirty="0">
                <a:solidFill>
                  <a:srgbClr val="C00000"/>
                </a:solidFill>
              </a:rPr>
              <a:t>short circuit</a:t>
            </a:r>
            <a:r>
              <a:rPr lang="en-US" dirty="0"/>
              <a:t>?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A34CA6E6-3B7D-4797-9B16-EABFBF198700}"/>
              </a:ext>
            </a:extLst>
          </p:cNvPr>
          <p:cNvSpPr txBox="1">
            <a:spLocks/>
          </p:cNvSpPr>
          <p:nvPr/>
        </p:nvSpPr>
        <p:spPr>
          <a:xfrm>
            <a:off x="457200" y="5497609"/>
            <a:ext cx="8338457" cy="83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3000"/>
              </a:lnSpc>
              <a:spcBef>
                <a:spcPts val="0"/>
              </a:spcBef>
              <a:defRPr/>
            </a:pPr>
            <a:r>
              <a:rPr lang="en-US" sz="1600" dirty="0"/>
              <a:t>Short circuits are often caused by pulling on mains leads.</a:t>
            </a:r>
          </a:p>
          <a:p>
            <a:pPr>
              <a:lnSpc>
                <a:spcPct val="134000"/>
              </a:lnSpc>
              <a:spcBef>
                <a:spcPts val="0"/>
              </a:spcBef>
              <a:defRPr/>
            </a:pPr>
            <a:r>
              <a:rPr lang="en-US" sz="1600" dirty="0"/>
              <a:t>A wire can become loose and move inside a plug or appliance.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38357" y="1598814"/>
            <a:ext cx="7015566" cy="3715008"/>
            <a:chOff x="1038357" y="1598814"/>
            <a:chExt cx="7015566" cy="37150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2C75E7-B9DC-44CF-94C2-68DBD418E019}"/>
                </a:ext>
              </a:extLst>
            </p:cNvPr>
            <p:cNvGrpSpPr/>
            <p:nvPr/>
          </p:nvGrpSpPr>
          <p:grpSpPr>
            <a:xfrm>
              <a:off x="1038357" y="1598814"/>
              <a:ext cx="7015566" cy="3715008"/>
              <a:chOff x="1038357" y="1598814"/>
              <a:chExt cx="7015566" cy="371500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7E47190-8BF0-415E-8ED2-FCD7F5EB2753}"/>
                  </a:ext>
                </a:extLst>
              </p:cNvPr>
              <p:cNvGrpSpPr/>
              <p:nvPr/>
            </p:nvGrpSpPr>
            <p:grpSpPr>
              <a:xfrm>
                <a:off x="1038357" y="1598814"/>
                <a:ext cx="7015566" cy="3715008"/>
                <a:chOff x="1038357" y="1598814"/>
                <a:chExt cx="7015566" cy="3715008"/>
              </a:xfrm>
            </p:grpSpPr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82245391-4C54-4CE9-81C6-5AC838247222}"/>
                    </a:ext>
                  </a:extLst>
                </p:cNvPr>
                <p:cNvGrpSpPr/>
                <p:nvPr/>
              </p:nvGrpSpPr>
              <p:grpSpPr>
                <a:xfrm>
                  <a:off x="1038357" y="1598814"/>
                  <a:ext cx="2802332" cy="2143159"/>
                  <a:chOff x="702595" y="1684702"/>
                  <a:chExt cx="2802332" cy="2143159"/>
                </a:xfrm>
              </p:grpSpPr>
              <p:pic>
                <p:nvPicPr>
                  <p:cNvPr id="226" name="Picture 225">
                    <a:extLst>
                      <a:ext uri="{FF2B5EF4-FFF2-40B4-BE49-F238E27FC236}">
                        <a16:creationId xmlns:a16="http://schemas.microsoft.com/office/drawing/2014/main" id="{111BCEBE-6207-4BAA-9131-3EB2D199EE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02595" y="1684702"/>
                    <a:ext cx="2802332" cy="2143159"/>
                  </a:xfrm>
                  <a:prstGeom prst="rect">
                    <a:avLst/>
                  </a:prstGeom>
                </p:spPr>
              </p:pic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112A82F2-69F7-4CD8-8947-9E2A1E9B2E32}"/>
                      </a:ext>
                    </a:extLst>
                  </p:cNvPr>
                  <p:cNvGrpSpPr/>
                  <p:nvPr/>
                </p:nvGrpSpPr>
                <p:grpSpPr>
                  <a:xfrm>
                    <a:off x="2532399" y="2596019"/>
                    <a:ext cx="440867" cy="47398"/>
                    <a:chOff x="2532045" y="2663202"/>
                    <a:chExt cx="459321" cy="47195"/>
                  </a:xfrm>
                </p:grpSpPr>
                <p:sp>
                  <p:nvSpPr>
                    <p:cNvPr id="238" name="Rectangle: Rounded Corners 237">
                      <a:extLst>
                        <a:ext uri="{FF2B5EF4-FFF2-40B4-BE49-F238E27FC236}">
                          <a16:creationId xmlns:a16="http://schemas.microsoft.com/office/drawing/2014/main" id="{492AE407-0202-435A-BEAD-5FB6E6E36269}"/>
                        </a:ext>
                      </a:extLst>
                    </p:cNvPr>
                    <p:cNvSpPr/>
                    <p:nvPr/>
                  </p:nvSpPr>
                  <p:spPr>
                    <a:xfrm rot="11420244">
                      <a:off x="2532045" y="2663202"/>
                      <a:ext cx="459321" cy="47195"/>
                    </a:xfrm>
                    <a:prstGeom prst="roundRect">
                      <a:avLst/>
                    </a:prstGeom>
                    <a:solidFill>
                      <a:srgbClr val="843C0C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 extrusionH="63500">
                      <a:bevelT w="25400" h="254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239" name="Straight Connector 238">
                      <a:extLst>
                        <a:ext uri="{FF2B5EF4-FFF2-40B4-BE49-F238E27FC236}">
                          <a16:creationId xmlns:a16="http://schemas.microsoft.com/office/drawing/2014/main" id="{AB6E16D4-782A-41CD-A318-DE7D22B79A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6020244">
                      <a:off x="2761598" y="2483290"/>
                      <a:ext cx="0" cy="418033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3C817FAC-3C49-4489-BBB0-33F1CC41329F}"/>
                    </a:ext>
                  </a:extLst>
                </p:cNvPr>
                <p:cNvSpPr/>
                <p:nvPr/>
              </p:nvSpPr>
              <p:spPr>
                <a:xfrm>
                  <a:off x="2583180" y="3360420"/>
                  <a:ext cx="3638467" cy="1612597"/>
                </a:xfrm>
                <a:custGeom>
                  <a:avLst/>
                  <a:gdLst>
                    <a:gd name="connsiteX0" fmla="*/ 0 w 3638467"/>
                    <a:gd name="connsiteY0" fmla="*/ 0 h 1612597"/>
                    <a:gd name="connsiteX1" fmla="*/ 487680 w 3638467"/>
                    <a:gd name="connsiteY1" fmla="*/ 1600200 h 1612597"/>
                    <a:gd name="connsiteX2" fmla="*/ 2827020 w 3638467"/>
                    <a:gd name="connsiteY2" fmla="*/ 739140 h 1612597"/>
                    <a:gd name="connsiteX3" fmla="*/ 3535680 w 3638467"/>
                    <a:gd name="connsiteY3" fmla="*/ 685800 h 1612597"/>
                    <a:gd name="connsiteX4" fmla="*/ 3619500 w 3638467"/>
                    <a:gd name="connsiteY4" fmla="*/ 1424940 h 1612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8467" h="1612597">
                      <a:moveTo>
                        <a:pt x="0" y="0"/>
                      </a:moveTo>
                      <a:cubicBezTo>
                        <a:pt x="8255" y="738505"/>
                        <a:pt x="16510" y="1477010"/>
                        <a:pt x="487680" y="1600200"/>
                      </a:cubicBezTo>
                      <a:cubicBezTo>
                        <a:pt x="958850" y="1723390"/>
                        <a:pt x="2319020" y="891540"/>
                        <a:pt x="2827020" y="739140"/>
                      </a:cubicBezTo>
                      <a:cubicBezTo>
                        <a:pt x="3335020" y="586740"/>
                        <a:pt x="3403600" y="571500"/>
                        <a:pt x="3535680" y="685800"/>
                      </a:cubicBezTo>
                      <a:cubicBezTo>
                        <a:pt x="3667760" y="800100"/>
                        <a:pt x="3643630" y="1112520"/>
                        <a:pt x="3619500" y="1424940"/>
                      </a:cubicBezTo>
                    </a:path>
                  </a:pathLst>
                </a:custGeom>
                <a:noFill/>
                <a:ln w="38100" cap="rnd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B43CE4AC-53F7-450A-A25A-E44D82CB80ED}"/>
                    </a:ext>
                  </a:extLst>
                </p:cNvPr>
                <p:cNvSpPr/>
                <p:nvPr/>
              </p:nvSpPr>
              <p:spPr>
                <a:xfrm>
                  <a:off x="3162300" y="2078310"/>
                  <a:ext cx="2545080" cy="2107220"/>
                </a:xfrm>
                <a:custGeom>
                  <a:avLst/>
                  <a:gdLst>
                    <a:gd name="connsiteX0" fmla="*/ 0 w 2545080"/>
                    <a:gd name="connsiteY0" fmla="*/ 1289730 h 2107220"/>
                    <a:gd name="connsiteX1" fmla="*/ 441960 w 2545080"/>
                    <a:gd name="connsiteY1" fmla="*/ 2059350 h 2107220"/>
                    <a:gd name="connsiteX2" fmla="*/ 2065020 w 2545080"/>
                    <a:gd name="connsiteY2" fmla="*/ 62910 h 2107220"/>
                    <a:gd name="connsiteX3" fmla="*/ 2545080 w 2545080"/>
                    <a:gd name="connsiteY3" fmla="*/ 695370 h 2107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45080" h="2107220">
                      <a:moveTo>
                        <a:pt x="0" y="1289730"/>
                      </a:moveTo>
                      <a:cubicBezTo>
                        <a:pt x="48895" y="1776775"/>
                        <a:pt x="97790" y="2263820"/>
                        <a:pt x="441960" y="2059350"/>
                      </a:cubicBezTo>
                      <a:cubicBezTo>
                        <a:pt x="786130" y="1854880"/>
                        <a:pt x="1714500" y="290240"/>
                        <a:pt x="2065020" y="62910"/>
                      </a:cubicBezTo>
                      <a:cubicBezTo>
                        <a:pt x="2415540" y="-164420"/>
                        <a:pt x="2480310" y="265475"/>
                        <a:pt x="2545080" y="695370"/>
                      </a:cubicBezTo>
                    </a:path>
                  </a:pathLst>
                </a:custGeom>
                <a:noFill/>
                <a:ln w="38100" cap="rnd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E3F4B07-CA04-4612-A1E4-923F33287C40}"/>
                    </a:ext>
                  </a:extLst>
                </p:cNvPr>
                <p:cNvSpPr/>
                <p:nvPr/>
              </p:nvSpPr>
              <p:spPr>
                <a:xfrm>
                  <a:off x="7258268" y="1980067"/>
                  <a:ext cx="795655" cy="2843393"/>
                </a:xfrm>
                <a:custGeom>
                  <a:avLst/>
                  <a:gdLst>
                    <a:gd name="connsiteX0" fmla="*/ 3592 w 795655"/>
                    <a:gd name="connsiteY0" fmla="*/ 778373 h 2843393"/>
                    <a:gd name="connsiteX1" fmla="*/ 117892 w 795655"/>
                    <a:gd name="connsiteY1" fmla="*/ 237353 h 2843393"/>
                    <a:gd name="connsiteX2" fmla="*/ 780832 w 795655"/>
                    <a:gd name="connsiteY2" fmla="*/ 206873 h 2843393"/>
                    <a:gd name="connsiteX3" fmla="*/ 514132 w 795655"/>
                    <a:gd name="connsiteY3" fmla="*/ 2843393 h 2843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5655" h="2843393">
                      <a:moveTo>
                        <a:pt x="3592" y="778373"/>
                      </a:moveTo>
                      <a:cubicBezTo>
                        <a:pt x="-4028" y="555488"/>
                        <a:pt x="-11648" y="332603"/>
                        <a:pt x="117892" y="237353"/>
                      </a:cubicBezTo>
                      <a:cubicBezTo>
                        <a:pt x="247432" y="142103"/>
                        <a:pt x="714792" y="-227467"/>
                        <a:pt x="780832" y="206873"/>
                      </a:cubicBezTo>
                      <a:cubicBezTo>
                        <a:pt x="846872" y="641213"/>
                        <a:pt x="680502" y="1742303"/>
                        <a:pt x="514132" y="2843393"/>
                      </a:cubicBezTo>
                    </a:path>
                  </a:pathLst>
                </a:custGeom>
                <a:noFill/>
                <a:ln w="38100" cap="rnd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C04AF42E-3CD2-4842-8FB7-DAED13483D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29239" y="4288938"/>
                  <a:ext cx="1728000" cy="1024884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31AC6015-FAF1-4AEF-A4C3-69911BE7A9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28344" y="2685917"/>
                  <a:ext cx="1728000" cy="619704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718EFA5-DB43-49D6-A8AA-0F767D51E51D}"/>
                  </a:ext>
                </a:extLst>
              </p:cNvPr>
              <p:cNvGrpSpPr/>
              <p:nvPr/>
            </p:nvGrpSpPr>
            <p:grpSpPr>
              <a:xfrm>
                <a:off x="6152108" y="3123104"/>
                <a:ext cx="1218583" cy="1555022"/>
                <a:chOff x="6152108" y="3123104"/>
                <a:chExt cx="1218583" cy="1555022"/>
              </a:xfrm>
            </p:grpSpPr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700317C1-BA5D-4208-8209-1ECDF61DF454}"/>
                    </a:ext>
                  </a:extLst>
                </p:cNvPr>
                <p:cNvSpPr/>
                <p:nvPr/>
              </p:nvSpPr>
              <p:spPr>
                <a:xfrm>
                  <a:off x="6176642" y="3486150"/>
                  <a:ext cx="1194049" cy="919671"/>
                </a:xfrm>
                <a:custGeom>
                  <a:avLst/>
                  <a:gdLst>
                    <a:gd name="connsiteX0" fmla="*/ 14608 w 1194049"/>
                    <a:gd name="connsiteY0" fmla="*/ 909638 h 919671"/>
                    <a:gd name="connsiteX1" fmla="*/ 33658 w 1194049"/>
                    <a:gd name="connsiteY1" fmla="*/ 852488 h 919671"/>
                    <a:gd name="connsiteX2" fmla="*/ 309883 w 1194049"/>
                    <a:gd name="connsiteY2" fmla="*/ 404813 h 919671"/>
                    <a:gd name="connsiteX3" fmla="*/ 1148083 w 1194049"/>
                    <a:gd name="connsiteY3" fmla="*/ 728663 h 919671"/>
                    <a:gd name="connsiteX4" fmla="*/ 1009971 w 1194049"/>
                    <a:gd name="connsiteY4" fmla="*/ 0 h 91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4049" h="919671">
                      <a:moveTo>
                        <a:pt x="14608" y="909638"/>
                      </a:moveTo>
                      <a:cubicBezTo>
                        <a:pt x="-474" y="923132"/>
                        <a:pt x="-15555" y="936626"/>
                        <a:pt x="33658" y="852488"/>
                      </a:cubicBezTo>
                      <a:cubicBezTo>
                        <a:pt x="82871" y="768350"/>
                        <a:pt x="124146" y="425450"/>
                        <a:pt x="309883" y="404813"/>
                      </a:cubicBezTo>
                      <a:cubicBezTo>
                        <a:pt x="495620" y="384176"/>
                        <a:pt x="1031402" y="796132"/>
                        <a:pt x="1148083" y="728663"/>
                      </a:cubicBezTo>
                      <a:cubicBezTo>
                        <a:pt x="1264764" y="661194"/>
                        <a:pt x="1137367" y="330597"/>
                        <a:pt x="1009971" y="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Snip Single Corner Rectangle 224">
                  <a:extLst>
                    <a:ext uri="{FF2B5EF4-FFF2-40B4-BE49-F238E27FC236}">
                      <a16:creationId xmlns:a16="http://schemas.microsoft.com/office/drawing/2014/main" id="{A1AEEB28-5A7A-4E06-93E7-F77DF68B31C2}"/>
                    </a:ext>
                  </a:extLst>
                </p:cNvPr>
                <p:cNvSpPr/>
                <p:nvPr/>
              </p:nvSpPr>
              <p:spPr>
                <a:xfrm rot="5400000">
                  <a:off x="6041864" y="4456334"/>
                  <a:ext cx="332036" cy="111547"/>
                </a:xfrm>
                <a:prstGeom prst="snip1Rect">
                  <a:avLst>
                    <a:gd name="adj" fmla="val 27146"/>
                  </a:avLst>
                </a:prstGeom>
                <a:solidFill>
                  <a:srgbClr val="C00000"/>
                </a:solidFill>
                <a:ln>
                  <a:solidFill>
                    <a:srgbClr val="7A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E951A26C-9911-41F9-9CB3-178EC955FE67}"/>
                    </a:ext>
                  </a:extLst>
                </p:cNvPr>
                <p:cNvGrpSpPr/>
                <p:nvPr/>
              </p:nvGrpSpPr>
              <p:grpSpPr>
                <a:xfrm rot="17050461">
                  <a:off x="6909681" y="3022897"/>
                  <a:ext cx="272769" cy="473183"/>
                  <a:chOff x="6660367" y="3028820"/>
                  <a:chExt cx="272769" cy="473183"/>
                </a:xfrm>
              </p:grpSpPr>
              <p:sp>
                <p:nvSpPr>
                  <p:cNvPr id="22" name="Round Same Side Corner Rectangle 3">
                    <a:extLst>
                      <a:ext uri="{FF2B5EF4-FFF2-40B4-BE49-F238E27FC236}">
                        <a16:creationId xmlns:a16="http://schemas.microsoft.com/office/drawing/2014/main" id="{78C1CE3B-4C82-4EBC-A5DF-AA2121C1394B}"/>
                      </a:ext>
                    </a:extLst>
                  </p:cNvPr>
                  <p:cNvSpPr/>
                  <p:nvPr/>
                </p:nvSpPr>
                <p:spPr>
                  <a:xfrm rot="13145608">
                    <a:off x="6860770" y="3028820"/>
                    <a:ext cx="72366" cy="216000"/>
                  </a:xfrm>
                  <a:prstGeom prst="round2SameRect">
                    <a:avLst>
                      <a:gd name="adj1" fmla="val 0"/>
                      <a:gd name="adj2" fmla="val 35777"/>
                    </a:avLst>
                  </a:prstGeom>
                  <a:gradFill>
                    <a:gsLst>
                      <a:gs pos="0">
                        <a:schemeClr val="accent3">
                          <a:lumMod val="3000"/>
                          <a:lumOff val="97000"/>
                        </a:schemeClr>
                      </a:gs>
                      <a:gs pos="35000">
                        <a:schemeClr val="accent3">
                          <a:lumMod val="0"/>
                          <a:lumOff val="100000"/>
                        </a:schemeClr>
                      </a:gs>
                      <a:gs pos="100000">
                        <a:schemeClr val="accent3">
                          <a:lumMod val="100000"/>
                        </a:schemeClr>
                      </a:gs>
                    </a:gsLst>
                    <a:lin ang="10800000" scaled="1"/>
                  </a:gra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" name="Snip Single Corner Rectangle 224">
                    <a:extLst>
                      <a:ext uri="{FF2B5EF4-FFF2-40B4-BE49-F238E27FC236}">
                        <a16:creationId xmlns:a16="http://schemas.microsoft.com/office/drawing/2014/main" id="{E4EFDA9B-FC2C-4E1F-A0A0-30CF545D37D5}"/>
                      </a:ext>
                    </a:extLst>
                  </p:cNvPr>
                  <p:cNvSpPr/>
                  <p:nvPr/>
                </p:nvSpPr>
                <p:spPr>
                  <a:xfrm rot="18545608">
                    <a:off x="6550123" y="3280211"/>
                    <a:ext cx="332036" cy="111547"/>
                  </a:xfrm>
                  <a:prstGeom prst="snip1Rect">
                    <a:avLst>
                      <a:gd name="adj" fmla="val 27146"/>
                    </a:avLst>
                  </a:prstGeom>
                  <a:solidFill>
                    <a:srgbClr val="C00000"/>
                  </a:solidFill>
                  <a:ln>
                    <a:solidFill>
                      <a:srgbClr val="7A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10" name="Rectangle 9"/>
            <p:cNvSpPr/>
            <p:nvPr/>
          </p:nvSpPr>
          <p:spPr>
            <a:xfrm>
              <a:off x="7127304" y="4413069"/>
              <a:ext cx="4867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19050">
                    <a:solidFill>
                      <a:srgbClr val="006580"/>
                    </a:solidFill>
                    <a:prstDash val="solid"/>
                  </a:ln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?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48957" y="2286187"/>
              <a:ext cx="48677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19050">
                    <a:solidFill>
                      <a:srgbClr val="006580"/>
                    </a:solidFill>
                    <a:prstDash val="solid"/>
                  </a:ln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?</a:t>
              </a:r>
            </a:p>
          </p:txBody>
        </p:sp>
      </p:grpSp>
      <p:sp>
        <p:nvSpPr>
          <p:cNvPr id="28" name="Rounded Rectangle 18">
            <a:hlinkClick r:id="rId7" action="ppaction://hlinksldjump"/>
            <a:extLst>
              <a:ext uri="{FF2B5EF4-FFF2-40B4-BE49-F238E27FC236}">
                <a16:creationId xmlns:a16="http://schemas.microsoft.com/office/drawing/2014/main" id="{C9E139C2-CC8C-4E0A-954E-B156F40BB7F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128017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585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457200" y="863127"/>
            <a:ext cx="8029575" cy="1081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34000"/>
              </a:lnSpc>
              <a:defRPr/>
            </a:pPr>
            <a:r>
              <a:rPr lang="en-US" dirty="0"/>
              <a:t>The case of this washing machine is made of metal.</a:t>
            </a:r>
          </a:p>
          <a:p>
            <a:pPr marL="363538" indent="-363538">
              <a:lnSpc>
                <a:spcPct val="134000"/>
              </a:lnSpc>
              <a:defRPr/>
            </a:pPr>
            <a:r>
              <a:rPr lang="en-US" dirty="0"/>
              <a:t>An earth wire is screwed onto the inside of the metal case.</a:t>
            </a:r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>
              <a:lnSpc>
                <a:spcPct val="134000"/>
              </a:lnSpc>
              <a:defRPr/>
            </a:pPr>
            <a:r>
              <a:rPr lang="en-US" dirty="0"/>
              <a:t>The earth wire completes a circuit </a:t>
            </a:r>
            <a:r>
              <a:rPr lang="en-US" b="1" dirty="0"/>
              <a:t>only</a:t>
            </a:r>
            <a:r>
              <a:rPr lang="en-US" dirty="0"/>
              <a:t> if a live wire touches the metal case.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455" y="1944914"/>
            <a:ext cx="5027064" cy="27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8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585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457200" y="863127"/>
            <a:ext cx="8029575" cy="1081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34000"/>
              </a:lnSpc>
              <a:defRPr/>
            </a:pPr>
            <a:r>
              <a:rPr lang="en-US" dirty="0"/>
              <a:t>This is a model of the circuit connected to the washing machine.</a:t>
            </a:r>
          </a:p>
          <a:p>
            <a:pPr marL="363538" indent="-363538">
              <a:lnSpc>
                <a:spcPct val="134000"/>
              </a:lnSpc>
              <a:defRPr/>
            </a:pPr>
            <a:r>
              <a:rPr lang="en-US" dirty="0"/>
              <a:t>The tin can represents the metal case of the washing machine.</a:t>
            </a:r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marL="363538" indent="-363538">
              <a:lnSpc>
                <a:spcPct val="134000"/>
              </a:lnSpc>
              <a:defRPr/>
            </a:pPr>
            <a:endParaRPr lang="en-US" dirty="0"/>
          </a:p>
          <a:p>
            <a:pPr algn="ctr">
              <a:lnSpc>
                <a:spcPct val="134000"/>
              </a:lnSpc>
              <a:defRPr/>
            </a:pPr>
            <a:endParaRPr lang="en-US" sz="1400" i="1" dirty="0"/>
          </a:p>
          <a:p>
            <a:pPr algn="ctr">
              <a:lnSpc>
                <a:spcPct val="134000"/>
              </a:lnSpc>
              <a:defRPr/>
            </a:pPr>
            <a:endParaRPr lang="en-US" sz="1400" i="1" dirty="0"/>
          </a:p>
          <a:p>
            <a:pPr algn="ctr">
              <a:lnSpc>
                <a:spcPct val="134000"/>
              </a:lnSpc>
              <a:defRPr/>
            </a:pPr>
            <a:r>
              <a:rPr lang="en-US" sz="1400" i="1" dirty="0"/>
              <a:t>An earth wire is coloured green and yellow.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10037" y="1836193"/>
            <a:ext cx="4323900" cy="3148648"/>
            <a:chOff x="2310037" y="1836193"/>
            <a:chExt cx="4323900" cy="31486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0037" y="1836193"/>
              <a:ext cx="4323900" cy="314864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3233737" y="2595562"/>
              <a:ext cx="2053431" cy="1212057"/>
            </a:xfrm>
            <a:custGeom>
              <a:avLst/>
              <a:gdLst>
                <a:gd name="connsiteX0" fmla="*/ 0 w 2057400"/>
                <a:gd name="connsiteY0" fmla="*/ 1219200 h 1219200"/>
                <a:gd name="connsiteX1" fmla="*/ 920750 w 2057400"/>
                <a:gd name="connsiteY1" fmla="*/ 758825 h 1219200"/>
                <a:gd name="connsiteX2" fmla="*/ 2057400 w 2057400"/>
                <a:gd name="connsiteY2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1219200">
                  <a:moveTo>
                    <a:pt x="0" y="1219200"/>
                  </a:moveTo>
                  <a:cubicBezTo>
                    <a:pt x="288925" y="1090612"/>
                    <a:pt x="577850" y="962025"/>
                    <a:pt x="920750" y="758825"/>
                  </a:cubicBezTo>
                  <a:cubicBezTo>
                    <a:pt x="1263650" y="555625"/>
                    <a:pt x="1660525" y="277812"/>
                    <a:pt x="2057400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8426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585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517586" y="1346205"/>
            <a:ext cx="3640302" cy="19922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What will happen if the loose wire touches the metal case?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517584" y="3960000"/>
            <a:ext cx="3640303" cy="199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Why do you think this will happen?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57887" y="1836193"/>
            <a:ext cx="4323900" cy="3148648"/>
            <a:chOff x="4157887" y="1836193"/>
            <a:chExt cx="4323900" cy="31486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7887" y="1836193"/>
              <a:ext cx="4323900" cy="3148648"/>
            </a:xfrm>
            <a:prstGeom prst="rect">
              <a:avLst/>
            </a:prstGeom>
          </p:spPr>
        </p:pic>
        <p:sp>
          <p:nvSpPr>
            <p:cNvPr id="2" name="Freeform 1"/>
            <p:cNvSpPr/>
            <p:nvPr/>
          </p:nvSpPr>
          <p:spPr>
            <a:xfrm>
              <a:off x="5080000" y="2590800"/>
              <a:ext cx="2057400" cy="1219200"/>
            </a:xfrm>
            <a:custGeom>
              <a:avLst/>
              <a:gdLst>
                <a:gd name="connsiteX0" fmla="*/ 0 w 2057400"/>
                <a:gd name="connsiteY0" fmla="*/ 1219200 h 1219200"/>
                <a:gd name="connsiteX1" fmla="*/ 920750 w 2057400"/>
                <a:gd name="connsiteY1" fmla="*/ 758825 h 1219200"/>
                <a:gd name="connsiteX2" fmla="*/ 2057400 w 2057400"/>
                <a:gd name="connsiteY2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1219200">
                  <a:moveTo>
                    <a:pt x="0" y="1219200"/>
                  </a:moveTo>
                  <a:cubicBezTo>
                    <a:pt x="288925" y="1090612"/>
                    <a:pt x="577850" y="962025"/>
                    <a:pt x="920750" y="758825"/>
                  </a:cubicBezTo>
                  <a:cubicBezTo>
                    <a:pt x="1263650" y="555625"/>
                    <a:pt x="1660525" y="277812"/>
                    <a:pt x="2057400" y="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4993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Earthing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517584" y="2191109"/>
            <a:ext cx="3461169" cy="15872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happens?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517583" y="3960000"/>
            <a:ext cx="7435792" cy="2288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</a:t>
            </a:r>
          </a:p>
          <a:p>
            <a:pPr marL="361950" lvl="0" indent="-361950">
              <a:defRPr/>
            </a:pPr>
            <a:r>
              <a:rPr lang="en-US" b="1" dirty="0"/>
              <a:t>1.</a:t>
            </a:r>
            <a:r>
              <a:rPr lang="en-US" dirty="0"/>
              <a:t>	Were your prediction and explanation correct?</a:t>
            </a:r>
          </a:p>
          <a:p>
            <a:pPr marL="361950" indent="-361950">
              <a:spcAft>
                <a:spcPts val="600"/>
              </a:spcAft>
              <a:defRPr/>
            </a:pPr>
            <a:r>
              <a:rPr lang="en-GB" dirty="0"/>
              <a:t>	Try to improve your first explanation to explain what happened more clearly.</a:t>
            </a:r>
          </a:p>
          <a:p>
            <a:pPr marL="361950" indent="-361950">
              <a:defRPr/>
            </a:pPr>
            <a:r>
              <a:rPr lang="en-GB" b="1" dirty="0"/>
              <a:t>2.</a:t>
            </a:r>
            <a:r>
              <a:rPr lang="en-GB" dirty="0"/>
              <a:t>	What would happen if there was no earth wire when the loose wire touches? </a:t>
            </a:r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457200" y="1008000"/>
            <a:ext cx="5080959" cy="749153"/>
          </a:xfrm>
          <a:prstGeom prst="rect">
            <a:avLst/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what happens when the loose wire touches the metal case.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C9E139C2-CC8C-4E0A-954E-B156F40BB7F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57887" y="1255168"/>
            <a:ext cx="4323900" cy="3148648"/>
            <a:chOff x="4157887" y="1255168"/>
            <a:chExt cx="4323900" cy="31486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7887" y="1255168"/>
              <a:ext cx="4323900" cy="3148648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5081588" y="2004321"/>
              <a:ext cx="2050256" cy="1219892"/>
            </a:xfrm>
            <a:custGeom>
              <a:avLst/>
              <a:gdLst>
                <a:gd name="connsiteX0" fmla="*/ 0 w 2057400"/>
                <a:gd name="connsiteY0" fmla="*/ 1219200 h 1219200"/>
                <a:gd name="connsiteX1" fmla="*/ 920750 w 2057400"/>
                <a:gd name="connsiteY1" fmla="*/ 758825 h 1219200"/>
                <a:gd name="connsiteX2" fmla="*/ 2057400 w 2057400"/>
                <a:gd name="connsiteY2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1219200">
                  <a:moveTo>
                    <a:pt x="0" y="1219200"/>
                  </a:moveTo>
                  <a:cubicBezTo>
                    <a:pt x="288925" y="1090612"/>
                    <a:pt x="577850" y="962025"/>
                    <a:pt x="920750" y="758825"/>
                  </a:cubicBezTo>
                  <a:cubicBezTo>
                    <a:pt x="1263650" y="555625"/>
                    <a:pt x="1660525" y="277812"/>
                    <a:pt x="2057400" y="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7466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Shocking!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457199" y="863127"/>
            <a:ext cx="8218967" cy="150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Mains electricity in the UK is 230 V.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This is high enough to cause an electric shock.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The bigger the current, the more harmful an electric shock could be.</a:t>
            </a:r>
          </a:p>
        </p:txBody>
      </p:sp>
      <p:pic>
        <p:nvPicPr>
          <p:cNvPr id="1026" name="Picture 2" descr="Free vector graphics of Electric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26" y="2471225"/>
            <a:ext cx="3489647" cy="30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4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Shocking!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457200" y="863127"/>
            <a:ext cx="8039100" cy="1013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dirty="0"/>
              <a:t>Read the descriptions of electric shocks.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Match each description to the current that can cause it. </a:t>
            </a:r>
          </a:p>
        </p:txBody>
      </p:sp>
      <p:pic>
        <p:nvPicPr>
          <p:cNvPr id="1026" name="Picture 2" descr="Free vector graphics of Electric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0" y="846210"/>
            <a:ext cx="1024952" cy="902158"/>
          </a:xfrm>
          <a:prstGeom prst="rect">
            <a:avLst/>
          </a:prstGeom>
          <a:solidFill>
            <a:schemeClr val="bg1"/>
          </a:solidFill>
          <a:extLst/>
        </p:spPr>
      </p:pic>
      <p:grpSp>
        <p:nvGrpSpPr>
          <p:cNvPr id="4" name="Group 3"/>
          <p:cNvGrpSpPr/>
          <p:nvPr/>
        </p:nvGrpSpPr>
        <p:grpSpPr>
          <a:xfrm>
            <a:off x="434689" y="1946421"/>
            <a:ext cx="8084122" cy="3591103"/>
            <a:chOff x="329050" y="2071113"/>
            <a:chExt cx="8084122" cy="3591103"/>
          </a:xfrm>
        </p:grpSpPr>
        <p:grpSp>
          <p:nvGrpSpPr>
            <p:cNvPr id="19" name="Group 18"/>
            <p:cNvGrpSpPr/>
            <p:nvPr/>
          </p:nvGrpSpPr>
          <p:grpSpPr>
            <a:xfrm>
              <a:off x="6127177" y="2071113"/>
              <a:ext cx="2285995" cy="3591103"/>
              <a:chOff x="6127177" y="2071113"/>
              <a:chExt cx="2285995" cy="359110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9B7372-D90F-4D86-98C0-55968A44AD24}"/>
                  </a:ext>
                </a:extLst>
              </p:cNvPr>
              <p:cNvSpPr txBox="1"/>
              <p:nvPr/>
            </p:nvSpPr>
            <p:spPr>
              <a:xfrm>
                <a:off x="6348847" y="2071113"/>
                <a:ext cx="2064325" cy="495600"/>
              </a:xfrm>
              <a:prstGeom prst="rect">
                <a:avLst/>
              </a:prstGeom>
              <a:solidFill>
                <a:srgbClr val="FAFAEA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14000"/>
                  </a:lnSpc>
                  <a:defRPr/>
                </a:pPr>
                <a:r>
                  <a:rPr lang="en-US" sz="16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0.0005 A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9B7372-D90F-4D86-98C0-55968A44AD24}"/>
                  </a:ext>
                </a:extLst>
              </p:cNvPr>
              <p:cNvSpPr txBox="1"/>
              <p:nvPr/>
            </p:nvSpPr>
            <p:spPr>
              <a:xfrm>
                <a:off x="6348847" y="2681115"/>
                <a:ext cx="2064325" cy="495600"/>
              </a:xfrm>
              <a:prstGeom prst="rect">
                <a:avLst/>
              </a:prstGeom>
              <a:solidFill>
                <a:srgbClr val="FAFAEA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14000"/>
                  </a:lnSpc>
                  <a:defRPr/>
                </a:pPr>
                <a:r>
                  <a:rPr lang="en-US" sz="16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0.005 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9B7372-D90F-4D86-98C0-55968A44AD24}"/>
                  </a:ext>
                </a:extLst>
              </p:cNvPr>
              <p:cNvSpPr txBox="1"/>
              <p:nvPr/>
            </p:nvSpPr>
            <p:spPr>
              <a:xfrm>
                <a:off x="6348846" y="3291117"/>
                <a:ext cx="2064325" cy="495600"/>
              </a:xfrm>
              <a:prstGeom prst="rect">
                <a:avLst/>
              </a:prstGeom>
              <a:solidFill>
                <a:srgbClr val="FAFAEA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14000"/>
                  </a:lnSpc>
                  <a:defRPr/>
                </a:pPr>
                <a:r>
                  <a:rPr lang="en-US" sz="16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0.01 A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9B7372-D90F-4D86-98C0-55968A44AD24}"/>
                  </a:ext>
                </a:extLst>
              </p:cNvPr>
              <p:cNvSpPr txBox="1"/>
              <p:nvPr/>
            </p:nvSpPr>
            <p:spPr>
              <a:xfrm>
                <a:off x="6348846" y="3913924"/>
                <a:ext cx="2064325" cy="495600"/>
              </a:xfrm>
              <a:prstGeom prst="rect">
                <a:avLst/>
              </a:prstGeom>
              <a:solidFill>
                <a:srgbClr val="FAFAEA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14000"/>
                  </a:lnSpc>
                  <a:defRPr/>
                </a:pPr>
                <a:r>
                  <a:rPr lang="en-US" sz="16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0.1 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9B7372-D90F-4D86-98C0-55968A44AD24}"/>
                  </a:ext>
                </a:extLst>
              </p:cNvPr>
              <p:cNvSpPr txBox="1"/>
              <p:nvPr/>
            </p:nvSpPr>
            <p:spPr>
              <a:xfrm>
                <a:off x="6348846" y="4536731"/>
                <a:ext cx="2064325" cy="495600"/>
              </a:xfrm>
              <a:prstGeom prst="rect">
                <a:avLst/>
              </a:prstGeom>
              <a:solidFill>
                <a:srgbClr val="FAFAEA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14000"/>
                  </a:lnSpc>
                  <a:defRPr/>
                </a:pPr>
                <a:r>
                  <a:rPr lang="en-US" sz="16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 A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9B7372-D90F-4D86-98C0-55968A44AD24}"/>
                  </a:ext>
                </a:extLst>
              </p:cNvPr>
              <p:cNvSpPr txBox="1"/>
              <p:nvPr/>
            </p:nvSpPr>
            <p:spPr>
              <a:xfrm>
                <a:off x="6348845" y="5166616"/>
                <a:ext cx="2064325" cy="495600"/>
              </a:xfrm>
              <a:prstGeom prst="rect">
                <a:avLst/>
              </a:prstGeom>
              <a:solidFill>
                <a:srgbClr val="FAFAEA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14000"/>
                  </a:lnSpc>
                  <a:defRPr/>
                </a:pPr>
                <a:r>
                  <a:rPr lang="en-US" sz="16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10 A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127177" y="2071113"/>
                <a:ext cx="217054" cy="496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2">
                        <a:lumMod val="50000"/>
                      </a:schemeClr>
                    </a:solidFill>
                  </a:rPr>
                  <a:t>●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27177" y="2689974"/>
                <a:ext cx="217054" cy="496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2">
                        <a:lumMod val="50000"/>
                      </a:schemeClr>
                    </a:solidFill>
                  </a:rPr>
                  <a:t>●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127177" y="3308835"/>
                <a:ext cx="217054" cy="496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2">
                        <a:lumMod val="50000"/>
                      </a:schemeClr>
                    </a:solidFill>
                  </a:rPr>
                  <a:t>●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127177" y="5165416"/>
                <a:ext cx="217054" cy="496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2">
                        <a:lumMod val="50000"/>
                      </a:schemeClr>
                    </a:solidFill>
                  </a:rPr>
                  <a:t>●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27177" y="3927696"/>
                <a:ext cx="217054" cy="496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2">
                        <a:lumMod val="50000"/>
                      </a:schemeClr>
                    </a:solidFill>
                  </a:rPr>
                  <a:t>●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127177" y="4546557"/>
                <a:ext cx="217054" cy="496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2">
                        <a:lumMod val="50000"/>
                      </a:schemeClr>
                    </a:solidFill>
                  </a:rPr>
                  <a:t>●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29050" y="2387110"/>
              <a:ext cx="4055914" cy="2959109"/>
              <a:chOff x="235531" y="2387110"/>
              <a:chExt cx="4055914" cy="295910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57200" y="2387110"/>
                <a:ext cx="3834245" cy="2959109"/>
                <a:chOff x="457200" y="2387110"/>
                <a:chExt cx="3834245" cy="2959109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457200" y="2387110"/>
                  <a:ext cx="3617192" cy="2959109"/>
                  <a:chOff x="457197" y="2114107"/>
                  <a:chExt cx="3617192" cy="2959109"/>
                </a:xfrm>
              </p:grpSpPr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929B7372-D90F-4D86-98C0-55968A44AD24}"/>
                      </a:ext>
                    </a:extLst>
                  </p:cNvPr>
                  <p:cNvSpPr txBox="1"/>
                  <p:nvPr/>
                </p:nvSpPr>
                <p:spPr>
                  <a:xfrm>
                    <a:off x="457198" y="2114107"/>
                    <a:ext cx="3617191" cy="648000"/>
                  </a:xfrm>
                  <a:prstGeom prst="rect">
                    <a:avLst/>
                  </a:prstGeom>
                  <a:solidFill>
                    <a:srgbClr val="FAFAEA"/>
                  </a:solidFill>
                  <a:ln>
                    <a:solidFill>
                      <a:schemeClr val="tx2">
                        <a:lumMod val="50000"/>
                      </a:schemeClr>
                    </a:solidFill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  <a:defRPr/>
                    </a:pPr>
                    <a:r>
                      <a: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Shock that is just felt.</a:t>
                    </a: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29B7372-D90F-4D86-98C0-55968A44AD24}"/>
                      </a:ext>
                    </a:extLst>
                  </p:cNvPr>
                  <p:cNvSpPr txBox="1"/>
                  <p:nvPr/>
                </p:nvSpPr>
                <p:spPr>
                  <a:xfrm>
                    <a:off x="457198" y="2884477"/>
                    <a:ext cx="3617191" cy="648000"/>
                  </a:xfrm>
                  <a:prstGeom prst="rect">
                    <a:avLst/>
                  </a:prstGeom>
                  <a:solidFill>
                    <a:srgbClr val="FAFAEA"/>
                  </a:solidFill>
                  <a:ln>
                    <a:solidFill>
                      <a:schemeClr val="tx2">
                        <a:lumMod val="50000"/>
                      </a:schemeClr>
                    </a:solidFill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  <a:defRPr/>
                    </a:pPr>
                    <a:r>
                      <a: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Shock that is painful.</a:t>
                    </a:r>
                  </a:p>
                </p:txBody>
              </p: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929B7372-D90F-4D86-98C0-55968A44AD24}"/>
                      </a:ext>
                    </a:extLst>
                  </p:cNvPr>
                  <p:cNvSpPr txBox="1"/>
                  <p:nvPr/>
                </p:nvSpPr>
                <p:spPr>
                  <a:xfrm>
                    <a:off x="457198" y="3654847"/>
                    <a:ext cx="3617191" cy="648000"/>
                  </a:xfrm>
                  <a:prstGeom prst="rect">
                    <a:avLst/>
                  </a:prstGeom>
                  <a:solidFill>
                    <a:srgbClr val="FAFAEA"/>
                  </a:solidFill>
                  <a:ln>
                    <a:solidFill>
                      <a:schemeClr val="tx2">
                        <a:lumMod val="50000"/>
                      </a:schemeClr>
                    </a:solidFill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  <a:defRPr/>
                    </a:pPr>
                    <a:r>
                      <a: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Shock that contracts muscles and a grip can’t be released.</a:t>
                    </a:r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29B7372-D90F-4D86-98C0-55968A44AD24}"/>
                      </a:ext>
                    </a:extLst>
                  </p:cNvPr>
                  <p:cNvSpPr txBox="1"/>
                  <p:nvPr/>
                </p:nvSpPr>
                <p:spPr>
                  <a:xfrm>
                    <a:off x="457197" y="4425216"/>
                    <a:ext cx="3617191" cy="648000"/>
                  </a:xfrm>
                  <a:prstGeom prst="rect">
                    <a:avLst/>
                  </a:prstGeom>
                  <a:solidFill>
                    <a:srgbClr val="FAFAEA"/>
                  </a:solidFill>
                  <a:ln>
                    <a:solidFill>
                      <a:schemeClr val="tx2">
                        <a:lumMod val="50000"/>
                      </a:schemeClr>
                    </a:solidFill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  <a:defRPr/>
                    </a:pPr>
                    <a:r>
                      <a: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Shock that can cause a heart attack or serious burns.</a:t>
                    </a:r>
                  </a:p>
                </p:txBody>
              </p:sp>
            </p:grpSp>
            <p:sp>
              <p:nvSpPr>
                <p:cNvPr id="5" name="Rectangle 4"/>
                <p:cNvSpPr/>
                <p:nvPr/>
              </p:nvSpPr>
              <p:spPr>
                <a:xfrm>
                  <a:off x="4074391" y="2387110"/>
                  <a:ext cx="217054" cy="64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>
                      <a:solidFill>
                        <a:schemeClr val="tx2">
                          <a:lumMod val="50000"/>
                        </a:schemeClr>
                      </a:solidFill>
                    </a:rPr>
                    <a:t>●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074391" y="3157480"/>
                  <a:ext cx="217054" cy="64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>
                      <a:solidFill>
                        <a:schemeClr val="tx2">
                          <a:lumMod val="50000"/>
                        </a:schemeClr>
                      </a:solidFill>
                    </a:rPr>
                    <a:t>●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074391" y="3927850"/>
                  <a:ext cx="217054" cy="64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>
                      <a:solidFill>
                        <a:schemeClr val="tx2">
                          <a:lumMod val="50000"/>
                        </a:schemeClr>
                      </a:solidFill>
                    </a:rPr>
                    <a:t>●</a:t>
                  </a: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074391" y="4698219"/>
                  <a:ext cx="217054" cy="64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>
                      <a:solidFill>
                        <a:schemeClr val="tx2">
                          <a:lumMod val="50000"/>
                        </a:schemeClr>
                      </a:solidFill>
                    </a:rPr>
                    <a:t>●</a:t>
                  </a:r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235531" y="2387110"/>
                <a:ext cx="217054" cy="64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2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35531" y="3157480"/>
                <a:ext cx="217054" cy="64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2">
                        <a:lumMod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35531" y="3927850"/>
                <a:ext cx="217054" cy="64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2">
                        <a:lumMod val="5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35531" y="4698219"/>
                <a:ext cx="217054" cy="64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</p:grpSp>
      <p:sp>
        <p:nvSpPr>
          <p:cNvPr id="39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09CA6553-6840-483E-8895-FE330B1AD63B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sp>
        <p:nvSpPr>
          <p:cNvPr id="40" name="Text Placeholder 16"/>
          <p:cNvSpPr txBox="1">
            <a:spLocks/>
          </p:cNvSpPr>
          <p:nvPr/>
        </p:nvSpPr>
        <p:spPr>
          <a:xfrm>
            <a:off x="457200" y="5645813"/>
            <a:ext cx="8039100" cy="677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defRPr/>
            </a:pPr>
            <a:r>
              <a:rPr lang="en-US" sz="1200" i="1" dirty="0"/>
              <a:t>N.B.	Getting an electric shock is different from being electrocuted.</a:t>
            </a:r>
          </a:p>
          <a:p>
            <a:pPr marL="446088" indent="-446088">
              <a:defRPr/>
            </a:pPr>
            <a:r>
              <a:rPr lang="en-US" sz="1200" i="1" dirty="0"/>
              <a:t>	A person is </a:t>
            </a:r>
            <a:r>
              <a:rPr lang="en-US" sz="1200" b="1" i="1" dirty="0"/>
              <a:t>electrocuted</a:t>
            </a:r>
            <a:r>
              <a:rPr lang="en-US" sz="1200" i="1" dirty="0"/>
              <a:t> by an electric shock that kills them.</a:t>
            </a:r>
          </a:p>
        </p:txBody>
      </p:sp>
    </p:spTree>
    <p:extLst>
      <p:ext uri="{BB962C8B-B14F-4D97-AF65-F5344CB8AC3E}">
        <p14:creationId xmlns:p14="http://schemas.microsoft.com/office/powerpoint/2010/main" val="246184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shock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457199" y="863127"/>
            <a:ext cx="8395856" cy="172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Standard mains sockets should not be found in a bathroom.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A shaver socket contains an extra safety device that makes it safe.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68" y="2043850"/>
            <a:ext cx="3007301" cy="33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6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732647-6A87-4B4A-B935-C477BFC4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2385" y="3574076"/>
            <a:ext cx="8303467" cy="540142"/>
            <a:chOff x="402385" y="3574076"/>
            <a:chExt cx="8303467" cy="540142"/>
          </a:xfrm>
        </p:grpSpPr>
        <p:sp>
          <p:nvSpPr>
            <p:cNvPr id="20" name="Rectangle 19"/>
            <p:cNvSpPr/>
            <p:nvPr/>
          </p:nvSpPr>
          <p:spPr>
            <a:xfrm>
              <a:off x="402385" y="3574076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200" y="3659410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7841" y="3657081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Wet skin increases the voltage of a shock.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2385" y="4233894"/>
            <a:ext cx="8303467" cy="540142"/>
            <a:chOff x="402385" y="4233894"/>
            <a:chExt cx="8303467" cy="540142"/>
          </a:xfrm>
        </p:grpSpPr>
        <p:sp>
          <p:nvSpPr>
            <p:cNvPr id="21" name="Rectangle 20"/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Wet skin increases the current from a shock.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2385" y="4893712"/>
            <a:ext cx="8303467" cy="540142"/>
            <a:chOff x="402385" y="4893712"/>
            <a:chExt cx="8303467" cy="540142"/>
          </a:xfrm>
        </p:grpSpPr>
        <p:sp>
          <p:nvSpPr>
            <p:cNvPr id="22" name="Rectangle 21"/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Wet skin increases the voltage of a shock and current from it.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B3D96C7-DA4C-439D-8932-D3AD450A0ED9}"/>
              </a:ext>
            </a:extLst>
          </p:cNvPr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Resisting a shock</a:t>
            </a:r>
            <a:endParaRPr lang="en-GB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C62843C-53CC-4E74-96A2-EB236D3BD1D9}"/>
              </a:ext>
            </a:extLst>
          </p:cNvPr>
          <p:cNvSpPr txBox="1">
            <a:spLocks/>
          </p:cNvSpPr>
          <p:nvPr/>
        </p:nvSpPr>
        <p:spPr>
          <a:xfrm>
            <a:off x="457200" y="863126"/>
            <a:ext cx="8248650" cy="6224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Wet skin has a much lower resistance than dry skin.</a:t>
            </a:r>
          </a:p>
        </p:txBody>
      </p:sp>
      <p:sp>
        <p:nvSpPr>
          <p:cNvPr id="33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ACB7EA0F-FACE-40C7-B60E-D947C9111CAE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pic>
        <p:nvPicPr>
          <p:cNvPr id="1026" name="Picture 2" descr="Free photos of Toddler ha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64" y="1485544"/>
            <a:ext cx="2782472" cy="184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6C62843C-53CC-4E74-96A2-EB236D3BD1D9}"/>
              </a:ext>
            </a:extLst>
          </p:cNvPr>
          <p:cNvSpPr txBox="1">
            <a:spLocks/>
          </p:cNvSpPr>
          <p:nvPr/>
        </p:nvSpPr>
        <p:spPr>
          <a:xfrm>
            <a:off x="457200" y="1485544"/>
            <a:ext cx="5413664" cy="9345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Why are standard mains sockets dangerous in a bathroom?</a:t>
            </a:r>
          </a:p>
        </p:txBody>
      </p:sp>
    </p:spTree>
    <p:extLst>
      <p:ext uri="{BB962C8B-B14F-4D97-AF65-F5344CB8AC3E}">
        <p14:creationId xmlns:p14="http://schemas.microsoft.com/office/powerpoint/2010/main" val="89856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 unit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457199" y="863127"/>
            <a:ext cx="8395856" cy="145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Electricity enters a house at one point.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It passes through an electricity meter and a consumer unit.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All the electrical wiring in a house is connected to the consumer unit.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A3D5F-2100-432A-A419-86A16303B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42" y="2381444"/>
            <a:ext cx="3948515" cy="2961385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73382FA-E3C5-486E-AF55-646612C896CC}"/>
              </a:ext>
            </a:extLst>
          </p:cNvPr>
          <p:cNvSpPr txBox="1">
            <a:spLocks/>
          </p:cNvSpPr>
          <p:nvPr/>
        </p:nvSpPr>
        <p:spPr>
          <a:xfrm>
            <a:off x="457199" y="5402179"/>
            <a:ext cx="8395856" cy="829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sz="1600" i="1" dirty="0"/>
              <a:t>In houses, most fuse boxes have been replaced with consumer units.</a:t>
            </a:r>
          </a:p>
          <a:p>
            <a:pPr>
              <a:lnSpc>
                <a:spcPct val="134000"/>
              </a:lnSpc>
              <a:defRPr/>
            </a:pPr>
            <a:r>
              <a:rPr lang="en-US" sz="1600" i="1" dirty="0"/>
              <a:t>Consumer units use circuit breakers (or RCCBs) instead of fuses.</a:t>
            </a:r>
          </a:p>
        </p:txBody>
      </p:sp>
    </p:spTree>
    <p:extLst>
      <p:ext uri="{BB962C8B-B14F-4D97-AF65-F5344CB8AC3E}">
        <p14:creationId xmlns:p14="http://schemas.microsoft.com/office/powerpoint/2010/main" val="347493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EFBCD2E-5634-4484-946C-1C981DC2A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07887" y="4027056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07887" y="4686874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07887" y="5346692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062" y="4114790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238" y="4112461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5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Each circuit breaker turns off one light or one socket.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062" y="4772208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37" y="4769879"/>
            <a:ext cx="554405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5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Each circuit breaker turns off several lights or sockets.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5062" y="5432026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237" y="5429697"/>
            <a:ext cx="558271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5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Each circuit breaker turns off one circuit in the house. 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70289" y="4027056"/>
            <a:ext cx="2730061" cy="544860"/>
            <a:chOff x="5846013" y="2914258"/>
            <a:chExt cx="2954337" cy="544860"/>
          </a:xfrm>
        </p:grpSpPr>
        <p:sp>
          <p:nvSpPr>
            <p:cNvPr id="49" name="Rectangle 48"/>
            <p:cNvSpPr/>
            <p:nvPr/>
          </p:nvSpPr>
          <p:spPr>
            <a:xfrm>
              <a:off x="5846013" y="2914258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23826" y="291425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84919" y="29189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62087" y="291648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70289" y="4686874"/>
            <a:ext cx="2730061" cy="544860"/>
            <a:chOff x="5846013" y="3574076"/>
            <a:chExt cx="2954337" cy="544860"/>
          </a:xfrm>
        </p:grpSpPr>
        <p:sp>
          <p:nvSpPr>
            <p:cNvPr id="51" name="Rectangle 50"/>
            <p:cNvSpPr/>
            <p:nvPr/>
          </p:nvSpPr>
          <p:spPr>
            <a:xfrm>
              <a:off x="5846013" y="3574076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320305" y="35740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81398" y="3578794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58566" y="357630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070289" y="5346692"/>
            <a:ext cx="2730061" cy="549393"/>
            <a:chOff x="5846013" y="4233894"/>
            <a:chExt cx="2954337" cy="549393"/>
          </a:xfrm>
        </p:grpSpPr>
        <p:sp>
          <p:nvSpPr>
            <p:cNvPr id="52" name="Rectangle 51"/>
            <p:cNvSpPr/>
            <p:nvPr/>
          </p:nvSpPr>
          <p:spPr>
            <a:xfrm>
              <a:off x="5846013" y="4233894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20305" y="423842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81398" y="424314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8566" y="424065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070289" y="3071758"/>
            <a:ext cx="2730061" cy="838779"/>
            <a:chOff x="5846013" y="2252879"/>
            <a:chExt cx="2954337" cy="544860"/>
          </a:xfrm>
        </p:grpSpPr>
        <p:sp>
          <p:nvSpPr>
            <p:cNvPr id="69" name="Rectangle 68"/>
            <p:cNvSpPr/>
            <p:nvPr/>
          </p:nvSpPr>
          <p:spPr>
            <a:xfrm>
              <a:off x="5846013" y="2252879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323826" y="2252879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84919" y="225759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62087" y="225510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070289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56237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35318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8580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4C6BABD-4FC5-45B2-BAD5-D15750F11EE4}"/>
              </a:ext>
            </a:extLst>
          </p:cNvPr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Consumer unit</a:t>
            </a:r>
            <a:endParaRPr lang="en-GB" dirty="0"/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22B46E0E-0091-4070-99C4-65B564D57437}"/>
              </a:ext>
            </a:extLst>
          </p:cNvPr>
          <p:cNvSpPr txBox="1">
            <a:spLocks/>
          </p:cNvSpPr>
          <p:nvPr/>
        </p:nvSpPr>
        <p:spPr>
          <a:xfrm>
            <a:off x="457199" y="863125"/>
            <a:ext cx="5293895" cy="15070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A consumer unit contains circuit breakers.</a:t>
            </a:r>
          </a:p>
          <a:p>
            <a:pPr>
              <a:lnSpc>
                <a:spcPct val="134000"/>
              </a:lnSpc>
              <a:defRPr/>
            </a:pPr>
            <a:r>
              <a:rPr lang="en-US" dirty="0"/>
              <a:t>If too much current flows through a circuit breaker, it turns off and stops the electrical current.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460C894-491F-49AB-A84D-4CC5E4051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1" t="21865" b="18603"/>
          <a:stretch/>
        </p:blipFill>
        <p:spPr>
          <a:xfrm>
            <a:off x="6208295" y="983444"/>
            <a:ext cx="2370220" cy="1849543"/>
          </a:xfrm>
          <a:prstGeom prst="rect">
            <a:avLst/>
          </a:prstGeom>
        </p:spPr>
      </p:pic>
      <p:sp>
        <p:nvSpPr>
          <p:cNvPr id="50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C9E139C2-CC8C-4E0A-954E-B156F40BB7F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E5A4C8B5-6865-414A-A06C-74837FC09014}"/>
              </a:ext>
            </a:extLst>
          </p:cNvPr>
          <p:cNvSpPr txBox="1">
            <a:spLocks/>
          </p:cNvSpPr>
          <p:nvPr/>
        </p:nvSpPr>
        <p:spPr>
          <a:xfrm>
            <a:off x="457199" y="2830944"/>
            <a:ext cx="5293895" cy="10754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sz="1500" dirty="0"/>
              <a:t>These statements are about the circuit breakers in a consumer unit.</a:t>
            </a:r>
          </a:p>
          <a:p>
            <a:pPr>
              <a:lnSpc>
                <a:spcPct val="134000"/>
              </a:lnSpc>
              <a:defRPr/>
            </a:pPr>
            <a:r>
              <a:rPr lang="en-US" sz="1500" dirty="0"/>
              <a:t>What do you think about each one?</a:t>
            </a:r>
          </a:p>
        </p:txBody>
      </p:sp>
    </p:spTree>
    <p:extLst>
      <p:ext uri="{BB962C8B-B14F-4D97-AF65-F5344CB8AC3E}">
        <p14:creationId xmlns:p14="http://schemas.microsoft.com/office/powerpoint/2010/main" val="190390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732647-6A87-4B4A-B935-C477BFC4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B3D96C7-DA4C-439D-8932-D3AD450A0ED9}"/>
              </a:ext>
            </a:extLst>
          </p:cNvPr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Mains circuits</a:t>
            </a:r>
            <a:endParaRPr lang="en-GB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C62843C-53CC-4E74-96A2-EB236D3BD1D9}"/>
              </a:ext>
            </a:extLst>
          </p:cNvPr>
          <p:cNvSpPr txBox="1">
            <a:spLocks/>
          </p:cNvSpPr>
          <p:nvPr/>
        </p:nvSpPr>
        <p:spPr>
          <a:xfrm>
            <a:off x="457200" y="863126"/>
            <a:ext cx="7871254" cy="8359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All lights and electric sockets in a house are wired up to a consumer unit.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8CA981-1225-494B-88E7-7609039F4A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1" t="21865" b="18603"/>
          <a:stretch/>
        </p:blipFill>
        <p:spPr>
          <a:xfrm>
            <a:off x="2172635" y="1936294"/>
            <a:ext cx="4798729" cy="37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53008"/>
      </p:ext>
    </p:extLst>
  </p:cSld>
  <p:clrMapOvr>
    <a:masterClrMapping/>
  </p:clrMapOvr>
</p:sld>
</file>

<file path=ppt/theme/theme1.xml><?xml version="1.0" encoding="utf-8"?>
<a:theme xmlns:a="http://schemas.openxmlformats.org/drawingml/2006/main" name=".BEST_Template_Physics_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M_6_3_Slides_Key concept - Changing momentum.potx" id="{E05F7633-1225-49E0-85DF-DC36D6F14607}" vid="{14E47C7C-FF0C-4171-8875-F408E42449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PFM_6_3_Slides_Key concept - Changing momentum</Template>
  <TotalTime>5624</TotalTime>
  <Words>2895</Words>
  <Application>Microsoft Office PowerPoint</Application>
  <PresentationFormat>On-screen Show (4:3)</PresentationFormat>
  <Paragraphs>365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Verdana</vt:lpstr>
      <vt:lpstr>.BEST_Template_Physics_Slides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Carson</dc:creator>
  <cp:lastModifiedBy>Peter Fairhurst</cp:lastModifiedBy>
  <cp:revision>668</cp:revision>
  <dcterms:created xsi:type="dcterms:W3CDTF">2022-05-03T10:43:01Z</dcterms:created>
  <dcterms:modified xsi:type="dcterms:W3CDTF">2023-01-31T13:52:51Z</dcterms:modified>
</cp:coreProperties>
</file>