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27300" y="1298154"/>
            <a:ext cx="3877945" cy="4869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00" y="453780"/>
            <a:ext cx="3663950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hyperlink" Target="https://www.nhm.ac.uk/take-part/citizen-science/mitten-crab-watch.html" TargetMode="External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research.reading.ac.uk/nerc-nfm/our-research/nfm-measures-2/" TargetMode="External"/><Relationship Id="rId3" Type="http://schemas.openxmlformats.org/officeDocument/2006/relationships/image" Target="../media/image114.png"/><Relationship Id="rId4" Type="http://schemas.openxmlformats.org/officeDocument/2006/relationships/image" Target="../media/image11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hyperlink" Target="http://www.raeng.org.uk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hyperlink" Target="http://stemresources.raeng.org.uk/this-is-engineering-water" TargetMode="External"/><Relationship Id="rId5" Type="http://schemas.openxmlformats.org/officeDocument/2006/relationships/hyperlink" Target="https://stemresources.raeng.org.uk/connecting-stem-teachers" TargetMode="External"/><Relationship Id="rId6" Type="http://schemas.openxmlformats.org/officeDocument/2006/relationships/image" Target="../media/image11.jpg"/><Relationship Id="rId7" Type="http://schemas.openxmlformats.org/officeDocument/2006/relationships/hyperlink" Target="http://stemresources.raeng.org.uk/teacher-survey/" TargetMode="External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stemresources.raeng.org.uk/this-is-engineering-water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png"/><Relationship Id="rId8" Type="http://schemas.openxmlformats.org/officeDocument/2006/relationships/image" Target="../media/image19.jpg"/><Relationship Id="rId9" Type="http://schemas.openxmlformats.org/officeDocument/2006/relationships/image" Target="../media/image20.jpg"/><Relationship Id="rId10" Type="http://schemas.openxmlformats.org/officeDocument/2006/relationships/image" Target="../media/image21.png"/><Relationship Id="rId11" Type="http://schemas.openxmlformats.org/officeDocument/2006/relationships/image" Target="../media/image2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https://www.gov.uk/government/collections/national-curriculum" TargetMode="External"/><Relationship Id="rId4" Type="http://schemas.openxmlformats.org/officeDocument/2006/relationships/hyperlink" Target="https://education.gov.scot/education-scotland/scottish-education-system/policy-for-scottish-education/policy-drivers/cfe-building-from-the-statement-appendix-incl-btc1-5/what-is-curriculum-for-excellence" TargetMode="External"/><Relationship Id="rId5" Type="http://schemas.openxmlformats.org/officeDocument/2006/relationships/hyperlink" Target="https://hwb.gov.wales/curriculum-for-wales" TargetMode="External"/><Relationship Id="rId6" Type="http://schemas.openxmlformats.org/officeDocument/2006/relationships/hyperlink" Target="https://ccea.org.uk/about/what-we-do/curriculum" TargetMode="External"/><Relationship Id="rId7" Type="http://schemas.openxmlformats.org/officeDocument/2006/relationships/image" Target="../media/image2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hyperlink" Target="https://www.raeng.org.uk/publications/reports/thinking-like-an-engineer-implications-full-report" TargetMode="External"/><Relationship Id="rId5" Type="http://schemas.openxmlformats.org/officeDocument/2006/relationships/hyperlink" Target="http://stemresources.raeng.org.uk/this-is-engineering-water" TargetMode="External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hyperlink" Target="https://www.raeng.org.uk/publications/reports/engineering-the-future-training-today-s-teachers-t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hyperlink" Target="http://rae.mindsetsonline.co.uk/" TargetMode="External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hyperlink" Target="http://globalstemaward.org/" TargetMode="External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jp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jpg"/><Relationship Id="rId19" Type="http://schemas.openxmlformats.org/officeDocument/2006/relationships/image" Target="../media/image73.png"/><Relationship Id="rId20" Type="http://schemas.openxmlformats.org/officeDocument/2006/relationships/image" Target="../media/image74.png"/><Relationship Id="rId21" Type="http://schemas.openxmlformats.org/officeDocument/2006/relationships/image" Target="../media/image75.png"/><Relationship Id="rId22" Type="http://schemas.openxmlformats.org/officeDocument/2006/relationships/image" Target="../media/image76.png"/><Relationship Id="rId23" Type="http://schemas.openxmlformats.org/officeDocument/2006/relationships/image" Target="../media/image77.png"/><Relationship Id="rId24" Type="http://schemas.openxmlformats.org/officeDocument/2006/relationships/image" Target="../media/image78.png"/><Relationship Id="rId25" Type="http://schemas.openxmlformats.org/officeDocument/2006/relationships/image" Target="../media/image79.png"/><Relationship Id="rId26" Type="http://schemas.openxmlformats.org/officeDocument/2006/relationships/image" Target="../media/image80.jpg"/><Relationship Id="rId27" Type="http://schemas.openxmlformats.org/officeDocument/2006/relationships/image" Target="../media/image81.png"/><Relationship Id="rId28" Type="http://schemas.openxmlformats.org/officeDocument/2006/relationships/image" Target="../media/image82.png"/><Relationship Id="rId29" Type="http://schemas.openxmlformats.org/officeDocument/2006/relationships/image" Target="../media/image83.png"/><Relationship Id="rId30" Type="http://schemas.openxmlformats.org/officeDocument/2006/relationships/image" Target="../media/image84.png"/><Relationship Id="rId31" Type="http://schemas.openxmlformats.org/officeDocument/2006/relationships/image" Target="../media/image85.png"/><Relationship Id="rId32" Type="http://schemas.openxmlformats.org/officeDocument/2006/relationships/image" Target="../media/image86.jpg"/><Relationship Id="rId33" Type="http://schemas.openxmlformats.org/officeDocument/2006/relationships/image" Target="../media/image87.png"/><Relationship Id="rId34" Type="http://schemas.openxmlformats.org/officeDocument/2006/relationships/image" Target="../media/image88.png"/><Relationship Id="rId35" Type="http://schemas.openxmlformats.org/officeDocument/2006/relationships/image" Target="../media/image89.png"/><Relationship Id="rId36" Type="http://schemas.openxmlformats.org/officeDocument/2006/relationships/image" Target="../media/image90.png"/><Relationship Id="rId37" Type="http://schemas.openxmlformats.org/officeDocument/2006/relationships/image" Target="../media/image91.png"/><Relationship Id="rId38" Type="http://schemas.openxmlformats.org/officeDocument/2006/relationships/image" Target="../media/image92.jpg"/><Relationship Id="rId39" Type="http://schemas.openxmlformats.org/officeDocument/2006/relationships/image" Target="../media/image93.png"/><Relationship Id="rId40" Type="http://schemas.openxmlformats.org/officeDocument/2006/relationships/image" Target="../media/image94.png"/><Relationship Id="rId41" Type="http://schemas.openxmlformats.org/officeDocument/2006/relationships/image" Target="../media/image95.png"/><Relationship Id="rId42" Type="http://schemas.openxmlformats.org/officeDocument/2006/relationships/image" Target="../media/image96.png"/><Relationship Id="rId43" Type="http://schemas.openxmlformats.org/officeDocument/2006/relationships/image" Target="../media/image97.png"/><Relationship Id="rId44" Type="http://schemas.openxmlformats.org/officeDocument/2006/relationships/image" Target="../media/image98.png"/><Relationship Id="rId45" Type="http://schemas.openxmlformats.org/officeDocument/2006/relationships/image" Target="../media/image99.png"/><Relationship Id="rId46" Type="http://schemas.openxmlformats.org/officeDocument/2006/relationships/image" Target="../media/image100.png"/><Relationship Id="rId47" Type="http://schemas.openxmlformats.org/officeDocument/2006/relationships/image" Target="../media/image101.jpg"/><Relationship Id="rId48" Type="http://schemas.openxmlformats.org/officeDocument/2006/relationships/image" Target="../media/image102.png"/><Relationship Id="rId49" Type="http://schemas.openxmlformats.org/officeDocument/2006/relationships/image" Target="../media/image103.png"/><Relationship Id="rId50" Type="http://schemas.openxmlformats.org/officeDocument/2006/relationships/image" Target="../media/image104.png"/><Relationship Id="rId51" Type="http://schemas.openxmlformats.org/officeDocument/2006/relationships/image" Target="../media/image105.png"/><Relationship Id="rId52" Type="http://schemas.openxmlformats.org/officeDocument/2006/relationships/image" Target="../media/image10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6306185" y="12"/>
            <a:ext cx="4385945" cy="7560309"/>
            <a:chOff x="6306185" y="12"/>
            <a:chExt cx="4385945" cy="756030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6185" y="12"/>
              <a:ext cx="4385818" cy="755999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158980" y="1620748"/>
              <a:ext cx="1533525" cy="5939790"/>
            </a:xfrm>
            <a:custGeom>
              <a:avLst/>
              <a:gdLst/>
              <a:ahLst/>
              <a:cxnLst/>
              <a:rect l="l" t="t" r="r" b="b"/>
              <a:pathLst>
                <a:path w="1533525" h="5939790">
                  <a:moveTo>
                    <a:pt x="1533022" y="0"/>
                  </a:moveTo>
                  <a:lnTo>
                    <a:pt x="0" y="5939256"/>
                  </a:lnTo>
                  <a:lnTo>
                    <a:pt x="159868" y="5939256"/>
                  </a:lnTo>
                  <a:lnTo>
                    <a:pt x="1533022" y="269940"/>
                  </a:lnTo>
                  <a:lnTo>
                    <a:pt x="153302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sp>
          <p:nvSpPr>
            <p:cNvPr id="7" name="object 7" descr=""/>
            <p:cNvSpPr/>
            <p:nvPr/>
          </p:nvSpPr>
          <p:spPr>
            <a:xfrm>
              <a:off x="0" y="12"/>
              <a:ext cx="5689600" cy="5691505"/>
            </a:xfrm>
            <a:custGeom>
              <a:avLst/>
              <a:gdLst/>
              <a:ahLst/>
              <a:cxnLst/>
              <a:rect l="l" t="t" r="r" b="b"/>
              <a:pathLst>
                <a:path w="5689600" h="5691505">
                  <a:moveTo>
                    <a:pt x="5689498" y="0"/>
                  </a:moveTo>
                  <a:lnTo>
                    <a:pt x="5624617" y="0"/>
                  </a:lnTo>
                  <a:lnTo>
                    <a:pt x="0" y="5536537"/>
                  </a:lnTo>
                  <a:lnTo>
                    <a:pt x="0" y="5691347"/>
                  </a:lnTo>
                  <a:lnTo>
                    <a:pt x="5689498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"/>
              <a:ext cx="8567204" cy="75599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2991" y="8"/>
              <a:ext cx="7316069" cy="755999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230045" y="8"/>
              <a:ext cx="5502275" cy="7560309"/>
            </a:xfrm>
            <a:custGeom>
              <a:avLst/>
              <a:gdLst/>
              <a:ahLst/>
              <a:cxnLst/>
              <a:rect l="l" t="t" r="r" b="b"/>
              <a:pathLst>
                <a:path w="5502275" h="7560309">
                  <a:moveTo>
                    <a:pt x="5501919" y="0"/>
                  </a:moveTo>
                  <a:lnTo>
                    <a:pt x="5446636" y="0"/>
                  </a:lnTo>
                  <a:lnTo>
                    <a:pt x="0" y="7559992"/>
                  </a:lnTo>
                  <a:lnTo>
                    <a:pt x="212369" y="7559992"/>
                  </a:lnTo>
                  <a:lnTo>
                    <a:pt x="55019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2871" y="0"/>
              <a:ext cx="5089131" cy="756000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509058" y="12"/>
              <a:ext cx="6182995" cy="7560309"/>
            </a:xfrm>
            <a:custGeom>
              <a:avLst/>
              <a:gdLst/>
              <a:ahLst/>
              <a:cxnLst/>
              <a:rect l="l" t="t" r="r" b="b"/>
              <a:pathLst>
                <a:path w="6182995" h="7560309">
                  <a:moveTo>
                    <a:pt x="6182931" y="4771263"/>
                  </a:moveTo>
                  <a:lnTo>
                    <a:pt x="2356789" y="5163286"/>
                  </a:lnTo>
                  <a:lnTo>
                    <a:pt x="4942827" y="0"/>
                  </a:lnTo>
                  <a:lnTo>
                    <a:pt x="4893234" y="0"/>
                  </a:lnTo>
                  <a:lnTo>
                    <a:pt x="2223008" y="5176990"/>
                  </a:lnTo>
                  <a:lnTo>
                    <a:pt x="0" y="5404751"/>
                  </a:lnTo>
                  <a:lnTo>
                    <a:pt x="130822" y="6681635"/>
                  </a:lnTo>
                  <a:lnTo>
                    <a:pt x="1520355" y="6539268"/>
                  </a:lnTo>
                  <a:lnTo>
                    <a:pt x="993889" y="7559992"/>
                  </a:lnTo>
                  <a:lnTo>
                    <a:pt x="1156398" y="7559992"/>
                  </a:lnTo>
                  <a:lnTo>
                    <a:pt x="1675587" y="6523368"/>
                  </a:lnTo>
                  <a:lnTo>
                    <a:pt x="6182931" y="6061545"/>
                  </a:lnTo>
                  <a:lnTo>
                    <a:pt x="6182931" y="4771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66152" y="469036"/>
              <a:ext cx="24130" cy="27940"/>
            </a:xfrm>
            <a:custGeom>
              <a:avLst/>
              <a:gdLst/>
              <a:ahLst/>
              <a:cxnLst/>
              <a:rect l="l" t="t" r="r" b="b"/>
              <a:pathLst>
                <a:path w="24130" h="27940">
                  <a:moveTo>
                    <a:pt x="8407" y="27381"/>
                  </a:moveTo>
                  <a:lnTo>
                    <a:pt x="7556" y="26377"/>
                  </a:lnTo>
                  <a:lnTo>
                    <a:pt x="7162" y="26822"/>
                  </a:lnTo>
                  <a:lnTo>
                    <a:pt x="8407" y="27381"/>
                  </a:lnTo>
                  <a:close/>
                </a:path>
                <a:path w="24130" h="27940">
                  <a:moveTo>
                    <a:pt x="23939" y="19215"/>
                  </a:moveTo>
                  <a:lnTo>
                    <a:pt x="7162" y="0"/>
                  </a:lnTo>
                  <a:lnTo>
                    <a:pt x="0" y="8458"/>
                  </a:lnTo>
                  <a:lnTo>
                    <a:pt x="23939" y="192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104" y="1026445"/>
              <a:ext cx="181279" cy="12340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48500" y="590956"/>
              <a:ext cx="589280" cy="559435"/>
            </a:xfrm>
            <a:custGeom>
              <a:avLst/>
              <a:gdLst/>
              <a:ahLst/>
              <a:cxnLst/>
              <a:rect l="l" t="t" r="r" b="b"/>
              <a:pathLst>
                <a:path w="589280" h="559435">
                  <a:moveTo>
                    <a:pt x="1168" y="262445"/>
                  </a:moveTo>
                  <a:lnTo>
                    <a:pt x="0" y="262445"/>
                  </a:lnTo>
                  <a:lnTo>
                    <a:pt x="419" y="263334"/>
                  </a:lnTo>
                  <a:lnTo>
                    <a:pt x="1168" y="262445"/>
                  </a:lnTo>
                  <a:close/>
                </a:path>
                <a:path w="589280" h="559435">
                  <a:moveTo>
                    <a:pt x="19570" y="263334"/>
                  </a:moveTo>
                  <a:lnTo>
                    <a:pt x="419" y="263334"/>
                  </a:lnTo>
                  <a:lnTo>
                    <a:pt x="7277" y="277863"/>
                  </a:lnTo>
                  <a:lnTo>
                    <a:pt x="19570" y="263334"/>
                  </a:lnTo>
                  <a:close/>
                </a:path>
                <a:path w="589280" h="559435">
                  <a:moveTo>
                    <a:pt x="347040" y="463143"/>
                  </a:moveTo>
                  <a:lnTo>
                    <a:pt x="137579" y="363334"/>
                  </a:lnTo>
                  <a:lnTo>
                    <a:pt x="84124" y="440283"/>
                  </a:lnTo>
                  <a:lnTo>
                    <a:pt x="95262" y="463804"/>
                  </a:lnTo>
                  <a:lnTo>
                    <a:pt x="145173" y="391947"/>
                  </a:lnTo>
                  <a:lnTo>
                    <a:pt x="317677" y="474141"/>
                  </a:lnTo>
                  <a:lnTo>
                    <a:pt x="280822" y="558888"/>
                  </a:lnTo>
                  <a:lnTo>
                    <a:pt x="305422" y="558888"/>
                  </a:lnTo>
                  <a:lnTo>
                    <a:pt x="347040" y="463143"/>
                  </a:lnTo>
                  <a:close/>
                </a:path>
                <a:path w="589280" h="559435">
                  <a:moveTo>
                    <a:pt x="407657" y="422630"/>
                  </a:moveTo>
                  <a:lnTo>
                    <a:pt x="137807" y="297815"/>
                  </a:lnTo>
                  <a:lnTo>
                    <a:pt x="63690" y="397078"/>
                  </a:lnTo>
                  <a:lnTo>
                    <a:pt x="73647" y="418122"/>
                  </a:lnTo>
                  <a:lnTo>
                    <a:pt x="144310" y="323481"/>
                  </a:lnTo>
                  <a:lnTo>
                    <a:pt x="380428" y="432701"/>
                  </a:lnTo>
                  <a:lnTo>
                    <a:pt x="322745" y="558888"/>
                  </a:lnTo>
                  <a:lnTo>
                    <a:pt x="345363" y="558888"/>
                  </a:lnTo>
                  <a:lnTo>
                    <a:pt x="407657" y="422630"/>
                  </a:lnTo>
                  <a:close/>
                </a:path>
                <a:path w="589280" h="559435">
                  <a:moveTo>
                    <a:pt x="501929" y="262445"/>
                  </a:moveTo>
                  <a:lnTo>
                    <a:pt x="178066" y="118541"/>
                  </a:lnTo>
                  <a:lnTo>
                    <a:pt x="137998" y="100736"/>
                  </a:lnTo>
                  <a:lnTo>
                    <a:pt x="1168" y="262445"/>
                  </a:lnTo>
                  <a:lnTo>
                    <a:pt x="20320" y="262445"/>
                  </a:lnTo>
                  <a:lnTo>
                    <a:pt x="142087" y="118541"/>
                  </a:lnTo>
                  <a:lnTo>
                    <a:pt x="465937" y="262445"/>
                  </a:lnTo>
                  <a:lnTo>
                    <a:pt x="501929" y="262445"/>
                  </a:lnTo>
                  <a:close/>
                </a:path>
                <a:path w="589280" h="559435">
                  <a:moveTo>
                    <a:pt x="528599" y="341630"/>
                  </a:moveTo>
                  <a:lnTo>
                    <a:pt x="354012" y="263334"/>
                  </a:lnTo>
                  <a:lnTo>
                    <a:pt x="467944" y="263334"/>
                  </a:lnTo>
                  <a:lnTo>
                    <a:pt x="465937" y="262445"/>
                  </a:lnTo>
                  <a:lnTo>
                    <a:pt x="352031" y="262445"/>
                  </a:lnTo>
                  <a:lnTo>
                    <a:pt x="311454" y="244259"/>
                  </a:lnTo>
                  <a:lnTo>
                    <a:pt x="311454" y="262445"/>
                  </a:lnTo>
                  <a:lnTo>
                    <a:pt x="204597" y="262445"/>
                  </a:lnTo>
                  <a:lnTo>
                    <a:pt x="159626" y="242036"/>
                  </a:lnTo>
                  <a:lnTo>
                    <a:pt x="159626" y="262445"/>
                  </a:lnTo>
                  <a:lnTo>
                    <a:pt x="137731" y="262445"/>
                  </a:lnTo>
                  <a:lnTo>
                    <a:pt x="143497" y="255117"/>
                  </a:lnTo>
                  <a:lnTo>
                    <a:pt x="159626" y="262445"/>
                  </a:lnTo>
                  <a:lnTo>
                    <a:pt x="159626" y="242036"/>
                  </a:lnTo>
                  <a:lnTo>
                    <a:pt x="137922" y="232168"/>
                  </a:lnTo>
                  <a:lnTo>
                    <a:pt x="114084" y="262445"/>
                  </a:lnTo>
                  <a:lnTo>
                    <a:pt x="80784" y="262445"/>
                  </a:lnTo>
                  <a:lnTo>
                    <a:pt x="142773" y="186804"/>
                  </a:lnTo>
                  <a:lnTo>
                    <a:pt x="311454" y="262445"/>
                  </a:lnTo>
                  <a:lnTo>
                    <a:pt x="311454" y="244259"/>
                  </a:lnTo>
                  <a:lnTo>
                    <a:pt x="137998" y="166458"/>
                  </a:lnTo>
                  <a:lnTo>
                    <a:pt x="59321" y="262445"/>
                  </a:lnTo>
                  <a:lnTo>
                    <a:pt x="20320" y="262445"/>
                  </a:lnTo>
                  <a:lnTo>
                    <a:pt x="19570" y="263334"/>
                  </a:lnTo>
                  <a:lnTo>
                    <a:pt x="58597" y="263334"/>
                  </a:lnTo>
                  <a:lnTo>
                    <a:pt x="21717" y="308343"/>
                  </a:lnTo>
                  <a:lnTo>
                    <a:pt x="29565" y="324954"/>
                  </a:lnTo>
                  <a:lnTo>
                    <a:pt x="80048" y="263334"/>
                  </a:lnTo>
                  <a:lnTo>
                    <a:pt x="113385" y="263334"/>
                  </a:lnTo>
                  <a:lnTo>
                    <a:pt x="42837" y="352996"/>
                  </a:lnTo>
                  <a:lnTo>
                    <a:pt x="51714" y="371767"/>
                  </a:lnTo>
                  <a:lnTo>
                    <a:pt x="137020" y="263334"/>
                  </a:lnTo>
                  <a:lnTo>
                    <a:pt x="161582" y="263334"/>
                  </a:lnTo>
                  <a:lnTo>
                    <a:pt x="443293" y="391248"/>
                  </a:lnTo>
                  <a:lnTo>
                    <a:pt x="364185" y="558914"/>
                  </a:lnTo>
                  <a:lnTo>
                    <a:pt x="384733" y="558914"/>
                  </a:lnTo>
                  <a:lnTo>
                    <a:pt x="468160" y="382117"/>
                  </a:lnTo>
                  <a:lnTo>
                    <a:pt x="206552" y="263334"/>
                  </a:lnTo>
                  <a:lnTo>
                    <a:pt x="313436" y="263334"/>
                  </a:lnTo>
                  <a:lnTo>
                    <a:pt x="506234" y="349783"/>
                  </a:lnTo>
                  <a:lnTo>
                    <a:pt x="405358" y="558888"/>
                  </a:lnTo>
                  <a:lnTo>
                    <a:pt x="423799" y="558888"/>
                  </a:lnTo>
                  <a:lnTo>
                    <a:pt x="528599" y="341630"/>
                  </a:lnTo>
                  <a:close/>
                </a:path>
                <a:path w="589280" h="559435">
                  <a:moveTo>
                    <a:pt x="572731" y="170053"/>
                  </a:moveTo>
                  <a:lnTo>
                    <a:pt x="556666" y="151104"/>
                  </a:lnTo>
                  <a:lnTo>
                    <a:pt x="222046" y="0"/>
                  </a:lnTo>
                  <a:lnTo>
                    <a:pt x="214884" y="8458"/>
                  </a:lnTo>
                  <a:lnTo>
                    <a:pt x="572731" y="170053"/>
                  </a:lnTo>
                  <a:close/>
                </a:path>
                <a:path w="589280" h="559435">
                  <a:moveTo>
                    <a:pt x="589013" y="301142"/>
                  </a:moveTo>
                  <a:lnTo>
                    <a:pt x="503923" y="263334"/>
                  </a:lnTo>
                  <a:lnTo>
                    <a:pt x="467944" y="263334"/>
                  </a:lnTo>
                  <a:lnTo>
                    <a:pt x="569201" y="308330"/>
                  </a:lnTo>
                  <a:lnTo>
                    <a:pt x="446379" y="558888"/>
                  </a:lnTo>
                  <a:lnTo>
                    <a:pt x="462661" y="558888"/>
                  </a:lnTo>
                  <a:lnTo>
                    <a:pt x="589013" y="3011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420" y="503248"/>
              <a:ext cx="236410" cy="15871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20979" y="639304"/>
              <a:ext cx="1156335" cy="510540"/>
            </a:xfrm>
            <a:custGeom>
              <a:avLst/>
              <a:gdLst/>
              <a:ahLst/>
              <a:cxnLst/>
              <a:rect l="l" t="t" r="r" b="b"/>
              <a:pathLst>
                <a:path w="1156335" h="510540">
                  <a:moveTo>
                    <a:pt x="478586" y="214096"/>
                  </a:moveTo>
                  <a:lnTo>
                    <a:pt x="8648" y="0"/>
                  </a:lnTo>
                  <a:lnTo>
                    <a:pt x="0" y="10236"/>
                  </a:lnTo>
                  <a:lnTo>
                    <a:pt x="461479" y="220459"/>
                  </a:lnTo>
                  <a:lnTo>
                    <a:pt x="317550" y="510540"/>
                  </a:lnTo>
                  <a:lnTo>
                    <a:pt x="331965" y="510540"/>
                  </a:lnTo>
                  <a:lnTo>
                    <a:pt x="427748" y="317525"/>
                  </a:lnTo>
                  <a:lnTo>
                    <a:pt x="478586" y="214096"/>
                  </a:lnTo>
                  <a:close/>
                </a:path>
                <a:path w="1156335" h="510540">
                  <a:moveTo>
                    <a:pt x="1156195" y="53479"/>
                  </a:moveTo>
                  <a:lnTo>
                    <a:pt x="1128166" y="53479"/>
                  </a:lnTo>
                  <a:lnTo>
                    <a:pt x="1128166" y="219837"/>
                  </a:lnTo>
                  <a:lnTo>
                    <a:pt x="1156195" y="219837"/>
                  </a:lnTo>
                  <a:lnTo>
                    <a:pt x="1156195" y="53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2200" y="692791"/>
              <a:ext cx="1777364" cy="45827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44144" y="1298600"/>
              <a:ext cx="3287395" cy="4517390"/>
            </a:xfrm>
            <a:custGeom>
              <a:avLst/>
              <a:gdLst/>
              <a:ahLst/>
              <a:cxnLst/>
              <a:rect l="l" t="t" r="r" b="b"/>
              <a:pathLst>
                <a:path w="3287395" h="4517390">
                  <a:moveTo>
                    <a:pt x="3287267" y="0"/>
                  </a:moveTo>
                  <a:lnTo>
                    <a:pt x="0" y="0"/>
                  </a:lnTo>
                  <a:lnTo>
                    <a:pt x="0" y="4517136"/>
                  </a:lnTo>
                  <a:lnTo>
                    <a:pt x="3287267" y="4517136"/>
                  </a:lnTo>
                  <a:lnTo>
                    <a:pt x="3287267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94633" y="1563142"/>
              <a:ext cx="2787015" cy="3971290"/>
            </a:xfrm>
            <a:custGeom>
              <a:avLst/>
              <a:gdLst/>
              <a:ahLst/>
              <a:cxnLst/>
              <a:rect l="l" t="t" r="r" b="b"/>
              <a:pathLst>
                <a:path w="2787015" h="3971290">
                  <a:moveTo>
                    <a:pt x="2168232" y="0"/>
                  </a:moveTo>
                  <a:lnTo>
                    <a:pt x="0" y="206883"/>
                  </a:lnTo>
                  <a:lnTo>
                    <a:pt x="110718" y="1212570"/>
                  </a:lnTo>
                  <a:lnTo>
                    <a:pt x="258343" y="1203350"/>
                  </a:lnTo>
                  <a:lnTo>
                    <a:pt x="562813" y="3970997"/>
                  </a:lnTo>
                  <a:lnTo>
                    <a:pt x="2445029" y="3812159"/>
                  </a:lnTo>
                  <a:lnTo>
                    <a:pt x="2371217" y="2919476"/>
                  </a:lnTo>
                  <a:lnTo>
                    <a:pt x="2786405" y="2859125"/>
                  </a:lnTo>
                  <a:lnTo>
                    <a:pt x="2546515" y="543648"/>
                  </a:lnTo>
                  <a:lnTo>
                    <a:pt x="2238629" y="548259"/>
                  </a:lnTo>
                  <a:lnTo>
                    <a:pt x="2168232" y="0"/>
                  </a:lnTo>
                  <a:close/>
                </a:path>
              </a:pathLst>
            </a:custGeom>
            <a:solidFill>
              <a:srgbClr val="000000">
                <a:alpha val="8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90059" y="1820692"/>
              <a:ext cx="2324100" cy="3413125"/>
            </a:xfrm>
            <a:custGeom>
              <a:avLst/>
              <a:gdLst/>
              <a:ahLst/>
              <a:cxnLst/>
              <a:rect l="l" t="t" r="r" b="b"/>
              <a:pathLst>
                <a:path w="2324100" h="3413125">
                  <a:moveTo>
                    <a:pt x="1686204" y="378015"/>
                  </a:moveTo>
                  <a:lnTo>
                    <a:pt x="1623771" y="389826"/>
                  </a:lnTo>
                  <a:lnTo>
                    <a:pt x="1627502" y="409417"/>
                  </a:lnTo>
                  <a:lnTo>
                    <a:pt x="1632421" y="427739"/>
                  </a:lnTo>
                  <a:lnTo>
                    <a:pt x="1654087" y="474749"/>
                  </a:lnTo>
                  <a:lnTo>
                    <a:pt x="1684667" y="506844"/>
                  </a:lnTo>
                  <a:lnTo>
                    <a:pt x="1732620" y="523098"/>
                  </a:lnTo>
                  <a:lnTo>
                    <a:pt x="1751355" y="522579"/>
                  </a:lnTo>
                  <a:lnTo>
                    <a:pt x="1800703" y="505436"/>
                  </a:lnTo>
                  <a:lnTo>
                    <a:pt x="1829244" y="472198"/>
                  </a:lnTo>
                  <a:lnTo>
                    <a:pt x="1837435" y="452206"/>
                  </a:lnTo>
                  <a:lnTo>
                    <a:pt x="1734417" y="452206"/>
                  </a:lnTo>
                  <a:lnTo>
                    <a:pt x="1727101" y="450354"/>
                  </a:lnTo>
                  <a:lnTo>
                    <a:pt x="1697372" y="415717"/>
                  </a:lnTo>
                  <a:lnTo>
                    <a:pt x="1691206" y="398476"/>
                  </a:lnTo>
                  <a:lnTo>
                    <a:pt x="1686204" y="378015"/>
                  </a:lnTo>
                  <a:close/>
                </a:path>
                <a:path w="2324100" h="3413125">
                  <a:moveTo>
                    <a:pt x="1706575" y="0"/>
                  </a:moveTo>
                  <a:lnTo>
                    <a:pt x="1660299" y="9601"/>
                  </a:lnTo>
                  <a:lnTo>
                    <a:pt x="1618633" y="50477"/>
                  </a:lnTo>
                  <a:lnTo>
                    <a:pt x="1603977" y="105292"/>
                  </a:lnTo>
                  <a:lnTo>
                    <a:pt x="1604848" y="138264"/>
                  </a:lnTo>
                  <a:lnTo>
                    <a:pt x="1618778" y="192207"/>
                  </a:lnTo>
                  <a:lnTo>
                    <a:pt x="1648626" y="237729"/>
                  </a:lnTo>
                  <a:lnTo>
                    <a:pt x="1680375" y="269900"/>
                  </a:lnTo>
                  <a:lnTo>
                    <a:pt x="1745780" y="328612"/>
                  </a:lnTo>
                  <a:lnTo>
                    <a:pt x="1758264" y="343184"/>
                  </a:lnTo>
                  <a:lnTo>
                    <a:pt x="1767657" y="358122"/>
                  </a:lnTo>
                  <a:lnTo>
                    <a:pt x="1773956" y="373434"/>
                  </a:lnTo>
                  <a:lnTo>
                    <a:pt x="1777161" y="389128"/>
                  </a:lnTo>
                  <a:lnTo>
                    <a:pt x="1777820" y="399536"/>
                  </a:lnTo>
                  <a:lnTo>
                    <a:pt x="1777498" y="408746"/>
                  </a:lnTo>
                  <a:lnTo>
                    <a:pt x="1760762" y="443380"/>
                  </a:lnTo>
                  <a:lnTo>
                    <a:pt x="1734417" y="452206"/>
                  </a:lnTo>
                  <a:lnTo>
                    <a:pt x="1837435" y="452206"/>
                  </a:lnTo>
                  <a:lnTo>
                    <a:pt x="1837842" y="451212"/>
                  </a:lnTo>
                  <a:lnTo>
                    <a:pt x="1843101" y="428620"/>
                  </a:lnTo>
                  <a:lnTo>
                    <a:pt x="1845019" y="404420"/>
                  </a:lnTo>
                  <a:lnTo>
                    <a:pt x="1843595" y="378612"/>
                  </a:lnTo>
                  <a:lnTo>
                    <a:pt x="1828761" y="330796"/>
                  </a:lnTo>
                  <a:lnTo>
                    <a:pt x="1807321" y="294766"/>
                  </a:lnTo>
                  <a:lnTo>
                    <a:pt x="1772526" y="255651"/>
                  </a:lnTo>
                  <a:lnTo>
                    <a:pt x="1728742" y="219368"/>
                  </a:lnTo>
                  <a:lnTo>
                    <a:pt x="1719914" y="211731"/>
                  </a:lnTo>
                  <a:lnTo>
                    <a:pt x="1692920" y="181109"/>
                  </a:lnTo>
                  <a:lnTo>
                    <a:pt x="1672894" y="129451"/>
                  </a:lnTo>
                  <a:lnTo>
                    <a:pt x="1672273" y="118682"/>
                  </a:lnTo>
                  <a:lnTo>
                    <a:pt x="1672696" y="108732"/>
                  </a:lnTo>
                  <a:lnTo>
                    <a:pt x="1693985" y="71718"/>
                  </a:lnTo>
                  <a:lnTo>
                    <a:pt x="1801631" y="69619"/>
                  </a:lnTo>
                  <a:lnTo>
                    <a:pt x="1798524" y="62079"/>
                  </a:lnTo>
                  <a:lnTo>
                    <a:pt x="1775388" y="27998"/>
                  </a:lnTo>
                  <a:lnTo>
                    <a:pt x="1732602" y="3208"/>
                  </a:lnTo>
                  <a:lnTo>
                    <a:pt x="1719926" y="805"/>
                  </a:lnTo>
                  <a:lnTo>
                    <a:pt x="1706575" y="0"/>
                  </a:lnTo>
                  <a:close/>
                </a:path>
                <a:path w="2324100" h="3413125">
                  <a:moveTo>
                    <a:pt x="1801631" y="69619"/>
                  </a:moveTo>
                  <a:lnTo>
                    <a:pt x="1710574" y="69619"/>
                  </a:lnTo>
                  <a:lnTo>
                    <a:pt x="1717867" y="71245"/>
                  </a:lnTo>
                  <a:lnTo>
                    <a:pt x="1724323" y="74554"/>
                  </a:lnTo>
                  <a:lnTo>
                    <a:pt x="1746843" y="112201"/>
                  </a:lnTo>
                  <a:lnTo>
                    <a:pt x="1750402" y="126758"/>
                  </a:lnTo>
                  <a:lnTo>
                    <a:pt x="1812302" y="106781"/>
                  </a:lnTo>
                  <a:lnTo>
                    <a:pt x="1808814" y="90810"/>
                  </a:lnTo>
                  <a:lnTo>
                    <a:pt x="1804220" y="75904"/>
                  </a:lnTo>
                  <a:lnTo>
                    <a:pt x="1801631" y="69619"/>
                  </a:lnTo>
                  <a:close/>
                </a:path>
                <a:path w="2324100" h="3413125">
                  <a:moveTo>
                    <a:pt x="1446415" y="32867"/>
                  </a:moveTo>
                  <a:lnTo>
                    <a:pt x="1380274" y="39674"/>
                  </a:lnTo>
                  <a:lnTo>
                    <a:pt x="1432979" y="549313"/>
                  </a:lnTo>
                  <a:lnTo>
                    <a:pt x="1499095" y="542442"/>
                  </a:lnTo>
                  <a:lnTo>
                    <a:pt x="1446415" y="32867"/>
                  </a:lnTo>
                  <a:close/>
                </a:path>
                <a:path w="2324100" h="3413125">
                  <a:moveTo>
                    <a:pt x="1004036" y="448538"/>
                  </a:moveTo>
                  <a:lnTo>
                    <a:pt x="941603" y="460311"/>
                  </a:lnTo>
                  <a:lnTo>
                    <a:pt x="945358" y="479926"/>
                  </a:lnTo>
                  <a:lnTo>
                    <a:pt x="950277" y="498244"/>
                  </a:lnTo>
                  <a:lnTo>
                    <a:pt x="971919" y="545311"/>
                  </a:lnTo>
                  <a:lnTo>
                    <a:pt x="1002499" y="577380"/>
                  </a:lnTo>
                  <a:lnTo>
                    <a:pt x="1050464" y="593641"/>
                  </a:lnTo>
                  <a:lnTo>
                    <a:pt x="1069174" y="593115"/>
                  </a:lnTo>
                  <a:lnTo>
                    <a:pt x="1118571" y="575952"/>
                  </a:lnTo>
                  <a:lnTo>
                    <a:pt x="1147076" y="542709"/>
                  </a:lnTo>
                  <a:lnTo>
                    <a:pt x="1155262" y="522737"/>
                  </a:lnTo>
                  <a:lnTo>
                    <a:pt x="1052258" y="522737"/>
                  </a:lnTo>
                  <a:lnTo>
                    <a:pt x="1044959" y="520893"/>
                  </a:lnTo>
                  <a:lnTo>
                    <a:pt x="1015198" y="486246"/>
                  </a:lnTo>
                  <a:lnTo>
                    <a:pt x="1009040" y="469000"/>
                  </a:lnTo>
                  <a:lnTo>
                    <a:pt x="1004036" y="448538"/>
                  </a:lnTo>
                  <a:close/>
                </a:path>
                <a:path w="2324100" h="3413125">
                  <a:moveTo>
                    <a:pt x="1024394" y="70586"/>
                  </a:moveTo>
                  <a:lnTo>
                    <a:pt x="1020165" y="70586"/>
                  </a:lnTo>
                  <a:lnTo>
                    <a:pt x="1015822" y="70764"/>
                  </a:lnTo>
                  <a:lnTo>
                    <a:pt x="978152" y="80097"/>
                  </a:lnTo>
                  <a:lnTo>
                    <a:pt x="936487" y="121014"/>
                  </a:lnTo>
                  <a:lnTo>
                    <a:pt x="921801" y="175826"/>
                  </a:lnTo>
                  <a:lnTo>
                    <a:pt x="922680" y="208788"/>
                  </a:lnTo>
                  <a:lnTo>
                    <a:pt x="936607" y="262725"/>
                  </a:lnTo>
                  <a:lnTo>
                    <a:pt x="966489" y="308257"/>
                  </a:lnTo>
                  <a:lnTo>
                    <a:pt x="998156" y="340423"/>
                  </a:lnTo>
                  <a:lnTo>
                    <a:pt x="1063625" y="399122"/>
                  </a:lnTo>
                  <a:lnTo>
                    <a:pt x="1076101" y="413679"/>
                  </a:lnTo>
                  <a:lnTo>
                    <a:pt x="1085491" y="428618"/>
                  </a:lnTo>
                  <a:lnTo>
                    <a:pt x="1091799" y="443939"/>
                  </a:lnTo>
                  <a:lnTo>
                    <a:pt x="1095032" y="459638"/>
                  </a:lnTo>
                  <a:lnTo>
                    <a:pt x="1095673" y="470043"/>
                  </a:lnTo>
                  <a:lnTo>
                    <a:pt x="1095362" y="479267"/>
                  </a:lnTo>
                  <a:lnTo>
                    <a:pt x="1078601" y="513922"/>
                  </a:lnTo>
                  <a:lnTo>
                    <a:pt x="1052258" y="522737"/>
                  </a:lnTo>
                  <a:lnTo>
                    <a:pt x="1155262" y="522737"/>
                  </a:lnTo>
                  <a:lnTo>
                    <a:pt x="1155684" y="521708"/>
                  </a:lnTo>
                  <a:lnTo>
                    <a:pt x="1160949" y="499122"/>
                  </a:lnTo>
                  <a:lnTo>
                    <a:pt x="1162869" y="474936"/>
                  </a:lnTo>
                  <a:lnTo>
                    <a:pt x="1161440" y="449135"/>
                  </a:lnTo>
                  <a:lnTo>
                    <a:pt x="1146581" y="401383"/>
                  </a:lnTo>
                  <a:lnTo>
                    <a:pt x="1125201" y="365249"/>
                  </a:lnTo>
                  <a:lnTo>
                    <a:pt x="1090409" y="326123"/>
                  </a:lnTo>
                  <a:lnTo>
                    <a:pt x="1046576" y="289900"/>
                  </a:lnTo>
                  <a:lnTo>
                    <a:pt x="1037755" y="282297"/>
                  </a:lnTo>
                  <a:lnTo>
                    <a:pt x="1010779" y="251636"/>
                  </a:lnTo>
                  <a:lnTo>
                    <a:pt x="990739" y="199986"/>
                  </a:lnTo>
                  <a:lnTo>
                    <a:pt x="990106" y="189207"/>
                  </a:lnTo>
                  <a:lnTo>
                    <a:pt x="990534" y="179238"/>
                  </a:lnTo>
                  <a:lnTo>
                    <a:pt x="1011836" y="142248"/>
                  </a:lnTo>
                  <a:lnTo>
                    <a:pt x="1119451" y="140132"/>
                  </a:lnTo>
                  <a:lnTo>
                    <a:pt x="1116341" y="132613"/>
                  </a:lnTo>
                  <a:lnTo>
                    <a:pt x="1093215" y="98540"/>
                  </a:lnTo>
                  <a:lnTo>
                    <a:pt x="1050439" y="73742"/>
                  </a:lnTo>
                  <a:lnTo>
                    <a:pt x="1037753" y="71372"/>
                  </a:lnTo>
                  <a:lnTo>
                    <a:pt x="1024394" y="70586"/>
                  </a:lnTo>
                  <a:close/>
                </a:path>
                <a:path w="2324100" h="3413125">
                  <a:moveTo>
                    <a:pt x="1119451" y="140132"/>
                  </a:moveTo>
                  <a:lnTo>
                    <a:pt x="1028419" y="140132"/>
                  </a:lnTo>
                  <a:lnTo>
                    <a:pt x="1035716" y="141779"/>
                  </a:lnTo>
                  <a:lnTo>
                    <a:pt x="1042166" y="145108"/>
                  </a:lnTo>
                  <a:lnTo>
                    <a:pt x="1064706" y="182730"/>
                  </a:lnTo>
                  <a:lnTo>
                    <a:pt x="1068247" y="197345"/>
                  </a:lnTo>
                  <a:lnTo>
                    <a:pt x="1130198" y="177317"/>
                  </a:lnTo>
                  <a:lnTo>
                    <a:pt x="1126674" y="161341"/>
                  </a:lnTo>
                  <a:lnTo>
                    <a:pt x="1122059" y="146435"/>
                  </a:lnTo>
                  <a:lnTo>
                    <a:pt x="1119451" y="140132"/>
                  </a:lnTo>
                  <a:close/>
                </a:path>
                <a:path w="2324100" h="3413125">
                  <a:moveTo>
                    <a:pt x="764235" y="103327"/>
                  </a:moveTo>
                  <a:lnTo>
                    <a:pt x="698118" y="110197"/>
                  </a:lnTo>
                  <a:lnTo>
                    <a:pt x="750811" y="619848"/>
                  </a:lnTo>
                  <a:lnTo>
                    <a:pt x="816952" y="613016"/>
                  </a:lnTo>
                  <a:lnTo>
                    <a:pt x="764235" y="103327"/>
                  </a:lnTo>
                  <a:close/>
                </a:path>
                <a:path w="2324100" h="3413125">
                  <a:moveTo>
                    <a:pt x="409409" y="140030"/>
                  </a:moveTo>
                  <a:lnTo>
                    <a:pt x="343280" y="146900"/>
                  </a:lnTo>
                  <a:lnTo>
                    <a:pt x="395985" y="656539"/>
                  </a:lnTo>
                  <a:lnTo>
                    <a:pt x="462114" y="649732"/>
                  </a:lnTo>
                  <a:lnTo>
                    <a:pt x="439775" y="433679"/>
                  </a:lnTo>
                  <a:lnTo>
                    <a:pt x="519480" y="425488"/>
                  </a:lnTo>
                  <a:lnTo>
                    <a:pt x="586355" y="425488"/>
                  </a:lnTo>
                  <a:lnTo>
                    <a:pt x="579226" y="356450"/>
                  </a:lnTo>
                  <a:lnTo>
                    <a:pt x="431799" y="356450"/>
                  </a:lnTo>
                  <a:lnTo>
                    <a:pt x="409409" y="140030"/>
                  </a:lnTo>
                  <a:close/>
                </a:path>
                <a:path w="2324100" h="3413125">
                  <a:moveTo>
                    <a:pt x="586355" y="425488"/>
                  </a:moveTo>
                  <a:lnTo>
                    <a:pt x="519480" y="425488"/>
                  </a:lnTo>
                  <a:lnTo>
                    <a:pt x="541870" y="641464"/>
                  </a:lnTo>
                  <a:lnTo>
                    <a:pt x="607948" y="634606"/>
                  </a:lnTo>
                  <a:lnTo>
                    <a:pt x="586355" y="425488"/>
                  </a:lnTo>
                  <a:close/>
                </a:path>
                <a:path w="2324100" h="3413125">
                  <a:moveTo>
                    <a:pt x="555320" y="124942"/>
                  </a:moveTo>
                  <a:lnTo>
                    <a:pt x="489127" y="131826"/>
                  </a:lnTo>
                  <a:lnTo>
                    <a:pt x="511517" y="348183"/>
                  </a:lnTo>
                  <a:lnTo>
                    <a:pt x="431799" y="356450"/>
                  </a:lnTo>
                  <a:lnTo>
                    <a:pt x="579226" y="356450"/>
                  </a:lnTo>
                  <a:lnTo>
                    <a:pt x="555320" y="124942"/>
                  </a:lnTo>
                  <a:close/>
                </a:path>
                <a:path w="2324100" h="3413125">
                  <a:moveTo>
                    <a:pt x="145180" y="252361"/>
                  </a:moveTo>
                  <a:lnTo>
                    <a:pt x="78333" y="252361"/>
                  </a:lnTo>
                  <a:lnTo>
                    <a:pt x="122999" y="684771"/>
                  </a:lnTo>
                  <a:lnTo>
                    <a:pt x="189141" y="677938"/>
                  </a:lnTo>
                  <a:lnTo>
                    <a:pt x="145180" y="252361"/>
                  </a:lnTo>
                  <a:close/>
                </a:path>
                <a:path w="2324100" h="3413125">
                  <a:moveTo>
                    <a:pt x="206349" y="161036"/>
                  </a:moveTo>
                  <a:lnTo>
                    <a:pt x="0" y="182372"/>
                  </a:lnTo>
                  <a:lnTo>
                    <a:pt x="7988" y="259676"/>
                  </a:lnTo>
                  <a:lnTo>
                    <a:pt x="78333" y="252361"/>
                  </a:lnTo>
                  <a:lnTo>
                    <a:pt x="145180" y="252361"/>
                  </a:lnTo>
                  <a:lnTo>
                    <a:pt x="144475" y="245529"/>
                  </a:lnTo>
                  <a:lnTo>
                    <a:pt x="214388" y="238315"/>
                  </a:lnTo>
                  <a:lnTo>
                    <a:pt x="206349" y="161036"/>
                  </a:lnTo>
                  <a:close/>
                </a:path>
                <a:path w="2324100" h="3413125">
                  <a:moveTo>
                    <a:pt x="1992470" y="751763"/>
                  </a:moveTo>
                  <a:lnTo>
                    <a:pt x="1868246" y="751763"/>
                  </a:lnTo>
                  <a:lnTo>
                    <a:pt x="1927059" y="1320812"/>
                  </a:lnTo>
                  <a:lnTo>
                    <a:pt x="1831073" y="1330731"/>
                  </a:lnTo>
                  <a:lnTo>
                    <a:pt x="1843773" y="1453629"/>
                  </a:lnTo>
                  <a:lnTo>
                    <a:pt x="2158606" y="1421104"/>
                  </a:lnTo>
                  <a:lnTo>
                    <a:pt x="2146991" y="1308112"/>
                  </a:lnTo>
                  <a:lnTo>
                    <a:pt x="2049970" y="1308112"/>
                  </a:lnTo>
                  <a:lnTo>
                    <a:pt x="1992470" y="751763"/>
                  </a:lnTo>
                  <a:close/>
                </a:path>
                <a:path w="2324100" h="3413125">
                  <a:moveTo>
                    <a:pt x="2145969" y="1298168"/>
                  </a:moveTo>
                  <a:lnTo>
                    <a:pt x="2049970" y="1308112"/>
                  </a:lnTo>
                  <a:lnTo>
                    <a:pt x="2146991" y="1308112"/>
                  </a:lnTo>
                  <a:lnTo>
                    <a:pt x="2145969" y="1298168"/>
                  </a:lnTo>
                  <a:close/>
                </a:path>
                <a:path w="2324100" h="3413125">
                  <a:moveTo>
                    <a:pt x="2074443" y="606209"/>
                  </a:moveTo>
                  <a:lnTo>
                    <a:pt x="1759546" y="638708"/>
                  </a:lnTo>
                  <a:lnTo>
                    <a:pt x="1772246" y="761669"/>
                  </a:lnTo>
                  <a:lnTo>
                    <a:pt x="1868246" y="751763"/>
                  </a:lnTo>
                  <a:lnTo>
                    <a:pt x="1992470" y="751763"/>
                  </a:lnTo>
                  <a:lnTo>
                    <a:pt x="1991156" y="739051"/>
                  </a:lnTo>
                  <a:lnTo>
                    <a:pt x="2087092" y="729094"/>
                  </a:lnTo>
                  <a:lnTo>
                    <a:pt x="2074443" y="606209"/>
                  </a:lnTo>
                  <a:close/>
                </a:path>
                <a:path w="2324100" h="3413125">
                  <a:moveTo>
                    <a:pt x="1500149" y="657479"/>
                  </a:moveTo>
                  <a:lnTo>
                    <a:pt x="1492719" y="657479"/>
                  </a:lnTo>
                  <a:lnTo>
                    <a:pt x="1485252" y="657860"/>
                  </a:lnTo>
                  <a:lnTo>
                    <a:pt x="1439146" y="666262"/>
                  </a:lnTo>
                  <a:lnTo>
                    <a:pt x="1373162" y="701846"/>
                  </a:lnTo>
                  <a:lnTo>
                    <a:pt x="1345666" y="729818"/>
                  </a:lnTo>
                  <a:lnTo>
                    <a:pt x="1323742" y="762406"/>
                  </a:lnTo>
                  <a:lnTo>
                    <a:pt x="1302411" y="833691"/>
                  </a:lnTo>
                  <a:lnTo>
                    <a:pt x="1302380" y="844627"/>
                  </a:lnTo>
                  <a:lnTo>
                    <a:pt x="1302715" y="873950"/>
                  </a:lnTo>
                  <a:lnTo>
                    <a:pt x="1348734" y="1318943"/>
                  </a:lnTo>
                  <a:lnTo>
                    <a:pt x="1356251" y="1357043"/>
                  </a:lnTo>
                  <a:lnTo>
                    <a:pt x="1391809" y="1422707"/>
                  </a:lnTo>
                  <a:lnTo>
                    <a:pt x="1419871" y="1450187"/>
                  </a:lnTo>
                  <a:lnTo>
                    <a:pt x="1452397" y="1472096"/>
                  </a:lnTo>
                  <a:lnTo>
                    <a:pt x="1524453" y="1493572"/>
                  </a:lnTo>
                  <a:lnTo>
                    <a:pt x="1563966" y="1493126"/>
                  </a:lnTo>
                  <a:lnTo>
                    <a:pt x="1602158" y="1485601"/>
                  </a:lnTo>
                  <a:lnTo>
                    <a:pt x="1667832" y="1450162"/>
                  </a:lnTo>
                  <a:lnTo>
                    <a:pt x="1695284" y="1422323"/>
                  </a:lnTo>
                  <a:lnTo>
                    <a:pt x="1717255" y="1389906"/>
                  </a:lnTo>
                  <a:lnTo>
                    <a:pt x="1726312" y="1368158"/>
                  </a:lnTo>
                  <a:lnTo>
                    <a:pt x="1532853" y="1368158"/>
                  </a:lnTo>
                  <a:lnTo>
                    <a:pt x="1519459" y="1365661"/>
                  </a:lnTo>
                  <a:lnTo>
                    <a:pt x="1485089" y="1342773"/>
                  </a:lnTo>
                  <a:lnTo>
                    <a:pt x="1469580" y="1304975"/>
                  </a:lnTo>
                  <a:lnTo>
                    <a:pt x="1423415" y="858875"/>
                  </a:lnTo>
                  <a:lnTo>
                    <a:pt x="1423308" y="844245"/>
                  </a:lnTo>
                  <a:lnTo>
                    <a:pt x="1425738" y="831181"/>
                  </a:lnTo>
                  <a:lnTo>
                    <a:pt x="1448593" y="796441"/>
                  </a:lnTo>
                  <a:lnTo>
                    <a:pt x="1486357" y="780694"/>
                  </a:lnTo>
                  <a:lnTo>
                    <a:pt x="1500597" y="780535"/>
                  </a:lnTo>
                  <a:lnTo>
                    <a:pt x="1678705" y="780535"/>
                  </a:lnTo>
                  <a:lnTo>
                    <a:pt x="1670411" y="760364"/>
                  </a:lnTo>
                  <a:lnTo>
                    <a:pt x="1621459" y="701649"/>
                  </a:lnTo>
                  <a:lnTo>
                    <a:pt x="1564266" y="668529"/>
                  </a:lnTo>
                  <a:lnTo>
                    <a:pt x="1533057" y="660242"/>
                  </a:lnTo>
                  <a:lnTo>
                    <a:pt x="1500149" y="657479"/>
                  </a:lnTo>
                  <a:close/>
                </a:path>
                <a:path w="2324100" h="3413125">
                  <a:moveTo>
                    <a:pt x="1722958" y="1130414"/>
                  </a:moveTo>
                  <a:lnTo>
                    <a:pt x="1594167" y="1130414"/>
                  </a:lnTo>
                  <a:lnTo>
                    <a:pt x="1610677" y="1290624"/>
                  </a:lnTo>
                  <a:lnTo>
                    <a:pt x="1610851" y="1304779"/>
                  </a:lnTo>
                  <a:lnTo>
                    <a:pt x="1595043" y="1342390"/>
                  </a:lnTo>
                  <a:lnTo>
                    <a:pt x="1561044" y="1365242"/>
                  </a:lnTo>
                  <a:lnTo>
                    <a:pt x="1532853" y="1368158"/>
                  </a:lnTo>
                  <a:lnTo>
                    <a:pt x="1726312" y="1368158"/>
                  </a:lnTo>
                  <a:lnTo>
                    <a:pt x="1731737" y="1355131"/>
                  </a:lnTo>
                  <a:lnTo>
                    <a:pt x="1738736" y="1318017"/>
                  </a:lnTo>
                  <a:lnTo>
                    <a:pt x="1738261" y="1278585"/>
                  </a:lnTo>
                  <a:lnTo>
                    <a:pt x="1722958" y="1130414"/>
                  </a:lnTo>
                  <a:close/>
                </a:path>
                <a:path w="2324100" h="3413125">
                  <a:moveTo>
                    <a:pt x="1708835" y="993673"/>
                  </a:moveTo>
                  <a:lnTo>
                    <a:pt x="1513090" y="1013904"/>
                  </a:lnTo>
                  <a:lnTo>
                    <a:pt x="1525841" y="1137526"/>
                  </a:lnTo>
                  <a:lnTo>
                    <a:pt x="1594167" y="1130414"/>
                  </a:lnTo>
                  <a:lnTo>
                    <a:pt x="1722958" y="1130414"/>
                  </a:lnTo>
                  <a:lnTo>
                    <a:pt x="1708835" y="993673"/>
                  </a:lnTo>
                  <a:close/>
                </a:path>
                <a:path w="2324100" h="3413125">
                  <a:moveTo>
                    <a:pt x="1678705" y="780535"/>
                  </a:moveTo>
                  <a:lnTo>
                    <a:pt x="1500597" y="780535"/>
                  </a:lnTo>
                  <a:lnTo>
                    <a:pt x="1514043" y="783086"/>
                  </a:lnTo>
                  <a:lnTo>
                    <a:pt x="1526697" y="788350"/>
                  </a:lnTo>
                  <a:lnTo>
                    <a:pt x="1556531" y="817648"/>
                  </a:lnTo>
                  <a:lnTo>
                    <a:pt x="1574431" y="939850"/>
                  </a:lnTo>
                  <a:lnTo>
                    <a:pt x="1701927" y="926706"/>
                  </a:lnTo>
                  <a:lnTo>
                    <a:pt x="1692275" y="833691"/>
                  </a:lnTo>
                  <a:lnTo>
                    <a:pt x="1684735" y="795200"/>
                  </a:lnTo>
                  <a:lnTo>
                    <a:pt x="1678705" y="780535"/>
                  </a:lnTo>
                  <a:close/>
                </a:path>
                <a:path w="2324100" h="3413125">
                  <a:moveTo>
                    <a:pt x="889457" y="728065"/>
                  </a:moveTo>
                  <a:lnTo>
                    <a:pt x="751484" y="742315"/>
                  </a:lnTo>
                  <a:lnTo>
                    <a:pt x="835761" y="1557870"/>
                  </a:lnTo>
                  <a:lnTo>
                    <a:pt x="958646" y="1545107"/>
                  </a:lnTo>
                  <a:lnTo>
                    <a:pt x="904697" y="1022934"/>
                  </a:lnTo>
                  <a:lnTo>
                    <a:pt x="1011452" y="1022934"/>
                  </a:lnTo>
                  <a:lnTo>
                    <a:pt x="889457" y="728065"/>
                  </a:lnTo>
                  <a:close/>
                </a:path>
                <a:path w="2324100" h="3413125">
                  <a:moveTo>
                    <a:pt x="1011452" y="1022934"/>
                  </a:moveTo>
                  <a:lnTo>
                    <a:pt x="904697" y="1022934"/>
                  </a:lnTo>
                  <a:lnTo>
                    <a:pt x="1127772" y="1527683"/>
                  </a:lnTo>
                  <a:lnTo>
                    <a:pt x="1259801" y="1514043"/>
                  </a:lnTo>
                  <a:lnTo>
                    <a:pt x="1233459" y="1259268"/>
                  </a:lnTo>
                  <a:lnTo>
                    <a:pt x="1109230" y="1259268"/>
                  </a:lnTo>
                  <a:lnTo>
                    <a:pt x="1011452" y="1022934"/>
                  </a:lnTo>
                  <a:close/>
                </a:path>
                <a:path w="2324100" h="3413125">
                  <a:moveTo>
                    <a:pt x="1175473" y="698461"/>
                  </a:moveTo>
                  <a:lnTo>
                    <a:pt x="1052563" y="711174"/>
                  </a:lnTo>
                  <a:lnTo>
                    <a:pt x="1109230" y="1259268"/>
                  </a:lnTo>
                  <a:lnTo>
                    <a:pt x="1233459" y="1259268"/>
                  </a:lnTo>
                  <a:lnTo>
                    <a:pt x="1175473" y="698461"/>
                  </a:lnTo>
                  <a:close/>
                </a:path>
                <a:path w="2324100" h="3413125">
                  <a:moveTo>
                    <a:pt x="666876" y="751065"/>
                  </a:moveTo>
                  <a:lnTo>
                    <a:pt x="316979" y="787196"/>
                  </a:lnTo>
                  <a:lnTo>
                    <a:pt x="401370" y="1602778"/>
                  </a:lnTo>
                  <a:lnTo>
                    <a:pt x="751217" y="1566621"/>
                  </a:lnTo>
                  <a:lnTo>
                    <a:pt x="740873" y="1466494"/>
                  </a:lnTo>
                  <a:lnTo>
                    <a:pt x="511467" y="1466494"/>
                  </a:lnTo>
                  <a:lnTo>
                    <a:pt x="488518" y="1244079"/>
                  </a:lnTo>
                  <a:lnTo>
                    <a:pt x="654329" y="1226921"/>
                  </a:lnTo>
                  <a:lnTo>
                    <a:pt x="643334" y="1120470"/>
                  </a:lnTo>
                  <a:lnTo>
                    <a:pt x="475703" y="1120470"/>
                  </a:lnTo>
                  <a:lnTo>
                    <a:pt x="452704" y="898055"/>
                  </a:lnTo>
                  <a:lnTo>
                    <a:pt x="679691" y="874610"/>
                  </a:lnTo>
                  <a:lnTo>
                    <a:pt x="666876" y="751065"/>
                  </a:lnTo>
                  <a:close/>
                </a:path>
                <a:path w="2324100" h="3413125">
                  <a:moveTo>
                    <a:pt x="738454" y="1443075"/>
                  </a:moveTo>
                  <a:lnTo>
                    <a:pt x="511467" y="1466494"/>
                  </a:lnTo>
                  <a:lnTo>
                    <a:pt x="740873" y="1466494"/>
                  </a:lnTo>
                  <a:lnTo>
                    <a:pt x="738454" y="1443075"/>
                  </a:lnTo>
                  <a:close/>
                </a:path>
                <a:path w="2324100" h="3413125">
                  <a:moveTo>
                    <a:pt x="641565" y="1103350"/>
                  </a:moveTo>
                  <a:lnTo>
                    <a:pt x="475703" y="1120470"/>
                  </a:lnTo>
                  <a:lnTo>
                    <a:pt x="643334" y="1120470"/>
                  </a:lnTo>
                  <a:lnTo>
                    <a:pt x="641565" y="1103350"/>
                  </a:lnTo>
                  <a:close/>
                </a:path>
                <a:path w="2324100" h="3413125">
                  <a:moveTo>
                    <a:pt x="2054542" y="1525752"/>
                  </a:moveTo>
                  <a:lnTo>
                    <a:pt x="2046366" y="1525859"/>
                  </a:lnTo>
                  <a:lnTo>
                    <a:pt x="2038042" y="1526189"/>
                  </a:lnTo>
                  <a:lnTo>
                    <a:pt x="2029560" y="1526754"/>
                  </a:lnTo>
                  <a:lnTo>
                    <a:pt x="1827034" y="1547596"/>
                  </a:lnTo>
                  <a:lnTo>
                    <a:pt x="1911324" y="2362517"/>
                  </a:lnTo>
                  <a:lnTo>
                    <a:pt x="2034285" y="2349728"/>
                  </a:lnTo>
                  <a:lnTo>
                    <a:pt x="2002548" y="2042769"/>
                  </a:lnTo>
                  <a:lnTo>
                    <a:pt x="2077313" y="2035060"/>
                  </a:lnTo>
                  <a:lnTo>
                    <a:pt x="2080983" y="2034730"/>
                  </a:lnTo>
                  <a:lnTo>
                    <a:pt x="2084451" y="2034336"/>
                  </a:lnTo>
                  <a:lnTo>
                    <a:pt x="2218253" y="2034336"/>
                  </a:lnTo>
                  <a:lnTo>
                    <a:pt x="2195804" y="1973516"/>
                  </a:lnTo>
                  <a:lnTo>
                    <a:pt x="2221281" y="1938964"/>
                  </a:lnTo>
                  <a:lnTo>
                    <a:pt x="2229405" y="1921192"/>
                  </a:lnTo>
                  <a:lnTo>
                    <a:pt x="1989950" y="1921192"/>
                  </a:lnTo>
                  <a:lnTo>
                    <a:pt x="1962988" y="1660410"/>
                  </a:lnTo>
                  <a:lnTo>
                    <a:pt x="2037143" y="1652714"/>
                  </a:lnTo>
                  <a:lnTo>
                    <a:pt x="2224636" y="1652714"/>
                  </a:lnTo>
                  <a:lnTo>
                    <a:pt x="2215443" y="1624442"/>
                  </a:lnTo>
                  <a:lnTo>
                    <a:pt x="2177643" y="1568500"/>
                  </a:lnTo>
                  <a:lnTo>
                    <a:pt x="2124465" y="1536439"/>
                  </a:lnTo>
                  <a:lnTo>
                    <a:pt x="2091597" y="1528424"/>
                  </a:lnTo>
                  <a:lnTo>
                    <a:pt x="2054542" y="1525752"/>
                  </a:lnTo>
                  <a:close/>
                </a:path>
                <a:path w="2324100" h="3413125">
                  <a:moveTo>
                    <a:pt x="2218253" y="2034336"/>
                  </a:moveTo>
                  <a:lnTo>
                    <a:pt x="2084451" y="2034336"/>
                  </a:lnTo>
                  <a:lnTo>
                    <a:pt x="2190724" y="2333625"/>
                  </a:lnTo>
                  <a:lnTo>
                    <a:pt x="2323642" y="2319870"/>
                  </a:lnTo>
                  <a:lnTo>
                    <a:pt x="2218253" y="2034336"/>
                  </a:lnTo>
                  <a:close/>
                </a:path>
                <a:path w="2324100" h="3413125">
                  <a:moveTo>
                    <a:pt x="2224636" y="1652714"/>
                  </a:moveTo>
                  <a:lnTo>
                    <a:pt x="2037143" y="1652714"/>
                  </a:lnTo>
                  <a:lnTo>
                    <a:pt x="2068289" y="1653973"/>
                  </a:lnTo>
                  <a:lnTo>
                    <a:pt x="2091601" y="1665006"/>
                  </a:lnTo>
                  <a:lnTo>
                    <a:pt x="2107073" y="1685809"/>
                  </a:lnTo>
                  <a:lnTo>
                    <a:pt x="2114702" y="1716379"/>
                  </a:lnTo>
                  <a:lnTo>
                    <a:pt x="2126970" y="1835365"/>
                  </a:lnTo>
                  <a:lnTo>
                    <a:pt x="2127133" y="1849613"/>
                  </a:lnTo>
                  <a:lnTo>
                    <a:pt x="2124646" y="1863059"/>
                  </a:lnTo>
                  <a:lnTo>
                    <a:pt x="2101835" y="1897788"/>
                  </a:lnTo>
                  <a:lnTo>
                    <a:pt x="2064092" y="1913483"/>
                  </a:lnTo>
                  <a:lnTo>
                    <a:pt x="1989950" y="1921192"/>
                  </a:lnTo>
                  <a:lnTo>
                    <a:pt x="2229405" y="1921192"/>
                  </a:lnTo>
                  <a:lnTo>
                    <a:pt x="2238209" y="1901929"/>
                  </a:lnTo>
                  <a:lnTo>
                    <a:pt x="2246575" y="1862413"/>
                  </a:lnTo>
                  <a:lnTo>
                    <a:pt x="2246363" y="1820418"/>
                  </a:lnTo>
                  <a:lnTo>
                    <a:pt x="2234145" y="1702015"/>
                  </a:lnTo>
                  <a:lnTo>
                    <a:pt x="2227176" y="1660524"/>
                  </a:lnTo>
                  <a:lnTo>
                    <a:pt x="2224636" y="1652714"/>
                  </a:lnTo>
                  <a:close/>
                </a:path>
                <a:path w="2324100" h="3413125">
                  <a:moveTo>
                    <a:pt x="1742439" y="1555686"/>
                  </a:moveTo>
                  <a:lnTo>
                    <a:pt x="1392555" y="1591818"/>
                  </a:lnTo>
                  <a:lnTo>
                    <a:pt x="1476883" y="2407386"/>
                  </a:lnTo>
                  <a:lnTo>
                    <a:pt x="1826780" y="2371255"/>
                  </a:lnTo>
                  <a:lnTo>
                    <a:pt x="1816422" y="2271115"/>
                  </a:lnTo>
                  <a:lnTo>
                    <a:pt x="1587030" y="2271115"/>
                  </a:lnTo>
                  <a:lnTo>
                    <a:pt x="1564030" y="2048637"/>
                  </a:lnTo>
                  <a:lnTo>
                    <a:pt x="1729828" y="2031542"/>
                  </a:lnTo>
                  <a:lnTo>
                    <a:pt x="1718826" y="1925091"/>
                  </a:lnTo>
                  <a:lnTo>
                    <a:pt x="1551266" y="1925091"/>
                  </a:lnTo>
                  <a:lnTo>
                    <a:pt x="1528267" y="1702676"/>
                  </a:lnTo>
                  <a:lnTo>
                    <a:pt x="1755190" y="1679232"/>
                  </a:lnTo>
                  <a:lnTo>
                    <a:pt x="1742439" y="1555686"/>
                  </a:lnTo>
                  <a:close/>
                </a:path>
                <a:path w="2324100" h="3413125">
                  <a:moveTo>
                    <a:pt x="1813991" y="2247620"/>
                  </a:moveTo>
                  <a:lnTo>
                    <a:pt x="1587030" y="2271115"/>
                  </a:lnTo>
                  <a:lnTo>
                    <a:pt x="1816422" y="2271115"/>
                  </a:lnTo>
                  <a:lnTo>
                    <a:pt x="1813991" y="2247620"/>
                  </a:lnTo>
                  <a:close/>
                </a:path>
                <a:path w="2324100" h="3413125">
                  <a:moveTo>
                    <a:pt x="1717065" y="1908048"/>
                  </a:moveTo>
                  <a:lnTo>
                    <a:pt x="1551266" y="1925091"/>
                  </a:lnTo>
                  <a:lnTo>
                    <a:pt x="1718826" y="1925091"/>
                  </a:lnTo>
                  <a:lnTo>
                    <a:pt x="1717065" y="1908048"/>
                  </a:lnTo>
                  <a:close/>
                </a:path>
                <a:path w="2324100" h="3413125">
                  <a:moveTo>
                    <a:pt x="1308049" y="1600568"/>
                  </a:moveTo>
                  <a:lnTo>
                    <a:pt x="958113" y="1636712"/>
                  </a:lnTo>
                  <a:lnTo>
                    <a:pt x="1042441" y="2452344"/>
                  </a:lnTo>
                  <a:lnTo>
                    <a:pt x="1392339" y="2416149"/>
                  </a:lnTo>
                  <a:lnTo>
                    <a:pt x="1381995" y="2316010"/>
                  </a:lnTo>
                  <a:lnTo>
                    <a:pt x="1152588" y="2316010"/>
                  </a:lnTo>
                  <a:lnTo>
                    <a:pt x="1129639" y="2093658"/>
                  </a:lnTo>
                  <a:lnTo>
                    <a:pt x="1295450" y="2076450"/>
                  </a:lnTo>
                  <a:lnTo>
                    <a:pt x="1284460" y="1970049"/>
                  </a:lnTo>
                  <a:lnTo>
                    <a:pt x="1116825" y="1970049"/>
                  </a:lnTo>
                  <a:lnTo>
                    <a:pt x="1093825" y="1747608"/>
                  </a:lnTo>
                  <a:lnTo>
                    <a:pt x="1320812" y="1724190"/>
                  </a:lnTo>
                  <a:lnTo>
                    <a:pt x="1308049" y="1600568"/>
                  </a:lnTo>
                  <a:close/>
                </a:path>
                <a:path w="2324100" h="3413125">
                  <a:moveTo>
                    <a:pt x="1379575" y="2292578"/>
                  </a:moveTo>
                  <a:lnTo>
                    <a:pt x="1152588" y="2316010"/>
                  </a:lnTo>
                  <a:lnTo>
                    <a:pt x="1381995" y="2316010"/>
                  </a:lnTo>
                  <a:lnTo>
                    <a:pt x="1379575" y="2292578"/>
                  </a:lnTo>
                  <a:close/>
                </a:path>
                <a:path w="2324100" h="3413125">
                  <a:moveTo>
                    <a:pt x="1282687" y="1952879"/>
                  </a:moveTo>
                  <a:lnTo>
                    <a:pt x="1116825" y="1970049"/>
                  </a:lnTo>
                  <a:lnTo>
                    <a:pt x="1284460" y="1970049"/>
                  </a:lnTo>
                  <a:lnTo>
                    <a:pt x="1282687" y="1952879"/>
                  </a:lnTo>
                  <a:close/>
                </a:path>
                <a:path w="2324100" h="3413125">
                  <a:moveTo>
                    <a:pt x="562229" y="1677695"/>
                  </a:moveTo>
                  <a:lnTo>
                    <a:pt x="424205" y="1691944"/>
                  </a:lnTo>
                  <a:lnTo>
                    <a:pt x="508482" y="2507526"/>
                  </a:lnTo>
                  <a:lnTo>
                    <a:pt x="631443" y="2494813"/>
                  </a:lnTo>
                  <a:lnTo>
                    <a:pt x="577418" y="1972564"/>
                  </a:lnTo>
                  <a:lnTo>
                    <a:pt x="684184" y="1972564"/>
                  </a:lnTo>
                  <a:lnTo>
                    <a:pt x="562229" y="1677695"/>
                  </a:lnTo>
                  <a:close/>
                </a:path>
                <a:path w="2324100" h="3413125">
                  <a:moveTo>
                    <a:pt x="684184" y="1972564"/>
                  </a:moveTo>
                  <a:lnTo>
                    <a:pt x="577418" y="1972564"/>
                  </a:lnTo>
                  <a:lnTo>
                    <a:pt x="800493" y="2477363"/>
                  </a:lnTo>
                  <a:lnTo>
                    <a:pt x="932535" y="2463673"/>
                  </a:lnTo>
                  <a:lnTo>
                    <a:pt x="906194" y="2208949"/>
                  </a:lnTo>
                  <a:lnTo>
                    <a:pt x="781951" y="2208949"/>
                  </a:lnTo>
                  <a:lnTo>
                    <a:pt x="684184" y="1972564"/>
                  </a:lnTo>
                  <a:close/>
                </a:path>
                <a:path w="2324100" h="3413125">
                  <a:moveTo>
                    <a:pt x="848194" y="1648091"/>
                  </a:moveTo>
                  <a:lnTo>
                    <a:pt x="725296" y="1660855"/>
                  </a:lnTo>
                  <a:lnTo>
                    <a:pt x="781951" y="2208949"/>
                  </a:lnTo>
                  <a:lnTo>
                    <a:pt x="906194" y="2208949"/>
                  </a:lnTo>
                  <a:lnTo>
                    <a:pt x="848194" y="1648091"/>
                  </a:lnTo>
                  <a:close/>
                </a:path>
                <a:path w="2324100" h="3413125">
                  <a:moveTo>
                    <a:pt x="1689290" y="2466530"/>
                  </a:moveTo>
                  <a:lnTo>
                    <a:pt x="1681924" y="2466530"/>
                  </a:lnTo>
                  <a:lnTo>
                    <a:pt x="1674456" y="2466911"/>
                  </a:lnTo>
                  <a:lnTo>
                    <a:pt x="1628330" y="2475291"/>
                  </a:lnTo>
                  <a:lnTo>
                    <a:pt x="1562316" y="2510862"/>
                  </a:lnTo>
                  <a:lnTo>
                    <a:pt x="1534820" y="2538818"/>
                  </a:lnTo>
                  <a:lnTo>
                    <a:pt x="1512879" y="2571433"/>
                  </a:lnTo>
                  <a:lnTo>
                    <a:pt x="1491563" y="2642755"/>
                  </a:lnTo>
                  <a:lnTo>
                    <a:pt x="1491548" y="2653640"/>
                  </a:lnTo>
                  <a:lnTo>
                    <a:pt x="1491907" y="2682963"/>
                  </a:lnTo>
                  <a:lnTo>
                    <a:pt x="1537945" y="3127978"/>
                  </a:lnTo>
                  <a:lnTo>
                    <a:pt x="1545449" y="3166043"/>
                  </a:lnTo>
                  <a:lnTo>
                    <a:pt x="1581006" y="3231702"/>
                  </a:lnTo>
                  <a:lnTo>
                    <a:pt x="1609039" y="3259150"/>
                  </a:lnTo>
                  <a:lnTo>
                    <a:pt x="1641562" y="3281094"/>
                  </a:lnTo>
                  <a:lnTo>
                    <a:pt x="1713639" y="3302578"/>
                  </a:lnTo>
                  <a:lnTo>
                    <a:pt x="1753171" y="3302127"/>
                  </a:lnTo>
                  <a:lnTo>
                    <a:pt x="1791354" y="3294607"/>
                  </a:lnTo>
                  <a:lnTo>
                    <a:pt x="1856995" y="3259203"/>
                  </a:lnTo>
                  <a:lnTo>
                    <a:pt x="1884476" y="3231324"/>
                  </a:lnTo>
                  <a:lnTo>
                    <a:pt x="1906418" y="3198917"/>
                  </a:lnTo>
                  <a:lnTo>
                    <a:pt x="1915477" y="3177175"/>
                  </a:lnTo>
                  <a:lnTo>
                    <a:pt x="1722022" y="3177175"/>
                  </a:lnTo>
                  <a:lnTo>
                    <a:pt x="1708618" y="3174668"/>
                  </a:lnTo>
                  <a:lnTo>
                    <a:pt x="1674264" y="3151787"/>
                  </a:lnTo>
                  <a:lnTo>
                    <a:pt x="1658708" y="3114040"/>
                  </a:lnTo>
                  <a:lnTo>
                    <a:pt x="1612557" y="2667889"/>
                  </a:lnTo>
                  <a:lnTo>
                    <a:pt x="1612463" y="2653245"/>
                  </a:lnTo>
                  <a:lnTo>
                    <a:pt x="1614893" y="2640191"/>
                  </a:lnTo>
                  <a:lnTo>
                    <a:pt x="1637766" y="2605462"/>
                  </a:lnTo>
                  <a:lnTo>
                    <a:pt x="1675485" y="2589758"/>
                  </a:lnTo>
                  <a:lnTo>
                    <a:pt x="1689741" y="2589586"/>
                  </a:lnTo>
                  <a:lnTo>
                    <a:pt x="1867880" y="2589586"/>
                  </a:lnTo>
                  <a:lnTo>
                    <a:pt x="1859576" y="2569379"/>
                  </a:lnTo>
                  <a:lnTo>
                    <a:pt x="1810600" y="2510663"/>
                  </a:lnTo>
                  <a:lnTo>
                    <a:pt x="1753431" y="2477571"/>
                  </a:lnTo>
                  <a:lnTo>
                    <a:pt x="1722225" y="2469291"/>
                  </a:lnTo>
                  <a:lnTo>
                    <a:pt x="1689290" y="2466530"/>
                  </a:lnTo>
                  <a:close/>
                </a:path>
                <a:path w="2324100" h="3413125">
                  <a:moveTo>
                    <a:pt x="1912150" y="2939427"/>
                  </a:moveTo>
                  <a:lnTo>
                    <a:pt x="1783308" y="2939427"/>
                  </a:lnTo>
                  <a:lnTo>
                    <a:pt x="1799869" y="3099612"/>
                  </a:lnTo>
                  <a:lnTo>
                    <a:pt x="1799983" y="3114040"/>
                  </a:lnTo>
                  <a:lnTo>
                    <a:pt x="1784197" y="3151390"/>
                  </a:lnTo>
                  <a:lnTo>
                    <a:pt x="1750216" y="3174277"/>
                  </a:lnTo>
                  <a:lnTo>
                    <a:pt x="1722022" y="3177175"/>
                  </a:lnTo>
                  <a:lnTo>
                    <a:pt x="1915477" y="3177175"/>
                  </a:lnTo>
                  <a:lnTo>
                    <a:pt x="1920900" y="3164158"/>
                  </a:lnTo>
                  <a:lnTo>
                    <a:pt x="1927914" y="3127045"/>
                  </a:lnTo>
                  <a:lnTo>
                    <a:pt x="1927453" y="3087573"/>
                  </a:lnTo>
                  <a:lnTo>
                    <a:pt x="1912150" y="2939427"/>
                  </a:lnTo>
                  <a:close/>
                </a:path>
                <a:path w="2324100" h="3413125">
                  <a:moveTo>
                    <a:pt x="1898027" y="2802712"/>
                  </a:moveTo>
                  <a:lnTo>
                    <a:pt x="1702231" y="2822968"/>
                  </a:lnTo>
                  <a:lnTo>
                    <a:pt x="1715046" y="2946514"/>
                  </a:lnTo>
                  <a:lnTo>
                    <a:pt x="1783308" y="2939427"/>
                  </a:lnTo>
                  <a:lnTo>
                    <a:pt x="1912150" y="2939427"/>
                  </a:lnTo>
                  <a:lnTo>
                    <a:pt x="1898027" y="2802712"/>
                  </a:lnTo>
                  <a:close/>
                </a:path>
                <a:path w="2324100" h="3413125">
                  <a:moveTo>
                    <a:pt x="1867880" y="2589586"/>
                  </a:moveTo>
                  <a:lnTo>
                    <a:pt x="1689741" y="2589586"/>
                  </a:lnTo>
                  <a:lnTo>
                    <a:pt x="1703204" y="2592127"/>
                  </a:lnTo>
                  <a:lnTo>
                    <a:pt x="1715871" y="2597391"/>
                  </a:lnTo>
                  <a:lnTo>
                    <a:pt x="1745700" y="2626671"/>
                  </a:lnTo>
                  <a:lnTo>
                    <a:pt x="1763598" y="2748864"/>
                  </a:lnTo>
                  <a:lnTo>
                    <a:pt x="1891080" y="2735694"/>
                  </a:lnTo>
                  <a:lnTo>
                    <a:pt x="1881454" y="2642755"/>
                  </a:lnTo>
                  <a:lnTo>
                    <a:pt x="1873899" y="2604233"/>
                  </a:lnTo>
                  <a:lnTo>
                    <a:pt x="1867880" y="2589586"/>
                  </a:lnTo>
                  <a:close/>
                </a:path>
                <a:path w="2324100" h="3413125">
                  <a:moveTo>
                    <a:pt x="1078649" y="2537053"/>
                  </a:moveTo>
                  <a:lnTo>
                    <a:pt x="940612" y="2551303"/>
                  </a:lnTo>
                  <a:lnTo>
                    <a:pt x="1024953" y="3366871"/>
                  </a:lnTo>
                  <a:lnTo>
                    <a:pt x="1147864" y="3354171"/>
                  </a:lnTo>
                  <a:lnTo>
                    <a:pt x="1093876" y="2831884"/>
                  </a:lnTo>
                  <a:lnTo>
                    <a:pt x="1200614" y="2831884"/>
                  </a:lnTo>
                  <a:lnTo>
                    <a:pt x="1078649" y="2537053"/>
                  </a:lnTo>
                  <a:close/>
                </a:path>
                <a:path w="2324100" h="3413125">
                  <a:moveTo>
                    <a:pt x="1200614" y="2831884"/>
                  </a:moveTo>
                  <a:lnTo>
                    <a:pt x="1093876" y="2831884"/>
                  </a:lnTo>
                  <a:lnTo>
                    <a:pt x="1316913" y="3336683"/>
                  </a:lnTo>
                  <a:lnTo>
                    <a:pt x="1448981" y="3323082"/>
                  </a:lnTo>
                  <a:lnTo>
                    <a:pt x="1422645" y="3068320"/>
                  </a:lnTo>
                  <a:lnTo>
                    <a:pt x="1298422" y="3068320"/>
                  </a:lnTo>
                  <a:lnTo>
                    <a:pt x="1200614" y="2831884"/>
                  </a:lnTo>
                  <a:close/>
                </a:path>
                <a:path w="2324100" h="3413125">
                  <a:moveTo>
                    <a:pt x="1364665" y="2507449"/>
                  </a:moveTo>
                  <a:lnTo>
                    <a:pt x="1241704" y="2520162"/>
                  </a:lnTo>
                  <a:lnTo>
                    <a:pt x="1298422" y="3068320"/>
                  </a:lnTo>
                  <a:lnTo>
                    <a:pt x="1422645" y="3068320"/>
                  </a:lnTo>
                  <a:lnTo>
                    <a:pt x="1364665" y="2507449"/>
                  </a:lnTo>
                  <a:close/>
                </a:path>
                <a:path w="2324100" h="3413125">
                  <a:moveTo>
                    <a:pt x="754767" y="2710688"/>
                  </a:moveTo>
                  <a:lnTo>
                    <a:pt x="630618" y="2710688"/>
                  </a:lnTo>
                  <a:lnTo>
                    <a:pt x="689419" y="3279749"/>
                  </a:lnTo>
                  <a:lnTo>
                    <a:pt x="593432" y="3289655"/>
                  </a:lnTo>
                  <a:lnTo>
                    <a:pt x="606132" y="3412591"/>
                  </a:lnTo>
                  <a:lnTo>
                    <a:pt x="921029" y="3380028"/>
                  </a:lnTo>
                  <a:lnTo>
                    <a:pt x="909346" y="3267087"/>
                  </a:lnTo>
                  <a:lnTo>
                    <a:pt x="812317" y="3267087"/>
                  </a:lnTo>
                  <a:lnTo>
                    <a:pt x="754767" y="2710688"/>
                  </a:lnTo>
                  <a:close/>
                </a:path>
                <a:path w="2324100" h="3413125">
                  <a:moveTo>
                    <a:pt x="908316" y="3257130"/>
                  </a:moveTo>
                  <a:lnTo>
                    <a:pt x="812317" y="3267087"/>
                  </a:lnTo>
                  <a:lnTo>
                    <a:pt x="909346" y="3267087"/>
                  </a:lnTo>
                  <a:lnTo>
                    <a:pt x="908316" y="3257130"/>
                  </a:lnTo>
                  <a:close/>
                </a:path>
                <a:path w="2324100" h="3413125">
                  <a:moveTo>
                    <a:pt x="836739" y="2565120"/>
                  </a:moveTo>
                  <a:lnTo>
                    <a:pt x="521842" y="2597670"/>
                  </a:lnTo>
                  <a:lnTo>
                    <a:pt x="534619" y="2720581"/>
                  </a:lnTo>
                  <a:lnTo>
                    <a:pt x="630618" y="2710688"/>
                  </a:lnTo>
                  <a:lnTo>
                    <a:pt x="754767" y="2710688"/>
                  </a:lnTo>
                  <a:lnTo>
                    <a:pt x="753452" y="2697975"/>
                  </a:lnTo>
                  <a:lnTo>
                    <a:pt x="849452" y="2688069"/>
                  </a:lnTo>
                  <a:lnTo>
                    <a:pt x="836739" y="2565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500" y="1502460"/>
              <a:ext cx="4102887" cy="5528068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 rot="21300000">
            <a:off x="1219483" y="5591173"/>
            <a:ext cx="3347774" cy="1316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70"/>
              </a:lnSpc>
            </a:pPr>
            <a:r>
              <a:rPr dirty="0" sz="10350" spc="-1595" b="1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dirty="0" sz="10350" spc="-1595" b="1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0350" spc="-1595" b="1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0350" spc="-1595" b="1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0350" spc="-1595" b="1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endParaRPr sz="1035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 rot="21300000">
            <a:off x="4761216" y="5585566"/>
            <a:ext cx="51025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05"/>
              </a:lnSpc>
            </a:pPr>
            <a:r>
              <a:rPr dirty="0" baseline="-25000" sz="1500" spc="-44">
                <a:solidFill>
                  <a:srgbClr val="FFFFFF"/>
                </a:solidFill>
                <a:latin typeface="Lucida Sans"/>
                <a:cs typeface="Lucida Sans"/>
              </a:rPr>
              <a:t>Some</a:t>
            </a:r>
            <a:r>
              <a:rPr dirty="0" baseline="-25000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22222" sz="1500" spc="-67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dirty="0" baseline="-22222" sz="1500" spc="-15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22222" sz="1500" spc="-37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dirty="0" baseline="-22222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19444" sz="1500" spc="-89">
                <a:solidFill>
                  <a:srgbClr val="FFFFFF"/>
                </a:solidFill>
                <a:latin typeface="Lucida Sans"/>
                <a:cs typeface="Lucida Sans"/>
              </a:rPr>
              <a:t>bigges</a:t>
            </a:r>
            <a:r>
              <a:rPr dirty="0" baseline="-16666" sz="1500" spc="-89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dirty="0" baseline="-16666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16666" sz="1500" spc="-75">
                <a:solidFill>
                  <a:srgbClr val="FFFFFF"/>
                </a:solidFill>
                <a:latin typeface="Lucida Sans"/>
                <a:cs typeface="Lucida Sans"/>
              </a:rPr>
              <a:t>challeng</a:t>
            </a:r>
            <a:r>
              <a:rPr dirty="0" baseline="-13888" sz="1500" spc="-75">
                <a:solidFill>
                  <a:srgbClr val="FFFFFF"/>
                </a:solidFill>
                <a:latin typeface="Lucida Sans"/>
                <a:cs typeface="Lucida Sans"/>
              </a:rPr>
              <a:t>es</a:t>
            </a:r>
            <a:r>
              <a:rPr dirty="0" baseline="-13888" sz="1500" spc="-89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13888" sz="1500" spc="-60">
                <a:solidFill>
                  <a:srgbClr val="FFFFFF"/>
                </a:solidFill>
                <a:latin typeface="Lucida Sans"/>
                <a:cs typeface="Lucida Sans"/>
              </a:rPr>
              <a:t>w</a:t>
            </a:r>
            <a:r>
              <a:rPr dirty="0" baseline="-11111" sz="1500" spc="-6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dirty="0" baseline="-11111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11111" sz="1500" spc="-37">
                <a:solidFill>
                  <a:srgbClr val="FFFFFF"/>
                </a:solidFill>
                <a:latin typeface="Lucida Sans"/>
                <a:cs typeface="Lucida Sans"/>
              </a:rPr>
              <a:t>face</a:t>
            </a:r>
            <a:r>
              <a:rPr dirty="0" baseline="-11111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8333" sz="1500" spc="-60">
                <a:solidFill>
                  <a:srgbClr val="FFFFFF"/>
                </a:solidFill>
                <a:latin typeface="Lucida Sans"/>
                <a:cs typeface="Lucida Sans"/>
              </a:rPr>
              <a:t>stem</a:t>
            </a:r>
            <a:r>
              <a:rPr dirty="0" baseline="-8333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8333" sz="1500" spc="-82">
                <a:solidFill>
                  <a:srgbClr val="FFFFFF"/>
                </a:solidFill>
                <a:latin typeface="Lucida Sans"/>
                <a:cs typeface="Lucida Sans"/>
              </a:rPr>
              <a:t>from</a:t>
            </a:r>
            <a:r>
              <a:rPr dirty="0" baseline="-8333" sz="1500" spc="-89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5555" sz="1500" spc="-82">
                <a:solidFill>
                  <a:srgbClr val="FFFFFF"/>
                </a:solidFill>
                <a:latin typeface="Lucida Sans"/>
                <a:cs typeface="Lucida Sans"/>
              </a:rPr>
              <a:t>how</a:t>
            </a:r>
            <a:r>
              <a:rPr dirty="0" baseline="-5555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2777" sz="1500" spc="-6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dirty="0" baseline="-2777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2777" sz="1500" spc="-60">
                <a:solidFill>
                  <a:srgbClr val="FFFFFF"/>
                </a:solidFill>
                <a:latin typeface="Lucida Sans"/>
                <a:cs typeface="Lucida Sans"/>
              </a:rPr>
              <a:t>inter</a:t>
            </a:r>
            <a:r>
              <a:rPr dirty="0" sz="1000" spc="-40">
                <a:solidFill>
                  <a:srgbClr val="FFFFFF"/>
                </a:solidFill>
                <a:latin typeface="Lucida Sans"/>
                <a:cs typeface="Lucida Sans"/>
              </a:rPr>
              <a:t>act</a:t>
            </a:r>
            <a:r>
              <a:rPr dirty="0" sz="1000" spc="-6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000" spc="-3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dirty="0" sz="10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2777" sz="1500" spc="-97">
                <a:solidFill>
                  <a:srgbClr val="FFFFFF"/>
                </a:solidFill>
                <a:latin typeface="Lucida Sans"/>
                <a:cs typeface="Lucida Sans"/>
              </a:rPr>
              <a:t>our</a:t>
            </a:r>
            <a:r>
              <a:rPr dirty="0" baseline="2777" sz="1500" spc="-14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2777" sz="1500" spc="-15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r>
              <a:rPr dirty="0" baseline="5555" sz="1500" spc="-15">
                <a:solidFill>
                  <a:srgbClr val="FFFFFF"/>
                </a:solidFill>
                <a:latin typeface="Lucida Sans"/>
                <a:cs typeface="Lucida Sans"/>
              </a:rPr>
              <a:t>vironmen</a:t>
            </a:r>
            <a:r>
              <a:rPr dirty="0" baseline="8333" sz="1500" spc="-15">
                <a:solidFill>
                  <a:srgbClr val="FFFFFF"/>
                </a:solidFill>
                <a:latin typeface="Lucida Sans"/>
                <a:cs typeface="Lucida Sans"/>
              </a:rPr>
              <a:t>t,</a:t>
            </a:r>
            <a:endParaRPr baseline="8333" sz="1500">
              <a:latin typeface="Lucida Sans"/>
              <a:cs typeface="Lucida Sans"/>
            </a:endParaRPr>
          </a:p>
        </p:txBody>
      </p:sp>
      <p:sp>
        <p:nvSpPr>
          <p:cNvPr id="25" name="object 25" descr=""/>
          <p:cNvSpPr txBox="1"/>
          <p:nvPr/>
        </p:nvSpPr>
        <p:spPr>
          <a:xfrm rot="21300000">
            <a:off x="4778214" y="5738366"/>
            <a:ext cx="480545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9"/>
              </a:lnSpc>
            </a:pPr>
            <a:r>
              <a:rPr dirty="0" baseline="-11111" sz="1500" spc="-67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dirty="0" baseline="-11111" sz="1500" spc="-89">
                <a:solidFill>
                  <a:srgbClr val="FFFFFF"/>
                </a:solidFill>
                <a:latin typeface="Lucida Sans"/>
                <a:cs typeface="Lucida Sans"/>
              </a:rPr>
              <a:t> engineering</a:t>
            </a:r>
            <a:r>
              <a:rPr dirty="0" baseline="-11111" sz="1500" spc="-8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5555" sz="1500" spc="-82">
                <a:solidFill>
                  <a:srgbClr val="FFFFFF"/>
                </a:solidFill>
                <a:latin typeface="Lucida Sans"/>
                <a:cs typeface="Lucida Sans"/>
              </a:rPr>
              <a:t>is </a:t>
            </a:r>
            <a:r>
              <a:rPr dirty="0" baseline="-5555" sz="1500" spc="-3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dirty="0" baseline="-5555" sz="1500" spc="-11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2777" sz="1500" spc="-37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dirty="0" baseline="-2777" sz="1500" spc="-8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2777" sz="1500" spc="-52">
                <a:solidFill>
                  <a:srgbClr val="FFFFFF"/>
                </a:solidFill>
                <a:latin typeface="Lucida Sans"/>
                <a:cs typeface="Lucida Sans"/>
              </a:rPr>
              <a:t>heart</a:t>
            </a:r>
            <a:r>
              <a:rPr dirty="0" baseline="-2777" sz="1500" spc="-89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000" spc="-45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dirty="0" sz="1000" spc="-8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000" spc="-55">
                <a:solidFill>
                  <a:srgbClr val="FFFFFF"/>
                </a:solidFill>
                <a:latin typeface="Lucida Sans"/>
                <a:cs typeface="Lucida Sans"/>
              </a:rPr>
              <a:t>finding </a:t>
            </a:r>
            <a:r>
              <a:rPr dirty="0" baseline="2777" sz="1500" spc="-67">
                <a:solidFill>
                  <a:srgbClr val="FFFFFF"/>
                </a:solidFill>
                <a:latin typeface="Lucida Sans"/>
                <a:cs typeface="Lucida Sans"/>
              </a:rPr>
              <a:t>sus</a:t>
            </a:r>
            <a:r>
              <a:rPr dirty="0" baseline="5555" sz="1500" spc="-67">
                <a:solidFill>
                  <a:srgbClr val="FFFFFF"/>
                </a:solidFill>
                <a:latin typeface="Lucida Sans"/>
                <a:cs typeface="Lucida Sans"/>
              </a:rPr>
              <a:t>tainable</a:t>
            </a:r>
            <a:r>
              <a:rPr dirty="0" baseline="5555" sz="1500" spc="-8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8333" sz="1500" spc="-82">
                <a:solidFill>
                  <a:srgbClr val="FFFFFF"/>
                </a:solidFill>
                <a:latin typeface="Lucida Sans"/>
                <a:cs typeface="Lucida Sans"/>
              </a:rPr>
              <a:t>solutions.</a:t>
            </a:r>
            <a:r>
              <a:rPr dirty="0" baseline="8333" sz="1500" spc="-20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1111" sz="1500" spc="-97">
                <a:solidFill>
                  <a:srgbClr val="FFFFFF"/>
                </a:solidFill>
                <a:latin typeface="Lucida Sans"/>
                <a:cs typeface="Lucida Sans"/>
              </a:rPr>
              <a:t>Working</a:t>
            </a:r>
            <a:r>
              <a:rPr dirty="0" baseline="11111" sz="1500" spc="-89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3888" sz="1500" spc="-44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dirty="0" baseline="13888" sz="1500" spc="-8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6666" sz="1500" spc="-60">
                <a:solidFill>
                  <a:srgbClr val="FFFFFF"/>
                </a:solidFill>
                <a:latin typeface="Lucida Sans"/>
                <a:cs typeface="Lucida Sans"/>
              </a:rPr>
              <a:t>water</a:t>
            </a:r>
            <a:r>
              <a:rPr dirty="0" baseline="16666" sz="1500" spc="-12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9444" sz="1500" spc="-37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endParaRPr baseline="19444" sz="1500">
              <a:latin typeface="Lucida Sans"/>
              <a:cs typeface="Lucida Sans"/>
            </a:endParaRPr>
          </a:p>
        </p:txBody>
      </p:sp>
      <p:sp>
        <p:nvSpPr>
          <p:cNvPr id="26" name="object 26" descr=""/>
          <p:cNvSpPr txBox="1"/>
          <p:nvPr/>
        </p:nvSpPr>
        <p:spPr>
          <a:xfrm rot="21300000">
            <a:off x="4793916" y="5870151"/>
            <a:ext cx="495399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-40">
                <a:solidFill>
                  <a:srgbClr val="FFFFFF"/>
                </a:solidFill>
                <a:latin typeface="Lucida Sans"/>
                <a:cs typeface="Lucida Sans"/>
              </a:rPr>
              <a:t>particularly</a:t>
            </a:r>
            <a:r>
              <a:rPr dirty="0" sz="1000" spc="-8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5555" sz="1500" spc="-44">
                <a:solidFill>
                  <a:srgbClr val="FFFFFF"/>
                </a:solidFill>
                <a:latin typeface="Lucida Sans"/>
                <a:cs typeface="Lucida Sans"/>
              </a:rPr>
              <a:t>importan</a:t>
            </a:r>
            <a:r>
              <a:rPr dirty="0" baseline="8333" sz="1500" spc="-44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dirty="0" baseline="8333" sz="1500" spc="-8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8333" sz="1500" spc="-60">
                <a:solidFill>
                  <a:srgbClr val="FFFFFF"/>
                </a:solidFill>
                <a:latin typeface="Lucida Sans"/>
                <a:cs typeface="Lucida Sans"/>
              </a:rPr>
              <a:t>when</a:t>
            </a:r>
            <a:r>
              <a:rPr dirty="0" baseline="8333" sz="1500" spc="-11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1111" sz="1500" spc="-89">
                <a:solidFill>
                  <a:srgbClr val="FFFFFF"/>
                </a:solidFill>
                <a:latin typeface="Lucida Sans"/>
                <a:cs typeface="Lucida Sans"/>
              </a:rPr>
              <a:t>thinking</a:t>
            </a:r>
            <a:r>
              <a:rPr dirty="0" baseline="11111" sz="1500" spc="-7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3888" sz="1500" spc="-52">
                <a:solidFill>
                  <a:srgbClr val="FFFFFF"/>
                </a:solidFill>
                <a:latin typeface="Lucida Sans"/>
                <a:cs typeface="Lucida Sans"/>
              </a:rPr>
              <a:t>about</a:t>
            </a:r>
            <a:r>
              <a:rPr dirty="0" baseline="13888" sz="1500" spc="-11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6666" sz="1500" spc="-37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dirty="0" baseline="16666" sz="1500" spc="-8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6666" sz="1500" spc="-75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r>
              <a:rPr dirty="0" baseline="19444" sz="1500" spc="-75">
                <a:solidFill>
                  <a:srgbClr val="FFFFFF"/>
                </a:solidFill>
                <a:latin typeface="Lucida Sans"/>
                <a:cs typeface="Lucida Sans"/>
              </a:rPr>
              <a:t>vironmen</a:t>
            </a:r>
            <a:r>
              <a:rPr dirty="0" baseline="22222" sz="1500" spc="-75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dirty="0" baseline="22222" sz="1500" spc="-8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22222" sz="1500" spc="-52">
                <a:solidFill>
                  <a:srgbClr val="FFFFFF"/>
                </a:solidFill>
                <a:latin typeface="Lucida Sans"/>
                <a:cs typeface="Lucida Sans"/>
              </a:rPr>
              <a:t>because</a:t>
            </a:r>
            <a:r>
              <a:rPr dirty="0" baseline="22222" sz="1500" spc="-7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25000" sz="1500" spc="-60">
                <a:solidFill>
                  <a:srgbClr val="FFFFFF"/>
                </a:solidFill>
                <a:latin typeface="Lucida Sans"/>
                <a:cs typeface="Lucida Sans"/>
              </a:rPr>
              <a:t>wa</a:t>
            </a:r>
            <a:r>
              <a:rPr dirty="0" baseline="27777" sz="1500" spc="-60">
                <a:solidFill>
                  <a:srgbClr val="FFFFFF"/>
                </a:solidFill>
                <a:latin typeface="Lucida Sans"/>
                <a:cs typeface="Lucida Sans"/>
              </a:rPr>
              <a:t>ter</a:t>
            </a:r>
            <a:r>
              <a:rPr dirty="0" baseline="27777" sz="1500" spc="-12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27777" sz="1500" spc="-67">
                <a:solidFill>
                  <a:srgbClr val="FFFFFF"/>
                </a:solidFill>
                <a:latin typeface="Lucida Sans"/>
                <a:cs typeface="Lucida Sans"/>
              </a:rPr>
              <a:t>sus</a:t>
            </a:r>
            <a:r>
              <a:rPr dirty="0" baseline="30555" sz="1500" spc="-67">
                <a:solidFill>
                  <a:srgbClr val="FFFFFF"/>
                </a:solidFill>
                <a:latin typeface="Lucida Sans"/>
                <a:cs typeface="Lucida Sans"/>
              </a:rPr>
              <a:t>tains</a:t>
            </a:r>
            <a:r>
              <a:rPr dirty="0" baseline="30555" sz="1500" spc="-8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30555" sz="1500" spc="-37">
                <a:solidFill>
                  <a:srgbClr val="FFFFFF"/>
                </a:solidFill>
                <a:latin typeface="Lucida Sans"/>
                <a:cs typeface="Lucida Sans"/>
              </a:rPr>
              <a:t>all</a:t>
            </a:r>
            <a:endParaRPr baseline="30555" sz="1500">
              <a:latin typeface="Lucida Sans"/>
              <a:cs typeface="Lucida Sans"/>
            </a:endParaRPr>
          </a:p>
        </p:txBody>
      </p:sp>
      <p:sp>
        <p:nvSpPr>
          <p:cNvPr id="27" name="object 27" descr=""/>
          <p:cNvSpPr txBox="1"/>
          <p:nvPr/>
        </p:nvSpPr>
        <p:spPr>
          <a:xfrm rot="21300000">
            <a:off x="4809716" y="6012919"/>
            <a:ext cx="48708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19"/>
              </a:lnSpc>
            </a:pPr>
            <a:r>
              <a:rPr dirty="0" baseline="-16666" sz="1500" spc="-75">
                <a:solidFill>
                  <a:srgbClr val="FFFFFF"/>
                </a:solidFill>
                <a:latin typeface="Lucida Sans"/>
                <a:cs typeface="Lucida Sans"/>
              </a:rPr>
              <a:t>life</a:t>
            </a:r>
            <a:r>
              <a:rPr dirty="0" baseline="-16666" sz="1500" spc="-104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16666" sz="1500" spc="-67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dirty="0" baseline="-16666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13888" sz="1500" spc="-82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dirty="0" baseline="-13888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13888" sz="1500" spc="-60">
                <a:solidFill>
                  <a:srgbClr val="FFFFFF"/>
                </a:solidFill>
                <a:latin typeface="Lucida Sans"/>
                <a:cs typeface="Lucida Sans"/>
              </a:rPr>
              <a:t>essen</a:t>
            </a:r>
            <a:r>
              <a:rPr dirty="0" baseline="-11111" sz="1500" spc="-60">
                <a:solidFill>
                  <a:srgbClr val="FFFFFF"/>
                </a:solidFill>
                <a:latin typeface="Lucida Sans"/>
                <a:cs typeface="Lucida Sans"/>
              </a:rPr>
              <a:t>tial</a:t>
            </a:r>
            <a:r>
              <a:rPr dirty="0" baseline="-11111" sz="1500" spc="-12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11111" sz="1500" spc="-37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dirty="0" baseline="-11111" sz="1500" spc="-12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8333" sz="1500" spc="-37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dirty="0" baseline="-8333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8333" sz="1500" spc="-67">
                <a:solidFill>
                  <a:srgbClr val="FFFFFF"/>
                </a:solidFill>
                <a:latin typeface="Lucida Sans"/>
                <a:cs typeface="Lucida Sans"/>
              </a:rPr>
              <a:t>surviv</a:t>
            </a:r>
            <a:r>
              <a:rPr dirty="0" baseline="-5555" sz="1500" spc="-67">
                <a:solidFill>
                  <a:srgbClr val="FFFFFF"/>
                </a:solidFill>
                <a:latin typeface="Lucida Sans"/>
                <a:cs typeface="Lucida Sans"/>
              </a:rPr>
              <a:t>al</a:t>
            </a:r>
            <a:r>
              <a:rPr dirty="0" baseline="-5555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5555" sz="1500" spc="-67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dirty="0" baseline="-5555" sz="1500" spc="-15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2777" sz="1500" spc="-37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dirty="0" baseline="-2777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-2777" sz="1500" spc="-75">
                <a:solidFill>
                  <a:srgbClr val="FFFFFF"/>
                </a:solidFill>
                <a:latin typeface="Lucida Sans"/>
                <a:cs typeface="Lucida Sans"/>
              </a:rPr>
              <a:t>plane</a:t>
            </a:r>
            <a:r>
              <a:rPr dirty="0" sz="1000" spc="-50">
                <a:solidFill>
                  <a:srgbClr val="FFFFFF"/>
                </a:solidFill>
                <a:latin typeface="Lucida Sans"/>
                <a:cs typeface="Lucida Sans"/>
              </a:rPr>
              <a:t>t.</a:t>
            </a:r>
            <a:r>
              <a:rPr dirty="0" sz="1000" spc="-1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000" spc="-50">
                <a:solidFill>
                  <a:srgbClr val="FFFFFF"/>
                </a:solidFill>
                <a:latin typeface="Lucida Sans"/>
                <a:cs typeface="Lucida Sans"/>
              </a:rPr>
              <a:t>Find</a:t>
            </a:r>
            <a:r>
              <a:rPr dirty="0" sz="1000" spc="-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2777" sz="1500" spc="-67">
                <a:solidFill>
                  <a:srgbClr val="FFFFFF"/>
                </a:solidFill>
                <a:latin typeface="Lucida Sans"/>
                <a:cs typeface="Lucida Sans"/>
              </a:rPr>
              <a:t>stories</a:t>
            </a:r>
            <a:r>
              <a:rPr dirty="0" baseline="2777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5555" sz="1500" spc="-67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dirty="0" baseline="5555" sz="1500" spc="-14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5555" sz="1500" spc="-97">
                <a:solidFill>
                  <a:srgbClr val="FFFFFF"/>
                </a:solidFill>
                <a:latin typeface="Lucida Sans"/>
                <a:cs typeface="Lucida Sans"/>
              </a:rPr>
              <a:t>inspiring </a:t>
            </a:r>
            <a:r>
              <a:rPr dirty="0" baseline="8333" sz="1500" spc="-82">
                <a:solidFill>
                  <a:srgbClr val="FFFFFF"/>
                </a:solidFill>
                <a:latin typeface="Lucida Sans"/>
                <a:cs typeface="Lucida Sans"/>
              </a:rPr>
              <a:t>engineer</a:t>
            </a:r>
            <a:r>
              <a:rPr dirty="0" baseline="11111" sz="1500" spc="-82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dirty="0" baseline="11111" sz="1500" spc="-9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1111" sz="1500" spc="-37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endParaRPr baseline="11111" sz="1500">
              <a:latin typeface="Lucida Sans"/>
              <a:cs typeface="Lucida Sans"/>
            </a:endParaRPr>
          </a:p>
        </p:txBody>
      </p:sp>
      <p:sp>
        <p:nvSpPr>
          <p:cNvPr id="28" name="object 28" descr=""/>
          <p:cNvSpPr txBox="1"/>
          <p:nvPr/>
        </p:nvSpPr>
        <p:spPr>
          <a:xfrm rot="21300000">
            <a:off x="4825802" y="6229745"/>
            <a:ext cx="322766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-70">
                <a:solidFill>
                  <a:srgbClr val="FFFFFF"/>
                </a:solidFill>
                <a:latin typeface="Lucida Sans"/>
                <a:cs typeface="Lucida Sans"/>
              </a:rPr>
              <a:t>bring</a:t>
            </a:r>
            <a:r>
              <a:rPr dirty="0" sz="1000" spc="-9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2777" sz="1500" spc="-37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dirty="0" baseline="2777" sz="1500" spc="-11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2777" sz="1500" spc="-89">
                <a:solidFill>
                  <a:srgbClr val="FFFFFF"/>
                </a:solidFill>
                <a:latin typeface="Lucida Sans"/>
                <a:cs typeface="Lucida Sans"/>
              </a:rPr>
              <a:t>work</a:t>
            </a:r>
            <a:r>
              <a:rPr dirty="0" baseline="2777" sz="1500" spc="-16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5555" sz="1500" spc="-15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dirty="0" baseline="5555" sz="1500" spc="-13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8333" sz="1500" spc="-44">
                <a:solidFill>
                  <a:srgbClr val="FFFFFF"/>
                </a:solidFill>
                <a:latin typeface="Lucida Sans"/>
                <a:cs typeface="Lucida Sans"/>
              </a:rPr>
              <a:t>they</a:t>
            </a:r>
            <a:r>
              <a:rPr dirty="0" baseline="8333" sz="1500" spc="-15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8333" sz="1500" spc="-75">
                <a:solidFill>
                  <a:srgbClr val="FFFFFF"/>
                </a:solidFill>
                <a:latin typeface="Lucida Sans"/>
                <a:cs typeface="Lucida Sans"/>
              </a:rPr>
              <a:t>do</a:t>
            </a:r>
            <a:r>
              <a:rPr dirty="0" baseline="8333" sz="1500" spc="-11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1111" sz="1500" spc="-75">
                <a:solidFill>
                  <a:srgbClr val="FFFFFF"/>
                </a:solidFill>
                <a:latin typeface="Lucida Sans"/>
                <a:cs typeface="Lucida Sans"/>
              </a:rPr>
              <a:t>into</a:t>
            </a:r>
            <a:r>
              <a:rPr dirty="0" baseline="11111" sz="1500" spc="-14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1111" sz="1500" spc="-89">
                <a:solidFill>
                  <a:srgbClr val="FFFFFF"/>
                </a:solidFill>
                <a:latin typeface="Lucida Sans"/>
                <a:cs typeface="Lucida Sans"/>
              </a:rPr>
              <a:t>your</a:t>
            </a:r>
            <a:r>
              <a:rPr dirty="0" baseline="11111" sz="1500" spc="-157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3888" sz="1500" spc="-75">
                <a:solidFill>
                  <a:srgbClr val="FFFFFF"/>
                </a:solidFill>
                <a:latin typeface="Lucida Sans"/>
                <a:cs typeface="Lucida Sans"/>
              </a:rPr>
              <a:t>home</a:t>
            </a:r>
            <a:r>
              <a:rPr dirty="0" baseline="13888" sz="1500" spc="-112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6666" sz="1500" spc="-89">
                <a:solidFill>
                  <a:srgbClr val="FFFFFF"/>
                </a:solidFill>
                <a:latin typeface="Lucida Sans"/>
                <a:cs typeface="Lucida Sans"/>
              </a:rPr>
              <a:t>or</a:t>
            </a:r>
            <a:r>
              <a:rPr dirty="0" baseline="16666" sz="1500" spc="-15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baseline="16666" sz="1500" spc="-15">
                <a:solidFill>
                  <a:srgbClr val="FFFFFF"/>
                </a:solidFill>
                <a:latin typeface="Lucida Sans"/>
                <a:cs typeface="Lucida Sans"/>
              </a:rPr>
              <a:t>classr</a:t>
            </a:r>
            <a:r>
              <a:rPr dirty="0" baseline="19444" sz="1500" spc="-15">
                <a:solidFill>
                  <a:srgbClr val="FFFFFF"/>
                </a:solidFill>
                <a:latin typeface="Lucida Sans"/>
                <a:cs typeface="Lucida Sans"/>
              </a:rPr>
              <a:t>oom.</a:t>
            </a:r>
            <a:endParaRPr baseline="19444" sz="15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3" y="540004"/>
            <a:ext cx="5975997" cy="4320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99300" y="671868"/>
            <a:ext cx="4184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35" b="1">
                <a:solidFill>
                  <a:srgbClr val="FFFFFF"/>
                </a:solidFill>
                <a:latin typeface="Calibri"/>
                <a:cs typeface="Calibri"/>
              </a:rPr>
              <a:t>Species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11262" y="603287"/>
            <a:ext cx="961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Habitat</a:t>
            </a:r>
            <a:r>
              <a:rPr dirty="0" sz="900" spc="4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900" spc="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900" spc="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07310" y="671868"/>
            <a:ext cx="10579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dirty="0" sz="9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9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9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important?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71302" y="671868"/>
            <a:ext cx="18929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threat</a:t>
            </a:r>
            <a:r>
              <a:rPr dirty="0" sz="90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9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9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under/causing?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40004" y="968828"/>
          <a:ext cx="5976620" cy="5998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140"/>
                <a:gridCol w="1296035"/>
                <a:gridCol w="1764029"/>
                <a:gridCol w="2303779"/>
              </a:tblGrid>
              <a:tr h="1145540">
                <a:tc>
                  <a:txBody>
                    <a:bodyPr/>
                    <a:lstStyle/>
                    <a:p>
                      <a:pPr marL="71755" marR="1289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Atlantic</a:t>
                      </a:r>
                      <a:r>
                        <a:rPr dirty="0" sz="9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salmon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81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6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large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fish,</a:t>
                      </a:r>
                      <a:r>
                        <a:rPr dirty="0" sz="8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Atlantic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salmon</a:t>
                      </a:r>
                      <a:r>
                        <a:rPr dirty="0" sz="800" spc="1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dirty="0" sz="800" spc="114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found</a:t>
                      </a:r>
                      <a:r>
                        <a:rPr dirty="0" sz="800" spc="114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114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rivers,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mostly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10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north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  <a:p>
                      <a:pPr marL="71755" marR="64135">
                        <a:lnSpc>
                          <a:spcPct val="100000"/>
                        </a:lnSpc>
                      </a:pP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-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west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at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30">
                          <a:latin typeface="Gill Sans MT"/>
                          <a:cs typeface="Gill Sans MT"/>
                        </a:rPr>
                        <a:t>sea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(anadromous).</a:t>
                      </a:r>
                      <a:r>
                        <a:rPr dirty="0" sz="8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1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return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spawn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same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stretch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river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3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dirty="0" sz="800" spc="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stream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which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hatched.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4140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health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 and 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abundance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Atlantic</a:t>
                      </a:r>
                      <a:r>
                        <a:rPr dirty="0" sz="800" spc="1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salmon</a:t>
                      </a:r>
                      <a:r>
                        <a:rPr dirty="0" sz="800" spc="1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dirty="0" sz="800" spc="1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seen</a:t>
                      </a:r>
                      <a:r>
                        <a:rPr dirty="0" sz="800" spc="1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35">
                          <a:latin typeface="Gill Sans MT"/>
                          <a:cs typeface="Gill Sans MT"/>
                        </a:rPr>
                        <a:t>an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  <a:p>
                      <a:pPr marL="71755" marR="137160">
                        <a:lnSpc>
                          <a:spcPct val="100000"/>
                        </a:lnSpc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indicator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1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health</a:t>
                      </a:r>
                      <a:r>
                        <a:rPr dirty="0" sz="800" spc="1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1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0">
                          <a:latin typeface="Gill Sans MT"/>
                          <a:cs typeface="Gill Sans MT"/>
                        </a:rPr>
                        <a:t>water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environment.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  <a:p>
                      <a:pPr marL="71755" marR="1238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support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many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jobs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across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55">
                          <a:latin typeface="Gill Sans MT"/>
                          <a:cs typeface="Gill Sans MT"/>
                        </a:rPr>
                        <a:t>UK</a:t>
                      </a:r>
                      <a:r>
                        <a:rPr dirty="0" sz="800" spc="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contribute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economy.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  <a:p>
                      <a:pPr marL="71755" marR="755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1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support</a:t>
                      </a:r>
                      <a:r>
                        <a:rPr dirty="0" sz="800" spc="1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1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ecosystem</a:t>
                      </a:r>
                      <a:r>
                        <a:rPr dirty="0" sz="800" spc="1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around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many</a:t>
                      </a:r>
                      <a:r>
                        <a:rPr dirty="0" sz="800" spc="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other</a:t>
                      </a:r>
                      <a:r>
                        <a:rPr dirty="0" sz="8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fish</a:t>
                      </a:r>
                      <a:r>
                        <a:rPr dirty="0" sz="800" spc="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wildlife.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543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Mitten</a:t>
                      </a:r>
                      <a:r>
                        <a:rPr dirty="0" sz="800" spc="1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crab</a:t>
                      </a:r>
                      <a:r>
                        <a:rPr dirty="0" sz="800" spc="1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eat</a:t>
                      </a:r>
                      <a:r>
                        <a:rPr dirty="0" sz="800" spc="10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salmon</a:t>
                      </a:r>
                      <a:r>
                        <a:rPr dirty="0" sz="800" spc="1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eggs</a:t>
                      </a:r>
                      <a:r>
                        <a:rPr dirty="0" sz="800" spc="10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when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</a:t>
                      </a:r>
                      <a:r>
                        <a:rPr dirty="0" sz="800" spc="1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rivers.</a:t>
                      </a:r>
                      <a:r>
                        <a:rPr dirty="0" sz="800" spc="-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 are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also</a:t>
                      </a:r>
                      <a:r>
                        <a:rPr dirty="0" sz="8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damaging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river</a:t>
                      </a:r>
                      <a:r>
                        <a:rPr dirty="0" sz="8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beds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where 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eggs</a:t>
                      </a:r>
                      <a:r>
                        <a:rPr dirty="0" sz="8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</a:t>
                      </a:r>
                      <a:r>
                        <a:rPr dirty="0" sz="8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spawning.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71755" marR="180975">
                        <a:lnSpc>
                          <a:spcPts val="880"/>
                        </a:lnSpc>
                        <a:spcBef>
                          <a:spcPts val="535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Brown</a:t>
                      </a:r>
                      <a:r>
                        <a:rPr dirty="0" sz="9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trout</a:t>
                      </a:r>
                      <a:r>
                        <a:rPr dirty="0" sz="9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(Salmo</a:t>
                      </a:r>
                      <a:r>
                        <a:rPr dirty="0" sz="9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trutta)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FAF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25336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brown</a:t>
                      </a:r>
                      <a:r>
                        <a:rPr dirty="0" sz="800" spc="-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trout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dirty="0" sz="800" spc="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25">
                          <a:latin typeface="Gill Sans MT"/>
                          <a:cs typeface="Gill Sans MT"/>
                        </a:rPr>
                        <a:t>a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widespread</a:t>
                      </a:r>
                      <a:r>
                        <a:rPr dirty="0" sz="800" spc="2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species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found</a:t>
                      </a:r>
                      <a:r>
                        <a:rPr dirty="0" sz="800" spc="1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throughout</a:t>
                      </a:r>
                      <a:r>
                        <a:rPr dirty="0" sz="800" spc="1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40">
                          <a:latin typeface="Gill Sans MT"/>
                          <a:cs typeface="Gill Sans MT"/>
                        </a:rPr>
                        <a:t>UK.</a:t>
                      </a:r>
                      <a:r>
                        <a:rPr dirty="0" sz="800" spc="-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It</a:t>
                      </a:r>
                      <a:r>
                        <a:rPr dirty="0" sz="800" spc="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lives</a:t>
                      </a:r>
                      <a:r>
                        <a:rPr dirty="0" sz="800" spc="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streams,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rivers,</a:t>
                      </a:r>
                      <a:r>
                        <a:rPr dirty="0" sz="800" spc="-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lakes</a:t>
                      </a:r>
                      <a:r>
                        <a:rPr dirty="0" sz="800" spc="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0">
                          <a:latin typeface="Gill Sans MT"/>
                          <a:cs typeface="Gill Sans MT"/>
                        </a:rPr>
                        <a:t>salt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water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habitats.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FAF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62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health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abundance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0">
                          <a:latin typeface="Gill Sans MT"/>
                          <a:cs typeface="Gill Sans MT"/>
                        </a:rPr>
                        <a:t>brown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trout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seen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indicator</a:t>
                      </a:r>
                      <a:r>
                        <a:rPr dirty="0" sz="800" spc="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health</a:t>
                      </a:r>
                      <a:r>
                        <a:rPr dirty="0" sz="800" spc="10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10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water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environment.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  <a:p>
                      <a:pPr marL="71755" marR="123825">
                        <a:lnSpc>
                          <a:spcPct val="100000"/>
                        </a:lnSpc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support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many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jobs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across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55">
                          <a:latin typeface="Gill Sans MT"/>
                          <a:cs typeface="Gill Sans MT"/>
                        </a:rPr>
                        <a:t>UK</a:t>
                      </a:r>
                      <a:r>
                        <a:rPr dirty="0" sz="800" spc="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contribute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economy.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  <a:p>
                      <a:pPr marL="71755" marR="755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1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support</a:t>
                      </a:r>
                      <a:r>
                        <a:rPr dirty="0" sz="800" spc="1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1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ecosystem</a:t>
                      </a:r>
                      <a:r>
                        <a:rPr dirty="0" sz="800" spc="1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around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many</a:t>
                      </a:r>
                      <a:r>
                        <a:rPr dirty="0" sz="800" spc="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other</a:t>
                      </a:r>
                      <a:r>
                        <a:rPr dirty="0" sz="8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fish</a:t>
                      </a:r>
                      <a:r>
                        <a:rPr dirty="0" sz="800" spc="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wildlife.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FAF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543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Mitten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crab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eat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trout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eggs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when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rivers.</a:t>
                      </a:r>
                      <a:r>
                        <a:rPr dirty="0" sz="800" spc="-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 are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also</a:t>
                      </a:r>
                      <a:r>
                        <a:rPr dirty="0" sz="8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damaging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river</a:t>
                      </a:r>
                      <a:r>
                        <a:rPr dirty="0" sz="8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beds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where 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eggs</a:t>
                      </a:r>
                      <a:r>
                        <a:rPr dirty="0" sz="8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</a:t>
                      </a:r>
                      <a:r>
                        <a:rPr dirty="0" sz="8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spawning.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FAFA"/>
                    </a:solidFill>
                  </a:tcPr>
                </a:tc>
              </a:tr>
              <a:tr h="1109345">
                <a:tc>
                  <a:txBody>
                    <a:bodyPr/>
                    <a:lstStyle/>
                    <a:p>
                      <a:pPr algn="just" marL="71755" marR="123189">
                        <a:lnSpc>
                          <a:spcPts val="880"/>
                        </a:lnSpc>
                        <a:spcBef>
                          <a:spcPts val="535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White-</a:t>
                      </a:r>
                      <a:r>
                        <a:rPr dirty="0" sz="9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clawed</a:t>
                      </a:r>
                      <a:r>
                        <a:rPr dirty="0" sz="9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crayfish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White-clawed</a:t>
                      </a:r>
                      <a:r>
                        <a:rPr dirty="0" sz="800" spc="2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crayfish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prefer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live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streams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rivers</a:t>
                      </a:r>
                      <a:r>
                        <a:rPr dirty="0" sz="8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where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 the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water</a:t>
                      </a:r>
                      <a:r>
                        <a:rPr dirty="0" sz="800" spc="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clear,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shallow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35">
                          <a:latin typeface="Gill Sans MT"/>
                          <a:cs typeface="Gill Sans MT"/>
                        </a:rPr>
                        <a:t>and 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fast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flowing,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although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can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also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be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found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ponds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lakes.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066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have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important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roles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freshwater</a:t>
                      </a:r>
                      <a:r>
                        <a:rPr dirty="0" sz="800" spc="10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environment</a:t>
                      </a:r>
                      <a:r>
                        <a:rPr dirty="0" sz="800" spc="1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because</a:t>
                      </a:r>
                      <a:r>
                        <a:rPr dirty="0" sz="800" spc="1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their</a:t>
                      </a:r>
                      <a:r>
                        <a:rPr dirty="0" sz="800" spc="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diet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provide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food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for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other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animals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such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as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fish,</a:t>
                      </a:r>
                      <a:r>
                        <a:rPr dirty="0" sz="800" spc="-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herons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-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otters.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  <a:p>
                      <a:pPr marL="71755" marR="641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White-clawed</a:t>
                      </a:r>
                      <a:r>
                        <a:rPr dirty="0" sz="800" spc="1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crayfish</a:t>
                      </a:r>
                      <a:r>
                        <a:rPr dirty="0" sz="800" spc="1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</a:t>
                      </a:r>
                      <a:r>
                        <a:rPr dirty="0" sz="800" spc="1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important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indicators</a:t>
                      </a:r>
                      <a:r>
                        <a:rPr dirty="0" sz="800" spc="1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1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good</a:t>
                      </a:r>
                      <a:r>
                        <a:rPr dirty="0" sz="800" spc="1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water</a:t>
                      </a:r>
                      <a:r>
                        <a:rPr dirty="0" sz="800" spc="1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quality</a:t>
                      </a:r>
                      <a:r>
                        <a:rPr dirty="0" sz="800" spc="1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as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intolerant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pollution.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23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114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mitten</a:t>
                      </a:r>
                      <a:r>
                        <a:rPr dirty="0" sz="800" spc="1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crab</a:t>
                      </a:r>
                      <a:r>
                        <a:rPr dirty="0" sz="800" spc="1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has</a:t>
                      </a:r>
                      <a:r>
                        <a:rPr dirty="0" sz="800" spc="114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devastating</a:t>
                      </a:r>
                      <a:r>
                        <a:rPr dirty="0" sz="800" spc="1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effects</a:t>
                      </a:r>
                      <a:r>
                        <a:rPr dirty="0" sz="800" spc="1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white-clawed</a:t>
                      </a:r>
                      <a:r>
                        <a:rPr dirty="0" sz="800" spc="2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crayfish</a:t>
                      </a:r>
                      <a:r>
                        <a:rPr dirty="0" sz="800" spc="2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through</a:t>
                      </a:r>
                      <a:r>
                        <a:rPr dirty="0" sz="800" spc="2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competition</a:t>
                      </a:r>
                      <a:r>
                        <a:rPr dirty="0" sz="800" spc="2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35">
                          <a:latin typeface="Gill Sans MT"/>
                          <a:cs typeface="Gill Sans MT"/>
                        </a:rPr>
                        <a:t>and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spreading</a:t>
                      </a:r>
                      <a:r>
                        <a:rPr dirty="0" sz="800" spc="2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disease.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2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white-clawed</a:t>
                      </a:r>
                      <a:r>
                        <a:rPr dirty="0" sz="800" spc="254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crayfish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has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suffered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massive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decline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recent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years.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1230">
                <a:tc>
                  <a:txBody>
                    <a:bodyPr/>
                    <a:lstStyle/>
                    <a:p>
                      <a:pPr marL="71755" marR="154940">
                        <a:lnSpc>
                          <a:spcPts val="880"/>
                        </a:lnSpc>
                        <a:spcBef>
                          <a:spcPts val="535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Native</a:t>
                      </a:r>
                      <a:r>
                        <a:rPr dirty="0" sz="9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10" b="1">
                          <a:latin typeface="Calibri"/>
                          <a:cs typeface="Calibri"/>
                        </a:rPr>
                        <a:t>oysters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FAF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206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European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native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oyster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(Ostrea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edulis)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800" spc="1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bivalve</a:t>
                      </a:r>
                      <a:r>
                        <a:rPr dirty="0" sz="800" spc="1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mollusc</a:t>
                      </a:r>
                      <a:r>
                        <a:rPr dirty="0" sz="800" spc="1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that</a:t>
                      </a:r>
                      <a:r>
                        <a:rPr dirty="0" sz="800" spc="1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typically</a:t>
                      </a:r>
                      <a:r>
                        <a:rPr dirty="0" sz="800" spc="3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associated</a:t>
                      </a:r>
                      <a:r>
                        <a:rPr dirty="0" sz="800" spc="3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0">
                          <a:latin typeface="Gill Sans MT"/>
                          <a:cs typeface="Gill Sans MT"/>
                        </a:rPr>
                        <a:t>with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shallow,</a:t>
                      </a:r>
                      <a:r>
                        <a:rPr dirty="0" sz="800" spc="1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subtidal</a:t>
                      </a:r>
                      <a:r>
                        <a:rPr dirty="0" sz="800" spc="2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coastal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estuarine</a:t>
                      </a:r>
                      <a:r>
                        <a:rPr dirty="0" sz="800" spc="1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habitats.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FAF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3906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Native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oysters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known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as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‘ecosystem</a:t>
                      </a:r>
                      <a:r>
                        <a:rPr dirty="0" sz="800" spc="30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engineers’</a:t>
                      </a:r>
                      <a:r>
                        <a:rPr dirty="0" sz="800" spc="1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because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1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create</a:t>
                      </a:r>
                      <a:r>
                        <a:rPr dirty="0" sz="800" spc="1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1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conditions</a:t>
                      </a:r>
                      <a:r>
                        <a:rPr dirty="0" sz="800" spc="1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for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other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species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thrive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3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stabilising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shorelines,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filtering</a:t>
                      </a:r>
                      <a:r>
                        <a:rPr dirty="0" sz="800" spc="1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water</a:t>
                      </a:r>
                      <a:r>
                        <a:rPr dirty="0" sz="800" spc="1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35">
                          <a:latin typeface="Gill Sans MT"/>
                          <a:cs typeface="Gill Sans MT"/>
                        </a:rPr>
                        <a:t>and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providing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vital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food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habitat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for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coastal</a:t>
                      </a:r>
                      <a:r>
                        <a:rPr dirty="0" sz="800" spc="2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wildlife.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FAF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619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Mitten</a:t>
                      </a:r>
                      <a:r>
                        <a:rPr dirty="0" sz="800" spc="1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crabs</a:t>
                      </a:r>
                      <a:r>
                        <a:rPr dirty="0" sz="800" spc="1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eat</a:t>
                      </a:r>
                      <a:r>
                        <a:rPr dirty="0" sz="800" spc="1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native</a:t>
                      </a:r>
                      <a:r>
                        <a:rPr dirty="0" sz="800" spc="1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oysters.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114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0">
                          <a:latin typeface="Gill Sans MT"/>
                          <a:cs typeface="Gill Sans MT"/>
                        </a:rPr>
                        <a:t>have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reduced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by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90%</a:t>
                      </a:r>
                      <a:r>
                        <a:rPr dirty="0" sz="800" spc="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55">
                          <a:latin typeface="Gill Sans MT"/>
                          <a:cs typeface="Gill Sans MT"/>
                        </a:rPr>
                        <a:t>UK</a:t>
                      </a:r>
                      <a:r>
                        <a:rPr dirty="0" sz="8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water.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FAFA"/>
                    </a:solidFill>
                  </a:tcPr>
                </a:tc>
              </a:tr>
              <a:tr h="1804670">
                <a:tc>
                  <a:txBody>
                    <a:bodyPr/>
                    <a:lstStyle/>
                    <a:p>
                      <a:pPr marL="71755" marR="1879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10" b="1">
                          <a:latin typeface="Calibri"/>
                          <a:cs typeface="Calibri"/>
                        </a:rPr>
                        <a:t>Mitten</a:t>
                      </a:r>
                      <a:r>
                        <a:rPr dirty="0" sz="9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crab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4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Mitten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crab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dirty="0" sz="800" spc="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15">
                          <a:latin typeface="Gill Sans MT"/>
                          <a:cs typeface="Gill Sans MT"/>
                        </a:rPr>
                        <a:t>a 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medium-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sized</a:t>
                      </a:r>
                      <a:r>
                        <a:rPr dirty="0" sz="800" spc="1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0">
                          <a:latin typeface="Gill Sans MT"/>
                          <a:cs typeface="Gill Sans MT"/>
                        </a:rPr>
                        <a:t>crab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species,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which</a:t>
                      </a:r>
                      <a:r>
                        <a:rPr dirty="0" sz="800" spc="1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can</a:t>
                      </a:r>
                      <a:r>
                        <a:rPr dirty="0" sz="800" spc="1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be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easily</a:t>
                      </a:r>
                      <a:r>
                        <a:rPr dirty="0" sz="800" spc="1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identified</a:t>
                      </a:r>
                      <a:r>
                        <a:rPr dirty="0" sz="800" spc="1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by</a:t>
                      </a:r>
                      <a:r>
                        <a:rPr dirty="0" sz="800" spc="1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bristly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hairs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(setae)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its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 claws.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774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Mitten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crabs</a:t>
                      </a:r>
                      <a:r>
                        <a:rPr dirty="0" sz="800" spc="1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only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freshwater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crab</a:t>
                      </a:r>
                      <a:r>
                        <a:rPr dirty="0" sz="800" spc="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UK.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  <a:p>
                      <a:pPr marL="71755" marR="25527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If</a:t>
                      </a:r>
                      <a:r>
                        <a:rPr dirty="0" sz="800" spc="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you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3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dirty="0" sz="800" spc="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your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students</a:t>
                      </a:r>
                      <a:r>
                        <a:rPr dirty="0" sz="800" spc="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ever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0">
                          <a:latin typeface="Gill Sans MT"/>
                          <a:cs typeface="Gill Sans MT"/>
                        </a:rPr>
                        <a:t>spot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these,</a:t>
                      </a:r>
                      <a:r>
                        <a:rPr dirty="0" sz="800" spc="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then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you</a:t>
                      </a:r>
                      <a:r>
                        <a:rPr dirty="0" sz="800" spc="114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should</a:t>
                      </a:r>
                      <a:r>
                        <a:rPr dirty="0" sz="800" spc="114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report</a:t>
                      </a:r>
                      <a:r>
                        <a:rPr dirty="0" sz="800" spc="1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it.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  <a:p>
                      <a:pPr marL="71755" marR="3975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spc="-20">
                          <a:latin typeface="Gill Sans MT"/>
                          <a:cs typeface="Gill Sans MT"/>
                        </a:rPr>
                        <a:t>You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can</a:t>
                      </a:r>
                      <a:r>
                        <a:rPr dirty="0" sz="8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report</a:t>
                      </a:r>
                      <a:r>
                        <a:rPr dirty="0" sz="800" spc="-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your</a:t>
                      </a:r>
                      <a:r>
                        <a:rPr dirty="0" sz="800" spc="-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sightings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through</a:t>
                      </a:r>
                      <a:r>
                        <a:rPr dirty="0" sz="800" spc="10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1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u="sng" sz="800" b="1">
                          <a:solidFill>
                            <a:srgbClr val="1C30F5"/>
                          </a:solidFill>
                          <a:uFill>
                            <a:solidFill>
                              <a:srgbClr val="1C30F5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Natural</a:t>
                      </a:r>
                      <a:r>
                        <a:rPr dirty="0" u="sng" sz="800" spc="130" b="1">
                          <a:solidFill>
                            <a:srgbClr val="1C30F5"/>
                          </a:solidFill>
                          <a:uFill>
                            <a:solidFill>
                              <a:srgbClr val="1C30F5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 </a:t>
                      </a:r>
                      <a:r>
                        <a:rPr dirty="0" u="sng" sz="800" spc="-10" b="1">
                          <a:solidFill>
                            <a:srgbClr val="1C30F5"/>
                          </a:solidFill>
                          <a:uFill>
                            <a:solidFill>
                              <a:srgbClr val="1C30F5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History</a:t>
                      </a:r>
                      <a:r>
                        <a:rPr dirty="0" sz="800" spc="500" b="1">
                          <a:solidFill>
                            <a:srgbClr val="1C30F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800" spc="-10" b="1">
                          <a:solidFill>
                            <a:srgbClr val="1C30F5"/>
                          </a:solidFill>
                          <a:uFill>
                            <a:solidFill>
                              <a:srgbClr val="1C30F5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Museum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828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Mitten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crabs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highly</a:t>
                      </a:r>
                      <a:r>
                        <a:rPr dirty="0" sz="800" spc="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damaging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environments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where</a:t>
                      </a:r>
                      <a:r>
                        <a:rPr dirty="0" sz="800" spc="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not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naturally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present.</a:t>
                      </a:r>
                      <a:r>
                        <a:rPr dirty="0" sz="8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They</a:t>
                      </a:r>
                      <a:r>
                        <a:rPr dirty="0" sz="800" spc="1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outcompete</a:t>
                      </a:r>
                      <a:r>
                        <a:rPr dirty="0" sz="800" spc="1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native</a:t>
                      </a:r>
                      <a:r>
                        <a:rPr dirty="0" sz="800" spc="1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species</a:t>
                      </a:r>
                      <a:r>
                        <a:rPr dirty="0" sz="800" spc="1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crustaceans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for</a:t>
                      </a:r>
                      <a:r>
                        <a:rPr dirty="0" sz="800" spc="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food,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can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strip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bait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5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 pots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for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more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commercially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valuable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species.</a:t>
                      </a:r>
                      <a:r>
                        <a:rPr dirty="0" sz="800" spc="500">
                          <a:latin typeface="Gill Sans MT"/>
                          <a:cs typeface="Gill Sans MT"/>
                        </a:rPr>
                        <a:t> 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its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natural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environment,</a:t>
                      </a:r>
                      <a:r>
                        <a:rPr dirty="0" sz="8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this</a:t>
                      </a:r>
                      <a:r>
                        <a:rPr dirty="0" sz="800" spc="9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species</a:t>
                      </a:r>
                      <a:r>
                        <a:rPr dirty="0" sz="800" spc="9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burrows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into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riverbanks.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some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areas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the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burrowing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  <a:p>
                      <a:pPr marL="71755" marR="89535">
                        <a:lnSpc>
                          <a:spcPct val="100000"/>
                        </a:lnSpc>
                      </a:pPr>
                      <a:r>
                        <a:rPr dirty="0" sz="800">
                          <a:latin typeface="Gill Sans MT"/>
                          <a:cs typeface="Gill Sans MT"/>
                        </a:rPr>
                        <a:t>behaviour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mass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numbers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mitten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crabs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25">
                          <a:latin typeface="Gill Sans MT"/>
                          <a:cs typeface="Gill Sans MT"/>
                        </a:rPr>
                        <a:t>has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exacerbated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problems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erosion,</a:t>
                      </a:r>
                      <a:r>
                        <a:rPr dirty="0" sz="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causing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riverbanks</a:t>
                      </a:r>
                      <a:r>
                        <a:rPr dirty="0" sz="800" spc="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collapse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some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areas,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50"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20">
                          <a:latin typeface="Gill Sans MT"/>
                          <a:cs typeface="Gill Sans MT"/>
                        </a:rPr>
                        <a:t>even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caused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structures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such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as dams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become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unstable.</a:t>
                      </a:r>
                      <a:r>
                        <a:rPr dirty="0" sz="800" spc="6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Huge</a:t>
                      </a:r>
                      <a:r>
                        <a:rPr dirty="0" sz="800" spc="1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downstream</a:t>
                      </a:r>
                      <a:r>
                        <a:rPr dirty="0" sz="800" spc="1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migrations</a:t>
                      </a:r>
                      <a:r>
                        <a:rPr dirty="0" sz="800" spc="1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of</a:t>
                      </a:r>
                      <a:r>
                        <a:rPr dirty="0" sz="800" spc="10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mitten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crabs</a:t>
                      </a:r>
                      <a:r>
                        <a:rPr dirty="0" sz="800" spc="8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have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also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blocked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water</a:t>
                      </a:r>
                      <a:r>
                        <a:rPr dirty="0" sz="800" spc="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intakes</a:t>
                      </a:r>
                      <a:r>
                        <a:rPr dirty="0" sz="800" spc="8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25">
                          <a:latin typeface="Gill Sans MT"/>
                          <a:cs typeface="Gill Sans MT"/>
                        </a:rPr>
                        <a:t>and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turbines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dirty="0" sz="800" spc="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800" spc="-10">
                          <a:latin typeface="Gill Sans MT"/>
                          <a:cs typeface="Gill Sans MT"/>
                        </a:rPr>
                        <a:t>dams.</a:t>
                      </a:r>
                      <a:endParaRPr sz="800">
                        <a:latin typeface="Gill Sans MT"/>
                        <a:cs typeface="Gill Sans MT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6755300" y="465998"/>
            <a:ext cx="3028950" cy="7226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Measuring</a:t>
            </a:r>
            <a:r>
              <a:rPr dirty="0" sz="1300" spc="29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14C9CF"/>
                </a:solidFill>
                <a:latin typeface="Calibri"/>
                <a:cs typeface="Calibri"/>
              </a:rPr>
              <a:t>biodiversity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b="1">
                <a:latin typeface="Calibri"/>
                <a:cs typeface="Calibri"/>
              </a:rPr>
              <a:t>Page</a:t>
            </a:r>
            <a:r>
              <a:rPr dirty="0" sz="1100" spc="160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Example</a:t>
            </a:r>
            <a:r>
              <a:rPr dirty="0" sz="1000" spc="28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table</a:t>
            </a:r>
            <a:r>
              <a:rPr dirty="0" sz="1000" spc="31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calculating</a:t>
            </a:r>
            <a:r>
              <a:rPr dirty="0" sz="1000" spc="17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‘Simpson’s</a:t>
            </a:r>
            <a:r>
              <a:rPr dirty="0" sz="1000" spc="31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Diversity</a:t>
            </a:r>
            <a:r>
              <a:rPr dirty="0" sz="1000" spc="26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4C9CF"/>
                </a:solidFill>
                <a:latin typeface="Calibri"/>
                <a:cs typeface="Calibri"/>
              </a:rPr>
              <a:t>Index’.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6767995" y="1279751"/>
          <a:ext cx="3384550" cy="196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972185"/>
                <a:gridCol w="935990"/>
                <a:gridCol w="1007745"/>
              </a:tblGrid>
              <a:tr h="180975">
                <a:tc gridSpan="4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Habitat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solidFill>
                      <a:srgbClr val="92569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5915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800" spc="40" b="1">
                          <a:latin typeface="Calibri"/>
                          <a:cs typeface="Calibri"/>
                        </a:rPr>
                        <a:t>Species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R w="6350">
                      <a:solidFill>
                        <a:srgbClr val="92569E"/>
                      </a:solidFill>
                      <a:prstDash val="solid"/>
                    </a:lnR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 marR="74295" indent="-219075">
                        <a:lnSpc>
                          <a:spcPct val="104299"/>
                        </a:lnSpc>
                        <a:spcBef>
                          <a:spcPts val="305"/>
                        </a:spcBef>
                      </a:pPr>
                      <a:r>
                        <a:rPr dirty="0" sz="800" i="1">
                          <a:latin typeface="Cambria"/>
                          <a:cs typeface="Cambria"/>
                        </a:rPr>
                        <a:t>n</a:t>
                      </a:r>
                      <a:r>
                        <a:rPr dirty="0" sz="800" spc="5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(total</a:t>
                      </a:r>
                      <a:r>
                        <a:rPr dirty="0" sz="800" spc="4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from</a:t>
                      </a:r>
                      <a:r>
                        <a:rPr dirty="0" sz="800" spc="5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20">
                          <a:latin typeface="Cambria Math"/>
                          <a:cs typeface="Cambria Math"/>
                        </a:rPr>
                        <a:t>your</a:t>
                      </a:r>
                      <a:r>
                        <a:rPr dirty="0" sz="800" spc="50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10">
                          <a:latin typeface="Cambria Math"/>
                          <a:cs typeface="Cambria Math"/>
                        </a:rPr>
                        <a:t>sample)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8735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92569E"/>
                      </a:solidFill>
                      <a:prstDash val="solid"/>
                    </a:lnL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White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5">
                          <a:latin typeface="Cambria Math"/>
                          <a:cs typeface="Cambria Math"/>
                        </a:rPr>
                        <a:t>21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21/95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10">
                          <a:latin typeface="Cambria Math"/>
                          <a:cs typeface="Cambria Math"/>
                        </a:rPr>
                        <a:t>0.2211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0.2211</a:t>
                      </a:r>
                      <a:r>
                        <a:rPr dirty="0" baseline="37037" sz="675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baseline="37037" sz="675" spc="21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10">
                          <a:latin typeface="Cambria Math"/>
                          <a:cs typeface="Cambria Math"/>
                        </a:rPr>
                        <a:t>0.0489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800" spc="-25" b="1">
                          <a:latin typeface="Calibri"/>
                          <a:cs typeface="Calibri"/>
                        </a:rPr>
                        <a:t>Red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5">
                          <a:solidFill>
                            <a:srgbClr val="575756"/>
                          </a:solidFill>
                          <a:latin typeface="Cambria Math"/>
                          <a:cs typeface="Cambria Math"/>
                        </a:rPr>
                        <a:t>15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15/95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10">
                          <a:latin typeface="Cambria Math"/>
                          <a:cs typeface="Cambria Math"/>
                        </a:rPr>
                        <a:t>0.1579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0.1579</a:t>
                      </a:r>
                      <a:r>
                        <a:rPr dirty="0" baseline="37037" sz="675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baseline="37037" sz="675" spc="21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10">
                          <a:latin typeface="Cambria Math"/>
                          <a:cs typeface="Cambria Math"/>
                        </a:rPr>
                        <a:t>0.0249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Green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5">
                          <a:solidFill>
                            <a:srgbClr val="575756"/>
                          </a:solidFill>
                          <a:latin typeface="Cambria Math"/>
                          <a:cs typeface="Cambria Math"/>
                        </a:rPr>
                        <a:t>12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12/95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10">
                          <a:latin typeface="Cambria Math"/>
                          <a:cs typeface="Cambria Math"/>
                        </a:rPr>
                        <a:t>0.1263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0.1263</a:t>
                      </a:r>
                      <a:r>
                        <a:rPr dirty="0" baseline="37037" sz="675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baseline="37037" sz="675" spc="21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10">
                          <a:latin typeface="Cambria Math"/>
                          <a:cs typeface="Cambria Math"/>
                        </a:rPr>
                        <a:t>0.016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Grey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5">
                          <a:solidFill>
                            <a:srgbClr val="575756"/>
                          </a:solidFill>
                          <a:latin typeface="Cambria Math"/>
                          <a:cs typeface="Cambria Math"/>
                        </a:rPr>
                        <a:t>17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17/95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10">
                          <a:latin typeface="Cambria Math"/>
                          <a:cs typeface="Cambria Math"/>
                        </a:rPr>
                        <a:t>0.1789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0.1789</a:t>
                      </a:r>
                      <a:r>
                        <a:rPr dirty="0" baseline="37037" sz="675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baseline="37037" sz="675" spc="21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10">
                          <a:latin typeface="Cambria Math"/>
                          <a:cs typeface="Cambria Math"/>
                        </a:rPr>
                        <a:t>0.032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Blue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5">
                          <a:solidFill>
                            <a:srgbClr val="575756"/>
                          </a:solidFill>
                          <a:latin typeface="Cambria Math"/>
                          <a:cs typeface="Cambria Math"/>
                        </a:rPr>
                        <a:t>11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11/95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10">
                          <a:latin typeface="Cambria Math"/>
                          <a:cs typeface="Cambria Math"/>
                        </a:rPr>
                        <a:t>0.1158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0.1158</a:t>
                      </a:r>
                      <a:r>
                        <a:rPr dirty="0" baseline="37037" sz="675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baseline="37037" sz="675" spc="21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10">
                          <a:latin typeface="Cambria Math"/>
                          <a:cs typeface="Cambria Math"/>
                        </a:rPr>
                        <a:t>0.0134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Yellow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5">
                          <a:solidFill>
                            <a:srgbClr val="575756"/>
                          </a:solidFill>
                          <a:latin typeface="Cambria Math"/>
                          <a:cs typeface="Cambria Math"/>
                        </a:rPr>
                        <a:t>19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19/95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25">
                          <a:latin typeface="Cambria Math"/>
                          <a:cs typeface="Cambria Math"/>
                        </a:rPr>
                        <a:t>0.2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0.2</a:t>
                      </a:r>
                      <a:r>
                        <a:rPr dirty="0" baseline="37037" sz="675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baseline="37037" sz="675" spc="179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800" spc="4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-20">
                          <a:latin typeface="Cambria Math"/>
                          <a:cs typeface="Cambria Math"/>
                        </a:rPr>
                        <a:t>0.04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0480">
                    <a:lnL w="6350">
                      <a:solidFill>
                        <a:srgbClr val="92569E"/>
                      </a:solidFill>
                      <a:prstDash val="solid"/>
                    </a:lnL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5">
                          <a:latin typeface="Cambria Math"/>
                          <a:cs typeface="Cambria Math"/>
                        </a:rPr>
                        <a:t>95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175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r" marR="2406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latin typeface="Cambria Math"/>
                          <a:cs typeface="Cambria Math"/>
                        </a:rPr>
                        <a:t>1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175">
                    <a:lnL w="6350">
                      <a:solidFill>
                        <a:srgbClr val="92569E"/>
                      </a:solidFill>
                      <a:prstDash val="solid"/>
                    </a:lnL>
                    <a:lnR w="6350">
                      <a:solidFill>
                        <a:srgbClr val="92569E"/>
                      </a:solidFill>
                      <a:prstDash val="solid"/>
                    </a:lnR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53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Cambria Math"/>
                          <a:cs typeface="Cambria Math"/>
                        </a:rPr>
                        <a:t>0.1752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</a:txBody>
                  <a:tcPr marL="0" marR="0" marB="0" marT="3810">
                    <a:lnL w="6350">
                      <a:solidFill>
                        <a:srgbClr val="92569E"/>
                      </a:solidFill>
                      <a:prstDash val="solid"/>
                    </a:lnL>
                    <a:lnT w="6350">
                      <a:solidFill>
                        <a:srgbClr val="92569E"/>
                      </a:solidFill>
                      <a:prstDash val="solid"/>
                    </a:lnT>
                    <a:lnB w="6350">
                      <a:solidFill>
                        <a:srgbClr val="92569E"/>
                      </a:solidFill>
                      <a:prstDash val="solid"/>
                    </a:lnB>
                    <a:solidFill>
                      <a:srgbClr val="EDE6F3"/>
                    </a:solidFill>
                  </a:tcPr>
                </a:tc>
              </a:tr>
            </a:tbl>
          </a:graphicData>
        </a:graphic>
      </p:graphicFrame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33427" y="1526235"/>
            <a:ext cx="85145" cy="21195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6689" y="1490248"/>
            <a:ext cx="222619" cy="23681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68108" y="2961751"/>
            <a:ext cx="564974" cy="21286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56552" y="2961751"/>
            <a:ext cx="354771" cy="212863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93576" y="2938437"/>
            <a:ext cx="580927" cy="23680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6755248" y="3348695"/>
            <a:ext cx="3409315" cy="2316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99745">
              <a:lnSpc>
                <a:spcPct val="102600"/>
              </a:lnSpc>
              <a:spcBef>
                <a:spcPts val="95"/>
              </a:spcBef>
            </a:pPr>
            <a:r>
              <a:rPr dirty="0" sz="950" spc="65">
                <a:latin typeface="Gill Sans MT"/>
                <a:cs typeface="Gill Sans MT"/>
              </a:rPr>
              <a:t>Students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could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consider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what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column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represents </a:t>
            </a:r>
            <a:r>
              <a:rPr dirty="0" sz="950">
                <a:latin typeface="Gill Sans MT"/>
                <a:cs typeface="Gill Sans MT"/>
              </a:rPr>
              <a:t>(proportion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each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colour).</a:t>
            </a:r>
            <a:endParaRPr sz="950">
              <a:latin typeface="Gill Sans MT"/>
              <a:cs typeface="Gill Sans MT"/>
            </a:endParaRPr>
          </a:p>
          <a:p>
            <a:pPr marL="1070610">
              <a:lnSpc>
                <a:spcPct val="100000"/>
              </a:lnSpc>
              <a:spcBef>
                <a:spcPts val="880"/>
              </a:spcBef>
            </a:pPr>
            <a:r>
              <a:rPr dirty="0" sz="950" i="1">
                <a:latin typeface="Cambria"/>
                <a:cs typeface="Cambria"/>
              </a:rPr>
              <a:t>D</a:t>
            </a:r>
            <a:r>
              <a:rPr dirty="0" sz="950" spc="15" i="1">
                <a:latin typeface="Cambria"/>
                <a:cs typeface="Cambria"/>
              </a:rPr>
              <a:t> </a:t>
            </a:r>
            <a:r>
              <a:rPr dirty="0" sz="950">
                <a:latin typeface="Cambria Math"/>
                <a:cs typeface="Cambria Math"/>
              </a:rPr>
              <a:t>=</a:t>
            </a:r>
            <a:r>
              <a:rPr dirty="0" sz="950" spc="25">
                <a:latin typeface="Cambria Math"/>
                <a:cs typeface="Cambria Math"/>
              </a:rPr>
              <a:t> </a:t>
            </a:r>
            <a:r>
              <a:rPr dirty="0" sz="950">
                <a:latin typeface="Cambria Math"/>
                <a:cs typeface="Cambria Math"/>
              </a:rPr>
              <a:t>1</a:t>
            </a:r>
            <a:r>
              <a:rPr dirty="0" sz="950" spc="25">
                <a:latin typeface="Cambria Math"/>
                <a:cs typeface="Cambria Math"/>
              </a:rPr>
              <a:t> </a:t>
            </a:r>
            <a:r>
              <a:rPr dirty="0" sz="950">
                <a:latin typeface="Cambria Math"/>
                <a:cs typeface="Cambria Math"/>
              </a:rPr>
              <a:t>˗</a:t>
            </a:r>
            <a:r>
              <a:rPr dirty="0" sz="950" spc="15">
                <a:latin typeface="Cambria Math"/>
                <a:cs typeface="Cambria Math"/>
              </a:rPr>
              <a:t> </a:t>
            </a:r>
            <a:r>
              <a:rPr dirty="0" sz="950">
                <a:latin typeface="Cambria Math"/>
                <a:cs typeface="Cambria Math"/>
              </a:rPr>
              <a:t>0.1752</a:t>
            </a:r>
            <a:r>
              <a:rPr dirty="0" sz="950" spc="25">
                <a:latin typeface="Cambria Math"/>
                <a:cs typeface="Cambria Math"/>
              </a:rPr>
              <a:t> </a:t>
            </a:r>
            <a:r>
              <a:rPr dirty="0" sz="950">
                <a:latin typeface="Cambria Math"/>
                <a:cs typeface="Cambria Math"/>
              </a:rPr>
              <a:t>=</a:t>
            </a:r>
            <a:r>
              <a:rPr dirty="0" sz="950" spc="25">
                <a:latin typeface="Cambria Math"/>
                <a:cs typeface="Cambria Math"/>
              </a:rPr>
              <a:t> </a:t>
            </a:r>
            <a:r>
              <a:rPr dirty="0" sz="950" spc="-10">
                <a:latin typeface="Cambria Math"/>
                <a:cs typeface="Cambria Math"/>
              </a:rPr>
              <a:t>0.8248</a:t>
            </a:r>
            <a:endParaRPr sz="950">
              <a:latin typeface="Cambria Math"/>
              <a:cs typeface="Cambria Math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 spc="60">
                <a:latin typeface="Gill Sans MT"/>
                <a:cs typeface="Gill Sans MT"/>
              </a:rPr>
              <a:t>Simpson’s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Diversity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Index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measure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diversity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which</a:t>
            </a:r>
            <a:r>
              <a:rPr dirty="0" sz="950" spc="45">
                <a:latin typeface="Gill Sans MT"/>
                <a:cs typeface="Gill Sans MT"/>
              </a:rPr>
              <a:t> takes </a:t>
            </a:r>
            <a:r>
              <a:rPr dirty="0" sz="950">
                <a:latin typeface="Gill Sans MT"/>
                <a:cs typeface="Gill Sans MT"/>
              </a:rPr>
              <a:t>into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account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number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species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present,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well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>
                <a:latin typeface="Gill Sans MT"/>
                <a:cs typeface="Gill Sans MT"/>
              </a:rPr>
              <a:t>relative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abundance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each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species.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As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species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richness</a:t>
            </a:r>
            <a:r>
              <a:rPr dirty="0" sz="950" spc="60">
                <a:latin typeface="Gill Sans MT"/>
                <a:cs typeface="Gill Sans MT"/>
              </a:rPr>
              <a:t> and evenness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increase,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diversity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increases. The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value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i="1">
                <a:latin typeface="Cambria"/>
                <a:cs typeface="Cambria"/>
              </a:rPr>
              <a:t>D</a:t>
            </a:r>
            <a:r>
              <a:rPr dirty="0" sz="950" spc="180" i="1">
                <a:latin typeface="Cambria"/>
                <a:cs typeface="Cambria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ranges </a:t>
            </a:r>
            <a:r>
              <a:rPr dirty="0" sz="950" spc="55">
                <a:latin typeface="Gill Sans MT"/>
                <a:cs typeface="Gill Sans MT"/>
              </a:rPr>
              <a:t>between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114">
                <a:latin typeface="Gill Sans MT"/>
                <a:cs typeface="Gill Sans MT"/>
              </a:rPr>
              <a:t>0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25">
                <a:latin typeface="Gill Sans MT"/>
                <a:cs typeface="Gill Sans MT"/>
              </a:rPr>
              <a:t> 1.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Further</a:t>
            </a:r>
            <a:r>
              <a:rPr dirty="0" sz="1000" spc="17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4C9CF"/>
                </a:solidFill>
                <a:latin typeface="Calibri"/>
                <a:cs typeface="Calibri"/>
              </a:rPr>
              <a:t>questions</a:t>
            </a:r>
            <a:endParaRPr sz="1000">
              <a:latin typeface="Calibri"/>
              <a:cs typeface="Calibri"/>
            </a:endParaRPr>
          </a:p>
          <a:p>
            <a:pPr marL="156210" marR="85090" indent="-144145">
              <a:lnSpc>
                <a:spcPct val="102600"/>
              </a:lnSpc>
              <a:spcBef>
                <a:spcPts val="845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How </a:t>
            </a:r>
            <a:r>
              <a:rPr dirty="0" sz="950" spc="50">
                <a:latin typeface="Gill Sans MT"/>
                <a:cs typeface="Gill Sans MT"/>
              </a:rPr>
              <a:t>could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group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model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effects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invasive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species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river?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10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does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effect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or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two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rare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species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have?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7300" y="7113761"/>
            <a:ext cx="13741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854" algn="l"/>
              </a:tabLst>
            </a:pPr>
            <a:r>
              <a:rPr dirty="0" sz="1000" spc="-25">
                <a:latin typeface="Arial Narrow"/>
                <a:cs typeface="Arial Narrow"/>
              </a:rPr>
              <a:t>10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WATER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7300" y="465998"/>
            <a:ext cx="1629410" cy="42862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Natural</a:t>
            </a:r>
            <a:r>
              <a:rPr dirty="0" sz="1300" spc="204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flood</a:t>
            </a:r>
            <a:r>
              <a:rPr dirty="0" sz="1300" spc="204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40" b="1">
                <a:solidFill>
                  <a:srgbClr val="14C9CF"/>
                </a:solidFill>
                <a:latin typeface="Calibri"/>
                <a:cs typeface="Calibri"/>
              </a:rPr>
              <a:t>defence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b="1">
                <a:latin typeface="Calibri"/>
                <a:cs typeface="Calibri"/>
              </a:rPr>
              <a:t>Page</a:t>
            </a:r>
            <a:r>
              <a:rPr dirty="0" sz="1100" spc="16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40004" y="986269"/>
            <a:ext cx="3096260" cy="1699260"/>
          </a:xfrm>
          <a:prstGeom prst="rect">
            <a:avLst/>
          </a:prstGeom>
          <a:solidFill>
            <a:srgbClr val="DCF7F8"/>
          </a:solidFill>
        </p:spPr>
        <p:txBody>
          <a:bodyPr wrap="square" lIns="0" tIns="6985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550"/>
              </a:spcBef>
            </a:pPr>
            <a:r>
              <a:rPr dirty="0" sz="1200" b="1">
                <a:latin typeface="Calibri"/>
                <a:cs typeface="Calibri"/>
              </a:rPr>
              <a:t>Challenge</a:t>
            </a:r>
            <a:r>
              <a:rPr dirty="0" sz="1200" spc="15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–</a:t>
            </a:r>
            <a:r>
              <a:rPr dirty="0" sz="1200" spc="16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complete</a:t>
            </a:r>
            <a:r>
              <a:rPr dirty="0" sz="1200" spc="1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the</a:t>
            </a:r>
            <a:r>
              <a:rPr dirty="0" sz="1200" spc="15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mini</a:t>
            </a:r>
            <a:r>
              <a:rPr dirty="0" sz="1200" spc="160" b="1">
                <a:latin typeface="Calibri"/>
                <a:cs typeface="Calibri"/>
              </a:rPr>
              <a:t> </a:t>
            </a:r>
            <a:r>
              <a:rPr dirty="0" sz="1200" spc="40" b="1">
                <a:latin typeface="Calibri"/>
                <a:cs typeface="Calibri"/>
              </a:rPr>
              <a:t>glossary</a:t>
            </a:r>
            <a:endParaRPr sz="12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545"/>
              </a:spcBef>
            </a:pPr>
            <a:r>
              <a:rPr dirty="0" sz="950" b="1">
                <a:latin typeface="Calibri"/>
                <a:cs typeface="Calibri"/>
              </a:rPr>
              <a:t>Impermeable</a:t>
            </a:r>
            <a:r>
              <a:rPr dirty="0" sz="950" spc="1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means…</a:t>
            </a:r>
            <a:r>
              <a:rPr dirty="0" sz="950" spc="229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not</a:t>
            </a:r>
            <a:r>
              <a:rPr dirty="0" sz="950" spc="1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allowing</a:t>
            </a:r>
            <a:r>
              <a:rPr dirty="0" sz="950" spc="18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fluid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8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pass.</a:t>
            </a:r>
            <a:endParaRPr sz="950">
              <a:latin typeface="Gill Sans MT"/>
              <a:cs typeface="Gill Sans MT"/>
            </a:endParaRPr>
          </a:p>
          <a:p>
            <a:pPr marL="107950" marR="303530">
              <a:lnSpc>
                <a:spcPct val="102600"/>
              </a:lnSpc>
              <a:spcBef>
                <a:spcPts val="285"/>
              </a:spcBef>
            </a:pPr>
            <a:r>
              <a:rPr dirty="0" sz="950" b="1">
                <a:latin typeface="Calibri"/>
                <a:cs typeface="Calibri"/>
              </a:rPr>
              <a:t>Urbanisation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is…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increase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proportion</a:t>
            </a:r>
            <a:r>
              <a:rPr dirty="0" sz="950" spc="155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of </a:t>
            </a:r>
            <a:r>
              <a:rPr dirty="0" sz="950" spc="50">
                <a:latin typeface="Gill Sans MT"/>
                <a:cs typeface="Gill Sans MT"/>
              </a:rPr>
              <a:t>people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living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towns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cities.</a:t>
            </a:r>
            <a:endParaRPr sz="950">
              <a:latin typeface="Gill Sans MT"/>
              <a:cs typeface="Gill Sans MT"/>
            </a:endParaRPr>
          </a:p>
          <a:p>
            <a:pPr marL="107950" marR="136525">
              <a:lnSpc>
                <a:spcPct val="102600"/>
              </a:lnSpc>
              <a:spcBef>
                <a:spcPts val="285"/>
              </a:spcBef>
            </a:pPr>
            <a:r>
              <a:rPr dirty="0" sz="950" b="1">
                <a:latin typeface="Calibri"/>
                <a:cs typeface="Calibri"/>
              </a:rPr>
              <a:t>A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floodplain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is…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generally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flat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area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land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next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 </a:t>
            </a:r>
            <a:r>
              <a:rPr dirty="0" sz="950">
                <a:latin typeface="Gill Sans MT"/>
                <a:cs typeface="Gill Sans MT"/>
              </a:rPr>
              <a:t>river</a:t>
            </a:r>
            <a:r>
              <a:rPr dirty="0" sz="950" spc="-5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-5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stream.</a:t>
            </a:r>
            <a:endParaRPr sz="950">
              <a:latin typeface="Gill Sans MT"/>
              <a:cs typeface="Gill Sans MT"/>
            </a:endParaRPr>
          </a:p>
          <a:p>
            <a:pPr marL="107950" marR="183515">
              <a:lnSpc>
                <a:spcPct val="102600"/>
              </a:lnSpc>
              <a:spcBef>
                <a:spcPts val="284"/>
              </a:spcBef>
            </a:pPr>
            <a:r>
              <a:rPr dirty="0" sz="950" b="1">
                <a:latin typeface="Calibri"/>
                <a:cs typeface="Calibri"/>
              </a:rPr>
              <a:t>A</a:t>
            </a:r>
            <a:r>
              <a:rPr dirty="0" sz="950" spc="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storm</a:t>
            </a:r>
            <a:r>
              <a:rPr dirty="0" sz="950" spc="4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surge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is…</a:t>
            </a:r>
            <a:r>
              <a:rPr dirty="0" sz="950" spc="70" b="1">
                <a:latin typeface="Calibri"/>
                <a:cs typeface="Calibri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abnormal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rise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water </a:t>
            </a:r>
            <a:r>
              <a:rPr dirty="0" sz="950" spc="50">
                <a:latin typeface="Gill Sans MT"/>
                <a:cs typeface="Gill Sans MT"/>
              </a:rPr>
              <a:t>generated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by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storm,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over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above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predicted </a:t>
            </a:r>
            <a:r>
              <a:rPr dirty="0" sz="950" spc="50">
                <a:latin typeface="Gill Sans MT"/>
                <a:cs typeface="Gill Sans MT"/>
              </a:rPr>
              <a:t>astronomical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tides.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7300" y="2841984"/>
            <a:ext cx="3138170" cy="2496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Time</a:t>
            </a:r>
            <a:r>
              <a:rPr dirty="0" sz="1000" spc="7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to</a:t>
            </a:r>
            <a:r>
              <a:rPr dirty="0" sz="1000" spc="9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4C9CF"/>
                </a:solidFill>
                <a:latin typeface="Calibri"/>
                <a:cs typeface="Calibri"/>
              </a:rPr>
              <a:t>research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do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mean</a:t>
            </a:r>
            <a:r>
              <a:rPr dirty="0" sz="950" spc="75">
                <a:latin typeface="Gill Sans MT"/>
                <a:cs typeface="Gill Sans MT"/>
              </a:rPr>
              <a:t> by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natural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flood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defence?</a:t>
            </a:r>
            <a:endParaRPr sz="950">
              <a:latin typeface="Gill Sans MT"/>
              <a:cs typeface="Gill Sans MT"/>
            </a:endParaRPr>
          </a:p>
          <a:p>
            <a:pPr marL="12700" marR="100330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small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groups,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come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up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three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examples of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natural </a:t>
            </a:r>
            <a:r>
              <a:rPr dirty="0" sz="950">
                <a:latin typeface="Gill Sans MT"/>
                <a:cs typeface="Gill Sans MT"/>
              </a:rPr>
              <a:t>flood</a:t>
            </a:r>
            <a:r>
              <a:rPr dirty="0" sz="950" spc="20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defence.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950" spc="75">
                <a:latin typeface="Gill Sans MT"/>
                <a:cs typeface="Gill Sans MT"/>
              </a:rPr>
              <a:t>Some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examples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natural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flood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defence</a:t>
            </a:r>
            <a:r>
              <a:rPr dirty="0" sz="950" spc="50">
                <a:latin typeface="Gill Sans MT"/>
                <a:cs typeface="Gill Sans MT"/>
              </a:rPr>
              <a:t> could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include: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880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55">
                <a:latin typeface="Gill Sans MT"/>
                <a:cs typeface="Gill Sans MT"/>
              </a:rPr>
              <a:t>Catchment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woodlands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15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Run-</a:t>
            </a:r>
            <a:r>
              <a:rPr dirty="0" sz="950" spc="85">
                <a:latin typeface="Gill Sans MT"/>
                <a:cs typeface="Gill Sans MT"/>
              </a:rPr>
              <a:t>off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pathways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10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Roof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gardens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15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Floodplain</a:t>
            </a:r>
            <a:r>
              <a:rPr dirty="0" sz="950" spc="40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restoration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315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River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restoration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950" spc="75">
                <a:latin typeface="Gill Sans MT"/>
                <a:cs typeface="Gill Sans MT"/>
              </a:rPr>
              <a:t>Some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interesting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ideas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graphics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</a:t>
            </a:r>
            <a:r>
              <a:rPr dirty="0" sz="950" spc="60">
                <a:latin typeface="Gill Sans MT"/>
                <a:cs typeface="Gill Sans MT"/>
              </a:rPr>
              <a:t> found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35">
                <a:latin typeface="Gill Sans MT"/>
                <a:cs typeface="Gill Sans MT"/>
              </a:rPr>
              <a:t> the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2"/>
              </a:rPr>
              <a:t>‘Natural</a:t>
            </a:r>
            <a:r>
              <a:rPr dirty="0" u="sng" sz="950" spc="22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2"/>
              </a:rPr>
              <a:t>Flood</a:t>
            </a:r>
            <a:r>
              <a:rPr dirty="0" u="sng" sz="950" spc="22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2"/>
              </a:rPr>
              <a:t>Management’</a:t>
            </a:r>
            <a:r>
              <a:rPr dirty="0" u="sng" sz="950" spc="11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950" spc="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2"/>
              </a:rPr>
              <a:t>Research</a:t>
            </a:r>
            <a:r>
              <a:rPr dirty="0" u="sng" sz="950" spc="22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950" spc="-1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2"/>
              </a:rPr>
              <a:t>programme</a:t>
            </a:r>
            <a:r>
              <a:rPr dirty="0" sz="950" spc="-1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67299" y="465998"/>
            <a:ext cx="3064510" cy="182943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Flooding</a:t>
            </a:r>
            <a:r>
              <a:rPr dirty="0" sz="1300" spc="11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and</a:t>
            </a:r>
            <a:r>
              <a:rPr dirty="0" sz="1300" spc="11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50" b="1">
                <a:solidFill>
                  <a:srgbClr val="14C9CF"/>
                </a:solidFill>
                <a:latin typeface="Calibri"/>
                <a:cs typeface="Calibri"/>
              </a:rPr>
              <a:t>climate</a:t>
            </a:r>
            <a:r>
              <a:rPr dirty="0" sz="1300" spc="114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45" b="1">
                <a:solidFill>
                  <a:srgbClr val="14C9CF"/>
                </a:solidFill>
                <a:latin typeface="Calibri"/>
                <a:cs typeface="Calibri"/>
              </a:rPr>
              <a:t>change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b="1">
                <a:latin typeface="Calibri"/>
                <a:cs typeface="Calibri"/>
              </a:rPr>
              <a:t>Page</a:t>
            </a:r>
            <a:r>
              <a:rPr dirty="0" sz="1100" spc="160" b="1">
                <a:latin typeface="Calibri"/>
                <a:cs typeface="Calibri"/>
              </a:rPr>
              <a:t> </a:t>
            </a:r>
            <a:r>
              <a:rPr dirty="0" sz="1100" spc="50" b="1">
                <a:latin typeface="Calibri"/>
                <a:cs typeface="Calibri"/>
              </a:rPr>
              <a:t>29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Glaciers</a:t>
            </a:r>
            <a:r>
              <a:rPr dirty="0" sz="1000" spc="15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melting</a:t>
            </a:r>
            <a:r>
              <a:rPr dirty="0" sz="1000" spc="15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and</a:t>
            </a:r>
            <a:r>
              <a:rPr dirty="0" sz="1000" spc="15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sea</a:t>
            </a:r>
            <a:r>
              <a:rPr dirty="0" sz="1000" spc="15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levels</a:t>
            </a:r>
            <a:r>
              <a:rPr dirty="0" sz="1000" spc="15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4C9CF"/>
                </a:solidFill>
                <a:latin typeface="Calibri"/>
                <a:cs typeface="Calibri"/>
              </a:rPr>
              <a:t>rising</a:t>
            </a:r>
            <a:endParaRPr sz="1000">
              <a:latin typeface="Calibri"/>
              <a:cs typeface="Calibri"/>
            </a:endParaRPr>
          </a:p>
          <a:p>
            <a:pPr marL="12700" marR="54610">
              <a:lnSpc>
                <a:spcPct val="102600"/>
              </a:lnSpc>
              <a:spcBef>
                <a:spcPts val="840"/>
              </a:spcBef>
            </a:pPr>
            <a:r>
              <a:rPr dirty="0" sz="950">
                <a:latin typeface="Gill Sans MT"/>
                <a:cs typeface="Gill Sans MT"/>
              </a:rPr>
              <a:t>During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challenge,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young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learners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test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 misconception</a:t>
            </a:r>
            <a:r>
              <a:rPr dirty="0" sz="950" spc="2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around</a:t>
            </a:r>
            <a:r>
              <a:rPr dirty="0" sz="950" spc="2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melting</a:t>
            </a:r>
            <a:r>
              <a:rPr dirty="0" sz="950" spc="2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icebergs</a:t>
            </a:r>
            <a:r>
              <a:rPr dirty="0" sz="950" spc="2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contributing</a:t>
            </a:r>
            <a:r>
              <a:rPr dirty="0" sz="950" spc="18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to </a:t>
            </a:r>
            <a:r>
              <a:rPr dirty="0" sz="950" spc="75">
                <a:latin typeface="Gill Sans MT"/>
                <a:cs typeface="Gill Sans MT"/>
              </a:rPr>
              <a:t>sea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levels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rising.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Icebergs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already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floating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ocean,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melting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will </a:t>
            </a:r>
            <a:r>
              <a:rPr dirty="0" sz="950">
                <a:latin typeface="Gill Sans MT"/>
                <a:cs typeface="Gill Sans MT"/>
              </a:rPr>
              <a:t>not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raise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sea </a:t>
            </a:r>
            <a:r>
              <a:rPr dirty="0" sz="950">
                <a:latin typeface="Gill Sans MT"/>
                <a:cs typeface="Gill Sans MT"/>
              </a:rPr>
              <a:t>level. </a:t>
            </a:r>
            <a:r>
              <a:rPr dirty="0" sz="950" spc="50">
                <a:latin typeface="Gill Sans MT"/>
                <a:cs typeface="Gill Sans MT"/>
              </a:rPr>
              <a:t>Melting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land-</a:t>
            </a:r>
            <a:r>
              <a:rPr dirty="0" sz="950" spc="75">
                <a:latin typeface="Gill Sans MT"/>
                <a:cs typeface="Gill Sans MT"/>
              </a:rPr>
              <a:t>based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ice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(such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as </a:t>
            </a:r>
            <a:r>
              <a:rPr dirty="0" sz="950">
                <a:latin typeface="Gill Sans MT"/>
                <a:cs typeface="Gill Sans MT"/>
              </a:rPr>
              <a:t>glaciers)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raise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sea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level.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67299" y="2414140"/>
            <a:ext cx="3110865" cy="582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Fresh</a:t>
            </a:r>
            <a:r>
              <a:rPr dirty="0" sz="1000" spc="9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water</a:t>
            </a:r>
            <a:r>
              <a:rPr dirty="0" sz="1000" spc="3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vs.</a:t>
            </a:r>
            <a:r>
              <a:rPr dirty="0" sz="1000" spc="3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50" b="1">
                <a:solidFill>
                  <a:srgbClr val="14C9CF"/>
                </a:solidFill>
                <a:latin typeface="Calibri"/>
                <a:cs typeface="Calibri"/>
              </a:rPr>
              <a:t>salty</a:t>
            </a:r>
            <a:r>
              <a:rPr dirty="0" sz="1000" spc="6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20" b="1">
                <a:solidFill>
                  <a:srgbClr val="14C9CF"/>
                </a:solidFill>
                <a:latin typeface="Calibri"/>
                <a:cs typeface="Calibri"/>
              </a:rPr>
              <a:t>water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  <a:spcBef>
                <a:spcPts val="840"/>
              </a:spcBef>
            </a:pPr>
            <a:r>
              <a:rPr dirty="0" sz="950">
                <a:latin typeface="Gill Sans MT"/>
                <a:cs typeface="Gill Sans MT"/>
              </a:rPr>
              <a:t>An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important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part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experiment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65">
                <a:latin typeface="Gill Sans MT"/>
                <a:cs typeface="Gill Sans MT"/>
              </a:rPr>
              <a:t> asking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learners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to </a:t>
            </a:r>
            <a:r>
              <a:rPr dirty="0" sz="950" spc="55">
                <a:latin typeface="Gill Sans MT"/>
                <a:cs typeface="Gill Sans MT"/>
              </a:rPr>
              <a:t>hypothesise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what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happen.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67299" y="3115720"/>
            <a:ext cx="3068955" cy="1582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What</a:t>
            </a:r>
            <a:r>
              <a:rPr dirty="0" sz="1000" spc="8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is</a:t>
            </a:r>
            <a:r>
              <a:rPr dirty="0" sz="1000" spc="8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4C9CF"/>
                </a:solidFill>
                <a:latin typeface="Calibri"/>
                <a:cs typeface="Calibri"/>
              </a:rPr>
              <a:t>happening?</a:t>
            </a:r>
            <a:endParaRPr sz="1000">
              <a:latin typeface="Calibri"/>
              <a:cs typeface="Calibri"/>
            </a:endParaRPr>
          </a:p>
          <a:p>
            <a:pPr marL="12700" marR="22860">
              <a:lnSpc>
                <a:spcPct val="102600"/>
              </a:lnSpc>
              <a:spcBef>
                <a:spcPts val="840"/>
              </a:spcBef>
            </a:pPr>
            <a:r>
              <a:rPr dirty="0" sz="950" spc="65">
                <a:latin typeface="Gill Sans MT"/>
                <a:cs typeface="Gill Sans MT"/>
              </a:rPr>
              <a:t>Salty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more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dense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than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freshwater.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So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cup </a:t>
            </a:r>
            <a:r>
              <a:rPr dirty="0" sz="950" spc="55">
                <a:latin typeface="Gill Sans MT"/>
                <a:cs typeface="Gill Sans MT"/>
              </a:rPr>
              <a:t>containing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salty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water,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even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cold,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melted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ice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stays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top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cup.</a:t>
            </a:r>
            <a:r>
              <a:rPr dirty="0" sz="950" spc="-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As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ice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melts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stays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 spc="50">
                <a:latin typeface="Gill Sans MT"/>
                <a:cs typeface="Gill Sans MT"/>
              </a:rPr>
              <a:t>top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cup,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keeps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top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cold,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slowing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down</a:t>
            </a:r>
            <a:r>
              <a:rPr dirty="0" sz="950" spc="35">
                <a:latin typeface="Gill Sans MT"/>
                <a:cs typeface="Gill Sans MT"/>
              </a:rPr>
              <a:t> the </a:t>
            </a:r>
            <a:r>
              <a:rPr dirty="0" sz="950" spc="55">
                <a:latin typeface="Gill Sans MT"/>
                <a:cs typeface="Gill Sans MT"/>
              </a:rPr>
              <a:t>melting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process.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cup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containing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freshwater,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melted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ice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is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colder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more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dense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than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 </a:t>
            </a:r>
            <a:r>
              <a:rPr dirty="0" sz="950">
                <a:latin typeface="Gill Sans MT"/>
                <a:cs typeface="Gill Sans MT"/>
              </a:rPr>
              <a:t>freshwater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sinks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to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bottom.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07300" y="461576"/>
            <a:ext cx="3164205" cy="13747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Water</a:t>
            </a:r>
            <a:r>
              <a:rPr dirty="0" sz="1300" spc="9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and</a:t>
            </a:r>
            <a:r>
              <a:rPr dirty="0" sz="1300" spc="14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renewable</a:t>
            </a:r>
            <a:r>
              <a:rPr dirty="0" sz="1300" spc="14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14C9CF"/>
                </a:solidFill>
                <a:latin typeface="Calibri"/>
                <a:cs typeface="Calibri"/>
              </a:rPr>
              <a:t>energy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100" b="1">
                <a:latin typeface="Calibri"/>
                <a:cs typeface="Calibri"/>
              </a:rPr>
              <a:t>Page</a:t>
            </a:r>
            <a:r>
              <a:rPr dirty="0" sz="1100" spc="160" b="1">
                <a:latin typeface="Calibri"/>
                <a:cs typeface="Calibri"/>
              </a:rPr>
              <a:t> </a:t>
            </a:r>
            <a:r>
              <a:rPr dirty="0" sz="1100" spc="90" b="1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950">
                <a:latin typeface="Gill Sans MT"/>
                <a:cs typeface="Gill Sans MT"/>
              </a:rPr>
              <a:t>This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good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activity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 </a:t>
            </a:r>
            <a:r>
              <a:rPr dirty="0" sz="950" spc="55">
                <a:latin typeface="Gill Sans MT"/>
                <a:cs typeface="Gill Sans MT"/>
              </a:rPr>
              <a:t>test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different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size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pulleys.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5200"/>
              </a:lnSpc>
              <a:spcBef>
                <a:spcPts val="710"/>
              </a:spcBef>
            </a:pPr>
            <a:r>
              <a:rPr dirty="0" sz="950">
                <a:latin typeface="Gill Sans MT"/>
                <a:cs typeface="Gill Sans MT"/>
              </a:rPr>
              <a:t>They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should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find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larger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pulley,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slower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it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turn,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but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more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torque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(force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causes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rotation)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produce.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smaller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pulley,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faster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turn, </a:t>
            </a:r>
            <a:r>
              <a:rPr dirty="0" sz="950" spc="70">
                <a:latin typeface="Gill Sans MT"/>
                <a:cs typeface="Gill Sans MT"/>
              </a:rPr>
              <a:t>but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less</a:t>
            </a:r>
            <a:r>
              <a:rPr dirty="0" sz="950">
                <a:latin typeface="Gill Sans MT"/>
                <a:cs typeface="Gill Sans MT"/>
              </a:rPr>
              <a:t> torque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produce.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07300" y="1924502"/>
            <a:ext cx="3109595" cy="122301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What’s</a:t>
            </a:r>
            <a:r>
              <a:rPr dirty="0" sz="1300" spc="9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in</a:t>
            </a:r>
            <a:r>
              <a:rPr dirty="0" sz="1300" spc="9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our</a:t>
            </a:r>
            <a:r>
              <a:rPr dirty="0" sz="1300" spc="5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-20" b="1">
                <a:solidFill>
                  <a:srgbClr val="14C9CF"/>
                </a:solidFill>
                <a:latin typeface="Calibri"/>
                <a:cs typeface="Calibri"/>
              </a:rPr>
              <a:t>water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100" b="1">
                <a:latin typeface="Calibri"/>
                <a:cs typeface="Calibri"/>
              </a:rPr>
              <a:t>Page</a:t>
            </a:r>
            <a:r>
              <a:rPr dirty="0" sz="1100" spc="160" b="1">
                <a:latin typeface="Calibri"/>
                <a:cs typeface="Calibri"/>
              </a:rPr>
              <a:t> </a:t>
            </a:r>
            <a:r>
              <a:rPr dirty="0" sz="1100" spc="45" b="1"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5200"/>
              </a:lnSpc>
              <a:spcBef>
                <a:spcPts val="680"/>
              </a:spcBef>
            </a:pPr>
            <a:r>
              <a:rPr dirty="0" sz="950">
                <a:latin typeface="Gill Sans MT"/>
                <a:cs typeface="Gill Sans MT"/>
              </a:rPr>
              <a:t>Instructions</a:t>
            </a:r>
            <a:r>
              <a:rPr dirty="0" sz="950" spc="1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around</a:t>
            </a:r>
            <a:r>
              <a:rPr dirty="0" sz="950" spc="1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8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assemble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microscope</a:t>
            </a:r>
            <a:r>
              <a:rPr dirty="0" sz="950" spc="19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are </a:t>
            </a:r>
            <a:r>
              <a:rPr dirty="0" sz="950">
                <a:latin typeface="Gill Sans MT"/>
                <a:cs typeface="Gill Sans MT"/>
              </a:rPr>
              <a:t>provided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kit.</a:t>
            </a:r>
            <a:endParaRPr sz="950">
              <a:latin typeface="Gill Sans MT"/>
              <a:cs typeface="Gill Sans MT"/>
            </a:endParaRPr>
          </a:p>
          <a:p>
            <a:pPr marL="12700" marR="41910">
              <a:lnSpc>
                <a:spcPct val="105200"/>
              </a:lnSpc>
              <a:spcBef>
                <a:spcPts val="705"/>
              </a:spcBef>
            </a:pPr>
            <a:r>
              <a:rPr dirty="0" sz="950" spc="-45">
                <a:latin typeface="Gill Sans MT"/>
                <a:cs typeface="Gill Sans MT"/>
              </a:rPr>
              <a:t>Try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microscope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everyday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items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first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they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get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idea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scale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enlargement.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007300" y="3215232"/>
            <a:ext cx="1677670" cy="478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latin typeface="Calibri"/>
                <a:cs typeface="Calibri"/>
              </a:rPr>
              <a:t>Image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one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–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Laser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print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950" b="1">
                <a:latin typeface="Calibri"/>
                <a:cs typeface="Calibri"/>
              </a:rPr>
              <a:t>Image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three</a:t>
            </a:r>
            <a:r>
              <a:rPr dirty="0" sz="950" spc="170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–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Pencil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paper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50" b="1">
                <a:latin typeface="Calibri"/>
                <a:cs typeface="Calibri"/>
              </a:rPr>
              <a:t>Image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five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–</a:t>
            </a:r>
            <a:r>
              <a:rPr dirty="0" sz="950" spc="60">
                <a:latin typeface="Gill Sans MT"/>
                <a:cs typeface="Gill Sans MT"/>
              </a:rPr>
              <a:t> Bond </a:t>
            </a:r>
            <a:r>
              <a:rPr dirty="0" sz="950">
                <a:latin typeface="Gill Sans MT"/>
                <a:cs typeface="Gill Sans MT"/>
              </a:rPr>
              <a:t>wires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LED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810687" y="3215232"/>
            <a:ext cx="1226820" cy="4787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65"/>
              </a:spcBef>
            </a:pPr>
            <a:r>
              <a:rPr dirty="0" sz="950" b="1">
                <a:latin typeface="Calibri"/>
                <a:cs typeface="Calibri"/>
              </a:rPr>
              <a:t>Image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two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–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Leaf </a:t>
            </a:r>
            <a:r>
              <a:rPr dirty="0" sz="950" b="1">
                <a:latin typeface="Calibri"/>
                <a:cs typeface="Calibri"/>
              </a:rPr>
              <a:t>Image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four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–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Thread </a:t>
            </a:r>
            <a:r>
              <a:rPr dirty="0" sz="950" b="1">
                <a:latin typeface="Calibri"/>
                <a:cs typeface="Calibri"/>
              </a:rPr>
              <a:t>Image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six</a:t>
            </a:r>
            <a:r>
              <a:rPr dirty="0" sz="950" spc="140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–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Craft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knife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007300" y="3762167"/>
            <a:ext cx="2755900" cy="3263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65"/>
              </a:spcBef>
            </a:pP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theory,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might </a:t>
            </a:r>
            <a:r>
              <a:rPr dirty="0" sz="950" spc="65">
                <a:latin typeface="Gill Sans MT"/>
                <a:cs typeface="Gill Sans MT"/>
              </a:rPr>
              <a:t>be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able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spot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everything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on </a:t>
            </a:r>
            <a:r>
              <a:rPr dirty="0" sz="950" spc="80">
                <a:latin typeface="Gill Sans MT"/>
                <a:cs typeface="Gill Sans MT"/>
              </a:rPr>
              <a:t>page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33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except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bacteria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their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samples.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007300" y="4176751"/>
            <a:ext cx="3153410" cy="189928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Cleaning</a:t>
            </a:r>
            <a:r>
              <a:rPr dirty="0" sz="1300" spc="15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up</a:t>
            </a:r>
            <a:r>
              <a:rPr dirty="0" sz="1300" spc="15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our</a:t>
            </a:r>
            <a:r>
              <a:rPr dirty="0" sz="1300" spc="10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60" b="1">
                <a:solidFill>
                  <a:srgbClr val="14C9CF"/>
                </a:solidFill>
                <a:latin typeface="Calibri"/>
                <a:cs typeface="Calibri"/>
              </a:rPr>
              <a:t>act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100" b="1">
                <a:latin typeface="Calibri"/>
                <a:cs typeface="Calibri"/>
              </a:rPr>
              <a:t>Page</a:t>
            </a:r>
            <a:r>
              <a:rPr dirty="0" sz="1100" spc="160" b="1">
                <a:latin typeface="Calibri"/>
                <a:cs typeface="Calibri"/>
              </a:rPr>
              <a:t> </a:t>
            </a:r>
            <a:r>
              <a:rPr dirty="0" sz="1100" spc="65" b="1">
                <a:latin typeface="Calibri"/>
                <a:cs typeface="Calibri"/>
              </a:rPr>
              <a:t>34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000" spc="55" b="1">
                <a:solidFill>
                  <a:srgbClr val="14C9CF"/>
                </a:solidFill>
                <a:latin typeface="Calibri"/>
                <a:cs typeface="Calibri"/>
              </a:rPr>
              <a:t>Stage</a:t>
            </a:r>
            <a:r>
              <a:rPr dirty="0" sz="1000" spc="-4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25" b="1">
                <a:solidFill>
                  <a:srgbClr val="14C9CF"/>
                </a:solidFill>
                <a:latin typeface="Calibri"/>
                <a:cs typeface="Calibri"/>
              </a:rPr>
              <a:t>1</a:t>
            </a:r>
            <a:r>
              <a:rPr dirty="0" sz="1000" spc="-2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–</a:t>
            </a:r>
            <a:r>
              <a:rPr dirty="0" sz="1000" spc="-3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4C9CF"/>
                </a:solidFill>
                <a:latin typeface="Calibri"/>
                <a:cs typeface="Calibri"/>
              </a:rPr>
              <a:t>flocculation</a:t>
            </a:r>
            <a:endParaRPr sz="1000">
              <a:latin typeface="Calibri"/>
              <a:cs typeface="Calibri"/>
            </a:endParaRPr>
          </a:p>
          <a:p>
            <a:pPr marL="12700" marR="265430">
              <a:lnSpc>
                <a:spcPct val="105200"/>
              </a:lnSpc>
              <a:spcBef>
                <a:spcPts val="700"/>
              </a:spcBef>
            </a:pPr>
            <a:r>
              <a:rPr dirty="0" sz="950">
                <a:latin typeface="Gill Sans MT"/>
                <a:cs typeface="Gill Sans MT"/>
              </a:rPr>
              <a:t>This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simple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experiment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where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young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learners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can </a:t>
            </a:r>
            <a:r>
              <a:rPr dirty="0" sz="950">
                <a:latin typeface="Gill Sans MT"/>
                <a:cs typeface="Gill Sans MT"/>
              </a:rPr>
              <a:t>quickly </a:t>
            </a:r>
            <a:r>
              <a:rPr dirty="0" sz="950" spc="55">
                <a:latin typeface="Gill Sans MT"/>
                <a:cs typeface="Gill Sans MT"/>
              </a:rPr>
              <a:t>see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impact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flocculation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calcium </a:t>
            </a:r>
            <a:r>
              <a:rPr dirty="0" sz="950" spc="40">
                <a:latin typeface="Gill Sans MT"/>
                <a:cs typeface="Gill Sans MT"/>
              </a:rPr>
              <a:t>carbonate.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950" spc="50">
                <a:latin typeface="Gill Sans MT"/>
                <a:cs typeface="Gill Sans MT"/>
              </a:rPr>
              <a:t>If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physical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kit,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calcium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carbonate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included.</a:t>
            </a:r>
            <a:endParaRPr sz="950">
              <a:latin typeface="Gill Sans MT"/>
              <a:cs typeface="Gill Sans MT"/>
            </a:endParaRPr>
          </a:p>
          <a:p>
            <a:pPr marL="12700" marR="243204">
              <a:lnSpc>
                <a:spcPct val="105200"/>
              </a:lnSpc>
              <a:spcBef>
                <a:spcPts val="710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flocculated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sample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used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next </a:t>
            </a:r>
            <a:r>
              <a:rPr dirty="0" sz="950">
                <a:latin typeface="Gill Sans MT"/>
                <a:cs typeface="Gill Sans MT"/>
              </a:rPr>
              <a:t>filtering</a:t>
            </a:r>
            <a:r>
              <a:rPr dirty="0" sz="950" spc="29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activity.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007300" y="6180982"/>
            <a:ext cx="3159125" cy="1110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5" b="1">
                <a:solidFill>
                  <a:srgbClr val="14C9CF"/>
                </a:solidFill>
                <a:latin typeface="Calibri"/>
                <a:cs typeface="Calibri"/>
              </a:rPr>
              <a:t>Stage</a:t>
            </a:r>
            <a:r>
              <a:rPr dirty="0" sz="1000" spc="-3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60" b="1">
                <a:solidFill>
                  <a:srgbClr val="14C9CF"/>
                </a:solidFill>
                <a:latin typeface="Calibri"/>
                <a:cs typeface="Calibri"/>
              </a:rPr>
              <a:t>2</a:t>
            </a:r>
            <a:r>
              <a:rPr dirty="0" sz="1000" spc="-3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–</a:t>
            </a:r>
            <a:r>
              <a:rPr dirty="0" sz="1000" spc="-3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4C9CF"/>
                </a:solidFill>
                <a:latin typeface="Calibri"/>
                <a:cs typeface="Calibri"/>
              </a:rPr>
              <a:t>filtering</a:t>
            </a:r>
            <a:endParaRPr sz="1000">
              <a:latin typeface="Calibri"/>
              <a:cs typeface="Calibri"/>
            </a:endParaRPr>
          </a:p>
          <a:p>
            <a:pPr marL="12700" marR="17145">
              <a:lnSpc>
                <a:spcPct val="105200"/>
              </a:lnSpc>
              <a:spcBef>
                <a:spcPts val="695"/>
              </a:spcBef>
            </a:pPr>
            <a:r>
              <a:rPr dirty="0" sz="950">
                <a:latin typeface="Gill Sans MT"/>
                <a:cs typeface="Gill Sans MT"/>
              </a:rPr>
              <a:t>Young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learners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should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see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the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difference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that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different </a:t>
            </a:r>
            <a:r>
              <a:rPr dirty="0" sz="950">
                <a:latin typeface="Gill Sans MT"/>
                <a:cs typeface="Gill Sans MT"/>
              </a:rPr>
              <a:t>absorbent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materials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have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filtering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the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water.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There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are </a:t>
            </a:r>
            <a:r>
              <a:rPr dirty="0" sz="950">
                <a:latin typeface="Gill Sans MT"/>
                <a:cs typeface="Gill Sans MT"/>
              </a:rPr>
              <a:t>interesting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differences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speed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and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effectiveness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between </a:t>
            </a:r>
            <a:r>
              <a:rPr dirty="0" sz="950">
                <a:latin typeface="Gill Sans MT"/>
                <a:cs typeface="Gill Sans MT"/>
              </a:rPr>
              <a:t>different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materials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(for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example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J-</a:t>
            </a:r>
            <a:r>
              <a:rPr dirty="0" sz="950" spc="65">
                <a:latin typeface="Gill Sans MT"/>
                <a:cs typeface="Gill Sans MT"/>
              </a:rPr>
              <a:t>cloth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and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blue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cloth).</a:t>
            </a:r>
            <a:endParaRPr sz="950">
              <a:latin typeface="Gill Sans MT"/>
              <a:cs typeface="Gill Sans MT"/>
            </a:endParaRPr>
          </a:p>
          <a:p>
            <a:pPr marL="1804035">
              <a:lnSpc>
                <a:spcPct val="100000"/>
              </a:lnSpc>
              <a:spcBef>
                <a:spcPts val="650"/>
              </a:spcBef>
              <a:tabLst>
                <a:tab pos="3057525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WATER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90">
                <a:latin typeface="Arial Narrow"/>
                <a:cs typeface="Arial Narrow"/>
              </a:rPr>
              <a:t>11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780002" y="4840147"/>
            <a:ext cx="3132455" cy="1758950"/>
            <a:chOff x="3780002" y="4840147"/>
            <a:chExt cx="3132455" cy="1758950"/>
          </a:xfrm>
        </p:grpSpPr>
        <p:sp>
          <p:nvSpPr>
            <p:cNvPr id="16" name="object 16" descr=""/>
            <p:cNvSpPr/>
            <p:nvPr/>
          </p:nvSpPr>
          <p:spPr>
            <a:xfrm>
              <a:off x="3780002" y="4840147"/>
              <a:ext cx="3132455" cy="1758950"/>
            </a:xfrm>
            <a:custGeom>
              <a:avLst/>
              <a:gdLst/>
              <a:ahLst/>
              <a:cxnLst/>
              <a:rect l="l" t="t" r="r" b="b"/>
              <a:pathLst>
                <a:path w="3132454" h="1758950">
                  <a:moveTo>
                    <a:pt x="3131997" y="0"/>
                  </a:moveTo>
                  <a:lnTo>
                    <a:pt x="0" y="0"/>
                  </a:lnTo>
                  <a:lnTo>
                    <a:pt x="0" y="1758403"/>
                  </a:lnTo>
                  <a:lnTo>
                    <a:pt x="3131997" y="1758403"/>
                  </a:lnTo>
                  <a:lnTo>
                    <a:pt x="3131997" y="0"/>
                  </a:lnTo>
                  <a:close/>
                </a:path>
              </a:pathLst>
            </a:custGeom>
            <a:solidFill>
              <a:srgbClr val="DCF7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22353" y="5101630"/>
              <a:ext cx="1151890" cy="1277620"/>
            </a:xfrm>
            <a:custGeom>
              <a:avLst/>
              <a:gdLst/>
              <a:ahLst/>
              <a:cxnLst/>
              <a:rect l="l" t="t" r="r" b="b"/>
              <a:pathLst>
                <a:path w="1151889" h="1277620">
                  <a:moveTo>
                    <a:pt x="1151356" y="0"/>
                  </a:moveTo>
                  <a:lnTo>
                    <a:pt x="0" y="0"/>
                  </a:lnTo>
                  <a:lnTo>
                    <a:pt x="295198" y="1277023"/>
                  </a:lnTo>
                  <a:lnTo>
                    <a:pt x="856145" y="1277023"/>
                  </a:lnTo>
                  <a:lnTo>
                    <a:pt x="1151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22353" y="5101630"/>
              <a:ext cx="1151890" cy="1277620"/>
            </a:xfrm>
            <a:custGeom>
              <a:avLst/>
              <a:gdLst/>
              <a:ahLst/>
              <a:cxnLst/>
              <a:rect l="l" t="t" r="r" b="b"/>
              <a:pathLst>
                <a:path w="1151889" h="1277620">
                  <a:moveTo>
                    <a:pt x="856145" y="1277023"/>
                  </a:moveTo>
                  <a:lnTo>
                    <a:pt x="295198" y="1277023"/>
                  </a:lnTo>
                  <a:lnTo>
                    <a:pt x="0" y="0"/>
                  </a:lnTo>
                  <a:lnTo>
                    <a:pt x="1151356" y="0"/>
                  </a:lnTo>
                  <a:lnTo>
                    <a:pt x="856145" y="1277023"/>
                  </a:lnTo>
                  <a:close/>
                </a:path>
              </a:pathLst>
            </a:custGeom>
            <a:ln w="10414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418296" y="5101630"/>
              <a:ext cx="1151890" cy="1277620"/>
            </a:xfrm>
            <a:custGeom>
              <a:avLst/>
              <a:gdLst/>
              <a:ahLst/>
              <a:cxnLst/>
              <a:rect l="l" t="t" r="r" b="b"/>
              <a:pathLst>
                <a:path w="1151890" h="1277620">
                  <a:moveTo>
                    <a:pt x="1151356" y="0"/>
                  </a:moveTo>
                  <a:lnTo>
                    <a:pt x="0" y="0"/>
                  </a:lnTo>
                  <a:lnTo>
                    <a:pt x="295211" y="1277023"/>
                  </a:lnTo>
                  <a:lnTo>
                    <a:pt x="856145" y="1277023"/>
                  </a:lnTo>
                  <a:lnTo>
                    <a:pt x="1151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418296" y="5101630"/>
              <a:ext cx="1151890" cy="1277620"/>
            </a:xfrm>
            <a:custGeom>
              <a:avLst/>
              <a:gdLst/>
              <a:ahLst/>
              <a:cxnLst/>
              <a:rect l="l" t="t" r="r" b="b"/>
              <a:pathLst>
                <a:path w="1151890" h="1277620">
                  <a:moveTo>
                    <a:pt x="856145" y="1277023"/>
                  </a:moveTo>
                  <a:lnTo>
                    <a:pt x="295211" y="1277023"/>
                  </a:lnTo>
                  <a:lnTo>
                    <a:pt x="0" y="0"/>
                  </a:lnTo>
                  <a:lnTo>
                    <a:pt x="1151356" y="0"/>
                  </a:lnTo>
                  <a:lnTo>
                    <a:pt x="856145" y="1277023"/>
                  </a:lnTo>
                  <a:close/>
                </a:path>
              </a:pathLst>
            </a:custGeom>
            <a:ln w="10414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641998" y="5290657"/>
              <a:ext cx="266065" cy="311150"/>
            </a:xfrm>
            <a:custGeom>
              <a:avLst/>
              <a:gdLst/>
              <a:ahLst/>
              <a:cxnLst/>
              <a:rect l="l" t="t" r="r" b="b"/>
              <a:pathLst>
                <a:path w="266064" h="311150">
                  <a:moveTo>
                    <a:pt x="220472" y="0"/>
                  </a:moveTo>
                  <a:lnTo>
                    <a:pt x="45275" y="0"/>
                  </a:lnTo>
                  <a:lnTo>
                    <a:pt x="27694" y="3571"/>
                  </a:lnTo>
                  <a:lnTo>
                    <a:pt x="13298" y="13295"/>
                  </a:lnTo>
                  <a:lnTo>
                    <a:pt x="3572" y="27683"/>
                  </a:lnTo>
                  <a:lnTo>
                    <a:pt x="0" y="45250"/>
                  </a:lnTo>
                  <a:lnTo>
                    <a:pt x="0" y="265645"/>
                  </a:lnTo>
                  <a:lnTo>
                    <a:pt x="3572" y="283224"/>
                  </a:lnTo>
                  <a:lnTo>
                    <a:pt x="13298" y="297616"/>
                  </a:lnTo>
                  <a:lnTo>
                    <a:pt x="27694" y="307338"/>
                  </a:lnTo>
                  <a:lnTo>
                    <a:pt x="45275" y="310908"/>
                  </a:lnTo>
                  <a:lnTo>
                    <a:pt x="220472" y="310908"/>
                  </a:lnTo>
                  <a:lnTo>
                    <a:pt x="238052" y="307338"/>
                  </a:lnTo>
                  <a:lnTo>
                    <a:pt x="252449" y="297616"/>
                  </a:lnTo>
                  <a:lnTo>
                    <a:pt x="262175" y="283224"/>
                  </a:lnTo>
                  <a:lnTo>
                    <a:pt x="265747" y="265645"/>
                  </a:lnTo>
                  <a:lnTo>
                    <a:pt x="265747" y="45250"/>
                  </a:lnTo>
                  <a:lnTo>
                    <a:pt x="262175" y="27683"/>
                  </a:lnTo>
                  <a:lnTo>
                    <a:pt x="252449" y="13295"/>
                  </a:lnTo>
                  <a:lnTo>
                    <a:pt x="238052" y="3571"/>
                  </a:lnTo>
                  <a:lnTo>
                    <a:pt x="220472" y="0"/>
                  </a:lnTo>
                  <a:close/>
                </a:path>
              </a:pathLst>
            </a:custGeom>
            <a:solidFill>
              <a:srgbClr val="D6E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195373" y="5417503"/>
              <a:ext cx="1005840" cy="961390"/>
            </a:xfrm>
            <a:custGeom>
              <a:avLst/>
              <a:gdLst/>
              <a:ahLst/>
              <a:cxnLst/>
              <a:rect l="l" t="t" r="r" b="b"/>
              <a:pathLst>
                <a:path w="1005839" h="961389">
                  <a:moveTo>
                    <a:pt x="1005306" y="0"/>
                  </a:moveTo>
                  <a:lnTo>
                    <a:pt x="0" y="0"/>
                  </a:lnTo>
                  <a:lnTo>
                    <a:pt x="222186" y="961148"/>
                  </a:lnTo>
                  <a:lnTo>
                    <a:pt x="783120" y="961148"/>
                  </a:lnTo>
                  <a:lnTo>
                    <a:pt x="1005306" y="0"/>
                  </a:lnTo>
                  <a:close/>
                </a:path>
              </a:pathLst>
            </a:custGeom>
            <a:solidFill>
              <a:srgbClr val="FCBDE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925075" y="5290657"/>
              <a:ext cx="452755" cy="311150"/>
            </a:xfrm>
            <a:custGeom>
              <a:avLst/>
              <a:gdLst/>
              <a:ahLst/>
              <a:cxnLst/>
              <a:rect l="l" t="t" r="r" b="b"/>
              <a:pathLst>
                <a:path w="452754" h="311150">
                  <a:moveTo>
                    <a:pt x="393090" y="0"/>
                  </a:moveTo>
                  <a:lnTo>
                    <a:pt x="59042" y="0"/>
                  </a:lnTo>
                  <a:lnTo>
                    <a:pt x="36122" y="4658"/>
                  </a:lnTo>
                  <a:lnTo>
                    <a:pt x="17348" y="17343"/>
                  </a:lnTo>
                  <a:lnTo>
                    <a:pt x="4660" y="36117"/>
                  </a:lnTo>
                  <a:lnTo>
                    <a:pt x="0" y="59042"/>
                  </a:lnTo>
                  <a:lnTo>
                    <a:pt x="0" y="251866"/>
                  </a:lnTo>
                  <a:lnTo>
                    <a:pt x="4660" y="274791"/>
                  </a:lnTo>
                  <a:lnTo>
                    <a:pt x="17348" y="293565"/>
                  </a:lnTo>
                  <a:lnTo>
                    <a:pt x="36122" y="306249"/>
                  </a:lnTo>
                  <a:lnTo>
                    <a:pt x="59042" y="310908"/>
                  </a:lnTo>
                  <a:lnTo>
                    <a:pt x="393090" y="310908"/>
                  </a:lnTo>
                  <a:lnTo>
                    <a:pt x="416010" y="306249"/>
                  </a:lnTo>
                  <a:lnTo>
                    <a:pt x="434784" y="293565"/>
                  </a:lnTo>
                  <a:lnTo>
                    <a:pt x="447472" y="274791"/>
                  </a:lnTo>
                  <a:lnTo>
                    <a:pt x="452132" y="251866"/>
                  </a:lnTo>
                  <a:lnTo>
                    <a:pt x="452132" y="59042"/>
                  </a:lnTo>
                  <a:lnTo>
                    <a:pt x="447472" y="36117"/>
                  </a:lnTo>
                  <a:lnTo>
                    <a:pt x="434784" y="17343"/>
                  </a:lnTo>
                  <a:lnTo>
                    <a:pt x="416010" y="4658"/>
                  </a:lnTo>
                  <a:lnTo>
                    <a:pt x="393090" y="0"/>
                  </a:lnTo>
                  <a:close/>
                </a:path>
              </a:pathLst>
            </a:custGeom>
            <a:solidFill>
              <a:srgbClr val="D6E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491316" y="5417503"/>
              <a:ext cx="1005840" cy="156210"/>
            </a:xfrm>
            <a:custGeom>
              <a:avLst/>
              <a:gdLst/>
              <a:ahLst/>
              <a:cxnLst/>
              <a:rect l="l" t="t" r="r" b="b"/>
              <a:pathLst>
                <a:path w="1005839" h="156210">
                  <a:moveTo>
                    <a:pt x="1005471" y="0"/>
                  </a:moveTo>
                  <a:lnTo>
                    <a:pt x="0" y="0"/>
                  </a:lnTo>
                  <a:lnTo>
                    <a:pt x="36106" y="156171"/>
                  </a:lnTo>
                  <a:lnTo>
                    <a:pt x="969657" y="156171"/>
                  </a:lnTo>
                  <a:lnTo>
                    <a:pt x="1005471" y="0"/>
                  </a:lnTo>
                  <a:close/>
                </a:path>
              </a:pathLst>
            </a:custGeom>
            <a:solidFill>
              <a:srgbClr val="FCBDEB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491316" y="5417503"/>
              <a:ext cx="1005840" cy="0"/>
            </a:xfrm>
            <a:custGeom>
              <a:avLst/>
              <a:gdLst/>
              <a:ahLst/>
              <a:cxnLst/>
              <a:rect l="l" t="t" r="r" b="b"/>
              <a:pathLst>
                <a:path w="1005839" h="0">
                  <a:moveTo>
                    <a:pt x="0" y="0"/>
                  </a:moveTo>
                  <a:lnTo>
                    <a:pt x="1005471" y="0"/>
                  </a:lnTo>
                </a:path>
              </a:pathLst>
            </a:custGeom>
            <a:ln w="10414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527419" y="5573673"/>
              <a:ext cx="934085" cy="0"/>
            </a:xfrm>
            <a:custGeom>
              <a:avLst/>
              <a:gdLst/>
              <a:ahLst/>
              <a:cxnLst/>
              <a:rect l="l" t="t" r="r" b="b"/>
              <a:pathLst>
                <a:path w="934085" h="0">
                  <a:moveTo>
                    <a:pt x="0" y="0"/>
                  </a:moveTo>
                  <a:lnTo>
                    <a:pt x="933564" y="0"/>
                  </a:lnTo>
                </a:path>
              </a:pathLst>
            </a:custGeom>
            <a:ln w="10414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5760173" y="5853226"/>
            <a:ext cx="48069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Montserrat"/>
                <a:cs typeface="Montserrat"/>
              </a:rPr>
              <a:t>Salt</a:t>
            </a:r>
            <a:r>
              <a:rPr dirty="0" sz="700" spc="75">
                <a:latin typeface="Montserrat"/>
                <a:cs typeface="Montserrat"/>
              </a:rPr>
              <a:t> </a:t>
            </a:r>
            <a:r>
              <a:rPr dirty="0" sz="700" spc="-20">
                <a:latin typeface="Montserrat"/>
                <a:cs typeface="Montserrat"/>
              </a:rPr>
              <a:t>water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564698" y="5860631"/>
            <a:ext cx="279400" cy="23177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R="5080" indent="2540">
              <a:lnSpc>
                <a:spcPts val="740"/>
              </a:lnSpc>
              <a:spcBef>
                <a:spcPts val="245"/>
              </a:spcBef>
            </a:pPr>
            <a:r>
              <a:rPr dirty="0" sz="700" spc="-10">
                <a:latin typeface="Montserrat"/>
                <a:cs typeface="Montserrat"/>
              </a:rPr>
              <a:t>Fresh</a:t>
            </a:r>
            <a:r>
              <a:rPr dirty="0" sz="700" spc="500">
                <a:latin typeface="Montserrat"/>
                <a:cs typeface="Montserrat"/>
              </a:rPr>
              <a:t> </a:t>
            </a:r>
            <a:r>
              <a:rPr dirty="0" sz="700" spc="-10">
                <a:latin typeface="Montserrat"/>
                <a:cs typeface="Montserrat"/>
              </a:rPr>
              <a:t>water</a:t>
            </a:r>
            <a:endParaRPr sz="700">
              <a:latin typeface="Montserrat"/>
              <a:cs typeface="Montserrat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4195373" y="5412296"/>
            <a:ext cx="1005840" cy="885190"/>
            <a:chOff x="4195373" y="5412296"/>
            <a:chExt cx="1005840" cy="885190"/>
          </a:xfrm>
        </p:grpSpPr>
        <p:sp>
          <p:nvSpPr>
            <p:cNvPr id="30" name="object 30" descr=""/>
            <p:cNvSpPr/>
            <p:nvPr/>
          </p:nvSpPr>
          <p:spPr>
            <a:xfrm>
              <a:off x="4195373" y="5417503"/>
              <a:ext cx="1005840" cy="0"/>
            </a:xfrm>
            <a:custGeom>
              <a:avLst/>
              <a:gdLst/>
              <a:ahLst/>
              <a:cxnLst/>
              <a:rect l="l" t="t" r="r" b="b"/>
              <a:pathLst>
                <a:path w="1005839" h="0">
                  <a:moveTo>
                    <a:pt x="0" y="0"/>
                  </a:moveTo>
                  <a:lnTo>
                    <a:pt x="1005306" y="0"/>
                  </a:lnTo>
                </a:path>
              </a:pathLst>
            </a:custGeom>
            <a:ln w="10414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458153" y="5719518"/>
              <a:ext cx="78105" cy="574040"/>
            </a:xfrm>
            <a:custGeom>
              <a:avLst/>
              <a:gdLst/>
              <a:ahLst/>
              <a:cxnLst/>
              <a:rect l="l" t="t" r="r" b="b"/>
              <a:pathLst>
                <a:path w="78104" h="574039">
                  <a:moveTo>
                    <a:pt x="77760" y="573443"/>
                  </a:moveTo>
                  <a:lnTo>
                    <a:pt x="51653" y="517066"/>
                  </a:lnTo>
                  <a:lnTo>
                    <a:pt x="31236" y="462006"/>
                  </a:lnTo>
                  <a:lnTo>
                    <a:pt x="16186" y="408336"/>
                  </a:lnTo>
                  <a:lnTo>
                    <a:pt x="6179" y="356130"/>
                  </a:lnTo>
                  <a:lnTo>
                    <a:pt x="892" y="305461"/>
                  </a:lnTo>
                  <a:lnTo>
                    <a:pt x="0" y="256403"/>
                  </a:lnTo>
                  <a:lnTo>
                    <a:pt x="3179" y="209029"/>
                  </a:lnTo>
                  <a:lnTo>
                    <a:pt x="10107" y="163413"/>
                  </a:lnTo>
                  <a:lnTo>
                    <a:pt x="20458" y="119629"/>
                  </a:lnTo>
                  <a:lnTo>
                    <a:pt x="33910" y="77749"/>
                  </a:lnTo>
                  <a:lnTo>
                    <a:pt x="50138" y="37848"/>
                  </a:lnTo>
                  <a:lnTo>
                    <a:pt x="68819" y="0"/>
                  </a:lnTo>
                </a:path>
              </a:pathLst>
            </a:custGeom>
            <a:ln w="8966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9132" y="5673049"/>
              <a:ext cx="75539" cy="8768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860141" y="5676003"/>
              <a:ext cx="78105" cy="574040"/>
            </a:xfrm>
            <a:custGeom>
              <a:avLst/>
              <a:gdLst/>
              <a:ahLst/>
              <a:cxnLst/>
              <a:rect l="l" t="t" r="r" b="b"/>
              <a:pathLst>
                <a:path w="78104" h="574039">
                  <a:moveTo>
                    <a:pt x="0" y="0"/>
                  </a:moveTo>
                  <a:lnTo>
                    <a:pt x="26107" y="56376"/>
                  </a:lnTo>
                  <a:lnTo>
                    <a:pt x="46524" y="111436"/>
                  </a:lnTo>
                  <a:lnTo>
                    <a:pt x="61574" y="165106"/>
                  </a:lnTo>
                  <a:lnTo>
                    <a:pt x="71580" y="217312"/>
                  </a:lnTo>
                  <a:lnTo>
                    <a:pt x="76868" y="267981"/>
                  </a:lnTo>
                  <a:lnTo>
                    <a:pt x="77760" y="317039"/>
                  </a:lnTo>
                  <a:lnTo>
                    <a:pt x="74580" y="364413"/>
                  </a:lnTo>
                  <a:lnTo>
                    <a:pt x="67653" y="410029"/>
                  </a:lnTo>
                  <a:lnTo>
                    <a:pt x="57301" y="453813"/>
                  </a:lnTo>
                  <a:lnTo>
                    <a:pt x="43849" y="495693"/>
                  </a:lnTo>
                  <a:lnTo>
                    <a:pt x="27621" y="535594"/>
                  </a:lnTo>
                  <a:lnTo>
                    <a:pt x="8940" y="573443"/>
                  </a:lnTo>
                </a:path>
              </a:pathLst>
            </a:custGeom>
            <a:ln w="8966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1377" y="6208240"/>
              <a:ext cx="75539" cy="8768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3780002" y="6598539"/>
            <a:ext cx="3132455" cy="421640"/>
          </a:xfrm>
          <a:prstGeom prst="rect">
            <a:avLst/>
          </a:prstGeom>
          <a:solidFill>
            <a:srgbClr val="14C9CF"/>
          </a:solidFill>
        </p:spPr>
        <p:txBody>
          <a:bodyPr wrap="square" lIns="0" tIns="58419" rIns="0" bIns="0" rtlCol="0" vert="horz">
            <a:spAutoFit/>
          </a:bodyPr>
          <a:lstStyle/>
          <a:p>
            <a:pPr marL="89535" marR="264795">
              <a:lnSpc>
                <a:spcPct val="102600"/>
              </a:lnSpc>
              <a:spcBef>
                <a:spcPts val="459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ice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has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melted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stays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top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cup, </a:t>
            </a:r>
            <a:r>
              <a:rPr dirty="0" sz="950" spc="50">
                <a:latin typeface="Gill Sans MT"/>
                <a:cs typeface="Gill Sans MT"/>
              </a:rPr>
              <a:t>keeping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ice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has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not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melted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cold.</a:t>
            </a:r>
            <a:endParaRPr sz="9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263961" y="6330734"/>
            <a:ext cx="1640205" cy="16510"/>
          </a:xfrm>
          <a:custGeom>
            <a:avLst/>
            <a:gdLst/>
            <a:ahLst/>
            <a:cxnLst/>
            <a:rect l="l" t="t" r="r" b="b"/>
            <a:pathLst>
              <a:path w="1640204" h="16510">
                <a:moveTo>
                  <a:pt x="1640014" y="0"/>
                </a:moveTo>
                <a:lnTo>
                  <a:pt x="0" y="0"/>
                </a:lnTo>
                <a:lnTo>
                  <a:pt x="0" y="15963"/>
                </a:lnTo>
                <a:lnTo>
                  <a:pt x="1640014" y="15963"/>
                </a:lnTo>
                <a:lnTo>
                  <a:pt x="1640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155981" y="6330734"/>
            <a:ext cx="1609725" cy="16510"/>
          </a:xfrm>
          <a:custGeom>
            <a:avLst/>
            <a:gdLst/>
            <a:ahLst/>
            <a:cxnLst/>
            <a:rect l="l" t="t" r="r" b="b"/>
            <a:pathLst>
              <a:path w="1609725" h="16510">
                <a:moveTo>
                  <a:pt x="1609204" y="0"/>
                </a:moveTo>
                <a:lnTo>
                  <a:pt x="0" y="0"/>
                </a:lnTo>
                <a:lnTo>
                  <a:pt x="0" y="15963"/>
                </a:lnTo>
                <a:lnTo>
                  <a:pt x="1609204" y="15963"/>
                </a:lnTo>
                <a:lnTo>
                  <a:pt x="160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4263956" y="727425"/>
            <a:ext cx="620395" cy="649605"/>
            <a:chOff x="4263956" y="727425"/>
            <a:chExt cx="620395" cy="649605"/>
          </a:xfrm>
        </p:grpSpPr>
        <p:sp>
          <p:nvSpPr>
            <p:cNvPr id="6" name="object 6" descr=""/>
            <p:cNvSpPr/>
            <p:nvPr/>
          </p:nvSpPr>
          <p:spPr>
            <a:xfrm>
              <a:off x="4263956" y="727425"/>
              <a:ext cx="620395" cy="649605"/>
            </a:xfrm>
            <a:custGeom>
              <a:avLst/>
              <a:gdLst/>
              <a:ahLst/>
              <a:cxnLst/>
              <a:rect l="l" t="t" r="r" b="b"/>
              <a:pathLst>
                <a:path w="620395" h="649605">
                  <a:moveTo>
                    <a:pt x="309346" y="0"/>
                  </a:moveTo>
                  <a:lnTo>
                    <a:pt x="302539" y="8077"/>
                  </a:lnTo>
                  <a:lnTo>
                    <a:pt x="325348" y="18351"/>
                  </a:lnTo>
                  <a:lnTo>
                    <a:pt x="309346" y="0"/>
                  </a:lnTo>
                  <a:close/>
                </a:path>
                <a:path w="620395" h="649605">
                  <a:moveTo>
                    <a:pt x="309714" y="25196"/>
                  </a:moveTo>
                  <a:lnTo>
                    <a:pt x="309346" y="25628"/>
                  </a:lnTo>
                  <a:lnTo>
                    <a:pt x="310540" y="26174"/>
                  </a:lnTo>
                  <a:lnTo>
                    <a:pt x="309714" y="25196"/>
                  </a:lnTo>
                  <a:close/>
                </a:path>
                <a:path w="620395" h="649605">
                  <a:moveTo>
                    <a:pt x="140944" y="599808"/>
                  </a:moveTo>
                  <a:lnTo>
                    <a:pt x="123253" y="628688"/>
                  </a:lnTo>
                  <a:lnTo>
                    <a:pt x="133096" y="649579"/>
                  </a:lnTo>
                  <a:lnTo>
                    <a:pt x="197332" y="649579"/>
                  </a:lnTo>
                  <a:lnTo>
                    <a:pt x="206984" y="628865"/>
                  </a:lnTo>
                  <a:lnTo>
                    <a:pt x="140944" y="599808"/>
                  </a:lnTo>
                  <a:close/>
                </a:path>
                <a:path w="620395" h="649605">
                  <a:moveTo>
                    <a:pt x="195992" y="562508"/>
                  </a:moveTo>
                  <a:lnTo>
                    <a:pt x="139446" y="562508"/>
                  </a:lnTo>
                  <a:lnTo>
                    <a:pt x="242354" y="609358"/>
                  </a:lnTo>
                  <a:lnTo>
                    <a:pt x="224307" y="649579"/>
                  </a:lnTo>
                  <a:lnTo>
                    <a:pt x="249936" y="649579"/>
                  </a:lnTo>
                  <a:lnTo>
                    <a:pt x="273227" y="597662"/>
                  </a:lnTo>
                  <a:lnTo>
                    <a:pt x="195992" y="562508"/>
                  </a:lnTo>
                  <a:close/>
                </a:path>
                <a:path w="620395" h="649605">
                  <a:moveTo>
                    <a:pt x="188212" y="491058"/>
                  </a:moveTo>
                  <a:lnTo>
                    <a:pt x="138290" y="491058"/>
                  </a:lnTo>
                  <a:lnTo>
                    <a:pt x="302552" y="569607"/>
                  </a:lnTo>
                  <a:lnTo>
                    <a:pt x="267906" y="649579"/>
                  </a:lnTo>
                  <a:lnTo>
                    <a:pt x="291312" y="649579"/>
                  </a:lnTo>
                  <a:lnTo>
                    <a:pt x="330530" y="559104"/>
                  </a:lnTo>
                  <a:lnTo>
                    <a:pt x="188212" y="491058"/>
                  </a:lnTo>
                  <a:close/>
                </a:path>
                <a:path w="620395" h="649605">
                  <a:moveTo>
                    <a:pt x="184084" y="425640"/>
                  </a:moveTo>
                  <a:lnTo>
                    <a:pt x="137426" y="425640"/>
                  </a:lnTo>
                  <a:lnTo>
                    <a:pt x="362331" y="530009"/>
                  </a:lnTo>
                  <a:lnTo>
                    <a:pt x="307835" y="649579"/>
                  </a:lnTo>
                  <a:lnTo>
                    <a:pt x="329374" y="649579"/>
                  </a:lnTo>
                  <a:lnTo>
                    <a:pt x="388251" y="520369"/>
                  </a:lnTo>
                  <a:lnTo>
                    <a:pt x="184084" y="425640"/>
                  </a:lnTo>
                  <a:close/>
                </a:path>
                <a:path w="620395" h="649605">
                  <a:moveTo>
                    <a:pt x="196723" y="368160"/>
                  </a:moveTo>
                  <a:lnTo>
                    <a:pt x="153940" y="368160"/>
                  </a:lnTo>
                  <a:lnTo>
                    <a:pt x="422198" y="490410"/>
                  </a:lnTo>
                  <a:lnTo>
                    <a:pt x="347319" y="649579"/>
                  </a:lnTo>
                  <a:lnTo>
                    <a:pt x="366890" y="649579"/>
                  </a:lnTo>
                  <a:lnTo>
                    <a:pt x="445871" y="481672"/>
                  </a:lnTo>
                  <a:lnTo>
                    <a:pt x="196723" y="368160"/>
                  </a:lnTo>
                  <a:close/>
                </a:path>
                <a:path w="620395" h="649605">
                  <a:moveTo>
                    <a:pt x="337157" y="368160"/>
                  </a:moveTo>
                  <a:lnTo>
                    <a:pt x="298514" y="368160"/>
                  </a:lnTo>
                  <a:lnTo>
                    <a:pt x="482117" y="450786"/>
                  </a:lnTo>
                  <a:lnTo>
                    <a:pt x="386549" y="649579"/>
                  </a:lnTo>
                  <a:lnTo>
                    <a:pt x="404114" y="649579"/>
                  </a:lnTo>
                  <a:lnTo>
                    <a:pt x="503453" y="442988"/>
                  </a:lnTo>
                  <a:lnTo>
                    <a:pt x="337157" y="368160"/>
                  </a:lnTo>
                  <a:close/>
                </a:path>
                <a:path w="620395" h="649605">
                  <a:moveTo>
                    <a:pt x="479944" y="368160"/>
                  </a:moveTo>
                  <a:lnTo>
                    <a:pt x="445658" y="368160"/>
                  </a:lnTo>
                  <a:lnTo>
                    <a:pt x="542112" y="411162"/>
                  </a:lnTo>
                  <a:lnTo>
                    <a:pt x="425627" y="649579"/>
                  </a:lnTo>
                  <a:lnTo>
                    <a:pt x="441134" y="649579"/>
                  </a:lnTo>
                  <a:lnTo>
                    <a:pt x="560984" y="404291"/>
                  </a:lnTo>
                  <a:lnTo>
                    <a:pt x="479944" y="368160"/>
                  </a:lnTo>
                  <a:close/>
                </a:path>
                <a:path w="620395" h="649605">
                  <a:moveTo>
                    <a:pt x="619647" y="368160"/>
                  </a:moveTo>
                  <a:lnTo>
                    <a:pt x="592322" y="368160"/>
                  </a:lnTo>
                  <a:lnTo>
                    <a:pt x="603770" y="373392"/>
                  </a:lnTo>
                  <a:lnTo>
                    <a:pt x="467207" y="649579"/>
                  </a:lnTo>
                  <a:lnTo>
                    <a:pt x="480936" y="649579"/>
                  </a:lnTo>
                  <a:lnTo>
                    <a:pt x="571639" y="466153"/>
                  </a:lnTo>
                  <a:lnTo>
                    <a:pt x="619647" y="368160"/>
                  </a:lnTo>
                  <a:close/>
                </a:path>
                <a:path w="620395" h="649605">
                  <a:moveTo>
                    <a:pt x="130505" y="532701"/>
                  </a:moveTo>
                  <a:lnTo>
                    <a:pt x="100571" y="580644"/>
                  </a:lnTo>
                  <a:lnTo>
                    <a:pt x="112445" y="605790"/>
                  </a:lnTo>
                  <a:lnTo>
                    <a:pt x="139446" y="562508"/>
                  </a:lnTo>
                  <a:lnTo>
                    <a:pt x="195992" y="562508"/>
                  </a:lnTo>
                  <a:lnTo>
                    <a:pt x="130505" y="532701"/>
                  </a:lnTo>
                  <a:close/>
                </a:path>
                <a:path w="620395" h="649605">
                  <a:moveTo>
                    <a:pt x="131051" y="463727"/>
                  </a:moveTo>
                  <a:lnTo>
                    <a:pt x="80124" y="537260"/>
                  </a:lnTo>
                  <a:lnTo>
                    <a:pt x="90728" y="559727"/>
                  </a:lnTo>
                  <a:lnTo>
                    <a:pt x="138290" y="491058"/>
                  </a:lnTo>
                  <a:lnTo>
                    <a:pt x="188212" y="491058"/>
                  </a:lnTo>
                  <a:lnTo>
                    <a:pt x="131051" y="463727"/>
                  </a:lnTo>
                  <a:close/>
                </a:path>
                <a:path w="620395" h="649605">
                  <a:moveTo>
                    <a:pt x="131229" y="401116"/>
                  </a:moveTo>
                  <a:lnTo>
                    <a:pt x="60667" y="495960"/>
                  </a:lnTo>
                  <a:lnTo>
                    <a:pt x="70154" y="516077"/>
                  </a:lnTo>
                  <a:lnTo>
                    <a:pt x="137426" y="425640"/>
                  </a:lnTo>
                  <a:lnTo>
                    <a:pt x="184084" y="425640"/>
                  </a:lnTo>
                  <a:lnTo>
                    <a:pt x="131229" y="401116"/>
                  </a:lnTo>
                  <a:close/>
                </a:path>
                <a:path w="620395" h="649605">
                  <a:moveTo>
                    <a:pt x="130524" y="368160"/>
                  </a:moveTo>
                  <a:lnTo>
                    <a:pt x="107995" y="368160"/>
                  </a:lnTo>
                  <a:lnTo>
                    <a:pt x="40792" y="453834"/>
                  </a:lnTo>
                  <a:lnTo>
                    <a:pt x="49250" y="471779"/>
                  </a:lnTo>
                  <a:lnTo>
                    <a:pt x="130524" y="368160"/>
                  </a:lnTo>
                  <a:close/>
                </a:path>
                <a:path w="620395" h="649605">
                  <a:moveTo>
                    <a:pt x="76261" y="368160"/>
                  </a:moveTo>
                  <a:lnTo>
                    <a:pt x="55822" y="368160"/>
                  </a:lnTo>
                  <a:lnTo>
                    <a:pt x="20688" y="411175"/>
                  </a:lnTo>
                  <a:lnTo>
                    <a:pt x="28168" y="427050"/>
                  </a:lnTo>
                  <a:lnTo>
                    <a:pt x="76261" y="368160"/>
                  </a:lnTo>
                  <a:close/>
                </a:path>
                <a:path w="620395" h="649605">
                  <a:moveTo>
                    <a:pt x="18643" y="368160"/>
                  </a:moveTo>
                  <a:lnTo>
                    <a:pt x="393" y="368160"/>
                  </a:lnTo>
                  <a:lnTo>
                    <a:pt x="6946" y="382028"/>
                  </a:lnTo>
                  <a:lnTo>
                    <a:pt x="18643" y="368160"/>
                  </a:lnTo>
                  <a:close/>
                </a:path>
                <a:path w="620395" h="649605">
                  <a:moveTo>
                    <a:pt x="1111" y="367309"/>
                  </a:moveTo>
                  <a:lnTo>
                    <a:pt x="0" y="367309"/>
                  </a:lnTo>
                  <a:lnTo>
                    <a:pt x="393" y="368160"/>
                  </a:lnTo>
                  <a:lnTo>
                    <a:pt x="1111" y="367309"/>
                  </a:lnTo>
                  <a:close/>
                </a:path>
                <a:path w="620395" h="649605">
                  <a:moveTo>
                    <a:pt x="56517" y="367309"/>
                  </a:moveTo>
                  <a:lnTo>
                    <a:pt x="19361" y="367309"/>
                  </a:lnTo>
                  <a:lnTo>
                    <a:pt x="18643" y="368160"/>
                  </a:lnTo>
                  <a:lnTo>
                    <a:pt x="55822" y="368160"/>
                  </a:lnTo>
                  <a:lnTo>
                    <a:pt x="56517" y="367309"/>
                  </a:lnTo>
                  <a:close/>
                </a:path>
                <a:path w="620395" h="649605">
                  <a:moveTo>
                    <a:pt x="108662" y="367309"/>
                  </a:moveTo>
                  <a:lnTo>
                    <a:pt x="76956" y="367309"/>
                  </a:lnTo>
                  <a:lnTo>
                    <a:pt x="76261" y="368160"/>
                  </a:lnTo>
                  <a:lnTo>
                    <a:pt x="107995" y="368160"/>
                  </a:lnTo>
                  <a:lnTo>
                    <a:pt x="108662" y="367309"/>
                  </a:lnTo>
                  <a:close/>
                </a:path>
                <a:path w="620395" h="649605">
                  <a:moveTo>
                    <a:pt x="152073" y="367309"/>
                  </a:moveTo>
                  <a:lnTo>
                    <a:pt x="131191" y="367309"/>
                  </a:lnTo>
                  <a:lnTo>
                    <a:pt x="130524" y="368160"/>
                  </a:lnTo>
                  <a:lnTo>
                    <a:pt x="153940" y="368160"/>
                  </a:lnTo>
                  <a:lnTo>
                    <a:pt x="152073" y="367309"/>
                  </a:lnTo>
                  <a:close/>
                </a:path>
                <a:path w="620395" h="649605">
                  <a:moveTo>
                    <a:pt x="296623" y="367309"/>
                  </a:moveTo>
                  <a:lnTo>
                    <a:pt x="194855" y="367309"/>
                  </a:lnTo>
                  <a:lnTo>
                    <a:pt x="196723" y="368160"/>
                  </a:lnTo>
                  <a:lnTo>
                    <a:pt x="298514" y="368160"/>
                  </a:lnTo>
                  <a:lnTo>
                    <a:pt x="296623" y="367309"/>
                  </a:lnTo>
                  <a:close/>
                </a:path>
                <a:path w="620395" h="649605">
                  <a:moveTo>
                    <a:pt x="443749" y="367309"/>
                  </a:moveTo>
                  <a:lnTo>
                    <a:pt x="335266" y="367309"/>
                  </a:lnTo>
                  <a:lnTo>
                    <a:pt x="337157" y="368160"/>
                  </a:lnTo>
                  <a:lnTo>
                    <a:pt x="445658" y="368160"/>
                  </a:lnTo>
                  <a:lnTo>
                    <a:pt x="443749" y="367309"/>
                  </a:lnTo>
                  <a:close/>
                </a:path>
                <a:path w="620395" h="649605">
                  <a:moveTo>
                    <a:pt x="590461" y="367309"/>
                  </a:moveTo>
                  <a:lnTo>
                    <a:pt x="478036" y="367309"/>
                  </a:lnTo>
                  <a:lnTo>
                    <a:pt x="479944" y="368160"/>
                  </a:lnTo>
                  <a:lnTo>
                    <a:pt x="592322" y="368160"/>
                  </a:lnTo>
                  <a:lnTo>
                    <a:pt x="590461" y="367309"/>
                  </a:lnTo>
                  <a:close/>
                </a:path>
                <a:path w="620395" h="649605">
                  <a:moveTo>
                    <a:pt x="131432" y="212775"/>
                  </a:moveTo>
                  <a:lnTo>
                    <a:pt x="1111" y="367309"/>
                  </a:lnTo>
                  <a:lnTo>
                    <a:pt x="19361" y="367309"/>
                  </a:lnTo>
                  <a:lnTo>
                    <a:pt x="135331" y="229806"/>
                  </a:lnTo>
                  <a:lnTo>
                    <a:pt x="169630" y="229806"/>
                  </a:lnTo>
                  <a:lnTo>
                    <a:pt x="131432" y="212775"/>
                  </a:lnTo>
                  <a:close/>
                </a:path>
                <a:path w="620395" h="649605">
                  <a:moveTo>
                    <a:pt x="131432" y="275590"/>
                  </a:moveTo>
                  <a:lnTo>
                    <a:pt x="56517" y="367309"/>
                  </a:lnTo>
                  <a:lnTo>
                    <a:pt x="76956" y="367309"/>
                  </a:lnTo>
                  <a:lnTo>
                    <a:pt x="135991" y="295021"/>
                  </a:lnTo>
                  <a:lnTo>
                    <a:pt x="174615" y="295020"/>
                  </a:lnTo>
                  <a:lnTo>
                    <a:pt x="131432" y="275590"/>
                  </a:lnTo>
                  <a:close/>
                </a:path>
                <a:path w="620395" h="649605">
                  <a:moveTo>
                    <a:pt x="131356" y="338378"/>
                  </a:moveTo>
                  <a:lnTo>
                    <a:pt x="108662" y="367309"/>
                  </a:lnTo>
                  <a:lnTo>
                    <a:pt x="131191" y="367309"/>
                  </a:lnTo>
                  <a:lnTo>
                    <a:pt x="136690" y="360299"/>
                  </a:lnTo>
                  <a:lnTo>
                    <a:pt x="179468" y="360298"/>
                  </a:lnTo>
                  <a:lnTo>
                    <a:pt x="131356" y="338378"/>
                  </a:lnTo>
                  <a:close/>
                </a:path>
                <a:path w="620395" h="649605">
                  <a:moveTo>
                    <a:pt x="179468" y="360298"/>
                  </a:moveTo>
                  <a:lnTo>
                    <a:pt x="136690" y="360299"/>
                  </a:lnTo>
                  <a:lnTo>
                    <a:pt x="152073" y="367309"/>
                  </a:lnTo>
                  <a:lnTo>
                    <a:pt x="194855" y="367309"/>
                  </a:lnTo>
                  <a:lnTo>
                    <a:pt x="179468" y="360298"/>
                  </a:lnTo>
                  <a:close/>
                </a:path>
                <a:path w="620395" h="649605">
                  <a:moveTo>
                    <a:pt x="174615" y="295020"/>
                  </a:moveTo>
                  <a:lnTo>
                    <a:pt x="135991" y="295021"/>
                  </a:lnTo>
                  <a:lnTo>
                    <a:pt x="296623" y="367309"/>
                  </a:lnTo>
                  <a:lnTo>
                    <a:pt x="335266" y="367309"/>
                  </a:lnTo>
                  <a:lnTo>
                    <a:pt x="174615" y="295020"/>
                  </a:lnTo>
                  <a:close/>
                </a:path>
                <a:path w="620395" h="649605">
                  <a:moveTo>
                    <a:pt x="169630" y="229806"/>
                  </a:moveTo>
                  <a:lnTo>
                    <a:pt x="135331" y="229806"/>
                  </a:lnTo>
                  <a:lnTo>
                    <a:pt x="443749" y="367309"/>
                  </a:lnTo>
                  <a:lnTo>
                    <a:pt x="478036" y="367309"/>
                  </a:lnTo>
                  <a:lnTo>
                    <a:pt x="169630" y="229806"/>
                  </a:lnTo>
                  <a:close/>
                </a:path>
                <a:path w="620395" h="649605">
                  <a:moveTo>
                    <a:pt x="172529" y="162712"/>
                  </a:moveTo>
                  <a:lnTo>
                    <a:pt x="164249" y="172504"/>
                  </a:lnTo>
                  <a:lnTo>
                    <a:pt x="590461" y="367309"/>
                  </a:lnTo>
                  <a:lnTo>
                    <a:pt x="620064" y="367309"/>
                  </a:lnTo>
                  <a:lnTo>
                    <a:pt x="172529" y="162712"/>
                  </a:lnTo>
                  <a:close/>
                </a:path>
                <a:path w="620395" h="649605">
                  <a:moveTo>
                    <a:pt x="211480" y="116509"/>
                  </a:moveTo>
                  <a:lnTo>
                    <a:pt x="204660" y="124599"/>
                  </a:lnTo>
                  <a:lnTo>
                    <a:pt x="545465" y="279006"/>
                  </a:lnTo>
                  <a:lnTo>
                    <a:pt x="530174" y="260896"/>
                  </a:lnTo>
                  <a:lnTo>
                    <a:pt x="211480" y="116509"/>
                  </a:lnTo>
                  <a:close/>
                </a:path>
                <a:path w="620395" h="649605">
                  <a:moveTo>
                    <a:pt x="246748" y="74891"/>
                  </a:moveTo>
                  <a:lnTo>
                    <a:pt x="239928" y="82981"/>
                  </a:lnTo>
                  <a:lnTo>
                    <a:pt x="465074" y="184378"/>
                  </a:lnTo>
                  <a:lnTo>
                    <a:pt x="449783" y="166268"/>
                  </a:lnTo>
                  <a:lnTo>
                    <a:pt x="246748" y="74891"/>
                  </a:lnTo>
                  <a:close/>
                </a:path>
                <a:path w="620395" h="649605">
                  <a:moveTo>
                    <a:pt x="281749" y="32689"/>
                  </a:moveTo>
                  <a:lnTo>
                    <a:pt x="274929" y="40767"/>
                  </a:lnTo>
                  <a:lnTo>
                    <a:pt x="386626" y="91084"/>
                  </a:lnTo>
                  <a:lnTo>
                    <a:pt x="371335" y="72986"/>
                  </a:lnTo>
                  <a:lnTo>
                    <a:pt x="281749" y="32689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6361" y="727595"/>
              <a:ext cx="22809" cy="2573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3961" y="760056"/>
              <a:ext cx="620013" cy="616711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4953203" y="941232"/>
            <a:ext cx="1692910" cy="438150"/>
            <a:chOff x="4953203" y="941232"/>
            <a:chExt cx="1692910" cy="438150"/>
          </a:xfrm>
        </p:grpSpPr>
        <p:sp>
          <p:nvSpPr>
            <p:cNvPr id="10" name="object 10" descr=""/>
            <p:cNvSpPr/>
            <p:nvPr/>
          </p:nvSpPr>
          <p:spPr>
            <a:xfrm>
              <a:off x="5502668" y="941235"/>
              <a:ext cx="27305" cy="159385"/>
            </a:xfrm>
            <a:custGeom>
              <a:avLst/>
              <a:gdLst/>
              <a:ahLst/>
              <a:cxnLst/>
              <a:rect l="l" t="t" r="r" b="b"/>
              <a:pathLst>
                <a:path w="27304" h="159384">
                  <a:moveTo>
                    <a:pt x="26682" y="0"/>
                  </a:moveTo>
                  <a:lnTo>
                    <a:pt x="0" y="0"/>
                  </a:lnTo>
                  <a:lnTo>
                    <a:pt x="0" y="159003"/>
                  </a:lnTo>
                  <a:lnTo>
                    <a:pt x="26682" y="159003"/>
                  </a:lnTo>
                  <a:lnTo>
                    <a:pt x="26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203" y="941232"/>
              <a:ext cx="1692757" cy="43798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251259" y="6455019"/>
            <a:ext cx="1665605" cy="5359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90"/>
              </a:spcBef>
            </a:pP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Royal</a:t>
            </a:r>
            <a:r>
              <a:rPr dirty="0" sz="800" spc="8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Academy</a:t>
            </a:r>
            <a:r>
              <a:rPr dirty="0" sz="800" spc="8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of</a:t>
            </a:r>
            <a:r>
              <a:rPr dirty="0" sz="800" spc="8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 spc="-10">
                <a:solidFill>
                  <a:srgbClr val="14C9CF"/>
                </a:solidFill>
                <a:latin typeface="Montserrat"/>
                <a:cs typeface="Montserrat"/>
              </a:rPr>
              <a:t>Engineering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 Prince</a:t>
            </a:r>
            <a:r>
              <a:rPr dirty="0" sz="800" spc="8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Philip</a:t>
            </a:r>
            <a:r>
              <a:rPr dirty="0" sz="800" spc="8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 spc="-10">
                <a:solidFill>
                  <a:srgbClr val="14C9CF"/>
                </a:solidFill>
                <a:latin typeface="Montserrat"/>
                <a:cs typeface="Montserrat"/>
              </a:rPr>
              <a:t>House</a:t>
            </a:r>
            <a:endParaRPr sz="800">
              <a:latin typeface="Montserrat"/>
              <a:cs typeface="Montserrat"/>
            </a:endParaRPr>
          </a:p>
          <a:p>
            <a:pPr marL="12700" marR="383540">
              <a:lnSpc>
                <a:spcPct val="104600"/>
              </a:lnSpc>
            </a:pP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3</a:t>
            </a:r>
            <a:r>
              <a:rPr dirty="0" sz="800" spc="7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Carlton</a:t>
            </a:r>
            <a:r>
              <a:rPr dirty="0" sz="800" spc="7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House</a:t>
            </a:r>
            <a:r>
              <a:rPr dirty="0" sz="800" spc="7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 spc="-10">
                <a:solidFill>
                  <a:srgbClr val="14C9CF"/>
                </a:solidFill>
                <a:latin typeface="Montserrat"/>
                <a:cs typeface="Montserrat"/>
              </a:rPr>
              <a:t>Terrace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 London</a:t>
            </a:r>
            <a:r>
              <a:rPr dirty="0" sz="800" spc="114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SW1Y</a:t>
            </a:r>
            <a:r>
              <a:rPr dirty="0" sz="800" spc="12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 spc="-25">
                <a:solidFill>
                  <a:srgbClr val="14C9CF"/>
                </a:solidFill>
                <a:latin typeface="Montserrat"/>
                <a:cs typeface="Montserrat"/>
              </a:rPr>
              <a:t>5DG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43283" y="6455021"/>
            <a:ext cx="1635125" cy="4616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Tel:</a:t>
            </a:r>
            <a:r>
              <a:rPr dirty="0" sz="800" spc="5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+44</a:t>
            </a:r>
            <a:r>
              <a:rPr dirty="0" sz="800" spc="5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(0)20</a:t>
            </a:r>
            <a:r>
              <a:rPr dirty="0" sz="800" spc="5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>
                <a:solidFill>
                  <a:srgbClr val="14C9CF"/>
                </a:solidFill>
                <a:latin typeface="Montserrat"/>
                <a:cs typeface="Montserrat"/>
              </a:rPr>
              <a:t>7766</a:t>
            </a:r>
            <a:r>
              <a:rPr dirty="0" sz="800" spc="5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800" spc="-20">
                <a:solidFill>
                  <a:srgbClr val="14C9CF"/>
                </a:solidFill>
                <a:latin typeface="Montserrat"/>
                <a:cs typeface="Montserrat"/>
              </a:rPr>
              <a:t>0600</a:t>
            </a:r>
            <a:endParaRPr sz="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00" spc="-10">
                <a:solidFill>
                  <a:srgbClr val="14C9CF"/>
                </a:solidFill>
                <a:latin typeface="Montserrat"/>
                <a:cs typeface="Montserrat"/>
                <a:hlinkClick r:id="rId5"/>
              </a:rPr>
              <a:t>www.raeng.org.uk</a:t>
            </a:r>
            <a:endParaRPr sz="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700">
                <a:solidFill>
                  <a:srgbClr val="14C9CF"/>
                </a:solidFill>
                <a:latin typeface="Montserrat"/>
                <a:cs typeface="Montserrat"/>
              </a:rPr>
              <a:t>Registered</a:t>
            </a:r>
            <a:r>
              <a:rPr dirty="0" sz="700" spc="10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4C9CF"/>
                </a:solidFill>
                <a:latin typeface="Montserrat"/>
                <a:cs typeface="Montserrat"/>
              </a:rPr>
              <a:t>charity</a:t>
            </a:r>
            <a:r>
              <a:rPr dirty="0" sz="700" spc="110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700">
                <a:solidFill>
                  <a:srgbClr val="14C9CF"/>
                </a:solidFill>
                <a:latin typeface="Montserrat"/>
                <a:cs typeface="Montserrat"/>
              </a:rPr>
              <a:t>number</a:t>
            </a:r>
            <a:r>
              <a:rPr dirty="0" sz="700" spc="105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700" spc="-10">
                <a:solidFill>
                  <a:srgbClr val="14C9CF"/>
                </a:solidFill>
                <a:latin typeface="Montserrat"/>
                <a:cs typeface="Montserrat"/>
              </a:rPr>
              <a:t>293074</a:t>
            </a:r>
            <a:endParaRPr sz="700">
              <a:latin typeface="Montserrat"/>
              <a:cs typeface="Montserra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251259" y="1718845"/>
            <a:ext cx="45415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The</a:t>
            </a:r>
            <a:r>
              <a:rPr dirty="0" sz="900" spc="-20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Royal</a:t>
            </a:r>
            <a:r>
              <a:rPr dirty="0" sz="900" spc="-10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Academy</a:t>
            </a:r>
            <a:r>
              <a:rPr dirty="0" sz="900" spc="-5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of</a:t>
            </a:r>
            <a:r>
              <a:rPr dirty="0" sz="900" spc="-10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Engineering</a:t>
            </a:r>
            <a:r>
              <a:rPr dirty="0" sz="900" spc="-25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is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harnessing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power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build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sustainable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society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inclusive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economy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that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works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for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everyone.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51259" y="2116038"/>
            <a:ext cx="414274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collaboration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with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our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Fellows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partners,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growing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talent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and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developing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skills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for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future,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driving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innovation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building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global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partnerships,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 influencing policy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 engaging the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public.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251259" y="2650619"/>
            <a:ext cx="39090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Together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working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tackle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greatest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challenges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our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age.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51259" y="2951228"/>
            <a:ext cx="7537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What</a:t>
            </a:r>
            <a:r>
              <a:rPr dirty="0" sz="900" spc="-10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we</a:t>
            </a:r>
            <a:r>
              <a:rPr dirty="0" sz="900" spc="-5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spc="-25" b="1">
                <a:solidFill>
                  <a:srgbClr val="14C9CF"/>
                </a:solidFill>
                <a:latin typeface="Montserrat"/>
                <a:cs typeface="Montserrat"/>
              </a:rPr>
              <a:t>do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51259" y="3211032"/>
            <a:ext cx="2298700" cy="1369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38B0E5"/>
                </a:solidFill>
                <a:latin typeface="Montserrat"/>
                <a:cs typeface="Montserrat"/>
              </a:rPr>
              <a:t>Talent</a:t>
            </a:r>
            <a:r>
              <a:rPr dirty="0" sz="900" spc="-15" b="1">
                <a:solidFill>
                  <a:srgbClr val="38B0E5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38B0E5"/>
                </a:solidFill>
                <a:latin typeface="Montserrat"/>
                <a:cs typeface="Montserrat"/>
              </a:rPr>
              <a:t>&amp;</a:t>
            </a:r>
            <a:r>
              <a:rPr dirty="0" sz="900" spc="-10" b="1">
                <a:solidFill>
                  <a:srgbClr val="38B0E5"/>
                </a:solidFill>
                <a:latin typeface="Montserrat"/>
                <a:cs typeface="Montserrat"/>
              </a:rPr>
              <a:t> diversity</a:t>
            </a:r>
            <a:endParaRPr sz="9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  <a:spcBef>
                <a:spcPts val="965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growing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talent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training,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supporting,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mentoring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funding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most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talented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creative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researchers,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innovators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leaders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from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across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the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profession.</a:t>
            </a:r>
            <a:endParaRPr sz="900">
              <a:latin typeface="Montserrat"/>
              <a:cs typeface="Montserrat"/>
            </a:endParaRPr>
          </a:p>
          <a:p>
            <a:pPr marL="12700" marR="19685">
              <a:lnSpc>
                <a:spcPct val="100000"/>
              </a:lnSpc>
              <a:spcBef>
                <a:spcPts val="969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developing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skills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for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future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by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identifying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 challenges of an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ever-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251259" y="4554971"/>
            <a:ext cx="23787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changing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world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developing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skills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51259" y="4829748"/>
            <a:ext cx="2065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diverse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profession.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251259" y="5130358"/>
            <a:ext cx="2284730" cy="4229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38B0E5"/>
                </a:solidFill>
                <a:latin typeface="Montserrat"/>
                <a:cs typeface="Montserrat"/>
              </a:rPr>
              <a:t>Innovation</a:t>
            </a:r>
            <a:endParaRPr sz="9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driving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innovation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investing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in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251259" y="5527550"/>
            <a:ext cx="23202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some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country’s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most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creative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832724" y="3201888"/>
            <a:ext cx="2453640" cy="90360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building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global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partnerships</a:t>
            </a:r>
            <a:endParaRPr sz="900">
              <a:latin typeface="Montserrat"/>
              <a:cs typeface="Montserrat"/>
            </a:endParaRPr>
          </a:p>
          <a:p>
            <a:pPr marL="12700" marR="5080">
              <a:lnSpc>
                <a:spcPct val="106700"/>
              </a:lnSpc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that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bring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world’s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best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engineers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from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industry,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entrepreneurship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academia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together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collaborate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on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creative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innovations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that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address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greatest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global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challenges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our </a:t>
            </a:r>
            <a:r>
              <a:rPr dirty="0" sz="900" spc="-20">
                <a:solidFill>
                  <a:srgbClr val="FFFFFF"/>
                </a:solidFill>
                <a:latin typeface="Montserrat"/>
                <a:cs typeface="Montserrat"/>
              </a:rPr>
              <a:t>age.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832724" y="4252076"/>
            <a:ext cx="13112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38B0E5"/>
                </a:solidFill>
                <a:latin typeface="Montserrat"/>
                <a:cs typeface="Montserrat"/>
              </a:rPr>
              <a:t>Policy</a:t>
            </a:r>
            <a:r>
              <a:rPr dirty="0" sz="900" spc="-10" b="1">
                <a:solidFill>
                  <a:srgbClr val="38B0E5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38B0E5"/>
                </a:solidFill>
                <a:latin typeface="Montserrat"/>
                <a:cs typeface="Montserrat"/>
              </a:rPr>
              <a:t>&amp;</a:t>
            </a:r>
            <a:r>
              <a:rPr dirty="0" sz="900" spc="-10" b="1">
                <a:solidFill>
                  <a:srgbClr val="38B0E5"/>
                </a:solidFill>
                <a:latin typeface="Montserrat"/>
                <a:cs typeface="Montserrat"/>
              </a:rPr>
              <a:t> engagement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832724" y="4520796"/>
            <a:ext cx="2126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influencing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policy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through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225859" y="4692360"/>
            <a:ext cx="47548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approaches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need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build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resilient</a:t>
            </a:r>
            <a:r>
              <a:rPr dirty="0" sz="900" spc="40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12345" sz="1350">
                <a:solidFill>
                  <a:srgbClr val="FFFFFF"/>
                </a:solidFill>
                <a:latin typeface="Montserrat"/>
                <a:cs typeface="Montserrat"/>
              </a:rPr>
              <a:t>National</a:t>
            </a:r>
            <a:r>
              <a:rPr dirty="0" baseline="12345" sz="13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12345" sz="135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baseline="12345" sz="13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12345" sz="1350">
                <a:solidFill>
                  <a:srgbClr val="FFFFFF"/>
                </a:solidFill>
                <a:latin typeface="Montserrat"/>
                <a:cs typeface="Montserrat"/>
              </a:rPr>
              <a:t>Policy</a:t>
            </a:r>
            <a:r>
              <a:rPr dirty="0" baseline="12345" sz="13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12345" sz="1350">
                <a:solidFill>
                  <a:srgbClr val="FFFFFF"/>
                </a:solidFill>
                <a:latin typeface="Montserrat"/>
                <a:cs typeface="Montserrat"/>
              </a:rPr>
              <a:t>Centre</a:t>
            </a:r>
            <a:r>
              <a:rPr dirty="0" baseline="12345" sz="13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baseline="12345" sz="1350" spc="-75">
                <a:solidFill>
                  <a:srgbClr val="FFFFFF"/>
                </a:solidFill>
                <a:latin typeface="Montserrat"/>
                <a:cs typeface="Montserrat"/>
              </a:rPr>
              <a:t>–</a:t>
            </a:r>
            <a:endParaRPr baseline="12345" sz="1350">
              <a:latin typeface="Montserrat"/>
              <a:cs typeface="Montserra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832724" y="4804259"/>
            <a:ext cx="2381885" cy="318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providing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independent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expert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support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to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policymakers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on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issues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importance.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832724" y="5219283"/>
            <a:ext cx="2346325" cy="46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We’re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engaging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public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by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opening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their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eyes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wonders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engineering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inspiring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young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people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become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251259" y="5667339"/>
            <a:ext cx="45123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3975" algn="l"/>
              </a:tabLst>
            </a:pP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exciting</a:t>
            </a:r>
            <a:r>
              <a:rPr dirty="0" sz="900" spc="-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ideas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and</a:t>
            </a:r>
            <a:r>
              <a:rPr dirty="0" sz="90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businesses.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	the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next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generation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Montserrat"/>
                <a:cs typeface="Montserrat"/>
              </a:rPr>
              <a:t>engineers.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07299" y="969738"/>
            <a:ext cx="19761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Montserrat"/>
                <a:cs typeface="Montserrat"/>
              </a:rPr>
              <a:t>Thank </a:t>
            </a:r>
            <a:r>
              <a:rPr dirty="0" sz="2800" spc="-25">
                <a:latin typeface="Montserrat"/>
                <a:cs typeface="Montserrat"/>
              </a:rPr>
              <a:t>you</a:t>
            </a:r>
            <a:endParaRPr sz="2800">
              <a:latin typeface="Montserrat"/>
              <a:cs typeface="Montserra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07299" y="1708198"/>
            <a:ext cx="2895600" cy="20250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This</a:t>
            </a:r>
            <a:r>
              <a:rPr dirty="0" sz="900" spc="-2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STEM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teaching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and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learning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resource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has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been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developed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by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Royal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Academy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of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Engineering</a:t>
            </a:r>
            <a:endParaRPr sz="900">
              <a:latin typeface="Montserrat Light"/>
              <a:cs typeface="Montserrat Light"/>
            </a:endParaRPr>
          </a:p>
          <a:p>
            <a:pPr marL="12700" marR="622935">
              <a:lnSpc>
                <a:spcPct val="100000"/>
              </a:lnSpc>
            </a:pP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as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part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of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its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 national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Connecting</a:t>
            </a:r>
            <a:r>
              <a:rPr dirty="0" sz="900" spc="-25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spc="-20" b="1">
                <a:solidFill>
                  <a:srgbClr val="14C9CF"/>
                </a:solidFill>
                <a:latin typeface="Montserrat"/>
                <a:cs typeface="Montserrat"/>
              </a:rPr>
              <a:t>STEM </a:t>
            </a:r>
            <a:r>
              <a:rPr dirty="0" sz="900" spc="-10" b="1">
                <a:solidFill>
                  <a:srgbClr val="14C9CF"/>
                </a:solidFill>
                <a:latin typeface="Montserrat"/>
                <a:cs typeface="Montserrat"/>
              </a:rPr>
              <a:t>Teachers</a:t>
            </a:r>
            <a:r>
              <a:rPr dirty="0" sz="900" spc="-5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14C9CF"/>
                </a:solidFill>
                <a:latin typeface="Montserrat"/>
                <a:cs typeface="Montserrat"/>
              </a:rPr>
              <a:t>(CST)</a:t>
            </a:r>
            <a:r>
              <a:rPr dirty="0" sz="900" spc="-10" b="1">
                <a:solidFill>
                  <a:srgbClr val="14C9CF"/>
                </a:solidFill>
                <a:latin typeface="Montserrat"/>
                <a:cs typeface="Montserra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programme.</a:t>
            </a:r>
            <a:endParaRPr sz="900">
              <a:latin typeface="Montserrat Light"/>
              <a:cs typeface="Montserrat Light"/>
            </a:endParaRPr>
          </a:p>
          <a:p>
            <a:pPr marL="12700" marR="51435">
              <a:lnSpc>
                <a:spcPct val="100000"/>
              </a:lnSpc>
              <a:spcBef>
                <a:spcPts val="850"/>
              </a:spcBef>
            </a:pP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CST</a:t>
            </a:r>
            <a:r>
              <a:rPr dirty="0" sz="900" spc="-2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is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a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support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network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for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teachers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across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25" b="0">
                <a:solidFill>
                  <a:srgbClr val="FFFFFF"/>
                </a:solidFill>
                <a:latin typeface="Montserrat Light"/>
                <a:cs typeface="Montserrat Light"/>
              </a:rPr>
              <a:t>all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STEM</a:t>
            </a:r>
            <a:r>
              <a:rPr dirty="0" sz="900" spc="-2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subjects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ensuring</a:t>
            </a:r>
            <a:r>
              <a:rPr dirty="0" sz="900" spc="-2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they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have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900" spc="-2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knowledge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and</a:t>
            </a:r>
            <a:r>
              <a:rPr dirty="0" sz="900" spc="-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confidence</a:t>
            </a:r>
            <a:r>
              <a:rPr dirty="0" sz="900" spc="-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to</a:t>
            </a:r>
            <a:r>
              <a:rPr dirty="0" sz="900" spc="-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engage</a:t>
            </a:r>
            <a:r>
              <a:rPr dirty="0" sz="900" spc="-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a</a:t>
            </a:r>
            <a:r>
              <a:rPr dirty="0" sz="900" spc="-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greater</a:t>
            </a:r>
            <a:r>
              <a:rPr dirty="0" sz="900" spc="-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number</a:t>
            </a:r>
            <a:r>
              <a:rPr dirty="0" sz="900" spc="-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25" b="0">
                <a:solidFill>
                  <a:srgbClr val="FFFFFF"/>
                </a:solidFill>
                <a:latin typeface="Montserrat Light"/>
                <a:cs typeface="Montserrat Light"/>
              </a:rPr>
              <a:t>and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wider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spectrum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of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school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students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with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STEM.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25" b="0">
                <a:solidFill>
                  <a:srgbClr val="FFFFFF"/>
                </a:solidFill>
                <a:latin typeface="Montserrat Light"/>
                <a:cs typeface="Montserrat Light"/>
              </a:rPr>
              <a:t>The 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programme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operates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across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 all 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regions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 of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England,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and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in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 Scotland, </a:t>
            </a:r>
            <a:r>
              <a:rPr dirty="0" sz="900" spc="-25" b="0">
                <a:solidFill>
                  <a:srgbClr val="FFFFFF"/>
                </a:solidFill>
                <a:latin typeface="Montserrat Light"/>
                <a:cs typeface="Montserrat Light"/>
              </a:rPr>
              <a:t>Wales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and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 Northern Ireland.</a:t>
            </a:r>
            <a:endParaRPr sz="900">
              <a:latin typeface="Montserrat Light"/>
              <a:cs typeface="Montserrat Light"/>
            </a:endParaRPr>
          </a:p>
          <a:p>
            <a:pPr marL="12700" marR="171450">
              <a:lnSpc>
                <a:spcPct val="100000"/>
              </a:lnSpc>
              <a:spcBef>
                <a:spcPts val="850"/>
              </a:spcBef>
            </a:pP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programme,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founded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by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Royal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Academy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of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Engineering,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would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not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be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possible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without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20" b="0">
                <a:solidFill>
                  <a:srgbClr val="FFFFFF"/>
                </a:solidFill>
                <a:latin typeface="Montserrat Light"/>
                <a:cs typeface="Montserrat Light"/>
              </a:rPr>
              <a:t>generous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support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of</a:t>
            </a:r>
            <a:r>
              <a:rPr dirty="0" sz="900" spc="-1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>
                <a:solidFill>
                  <a:srgbClr val="FFFFFF"/>
                </a:solidFill>
                <a:latin typeface="Montserrat Light"/>
                <a:cs typeface="Montserrat Light"/>
              </a:rPr>
              <a:t>its</a:t>
            </a:r>
            <a:r>
              <a:rPr dirty="0" sz="900" spc="-10" b="0">
                <a:solidFill>
                  <a:srgbClr val="FFFFFF"/>
                </a:solidFill>
                <a:latin typeface="Montserrat Light"/>
                <a:cs typeface="Montserrat Light"/>
              </a:rPr>
              <a:t> funders:</a:t>
            </a:r>
            <a:endParaRPr sz="900">
              <a:latin typeface="Montserrat Light"/>
              <a:cs typeface="Montserrat Light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725135" y="3984973"/>
            <a:ext cx="544195" cy="504825"/>
            <a:chOff x="725135" y="3984973"/>
            <a:chExt cx="544195" cy="504825"/>
          </a:xfrm>
        </p:grpSpPr>
        <p:sp>
          <p:nvSpPr>
            <p:cNvPr id="33" name="object 33" descr=""/>
            <p:cNvSpPr/>
            <p:nvPr/>
          </p:nvSpPr>
          <p:spPr>
            <a:xfrm>
              <a:off x="731695" y="3991532"/>
              <a:ext cx="531495" cy="491490"/>
            </a:xfrm>
            <a:custGeom>
              <a:avLst/>
              <a:gdLst/>
              <a:ahLst/>
              <a:cxnLst/>
              <a:rect l="l" t="t" r="r" b="b"/>
              <a:pathLst>
                <a:path w="531494" h="491489">
                  <a:moveTo>
                    <a:pt x="234302" y="477900"/>
                  </a:moveTo>
                  <a:lnTo>
                    <a:pt x="99567" y="477900"/>
                  </a:lnTo>
                  <a:lnTo>
                    <a:pt x="87083" y="378040"/>
                  </a:lnTo>
                  <a:lnTo>
                    <a:pt x="5372" y="318604"/>
                  </a:lnTo>
                  <a:lnTo>
                    <a:pt x="3027" y="305443"/>
                  </a:lnTo>
                  <a:lnTo>
                    <a:pt x="1347" y="292188"/>
                  </a:lnTo>
                  <a:lnTo>
                    <a:pt x="337" y="278867"/>
                  </a:lnTo>
                  <a:lnTo>
                    <a:pt x="0" y="265506"/>
                  </a:lnTo>
                  <a:lnTo>
                    <a:pt x="4280" y="217801"/>
                  </a:lnTo>
                  <a:lnTo>
                    <a:pt x="16619" y="172893"/>
                  </a:lnTo>
                  <a:lnTo>
                    <a:pt x="36266" y="131534"/>
                  </a:lnTo>
                  <a:lnTo>
                    <a:pt x="62469" y="94475"/>
                  </a:lnTo>
                  <a:lnTo>
                    <a:pt x="94475" y="62469"/>
                  </a:lnTo>
                  <a:lnTo>
                    <a:pt x="131534" y="36266"/>
                  </a:lnTo>
                  <a:lnTo>
                    <a:pt x="172893" y="16619"/>
                  </a:lnTo>
                  <a:lnTo>
                    <a:pt x="217801" y="4280"/>
                  </a:lnTo>
                  <a:lnTo>
                    <a:pt x="265506" y="0"/>
                  </a:lnTo>
                  <a:lnTo>
                    <a:pt x="313207" y="4280"/>
                  </a:lnTo>
                  <a:lnTo>
                    <a:pt x="358112" y="16619"/>
                  </a:lnTo>
                  <a:lnTo>
                    <a:pt x="399469" y="36266"/>
                  </a:lnTo>
                  <a:lnTo>
                    <a:pt x="436526" y="62469"/>
                  </a:lnTo>
                  <a:lnTo>
                    <a:pt x="468531" y="94475"/>
                  </a:lnTo>
                  <a:lnTo>
                    <a:pt x="494733" y="131534"/>
                  </a:lnTo>
                  <a:lnTo>
                    <a:pt x="514380" y="172893"/>
                  </a:lnTo>
                  <a:lnTo>
                    <a:pt x="526719" y="217801"/>
                  </a:lnTo>
                  <a:lnTo>
                    <a:pt x="530999" y="265506"/>
                  </a:lnTo>
                  <a:lnTo>
                    <a:pt x="530664" y="278867"/>
                  </a:lnTo>
                  <a:lnTo>
                    <a:pt x="529658" y="292188"/>
                  </a:lnTo>
                  <a:lnTo>
                    <a:pt x="527983" y="305443"/>
                  </a:lnTo>
                  <a:lnTo>
                    <a:pt x="525640" y="318604"/>
                  </a:lnTo>
                  <a:lnTo>
                    <a:pt x="443928" y="378040"/>
                  </a:lnTo>
                  <a:lnTo>
                    <a:pt x="431444" y="477900"/>
                  </a:lnTo>
                  <a:lnTo>
                    <a:pt x="296710" y="477900"/>
                  </a:lnTo>
                  <a:lnTo>
                    <a:pt x="288937" y="483552"/>
                  </a:lnTo>
                  <a:lnTo>
                    <a:pt x="282117" y="488505"/>
                  </a:lnTo>
                  <a:lnTo>
                    <a:pt x="273913" y="491172"/>
                  </a:lnTo>
                  <a:lnTo>
                    <a:pt x="265506" y="491172"/>
                  </a:lnTo>
                  <a:lnTo>
                    <a:pt x="257086" y="491172"/>
                  </a:lnTo>
                  <a:lnTo>
                    <a:pt x="248881" y="488505"/>
                  </a:lnTo>
                  <a:lnTo>
                    <a:pt x="242074" y="483552"/>
                  </a:lnTo>
                  <a:lnTo>
                    <a:pt x="234302" y="477900"/>
                  </a:lnTo>
                  <a:close/>
                </a:path>
              </a:pathLst>
            </a:custGeom>
            <a:ln w="131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31695" y="3991532"/>
              <a:ext cx="531495" cy="491490"/>
            </a:xfrm>
            <a:custGeom>
              <a:avLst/>
              <a:gdLst/>
              <a:ahLst/>
              <a:cxnLst/>
              <a:rect l="l" t="t" r="r" b="b"/>
              <a:pathLst>
                <a:path w="531494" h="491489">
                  <a:moveTo>
                    <a:pt x="265506" y="0"/>
                  </a:moveTo>
                  <a:lnTo>
                    <a:pt x="217801" y="4280"/>
                  </a:lnTo>
                  <a:lnTo>
                    <a:pt x="172893" y="16619"/>
                  </a:lnTo>
                  <a:lnTo>
                    <a:pt x="131534" y="36266"/>
                  </a:lnTo>
                  <a:lnTo>
                    <a:pt x="94475" y="62469"/>
                  </a:lnTo>
                  <a:lnTo>
                    <a:pt x="62469" y="94475"/>
                  </a:lnTo>
                  <a:lnTo>
                    <a:pt x="36266" y="131534"/>
                  </a:lnTo>
                  <a:lnTo>
                    <a:pt x="16619" y="172893"/>
                  </a:lnTo>
                  <a:lnTo>
                    <a:pt x="4280" y="217801"/>
                  </a:lnTo>
                  <a:lnTo>
                    <a:pt x="0" y="265506"/>
                  </a:lnTo>
                  <a:lnTo>
                    <a:pt x="337" y="278867"/>
                  </a:lnTo>
                  <a:lnTo>
                    <a:pt x="1347" y="292188"/>
                  </a:lnTo>
                  <a:lnTo>
                    <a:pt x="3027" y="305443"/>
                  </a:lnTo>
                  <a:lnTo>
                    <a:pt x="5372" y="318604"/>
                  </a:lnTo>
                  <a:lnTo>
                    <a:pt x="87083" y="378040"/>
                  </a:lnTo>
                  <a:lnTo>
                    <a:pt x="99567" y="477900"/>
                  </a:lnTo>
                  <a:lnTo>
                    <a:pt x="234302" y="477900"/>
                  </a:lnTo>
                  <a:lnTo>
                    <a:pt x="248881" y="488505"/>
                  </a:lnTo>
                  <a:lnTo>
                    <a:pt x="257086" y="491172"/>
                  </a:lnTo>
                  <a:lnTo>
                    <a:pt x="273913" y="491172"/>
                  </a:lnTo>
                  <a:lnTo>
                    <a:pt x="282117" y="488505"/>
                  </a:lnTo>
                  <a:lnTo>
                    <a:pt x="296710" y="477900"/>
                  </a:lnTo>
                  <a:lnTo>
                    <a:pt x="431444" y="477900"/>
                  </a:lnTo>
                  <a:lnTo>
                    <a:pt x="443928" y="378040"/>
                  </a:lnTo>
                  <a:lnTo>
                    <a:pt x="525640" y="318604"/>
                  </a:lnTo>
                  <a:lnTo>
                    <a:pt x="527983" y="305443"/>
                  </a:lnTo>
                  <a:lnTo>
                    <a:pt x="529658" y="292188"/>
                  </a:lnTo>
                  <a:lnTo>
                    <a:pt x="530664" y="278867"/>
                  </a:lnTo>
                  <a:lnTo>
                    <a:pt x="530999" y="265506"/>
                  </a:lnTo>
                  <a:lnTo>
                    <a:pt x="526719" y="217801"/>
                  </a:lnTo>
                  <a:lnTo>
                    <a:pt x="514380" y="172893"/>
                  </a:lnTo>
                  <a:lnTo>
                    <a:pt x="494733" y="131534"/>
                  </a:lnTo>
                  <a:lnTo>
                    <a:pt x="468531" y="94475"/>
                  </a:lnTo>
                  <a:lnTo>
                    <a:pt x="436526" y="62469"/>
                  </a:lnTo>
                  <a:lnTo>
                    <a:pt x="399469" y="36266"/>
                  </a:lnTo>
                  <a:lnTo>
                    <a:pt x="358112" y="16619"/>
                  </a:lnTo>
                  <a:lnTo>
                    <a:pt x="313207" y="4280"/>
                  </a:lnTo>
                  <a:lnTo>
                    <a:pt x="265506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31694" y="3991537"/>
              <a:ext cx="531495" cy="491490"/>
            </a:xfrm>
            <a:custGeom>
              <a:avLst/>
              <a:gdLst/>
              <a:ahLst/>
              <a:cxnLst/>
              <a:rect l="l" t="t" r="r" b="b"/>
              <a:pathLst>
                <a:path w="531494" h="491489">
                  <a:moveTo>
                    <a:pt x="296710" y="477900"/>
                  </a:moveTo>
                  <a:lnTo>
                    <a:pt x="234302" y="477900"/>
                  </a:lnTo>
                  <a:lnTo>
                    <a:pt x="248881" y="488505"/>
                  </a:lnTo>
                  <a:lnTo>
                    <a:pt x="257086" y="491172"/>
                  </a:lnTo>
                  <a:lnTo>
                    <a:pt x="273926" y="491172"/>
                  </a:lnTo>
                  <a:lnTo>
                    <a:pt x="282117" y="488505"/>
                  </a:lnTo>
                  <a:lnTo>
                    <a:pt x="296710" y="477900"/>
                  </a:lnTo>
                  <a:close/>
                </a:path>
                <a:path w="531494" h="491489">
                  <a:moveTo>
                    <a:pt x="265506" y="0"/>
                  </a:moveTo>
                  <a:lnTo>
                    <a:pt x="217801" y="4279"/>
                  </a:lnTo>
                  <a:lnTo>
                    <a:pt x="172893" y="16618"/>
                  </a:lnTo>
                  <a:lnTo>
                    <a:pt x="131534" y="36263"/>
                  </a:lnTo>
                  <a:lnTo>
                    <a:pt x="94475" y="62463"/>
                  </a:lnTo>
                  <a:lnTo>
                    <a:pt x="62469" y="94468"/>
                  </a:lnTo>
                  <a:lnTo>
                    <a:pt x="36266" y="131524"/>
                  </a:lnTo>
                  <a:lnTo>
                    <a:pt x="16619" y="172882"/>
                  </a:lnTo>
                  <a:lnTo>
                    <a:pt x="4280" y="217789"/>
                  </a:lnTo>
                  <a:lnTo>
                    <a:pt x="0" y="265493"/>
                  </a:lnTo>
                  <a:lnTo>
                    <a:pt x="337" y="278862"/>
                  </a:lnTo>
                  <a:lnTo>
                    <a:pt x="1347" y="292185"/>
                  </a:lnTo>
                  <a:lnTo>
                    <a:pt x="3027" y="305437"/>
                  </a:lnTo>
                  <a:lnTo>
                    <a:pt x="5372" y="318592"/>
                  </a:lnTo>
                  <a:lnTo>
                    <a:pt x="87083" y="378040"/>
                  </a:lnTo>
                  <a:lnTo>
                    <a:pt x="99567" y="477900"/>
                  </a:lnTo>
                  <a:lnTo>
                    <a:pt x="431444" y="477900"/>
                  </a:lnTo>
                  <a:lnTo>
                    <a:pt x="435427" y="446036"/>
                  </a:lnTo>
                  <a:lnTo>
                    <a:pt x="261010" y="446036"/>
                  </a:lnTo>
                  <a:lnTo>
                    <a:pt x="256641" y="444614"/>
                  </a:lnTo>
                  <a:lnTo>
                    <a:pt x="238518" y="431431"/>
                  </a:lnTo>
                  <a:lnTo>
                    <a:pt x="140588" y="431431"/>
                  </a:lnTo>
                  <a:lnTo>
                    <a:pt x="130695" y="352297"/>
                  </a:lnTo>
                  <a:lnTo>
                    <a:pt x="50025" y="293636"/>
                  </a:lnTo>
                  <a:lnTo>
                    <a:pt x="46469" y="265493"/>
                  </a:lnTo>
                  <a:lnTo>
                    <a:pt x="47092" y="253650"/>
                  </a:lnTo>
                  <a:lnTo>
                    <a:pt x="48947" y="241974"/>
                  </a:lnTo>
                  <a:lnTo>
                    <a:pt x="52014" y="230558"/>
                  </a:lnTo>
                  <a:lnTo>
                    <a:pt x="56273" y="219494"/>
                  </a:lnTo>
                  <a:lnTo>
                    <a:pt x="82098" y="219494"/>
                  </a:lnTo>
                  <a:lnTo>
                    <a:pt x="60236" y="192506"/>
                  </a:lnTo>
                  <a:lnTo>
                    <a:pt x="65557" y="176279"/>
                  </a:lnTo>
                  <a:lnTo>
                    <a:pt x="73210" y="161123"/>
                  </a:lnTo>
                  <a:lnTo>
                    <a:pt x="83047" y="147288"/>
                  </a:lnTo>
                  <a:lnTo>
                    <a:pt x="94919" y="135026"/>
                  </a:lnTo>
                  <a:lnTo>
                    <a:pt x="118651" y="135026"/>
                  </a:lnTo>
                  <a:lnTo>
                    <a:pt x="109105" y="114668"/>
                  </a:lnTo>
                  <a:lnTo>
                    <a:pt x="149500" y="81212"/>
                  </a:lnTo>
                  <a:lnTo>
                    <a:pt x="188651" y="74675"/>
                  </a:lnTo>
                  <a:lnTo>
                    <a:pt x="186448" y="63677"/>
                  </a:lnTo>
                  <a:lnTo>
                    <a:pt x="199514" y="57372"/>
                  </a:lnTo>
                  <a:lnTo>
                    <a:pt x="213221" y="52812"/>
                  </a:lnTo>
                  <a:lnTo>
                    <a:pt x="227398" y="50043"/>
                  </a:lnTo>
                  <a:lnTo>
                    <a:pt x="241871" y="49110"/>
                  </a:lnTo>
                  <a:lnTo>
                    <a:pt x="417645" y="49110"/>
                  </a:lnTo>
                  <a:lnTo>
                    <a:pt x="399474" y="36263"/>
                  </a:lnTo>
                  <a:lnTo>
                    <a:pt x="358117" y="16618"/>
                  </a:lnTo>
                  <a:lnTo>
                    <a:pt x="313210" y="4279"/>
                  </a:lnTo>
                  <a:lnTo>
                    <a:pt x="265506" y="0"/>
                  </a:lnTo>
                  <a:close/>
                </a:path>
                <a:path w="531494" h="491489">
                  <a:moveTo>
                    <a:pt x="526872" y="219494"/>
                  </a:moveTo>
                  <a:lnTo>
                    <a:pt x="474738" y="219494"/>
                  </a:lnTo>
                  <a:lnTo>
                    <a:pt x="478997" y="230558"/>
                  </a:lnTo>
                  <a:lnTo>
                    <a:pt x="482065" y="241974"/>
                  </a:lnTo>
                  <a:lnTo>
                    <a:pt x="483920" y="253650"/>
                  </a:lnTo>
                  <a:lnTo>
                    <a:pt x="484543" y="265493"/>
                  </a:lnTo>
                  <a:lnTo>
                    <a:pt x="484319" y="272598"/>
                  </a:lnTo>
                  <a:lnTo>
                    <a:pt x="483649" y="279669"/>
                  </a:lnTo>
                  <a:lnTo>
                    <a:pt x="482533" y="286689"/>
                  </a:lnTo>
                  <a:lnTo>
                    <a:pt x="480974" y="293636"/>
                  </a:lnTo>
                  <a:lnTo>
                    <a:pt x="400316" y="352297"/>
                  </a:lnTo>
                  <a:lnTo>
                    <a:pt x="390423" y="431431"/>
                  </a:lnTo>
                  <a:lnTo>
                    <a:pt x="292493" y="431431"/>
                  </a:lnTo>
                  <a:lnTo>
                    <a:pt x="274370" y="444614"/>
                  </a:lnTo>
                  <a:lnTo>
                    <a:pt x="269989" y="446036"/>
                  </a:lnTo>
                  <a:lnTo>
                    <a:pt x="435427" y="446036"/>
                  </a:lnTo>
                  <a:lnTo>
                    <a:pt x="443928" y="378040"/>
                  </a:lnTo>
                  <a:lnTo>
                    <a:pt x="525640" y="318592"/>
                  </a:lnTo>
                  <a:lnTo>
                    <a:pt x="527983" y="305437"/>
                  </a:lnTo>
                  <a:lnTo>
                    <a:pt x="529658" y="292185"/>
                  </a:lnTo>
                  <a:lnTo>
                    <a:pt x="530664" y="278862"/>
                  </a:lnTo>
                  <a:lnTo>
                    <a:pt x="530999" y="265493"/>
                  </a:lnTo>
                  <a:lnTo>
                    <a:pt x="526872" y="219494"/>
                  </a:lnTo>
                  <a:close/>
                </a:path>
                <a:path w="531494" h="491489">
                  <a:moveTo>
                    <a:pt x="82098" y="219494"/>
                  </a:moveTo>
                  <a:lnTo>
                    <a:pt x="56273" y="219494"/>
                  </a:lnTo>
                  <a:lnTo>
                    <a:pt x="199085" y="363905"/>
                  </a:lnTo>
                  <a:lnTo>
                    <a:pt x="82098" y="219494"/>
                  </a:lnTo>
                  <a:close/>
                </a:path>
                <a:path w="531494" h="491489">
                  <a:moveTo>
                    <a:pt x="496399" y="135026"/>
                  </a:moveTo>
                  <a:lnTo>
                    <a:pt x="436092" y="135026"/>
                  </a:lnTo>
                  <a:lnTo>
                    <a:pt x="447964" y="147288"/>
                  </a:lnTo>
                  <a:lnTo>
                    <a:pt x="457801" y="161123"/>
                  </a:lnTo>
                  <a:lnTo>
                    <a:pt x="465455" y="176279"/>
                  </a:lnTo>
                  <a:lnTo>
                    <a:pt x="470776" y="192506"/>
                  </a:lnTo>
                  <a:lnTo>
                    <a:pt x="331927" y="363905"/>
                  </a:lnTo>
                  <a:lnTo>
                    <a:pt x="474738" y="219494"/>
                  </a:lnTo>
                  <a:lnTo>
                    <a:pt x="526872" y="219494"/>
                  </a:lnTo>
                  <a:lnTo>
                    <a:pt x="526719" y="217789"/>
                  </a:lnTo>
                  <a:lnTo>
                    <a:pt x="514381" y="172882"/>
                  </a:lnTo>
                  <a:lnTo>
                    <a:pt x="496399" y="135026"/>
                  </a:lnTo>
                  <a:close/>
                </a:path>
                <a:path w="531494" h="491489">
                  <a:moveTo>
                    <a:pt x="118651" y="135026"/>
                  </a:moveTo>
                  <a:lnTo>
                    <a:pt x="94919" y="135026"/>
                  </a:lnTo>
                  <a:lnTo>
                    <a:pt x="219379" y="349846"/>
                  </a:lnTo>
                  <a:lnTo>
                    <a:pt x="118651" y="135026"/>
                  </a:lnTo>
                  <a:close/>
                </a:path>
                <a:path w="531494" h="491489">
                  <a:moveTo>
                    <a:pt x="448743" y="74675"/>
                  </a:moveTo>
                  <a:lnTo>
                    <a:pt x="365061" y="74675"/>
                  </a:lnTo>
                  <a:lnTo>
                    <a:pt x="381512" y="81212"/>
                  </a:lnTo>
                  <a:lnTo>
                    <a:pt x="396647" y="90181"/>
                  </a:lnTo>
                  <a:lnTo>
                    <a:pt x="410204" y="101395"/>
                  </a:lnTo>
                  <a:lnTo>
                    <a:pt x="421919" y="114668"/>
                  </a:lnTo>
                  <a:lnTo>
                    <a:pt x="311632" y="349846"/>
                  </a:lnTo>
                  <a:lnTo>
                    <a:pt x="436092" y="135026"/>
                  </a:lnTo>
                  <a:lnTo>
                    <a:pt x="496399" y="135026"/>
                  </a:lnTo>
                  <a:lnTo>
                    <a:pt x="494736" y="131524"/>
                  </a:lnTo>
                  <a:lnTo>
                    <a:pt x="468535" y="94468"/>
                  </a:lnTo>
                  <a:lnTo>
                    <a:pt x="448743" y="74675"/>
                  </a:lnTo>
                  <a:close/>
                </a:path>
                <a:path w="531494" h="491489">
                  <a:moveTo>
                    <a:pt x="188651" y="74675"/>
                  </a:moveTo>
                  <a:lnTo>
                    <a:pt x="165950" y="74675"/>
                  </a:lnTo>
                  <a:lnTo>
                    <a:pt x="242049" y="341312"/>
                  </a:lnTo>
                  <a:lnTo>
                    <a:pt x="188651" y="74675"/>
                  </a:lnTo>
                  <a:close/>
                </a:path>
                <a:path w="531494" h="491489">
                  <a:moveTo>
                    <a:pt x="417645" y="49110"/>
                  </a:moveTo>
                  <a:lnTo>
                    <a:pt x="289140" y="49110"/>
                  </a:lnTo>
                  <a:lnTo>
                    <a:pt x="303613" y="50043"/>
                  </a:lnTo>
                  <a:lnTo>
                    <a:pt x="317790" y="52812"/>
                  </a:lnTo>
                  <a:lnTo>
                    <a:pt x="331497" y="57372"/>
                  </a:lnTo>
                  <a:lnTo>
                    <a:pt x="344563" y="63677"/>
                  </a:lnTo>
                  <a:lnTo>
                    <a:pt x="288963" y="341312"/>
                  </a:lnTo>
                  <a:lnTo>
                    <a:pt x="365061" y="74675"/>
                  </a:lnTo>
                  <a:lnTo>
                    <a:pt x="448743" y="74675"/>
                  </a:lnTo>
                  <a:lnTo>
                    <a:pt x="436531" y="62463"/>
                  </a:lnTo>
                  <a:lnTo>
                    <a:pt x="417645" y="49110"/>
                  </a:lnTo>
                  <a:close/>
                </a:path>
                <a:path w="531494" h="491489">
                  <a:moveTo>
                    <a:pt x="285026" y="49110"/>
                  </a:moveTo>
                  <a:lnTo>
                    <a:pt x="245986" y="49110"/>
                  </a:lnTo>
                  <a:lnTo>
                    <a:pt x="250088" y="49339"/>
                  </a:lnTo>
                  <a:lnTo>
                    <a:pt x="254177" y="49783"/>
                  </a:lnTo>
                  <a:lnTo>
                    <a:pt x="265506" y="338505"/>
                  </a:lnTo>
                  <a:lnTo>
                    <a:pt x="276834" y="49783"/>
                  </a:lnTo>
                  <a:lnTo>
                    <a:pt x="280911" y="49339"/>
                  </a:lnTo>
                  <a:lnTo>
                    <a:pt x="285026" y="4911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1526299" y="4028280"/>
            <a:ext cx="185483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Montserrat"/>
                <a:cs typeface="Montserrat"/>
              </a:rPr>
              <a:t>Special</a:t>
            </a:r>
            <a:r>
              <a:rPr dirty="0" sz="900" spc="-2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FFFFFF"/>
                </a:solidFill>
                <a:latin typeface="Montserrat"/>
                <a:cs typeface="Montserrat"/>
              </a:rPr>
              <a:t>thanks</a:t>
            </a:r>
            <a:r>
              <a:rPr dirty="0" sz="900" spc="-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FFFFFF"/>
                </a:solidFill>
                <a:latin typeface="Montserrat"/>
                <a:cs typeface="Montserrat"/>
              </a:rPr>
              <a:t>to</a:t>
            </a:r>
            <a:r>
              <a:rPr dirty="0" sz="900" spc="-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FFFFFF"/>
                </a:solidFill>
                <a:latin typeface="Montserrat"/>
                <a:cs typeface="Montserrat"/>
              </a:rPr>
              <a:t>our</a:t>
            </a:r>
            <a:r>
              <a:rPr dirty="0" sz="900" spc="-10" b="1">
                <a:solidFill>
                  <a:srgbClr val="FFFFFF"/>
                </a:solidFill>
                <a:latin typeface="Montserrat"/>
                <a:cs typeface="Montserrat"/>
              </a:rPr>
              <a:t> strategic </a:t>
            </a:r>
            <a:r>
              <a:rPr dirty="0" sz="900" b="1">
                <a:solidFill>
                  <a:srgbClr val="FFFFFF"/>
                </a:solidFill>
                <a:latin typeface="Montserrat"/>
                <a:cs typeface="Montserrat"/>
              </a:rPr>
              <a:t>partner</a:t>
            </a:r>
            <a:r>
              <a:rPr dirty="0" sz="900" spc="-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FFFFFF"/>
                </a:solidFill>
                <a:latin typeface="Montserrat"/>
                <a:cs typeface="Montserrat"/>
              </a:rPr>
              <a:t>Shell, for </a:t>
            </a:r>
            <a:r>
              <a:rPr dirty="0" sz="900" spc="-10" b="1">
                <a:solidFill>
                  <a:srgbClr val="FFFFFF"/>
                </a:solidFill>
                <a:latin typeface="Montserrat"/>
                <a:cs typeface="Montserrat"/>
              </a:rPr>
              <a:t>significant </a:t>
            </a:r>
            <a:r>
              <a:rPr dirty="0" sz="900" b="1">
                <a:solidFill>
                  <a:srgbClr val="FFFFFF"/>
                </a:solidFill>
                <a:latin typeface="Montserrat"/>
                <a:cs typeface="Montserrat"/>
              </a:rPr>
              <a:t>support</a:t>
            </a:r>
            <a:r>
              <a:rPr dirty="0" sz="900" spc="-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FFFFFF"/>
                </a:solidFill>
                <a:latin typeface="Montserrat"/>
                <a:cs typeface="Montserrat"/>
              </a:rPr>
              <a:t>of</a:t>
            </a:r>
            <a:r>
              <a:rPr dirty="0" sz="900" spc="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b="1">
                <a:solidFill>
                  <a:srgbClr val="FFFFFF"/>
                </a:solidFill>
                <a:latin typeface="Montserrat"/>
                <a:cs typeface="Montserrat"/>
              </a:rPr>
              <a:t>the</a:t>
            </a:r>
            <a:r>
              <a:rPr dirty="0" sz="900" spc="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Montserrat"/>
                <a:cs typeface="Montserrat"/>
              </a:rPr>
              <a:t>programme.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07340" y="4749169"/>
            <a:ext cx="245999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0" i="1">
                <a:solidFill>
                  <a:srgbClr val="FFFFFF"/>
                </a:solidFill>
                <a:latin typeface="Montserrat Light"/>
                <a:cs typeface="Montserrat Light"/>
              </a:rPr>
              <a:t>CST is also </a:t>
            </a:r>
            <a:r>
              <a:rPr dirty="0" sz="900" spc="-10" b="0" i="1">
                <a:solidFill>
                  <a:srgbClr val="FFFFFF"/>
                </a:solidFill>
                <a:latin typeface="Montserrat Light"/>
                <a:cs typeface="Montserrat Light"/>
              </a:rPr>
              <a:t>generously</a:t>
            </a:r>
            <a:r>
              <a:rPr dirty="0" sz="900" b="0" i="1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 i="1">
                <a:solidFill>
                  <a:srgbClr val="FFFFFF"/>
                </a:solidFill>
                <a:latin typeface="Montserrat Light"/>
                <a:cs typeface="Montserrat Light"/>
              </a:rPr>
              <a:t>supported</a:t>
            </a:r>
            <a:r>
              <a:rPr dirty="0" sz="900" spc="5" b="0" i="1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25" b="0" i="1">
                <a:solidFill>
                  <a:srgbClr val="FFFFFF"/>
                </a:solidFill>
                <a:latin typeface="Montserrat Light"/>
                <a:cs typeface="Montserrat Light"/>
              </a:rPr>
              <a:t>by:</a:t>
            </a:r>
            <a:r>
              <a:rPr dirty="0" sz="900" spc="-25" b="0" i="1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 i="1">
                <a:solidFill>
                  <a:srgbClr val="FFFFFF"/>
                </a:solidFill>
                <a:latin typeface="Montserrat Light"/>
                <a:cs typeface="Montserrat Light"/>
              </a:rPr>
              <a:t>Amazon,</a:t>
            </a:r>
            <a:r>
              <a:rPr dirty="0" sz="900" spc="-20" b="0" i="1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 i="1">
                <a:solidFill>
                  <a:srgbClr val="FFFFFF"/>
                </a:solidFill>
                <a:latin typeface="Montserrat Light"/>
                <a:cs typeface="Montserrat Light"/>
              </a:rPr>
              <a:t>Boeing,</a:t>
            </a:r>
            <a:r>
              <a:rPr dirty="0" sz="900" spc="-20" b="0" i="1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 i="1">
                <a:solidFill>
                  <a:srgbClr val="FFFFFF"/>
                </a:solidFill>
                <a:latin typeface="Montserrat Light"/>
                <a:cs typeface="Montserrat Light"/>
              </a:rPr>
              <a:t>and</a:t>
            </a:r>
            <a:r>
              <a:rPr dirty="0" sz="900" spc="-20" b="0" i="1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 i="1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900" spc="-20" b="0" i="1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 i="1">
                <a:solidFill>
                  <a:srgbClr val="FFFFFF"/>
                </a:solidFill>
                <a:latin typeface="Montserrat Light"/>
                <a:cs typeface="Montserrat Light"/>
              </a:rPr>
              <a:t>estate</a:t>
            </a:r>
            <a:r>
              <a:rPr dirty="0" sz="900" spc="-20" b="0" i="1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 i="1">
                <a:solidFill>
                  <a:srgbClr val="FFFFFF"/>
                </a:solidFill>
                <a:latin typeface="Montserrat Light"/>
                <a:cs typeface="Montserrat Light"/>
              </a:rPr>
              <a:t>of</a:t>
            </a:r>
            <a:r>
              <a:rPr dirty="0" sz="900" spc="-20" b="0" i="1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 i="1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900" spc="-20" b="0" i="1">
                <a:solidFill>
                  <a:srgbClr val="FFFFFF"/>
                </a:solidFill>
                <a:latin typeface="Montserrat Light"/>
                <a:cs typeface="Montserrat Light"/>
              </a:rPr>
              <a:t> late </a:t>
            </a:r>
            <a:r>
              <a:rPr dirty="0" sz="900" b="0" i="1">
                <a:solidFill>
                  <a:srgbClr val="FFFFFF"/>
                </a:solidFill>
                <a:latin typeface="Montserrat Light"/>
                <a:cs typeface="Montserrat Light"/>
              </a:rPr>
              <a:t>Mr.</a:t>
            </a:r>
            <a:r>
              <a:rPr dirty="0" sz="900" spc="-45" b="0" i="1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b="0" i="1">
                <a:solidFill>
                  <a:srgbClr val="FFFFFF"/>
                </a:solidFill>
                <a:latin typeface="Montserrat Light"/>
                <a:cs typeface="Montserrat Light"/>
              </a:rPr>
              <a:t>John</a:t>
            </a:r>
            <a:r>
              <a:rPr dirty="0" sz="900" spc="-35" b="0" i="1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900" spc="-10" b="0" i="1">
                <a:solidFill>
                  <a:srgbClr val="FFFFFF"/>
                </a:solidFill>
                <a:latin typeface="Montserrat Light"/>
                <a:cs typeface="Montserrat Light"/>
              </a:rPr>
              <a:t>Gozzard.</a:t>
            </a:r>
            <a:endParaRPr sz="900">
              <a:latin typeface="Montserrat Light"/>
              <a:cs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770005" y="12"/>
            <a:ext cx="5922010" cy="7560309"/>
          </a:xfrm>
          <a:custGeom>
            <a:avLst/>
            <a:gdLst/>
            <a:ahLst/>
            <a:cxnLst/>
            <a:rect l="l" t="t" r="r" b="b"/>
            <a:pathLst>
              <a:path w="5922009" h="7560309">
                <a:moveTo>
                  <a:pt x="5921997" y="0"/>
                </a:moveTo>
                <a:lnTo>
                  <a:pt x="0" y="0"/>
                </a:lnTo>
                <a:lnTo>
                  <a:pt x="0" y="7559992"/>
                </a:lnTo>
                <a:lnTo>
                  <a:pt x="5921997" y="7559992"/>
                </a:lnTo>
                <a:lnTo>
                  <a:pt x="5921997" y="0"/>
                </a:lnTo>
                <a:close/>
              </a:path>
            </a:pathLst>
          </a:custGeom>
          <a:solidFill>
            <a:srgbClr val="D0F4F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4"/>
            <a:ext cx="3810444" cy="5445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3692525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70"/>
              <a:t>About</a:t>
            </a:r>
            <a:r>
              <a:rPr dirty="0" spc="-290"/>
              <a:t> </a:t>
            </a:r>
            <a:r>
              <a:rPr dirty="0" spc="-135"/>
              <a:t>this</a:t>
            </a:r>
            <a:r>
              <a:rPr dirty="0" spc="-285"/>
              <a:t> </a:t>
            </a:r>
            <a:r>
              <a:rPr dirty="0" spc="-185"/>
              <a:t>resource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1999" y="540004"/>
            <a:ext cx="2759227" cy="54457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021999" y="540004"/>
            <a:ext cx="2759710" cy="54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755">
              <a:lnSpc>
                <a:spcPts val="4290"/>
              </a:lnSpc>
            </a:pPr>
            <a:r>
              <a:rPr dirty="0" sz="4300" spc="-275" b="1">
                <a:solidFill>
                  <a:srgbClr val="FFFFFF"/>
                </a:solidFill>
                <a:latin typeface="Arial Narrow"/>
                <a:cs typeface="Arial Narrow"/>
              </a:rPr>
              <a:t>Teacher</a:t>
            </a:r>
            <a:r>
              <a:rPr dirty="0" sz="4300" spc="-28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4300" spc="-125" b="1">
                <a:solidFill>
                  <a:srgbClr val="FFFFFF"/>
                </a:solidFill>
                <a:latin typeface="Arial Narrow"/>
                <a:cs typeface="Arial Narrow"/>
              </a:rPr>
              <a:t>notes</a:t>
            </a:r>
            <a:endParaRPr sz="43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09269" y="1324296"/>
            <a:ext cx="4934585" cy="34944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277495">
              <a:lnSpc>
                <a:spcPct val="100000"/>
              </a:lnSpc>
              <a:spcBef>
                <a:spcPts val="125"/>
              </a:spcBef>
            </a:pPr>
            <a:r>
              <a:rPr dirty="0" sz="950" spc="50" b="1">
                <a:latin typeface="Calibri"/>
                <a:cs typeface="Calibri"/>
              </a:rPr>
              <a:t>This</a:t>
            </a:r>
            <a:r>
              <a:rPr dirty="0" sz="950" spc="2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resource</a:t>
            </a:r>
            <a:r>
              <a:rPr dirty="0" sz="950" spc="2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is</a:t>
            </a:r>
            <a:r>
              <a:rPr dirty="0" sz="950" spc="2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designed</a:t>
            </a:r>
            <a:r>
              <a:rPr dirty="0" sz="950" spc="25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2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provide</a:t>
            </a:r>
            <a:r>
              <a:rPr dirty="0" sz="950" spc="2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practical</a:t>
            </a:r>
            <a:r>
              <a:rPr dirty="0" sz="950" spc="2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2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contextualised</a:t>
            </a:r>
            <a:r>
              <a:rPr dirty="0" sz="950" spc="2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applications</a:t>
            </a:r>
            <a:r>
              <a:rPr dirty="0" sz="950" spc="27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where </a:t>
            </a:r>
            <a:r>
              <a:rPr dirty="0" sz="950" spc="55" b="1">
                <a:latin typeface="Calibri"/>
                <a:cs typeface="Calibri"/>
              </a:rPr>
              <a:t>students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teachers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60" b="1">
                <a:latin typeface="Calibri"/>
                <a:cs typeface="Calibri"/>
              </a:rPr>
              <a:t>can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see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role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that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spc="65" b="1">
                <a:latin typeface="Calibri"/>
                <a:cs typeface="Calibri"/>
              </a:rPr>
              <a:t>STEM-</a:t>
            </a:r>
            <a:r>
              <a:rPr dirty="0" sz="950" spc="55" b="1">
                <a:latin typeface="Calibri"/>
                <a:cs typeface="Calibri"/>
              </a:rPr>
              <a:t>based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learning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plays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in</a:t>
            </a:r>
            <a:r>
              <a:rPr dirty="0" sz="950" spc="9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real-</a:t>
            </a:r>
            <a:r>
              <a:rPr dirty="0" sz="950" spc="-10" b="1">
                <a:latin typeface="Calibri"/>
                <a:cs typeface="Calibri"/>
              </a:rPr>
              <a:t>world </a:t>
            </a:r>
            <a:r>
              <a:rPr dirty="0" sz="950" b="1">
                <a:latin typeface="Calibri"/>
                <a:cs typeface="Calibri"/>
              </a:rPr>
              <a:t>engineering</a:t>
            </a:r>
            <a:r>
              <a:rPr dirty="0" sz="950" spc="36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scenarios.</a:t>
            </a:r>
            <a:endParaRPr sz="950">
              <a:latin typeface="Calibri"/>
              <a:cs typeface="Calibri"/>
            </a:endParaRPr>
          </a:p>
          <a:p>
            <a:pPr marL="12700" marR="153670">
              <a:lnSpc>
                <a:spcPct val="100000"/>
              </a:lnSpc>
              <a:spcBef>
                <a:spcPts val="665"/>
              </a:spcBef>
            </a:pPr>
            <a:r>
              <a:rPr dirty="0" sz="950" spc="75">
                <a:latin typeface="Gill Sans MT"/>
                <a:cs typeface="Gill Sans MT"/>
              </a:rPr>
              <a:t>Each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activities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challenges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links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across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science,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maths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design </a:t>
            </a:r>
            <a:r>
              <a:rPr dirty="0" sz="950">
                <a:latin typeface="Gill Sans MT"/>
                <a:cs typeface="Gill Sans MT"/>
              </a:rPr>
              <a:t>technology.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However,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some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activities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more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heavily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weighted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towards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subject.</a:t>
            </a:r>
            <a:endParaRPr sz="950">
              <a:latin typeface="Gill Sans MT"/>
              <a:cs typeface="Gill Sans MT"/>
            </a:endParaRPr>
          </a:p>
          <a:p>
            <a:pPr marL="12700" marR="36195">
              <a:lnSpc>
                <a:spcPct val="100000"/>
              </a:lnSpc>
              <a:spcBef>
                <a:spcPts val="660"/>
              </a:spcBef>
            </a:pPr>
            <a:r>
              <a:rPr dirty="0" sz="950" b="1">
                <a:latin typeface="Calibri"/>
                <a:cs typeface="Calibri"/>
              </a:rPr>
              <a:t>Don’t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worry!</a:t>
            </a:r>
            <a:r>
              <a:rPr dirty="0" sz="950" spc="140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Experience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subject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knowledge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engineering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STEM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subjects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not </a:t>
            </a:r>
            <a:r>
              <a:rPr dirty="0" sz="950">
                <a:latin typeface="Gill Sans MT"/>
                <a:cs typeface="Gill Sans MT"/>
              </a:rPr>
              <a:t>required.</a:t>
            </a:r>
            <a:r>
              <a:rPr dirty="0" sz="950" spc="-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resource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has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been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designed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allow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students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learn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independently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50">
                <a:latin typeface="Gill Sans MT"/>
                <a:cs typeface="Gill Sans MT"/>
              </a:rPr>
              <a:t> at </a:t>
            </a:r>
            <a:r>
              <a:rPr dirty="0" sz="950">
                <a:latin typeface="Gill Sans MT"/>
                <a:cs typeface="Gill Sans MT"/>
              </a:rPr>
              <a:t>their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own</a:t>
            </a:r>
            <a:r>
              <a:rPr dirty="0" sz="950" spc="65">
                <a:latin typeface="Gill Sans MT"/>
                <a:cs typeface="Gill Sans MT"/>
              </a:rPr>
              <a:t> pace,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support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facilitator,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subject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expert.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1C30F5"/>
                </a:solidFill>
                <a:latin typeface="Calibri"/>
                <a:cs typeface="Calibri"/>
              </a:rPr>
              <a:t>What</a:t>
            </a:r>
            <a:r>
              <a:rPr dirty="0" sz="1300" spc="40" b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C30F5"/>
                </a:solidFill>
                <a:latin typeface="Calibri"/>
                <a:cs typeface="Calibri"/>
              </a:rPr>
              <a:t>do</a:t>
            </a:r>
            <a:r>
              <a:rPr dirty="0" sz="1300" spc="40" b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C30F5"/>
                </a:solidFill>
                <a:latin typeface="Calibri"/>
                <a:cs typeface="Calibri"/>
              </a:rPr>
              <a:t>I</a:t>
            </a:r>
            <a:r>
              <a:rPr dirty="0" sz="1300" spc="45" b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C30F5"/>
                </a:solidFill>
                <a:latin typeface="Calibri"/>
                <a:cs typeface="Calibri"/>
              </a:rPr>
              <a:t>need</a:t>
            </a:r>
            <a:r>
              <a:rPr dirty="0" sz="1300" spc="40" b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C30F5"/>
                </a:solidFill>
                <a:latin typeface="Calibri"/>
                <a:cs typeface="Calibri"/>
              </a:rPr>
              <a:t>for</a:t>
            </a:r>
            <a:r>
              <a:rPr dirty="0" sz="1300" spc="-10" b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1300" spc="50" b="1">
                <a:solidFill>
                  <a:srgbClr val="1C30F5"/>
                </a:solidFill>
                <a:latin typeface="Calibri"/>
                <a:cs typeface="Calibri"/>
              </a:rPr>
              <a:t>the</a:t>
            </a:r>
            <a:r>
              <a:rPr dirty="0" sz="1300" spc="45" b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1300" spc="55" b="1">
                <a:solidFill>
                  <a:srgbClr val="1C30F5"/>
                </a:solidFill>
                <a:latin typeface="Calibri"/>
                <a:cs typeface="Calibri"/>
              </a:rPr>
              <a:t>activities</a:t>
            </a:r>
            <a:r>
              <a:rPr dirty="0" sz="1300" spc="40" b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C30F5"/>
                </a:solidFill>
                <a:latin typeface="Calibri"/>
                <a:cs typeface="Calibri"/>
              </a:rPr>
              <a:t>in</a:t>
            </a:r>
            <a:r>
              <a:rPr dirty="0" sz="1300" spc="30" b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1300" spc="55" b="1">
                <a:solidFill>
                  <a:srgbClr val="1C30F5"/>
                </a:solidFill>
                <a:latin typeface="Calibri"/>
                <a:cs typeface="Calibri"/>
              </a:rPr>
              <a:t>this</a:t>
            </a:r>
            <a:r>
              <a:rPr dirty="0" sz="1300" spc="45" b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1C30F5"/>
                </a:solidFill>
                <a:latin typeface="Calibri"/>
                <a:cs typeface="Calibri"/>
              </a:rPr>
              <a:t>resource?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25"/>
              </a:spcBef>
            </a:pPr>
            <a:r>
              <a:rPr dirty="0" sz="950" spc="-55">
                <a:latin typeface="Gill Sans MT"/>
                <a:cs typeface="Gill Sans MT"/>
              </a:rPr>
              <a:t>We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want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make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resource</a:t>
            </a:r>
            <a:r>
              <a:rPr dirty="0" sz="950" spc="90">
                <a:latin typeface="Gill Sans MT"/>
                <a:cs typeface="Gill Sans MT"/>
              </a:rPr>
              <a:t> as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inclusive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 </a:t>
            </a:r>
            <a:r>
              <a:rPr dirty="0" sz="950" spc="60">
                <a:latin typeface="Gill Sans MT"/>
                <a:cs typeface="Gill Sans MT"/>
              </a:rPr>
              <a:t>accessible</a:t>
            </a:r>
            <a:r>
              <a:rPr dirty="0" sz="950" spc="90">
                <a:latin typeface="Gill Sans MT"/>
                <a:cs typeface="Gill Sans MT"/>
              </a:rPr>
              <a:t> as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possible.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Although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provide </a:t>
            </a:r>
            <a:r>
              <a:rPr dirty="0" sz="950" spc="70">
                <a:latin typeface="Gill Sans MT"/>
                <a:cs typeface="Gill Sans MT"/>
              </a:rPr>
              <a:t>some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physical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hands-</a:t>
            </a:r>
            <a:r>
              <a:rPr dirty="0" sz="950" spc="80">
                <a:latin typeface="Gill Sans MT"/>
                <a:cs typeface="Gill Sans MT"/>
              </a:rPr>
              <a:t>on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materials,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most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challenges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adapted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items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easy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find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around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house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most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classrooms.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950">
                <a:latin typeface="Gill Sans MT"/>
                <a:cs typeface="Gill Sans MT"/>
              </a:rPr>
              <a:t>Both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student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teacher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guide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available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online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free: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http://stemresources.raeng.org.uk/this-is-engineering-</a:t>
            </a:r>
            <a:r>
              <a:rPr dirty="0" u="sng" sz="950" spc="-2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water</a:t>
            </a:r>
            <a:endParaRPr sz="950">
              <a:latin typeface="Calibri"/>
              <a:cs typeface="Calibri"/>
            </a:endParaRPr>
          </a:p>
          <a:p>
            <a:pPr marL="12700" marR="251460">
              <a:lnSpc>
                <a:spcPct val="100000"/>
              </a:lnSpc>
              <a:spcBef>
                <a:spcPts val="650"/>
              </a:spcBef>
            </a:pPr>
            <a:r>
              <a:rPr dirty="0" sz="950">
                <a:latin typeface="Gill Sans MT"/>
                <a:cs typeface="Gill Sans MT"/>
              </a:rPr>
              <a:t>Any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teacher </a:t>
            </a:r>
            <a:r>
              <a:rPr dirty="0" sz="950">
                <a:latin typeface="Gill Sans MT"/>
                <a:cs typeface="Gill Sans MT"/>
              </a:rPr>
              <a:t>who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part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our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Connecting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STEM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Teachers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programme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receive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hard </a:t>
            </a:r>
            <a:r>
              <a:rPr dirty="0" sz="950" spc="55">
                <a:latin typeface="Gill Sans MT"/>
                <a:cs typeface="Gill Sans MT"/>
              </a:rPr>
              <a:t>copies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resource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physical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materials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>
                <a:latin typeface="Gill Sans MT"/>
                <a:cs typeface="Gill Sans MT"/>
              </a:rPr>
              <a:t> are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included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free.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950">
                <a:latin typeface="Gill Sans MT"/>
                <a:cs typeface="Gill Sans MT"/>
              </a:rPr>
              <a:t>Any </a:t>
            </a:r>
            <a:r>
              <a:rPr dirty="0" sz="950" spc="45">
                <a:latin typeface="Gill Sans MT"/>
                <a:cs typeface="Gill Sans MT"/>
              </a:rPr>
              <a:t>teachers,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anywhere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-40">
                <a:latin typeface="Gill Sans MT"/>
                <a:cs typeface="Gill Sans MT"/>
              </a:rPr>
              <a:t>UK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join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without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any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cost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any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stage.</a:t>
            </a:r>
            <a:endParaRPr sz="950">
              <a:latin typeface="Gill Sans MT"/>
              <a:cs typeface="Gill Sans MT"/>
            </a:endParaRPr>
          </a:p>
          <a:p>
            <a:pPr marL="12700" marR="1433830">
              <a:lnSpc>
                <a:spcPct val="100000"/>
              </a:lnSpc>
              <a:spcBef>
                <a:spcPts val="650"/>
              </a:spcBef>
            </a:pPr>
            <a:r>
              <a:rPr dirty="0" sz="950" b="1">
                <a:latin typeface="Calibri"/>
                <a:cs typeface="Calibri"/>
              </a:rPr>
              <a:t>Find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out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more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about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programme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spc="30" b="1">
                <a:latin typeface="Calibri"/>
                <a:cs typeface="Calibri"/>
              </a:rPr>
              <a:t>at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https://stemresources.raeng.org.uk/connecting-</a:t>
            </a:r>
            <a:r>
              <a:rPr dirty="0" u="sng" sz="950" spc="6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stem-</a:t>
            </a:r>
            <a:r>
              <a:rPr dirty="0" u="sng" sz="950" spc="3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teachers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21999" y="4940998"/>
            <a:ext cx="4968011" cy="2079002"/>
          </a:xfrm>
          <a:prstGeom prst="rect">
            <a:avLst/>
          </a:prstGeom>
        </p:spPr>
      </p:pic>
      <p:pic>
        <p:nvPicPr>
          <p:cNvPr id="9" name="object 9" descr="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0004" y="5158587"/>
            <a:ext cx="3889794" cy="1094689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algn="just" marL="12700" marR="326390">
              <a:lnSpc>
                <a:spcPct val="78700"/>
              </a:lnSpc>
              <a:spcBef>
                <a:spcPts val="560"/>
              </a:spcBef>
            </a:pPr>
            <a:r>
              <a:rPr dirty="0" spc="-320"/>
              <a:t>Some</a:t>
            </a:r>
            <a:r>
              <a:rPr dirty="0" spc="215"/>
              <a:t> </a:t>
            </a:r>
            <a:r>
              <a:rPr dirty="0" spc="-55"/>
              <a:t>of</a:t>
            </a:r>
            <a:r>
              <a:rPr dirty="0" spc="-50"/>
              <a:t> </a:t>
            </a:r>
            <a:r>
              <a:rPr dirty="0" spc="-70"/>
              <a:t>the</a:t>
            </a:r>
            <a:r>
              <a:rPr dirty="0" spc="-30"/>
              <a:t> </a:t>
            </a:r>
            <a:r>
              <a:rPr dirty="0" spc="-130"/>
              <a:t>biggest</a:t>
            </a:r>
            <a:r>
              <a:rPr dirty="0" spc="25"/>
              <a:t> </a:t>
            </a:r>
            <a:r>
              <a:rPr dirty="0" spc="-70"/>
              <a:t>challenges</a:t>
            </a:r>
            <a:r>
              <a:rPr dirty="0" spc="-30"/>
              <a:t> </a:t>
            </a:r>
            <a:r>
              <a:rPr dirty="0" spc="-285"/>
              <a:t>we</a:t>
            </a:r>
            <a:r>
              <a:rPr dirty="0" spc="180"/>
              <a:t> </a:t>
            </a:r>
            <a:r>
              <a:rPr dirty="0" spc="-80"/>
              <a:t>face</a:t>
            </a:r>
            <a:r>
              <a:rPr dirty="0" spc="50"/>
              <a:t> </a:t>
            </a:r>
            <a:r>
              <a:rPr dirty="0" spc="-70"/>
              <a:t>stem </a:t>
            </a:r>
            <a:r>
              <a:rPr dirty="0" spc="-75"/>
              <a:t>from</a:t>
            </a:r>
            <a:r>
              <a:rPr dirty="0" spc="-30"/>
              <a:t> </a:t>
            </a:r>
            <a:r>
              <a:rPr dirty="0" spc="-225"/>
              <a:t>how</a:t>
            </a:r>
            <a:r>
              <a:rPr dirty="0" spc="120"/>
              <a:t> </a:t>
            </a:r>
            <a:r>
              <a:rPr dirty="0" spc="-285"/>
              <a:t>we</a:t>
            </a:r>
            <a:r>
              <a:rPr dirty="0" spc="185"/>
              <a:t> </a:t>
            </a:r>
            <a:r>
              <a:rPr dirty="0" spc="-10"/>
              <a:t>interact</a:t>
            </a:r>
            <a:r>
              <a:rPr dirty="0" spc="-95"/>
              <a:t> </a:t>
            </a:r>
            <a:r>
              <a:rPr dirty="0" spc="-55"/>
              <a:t>with</a:t>
            </a:r>
            <a:r>
              <a:rPr dirty="0" spc="5"/>
              <a:t> </a:t>
            </a:r>
            <a:r>
              <a:rPr dirty="0" spc="-110"/>
              <a:t>our</a:t>
            </a:r>
            <a:r>
              <a:rPr dirty="0" spc="35"/>
              <a:t> </a:t>
            </a:r>
            <a:r>
              <a:rPr dirty="0" spc="-80"/>
              <a:t>environment, </a:t>
            </a:r>
            <a:r>
              <a:rPr dirty="0" spc="-130"/>
              <a:t>and</a:t>
            </a:r>
            <a:r>
              <a:rPr dirty="0" spc="-65"/>
              <a:t> </a:t>
            </a:r>
            <a:r>
              <a:rPr dirty="0" spc="-114"/>
              <a:t>engineering</a:t>
            </a:r>
            <a:r>
              <a:rPr dirty="0" spc="-65"/>
              <a:t> </a:t>
            </a:r>
            <a:r>
              <a:rPr dirty="0" spc="-110"/>
              <a:t>is</a:t>
            </a:r>
            <a:r>
              <a:rPr dirty="0" spc="-65"/>
              <a:t> </a:t>
            </a:r>
            <a:r>
              <a:rPr dirty="0" spc="-55"/>
              <a:t>essential</a:t>
            </a:r>
            <a:r>
              <a:rPr dirty="0" spc="-65"/>
              <a:t> </a:t>
            </a:r>
            <a:r>
              <a:rPr dirty="0" spc="-20"/>
              <a:t>to</a:t>
            </a:r>
            <a:r>
              <a:rPr dirty="0" spc="-65"/>
              <a:t> </a:t>
            </a:r>
            <a:r>
              <a:rPr dirty="0" spc="-10"/>
              <a:t>finding</a:t>
            </a:r>
          </a:p>
          <a:p>
            <a:pPr algn="just" marL="12700">
              <a:lnSpc>
                <a:spcPts val="1700"/>
              </a:lnSpc>
            </a:pPr>
            <a:r>
              <a:rPr dirty="0" spc="-75"/>
              <a:t>sustainable</a:t>
            </a:r>
            <a:r>
              <a:rPr dirty="0" spc="-40"/>
              <a:t> </a:t>
            </a:r>
            <a:r>
              <a:rPr dirty="0" spc="-10"/>
              <a:t>solutions.</a:t>
            </a:r>
          </a:p>
          <a:p>
            <a:pPr marL="12700" marR="231775">
              <a:lnSpc>
                <a:spcPct val="102600"/>
              </a:lnSpc>
              <a:spcBef>
                <a:spcPts val="680"/>
              </a:spcBef>
            </a:pPr>
            <a:r>
              <a:rPr dirty="0" sz="950" b="0">
                <a:latin typeface="Gill Sans MT"/>
                <a:cs typeface="Gill Sans MT"/>
              </a:rPr>
              <a:t>Working</a:t>
            </a:r>
            <a:r>
              <a:rPr dirty="0" sz="950" spc="14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with</a:t>
            </a:r>
            <a:r>
              <a:rPr dirty="0" sz="950" spc="14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water</a:t>
            </a:r>
            <a:r>
              <a:rPr dirty="0" sz="950" spc="9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is</a:t>
            </a:r>
            <a:r>
              <a:rPr dirty="0" sz="950" spc="14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particularly</a:t>
            </a:r>
            <a:r>
              <a:rPr dirty="0" sz="950" spc="110" b="0">
                <a:latin typeface="Gill Sans MT"/>
                <a:cs typeface="Gill Sans MT"/>
              </a:rPr>
              <a:t> </a:t>
            </a:r>
            <a:r>
              <a:rPr dirty="0" sz="950" spc="50" b="0">
                <a:latin typeface="Gill Sans MT"/>
                <a:cs typeface="Gill Sans MT"/>
              </a:rPr>
              <a:t>important</a:t>
            </a:r>
            <a:r>
              <a:rPr dirty="0" sz="950" spc="140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when</a:t>
            </a:r>
            <a:r>
              <a:rPr dirty="0" sz="950" spc="114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thinking</a:t>
            </a:r>
            <a:r>
              <a:rPr dirty="0" sz="950" spc="140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about </a:t>
            </a:r>
            <a:r>
              <a:rPr dirty="0" sz="950" spc="60" b="0">
                <a:latin typeface="Gill Sans MT"/>
                <a:cs typeface="Gill Sans MT"/>
              </a:rPr>
              <a:t>the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environment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spc="70" b="0">
                <a:latin typeface="Gill Sans MT"/>
                <a:cs typeface="Gill Sans MT"/>
              </a:rPr>
              <a:t>because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water</a:t>
            </a:r>
            <a:r>
              <a:rPr dirty="0" sz="950" spc="35" b="0">
                <a:latin typeface="Gill Sans MT"/>
                <a:cs typeface="Gill Sans MT"/>
              </a:rPr>
              <a:t> </a:t>
            </a:r>
            <a:r>
              <a:rPr dirty="0" sz="950" spc="65" b="0">
                <a:latin typeface="Gill Sans MT"/>
                <a:cs typeface="Gill Sans MT"/>
              </a:rPr>
              <a:t>sustains</a:t>
            </a:r>
            <a:r>
              <a:rPr dirty="0" sz="950" spc="8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all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life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is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essential</a:t>
            </a:r>
            <a:r>
              <a:rPr dirty="0" sz="950" spc="50" b="0">
                <a:latin typeface="Gill Sans MT"/>
                <a:cs typeface="Gill Sans MT"/>
              </a:rPr>
              <a:t> </a:t>
            </a:r>
            <a:r>
              <a:rPr dirty="0" sz="950" spc="-25" b="0">
                <a:latin typeface="Gill Sans MT"/>
                <a:cs typeface="Gill Sans MT"/>
              </a:rPr>
              <a:t>to </a:t>
            </a:r>
            <a:r>
              <a:rPr dirty="0" sz="950" spc="60" b="0">
                <a:latin typeface="Gill Sans MT"/>
                <a:cs typeface="Gill Sans MT"/>
              </a:rPr>
              <a:t>the</a:t>
            </a:r>
            <a:r>
              <a:rPr dirty="0" sz="950" spc="70" b="0">
                <a:latin typeface="Gill Sans MT"/>
                <a:cs typeface="Gill Sans MT"/>
              </a:rPr>
              <a:t> </a:t>
            </a:r>
            <a:r>
              <a:rPr dirty="0" sz="950" spc="50" b="0">
                <a:latin typeface="Gill Sans MT"/>
                <a:cs typeface="Gill Sans MT"/>
              </a:rPr>
              <a:t>planet’s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survival.</a:t>
            </a:r>
            <a:r>
              <a:rPr dirty="0" sz="950" spc="-25" b="0">
                <a:latin typeface="Gill Sans MT"/>
                <a:cs typeface="Gill Sans MT"/>
              </a:rPr>
              <a:t> </a:t>
            </a:r>
            <a:r>
              <a:rPr dirty="0" sz="950" spc="-10" b="0">
                <a:latin typeface="Gill Sans MT"/>
                <a:cs typeface="Gill Sans MT"/>
              </a:rPr>
              <a:t>Water</a:t>
            </a:r>
            <a:r>
              <a:rPr dirty="0" sz="950" spc="4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is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critical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for</a:t>
            </a:r>
            <a:r>
              <a:rPr dirty="0" sz="950" spc="35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healthy</a:t>
            </a:r>
            <a:r>
              <a:rPr dirty="0" sz="950" spc="45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ecosystems,</a:t>
            </a:r>
            <a:r>
              <a:rPr dirty="0" sz="950" spc="5" b="0">
                <a:latin typeface="Gill Sans MT"/>
                <a:cs typeface="Gill Sans MT"/>
              </a:rPr>
              <a:t> </a:t>
            </a:r>
            <a:r>
              <a:rPr dirty="0" sz="950" spc="-10" b="0">
                <a:latin typeface="Gill Sans MT"/>
                <a:cs typeface="Gill Sans MT"/>
              </a:rPr>
              <a:t>socio- </a:t>
            </a:r>
            <a:r>
              <a:rPr dirty="0" sz="950" spc="55" b="0">
                <a:latin typeface="Gill Sans MT"/>
                <a:cs typeface="Gill Sans MT"/>
              </a:rPr>
              <a:t>economic</a:t>
            </a:r>
            <a:r>
              <a:rPr dirty="0" sz="950" spc="20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development</a:t>
            </a:r>
            <a:r>
              <a:rPr dirty="0" sz="950" spc="25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5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the</a:t>
            </a:r>
            <a:r>
              <a:rPr dirty="0" sz="950" spc="2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survival</a:t>
            </a:r>
            <a:r>
              <a:rPr dirty="0" sz="950" spc="25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of</a:t>
            </a:r>
            <a:r>
              <a:rPr dirty="0" sz="950" spc="-10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humans</a:t>
            </a:r>
            <a:r>
              <a:rPr dirty="0" sz="950" spc="25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25" b="0">
                <a:latin typeface="Gill Sans MT"/>
                <a:cs typeface="Gill Sans MT"/>
              </a:rPr>
              <a:t> </a:t>
            </a:r>
            <a:r>
              <a:rPr dirty="0" sz="950" spc="-10" b="0">
                <a:latin typeface="Gill Sans MT"/>
                <a:cs typeface="Gill Sans MT"/>
              </a:rPr>
              <a:t>nature.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 b="0">
                <a:latin typeface="Gill Sans MT"/>
                <a:cs typeface="Gill Sans MT"/>
              </a:rPr>
              <a:t>The</a:t>
            </a:r>
            <a:r>
              <a:rPr dirty="0" sz="950" spc="70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challenges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in</a:t>
            </a:r>
            <a:r>
              <a:rPr dirty="0" sz="950" spc="55" b="0">
                <a:latin typeface="Gill Sans MT"/>
                <a:cs typeface="Gill Sans MT"/>
              </a:rPr>
              <a:t> </a:t>
            </a:r>
            <a:r>
              <a:rPr dirty="0" sz="950" spc="50" b="0">
                <a:latin typeface="Gill Sans MT"/>
                <a:cs typeface="Gill Sans MT"/>
              </a:rPr>
              <a:t>this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STEM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resource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invite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learners</a:t>
            </a:r>
            <a:r>
              <a:rPr dirty="0" sz="950" spc="5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to</a:t>
            </a:r>
            <a:r>
              <a:rPr dirty="0" sz="950" spc="7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explore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spc="70" b="0">
                <a:latin typeface="Gill Sans MT"/>
                <a:cs typeface="Gill Sans MT"/>
              </a:rPr>
              <a:t>some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spc="30" b="0">
                <a:latin typeface="Gill Sans MT"/>
                <a:cs typeface="Gill Sans MT"/>
              </a:rPr>
              <a:t>of </a:t>
            </a:r>
            <a:r>
              <a:rPr dirty="0" sz="950" spc="60" b="0">
                <a:latin typeface="Gill Sans MT"/>
                <a:cs typeface="Gill Sans MT"/>
              </a:rPr>
              <a:t>these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spc="50" b="0">
                <a:latin typeface="Gill Sans MT"/>
                <a:cs typeface="Gill Sans MT"/>
              </a:rPr>
              <a:t>important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pressing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problems</a:t>
            </a:r>
            <a:r>
              <a:rPr dirty="0" sz="950" spc="55" b="0">
                <a:latin typeface="Gill Sans MT"/>
                <a:cs typeface="Gill Sans MT"/>
              </a:rPr>
              <a:t> </a:t>
            </a:r>
            <a:r>
              <a:rPr dirty="0" sz="950" spc="70" b="0">
                <a:latin typeface="Gill Sans MT"/>
                <a:cs typeface="Gill Sans MT"/>
              </a:rPr>
              <a:t>that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spc="50" b="0">
                <a:latin typeface="Gill Sans MT"/>
                <a:cs typeface="Gill Sans MT"/>
              </a:rPr>
              <a:t>society </a:t>
            </a:r>
            <a:r>
              <a:rPr dirty="0" sz="950" spc="70" b="0">
                <a:latin typeface="Gill Sans MT"/>
                <a:cs typeface="Gill Sans MT"/>
              </a:rPr>
              <a:t>faces,</a:t>
            </a:r>
            <a:r>
              <a:rPr dirty="0" sz="950" b="0">
                <a:latin typeface="Gill Sans MT"/>
                <a:cs typeface="Gill Sans MT"/>
              </a:rPr>
              <a:t> </a:t>
            </a:r>
            <a:r>
              <a:rPr dirty="0" sz="950" spc="40" b="0">
                <a:latin typeface="Gill Sans MT"/>
                <a:cs typeface="Gill Sans MT"/>
              </a:rPr>
              <a:t>encouraging </a:t>
            </a:r>
            <a:r>
              <a:rPr dirty="0" sz="950" spc="75" b="0">
                <a:latin typeface="Gill Sans MT"/>
                <a:cs typeface="Gill Sans MT"/>
              </a:rPr>
              <a:t>them </a:t>
            </a:r>
            <a:r>
              <a:rPr dirty="0" sz="950" b="0">
                <a:latin typeface="Gill Sans MT"/>
                <a:cs typeface="Gill Sans MT"/>
              </a:rPr>
              <a:t>to</a:t>
            </a:r>
            <a:r>
              <a:rPr dirty="0" sz="950" spc="95" b="0">
                <a:latin typeface="Gill Sans MT"/>
                <a:cs typeface="Gill Sans MT"/>
              </a:rPr>
              <a:t> </a:t>
            </a:r>
            <a:r>
              <a:rPr dirty="0" sz="950" spc="75" b="0">
                <a:latin typeface="Gill Sans MT"/>
                <a:cs typeface="Gill Sans MT"/>
              </a:rPr>
              <a:t>act</a:t>
            </a:r>
            <a:r>
              <a:rPr dirty="0" sz="950" spc="100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think</a:t>
            </a:r>
            <a:r>
              <a:rPr dirty="0" sz="950" spc="6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like</a:t>
            </a:r>
            <a:r>
              <a:rPr dirty="0" sz="950" spc="10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engineers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to</a:t>
            </a:r>
            <a:r>
              <a:rPr dirty="0" sz="950" spc="100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find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their</a:t>
            </a:r>
            <a:r>
              <a:rPr dirty="0" sz="950" spc="6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own</a:t>
            </a:r>
            <a:r>
              <a:rPr dirty="0" sz="950" spc="10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solutions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to</a:t>
            </a:r>
            <a:r>
              <a:rPr dirty="0" sz="950" spc="95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a </a:t>
            </a:r>
            <a:r>
              <a:rPr dirty="0" sz="950" spc="60" b="0">
                <a:latin typeface="Gill Sans MT"/>
                <a:cs typeface="Gill Sans MT"/>
              </a:rPr>
              <a:t>sustainable</a:t>
            </a:r>
            <a:r>
              <a:rPr dirty="0" sz="950" spc="14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innovation</a:t>
            </a:r>
            <a:r>
              <a:rPr dirty="0" sz="950" spc="145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design</a:t>
            </a:r>
            <a:r>
              <a:rPr dirty="0" sz="950" spc="145" b="0">
                <a:latin typeface="Gill Sans MT"/>
                <a:cs typeface="Gill Sans MT"/>
              </a:rPr>
              <a:t> </a:t>
            </a:r>
            <a:r>
              <a:rPr dirty="0" sz="950" spc="40" b="0">
                <a:latin typeface="Gill Sans MT"/>
                <a:cs typeface="Gill Sans MT"/>
              </a:rPr>
              <a:t>challenge.</a:t>
            </a:r>
            <a:endParaRPr sz="950">
              <a:latin typeface="Gill Sans MT"/>
              <a:cs typeface="Gill Sans MT"/>
            </a:endParaRPr>
          </a:p>
          <a:p>
            <a:pPr marL="12700" marR="72390">
              <a:lnSpc>
                <a:spcPct val="102600"/>
              </a:lnSpc>
              <a:spcBef>
                <a:spcPts val="855"/>
              </a:spcBef>
            </a:pPr>
            <a:r>
              <a:rPr dirty="0" sz="950" b="0">
                <a:latin typeface="Gill Sans MT"/>
                <a:cs typeface="Gill Sans MT"/>
              </a:rPr>
              <a:t>Through</a:t>
            </a:r>
            <a:r>
              <a:rPr dirty="0" sz="950" spc="120" b="0">
                <a:latin typeface="Gill Sans MT"/>
                <a:cs typeface="Gill Sans MT"/>
              </a:rPr>
              <a:t> </a:t>
            </a:r>
            <a:r>
              <a:rPr dirty="0" sz="950" spc="105" b="0">
                <a:latin typeface="Gill Sans MT"/>
                <a:cs typeface="Gill Sans MT"/>
              </a:rPr>
              <a:t>a</a:t>
            </a:r>
            <a:r>
              <a:rPr dirty="0" sz="950" spc="12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series</a:t>
            </a:r>
            <a:r>
              <a:rPr dirty="0" sz="950" spc="120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of</a:t>
            </a:r>
            <a:r>
              <a:rPr dirty="0" sz="950" spc="8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creative</a:t>
            </a:r>
            <a:r>
              <a:rPr dirty="0" sz="950" spc="120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12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collaborative</a:t>
            </a:r>
            <a:r>
              <a:rPr dirty="0" sz="950" spc="120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challenges,</a:t>
            </a:r>
            <a:r>
              <a:rPr dirty="0" sz="950" spc="40" b="0">
                <a:latin typeface="Gill Sans MT"/>
                <a:cs typeface="Gill Sans MT"/>
              </a:rPr>
              <a:t> </a:t>
            </a:r>
            <a:r>
              <a:rPr dirty="0" sz="950" spc="65" b="0">
                <a:latin typeface="Gill Sans MT"/>
                <a:cs typeface="Gill Sans MT"/>
              </a:rPr>
              <a:t>students</a:t>
            </a:r>
            <a:r>
              <a:rPr dirty="0" sz="950" spc="120" b="0">
                <a:latin typeface="Gill Sans MT"/>
                <a:cs typeface="Gill Sans MT"/>
              </a:rPr>
              <a:t> </a:t>
            </a:r>
            <a:r>
              <a:rPr dirty="0" sz="950" spc="-20" b="0">
                <a:latin typeface="Gill Sans MT"/>
                <a:cs typeface="Gill Sans MT"/>
              </a:rPr>
              <a:t>will </a:t>
            </a:r>
            <a:r>
              <a:rPr dirty="0" sz="950" spc="45" b="0">
                <a:latin typeface="Gill Sans MT"/>
                <a:cs typeface="Gill Sans MT"/>
              </a:rPr>
              <a:t>develop</a:t>
            </a:r>
            <a:r>
              <a:rPr dirty="0" sz="950" spc="12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enquiring</a:t>
            </a:r>
            <a:r>
              <a:rPr dirty="0" sz="950" spc="125" b="0">
                <a:latin typeface="Gill Sans MT"/>
                <a:cs typeface="Gill Sans MT"/>
              </a:rPr>
              <a:t> </a:t>
            </a:r>
            <a:r>
              <a:rPr dirty="0" sz="950" spc="70" b="0">
                <a:latin typeface="Gill Sans MT"/>
                <a:cs typeface="Gill Sans MT"/>
              </a:rPr>
              <a:t>minds</a:t>
            </a:r>
            <a:r>
              <a:rPr dirty="0" sz="950" spc="125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10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teamworking</a:t>
            </a:r>
            <a:r>
              <a:rPr dirty="0" sz="950" spc="12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skills</a:t>
            </a:r>
            <a:r>
              <a:rPr dirty="0" sz="950" spc="125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12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are</a:t>
            </a:r>
            <a:r>
              <a:rPr dirty="0" sz="950" spc="125" b="0">
                <a:latin typeface="Gill Sans MT"/>
                <a:cs typeface="Gill Sans MT"/>
              </a:rPr>
              <a:t> </a:t>
            </a:r>
            <a:r>
              <a:rPr dirty="0" sz="950" spc="40" b="0">
                <a:latin typeface="Gill Sans MT"/>
                <a:cs typeface="Gill Sans MT"/>
              </a:rPr>
              <a:t>encouraged</a:t>
            </a:r>
            <a:r>
              <a:rPr dirty="0" sz="950" spc="50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to</a:t>
            </a:r>
            <a:r>
              <a:rPr dirty="0" sz="950" spc="110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find</a:t>
            </a:r>
            <a:r>
              <a:rPr dirty="0" sz="950" spc="114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imaginative</a:t>
            </a:r>
            <a:r>
              <a:rPr dirty="0" sz="950" spc="114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approaches</a:t>
            </a:r>
            <a:r>
              <a:rPr dirty="0" sz="950" spc="9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to</a:t>
            </a:r>
            <a:r>
              <a:rPr dirty="0" sz="950" spc="114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problem-solving,</a:t>
            </a:r>
            <a:r>
              <a:rPr dirty="0" sz="950" spc="35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understanding</a:t>
            </a:r>
            <a:r>
              <a:rPr dirty="0" sz="950" spc="90" b="0">
                <a:latin typeface="Gill Sans MT"/>
                <a:cs typeface="Gill Sans MT"/>
              </a:rPr>
              <a:t> </a:t>
            </a:r>
            <a:r>
              <a:rPr dirty="0" sz="950" spc="35" b="0">
                <a:latin typeface="Gill Sans MT"/>
                <a:cs typeface="Gill Sans MT"/>
              </a:rPr>
              <a:t>the </a:t>
            </a:r>
            <a:r>
              <a:rPr dirty="0" sz="950" b="0">
                <a:latin typeface="Gill Sans MT"/>
                <a:cs typeface="Gill Sans MT"/>
              </a:rPr>
              <a:t>role</a:t>
            </a:r>
            <a:r>
              <a:rPr dirty="0" sz="950" spc="140" b="0">
                <a:latin typeface="Gill Sans MT"/>
                <a:cs typeface="Gill Sans MT"/>
              </a:rPr>
              <a:t> </a:t>
            </a:r>
            <a:r>
              <a:rPr dirty="0" sz="950" spc="70" b="0">
                <a:latin typeface="Gill Sans MT"/>
                <a:cs typeface="Gill Sans MT"/>
              </a:rPr>
              <a:t>STEM-</a:t>
            </a:r>
            <a:r>
              <a:rPr dirty="0" sz="950" spc="55" b="0">
                <a:latin typeface="Gill Sans MT"/>
                <a:cs typeface="Gill Sans MT"/>
              </a:rPr>
              <a:t>based</a:t>
            </a:r>
            <a:r>
              <a:rPr dirty="0" sz="950" spc="14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learning</a:t>
            </a:r>
            <a:r>
              <a:rPr dirty="0" sz="950" spc="145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plays</a:t>
            </a:r>
            <a:r>
              <a:rPr dirty="0" sz="950" spc="14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in</a:t>
            </a:r>
            <a:r>
              <a:rPr dirty="0" sz="950" spc="14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real-world</a:t>
            </a:r>
            <a:r>
              <a:rPr dirty="0" sz="950" spc="14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engineering</a:t>
            </a:r>
            <a:r>
              <a:rPr dirty="0" sz="950" spc="145" b="0">
                <a:latin typeface="Gill Sans MT"/>
                <a:cs typeface="Gill Sans MT"/>
              </a:rPr>
              <a:t> </a:t>
            </a:r>
            <a:r>
              <a:rPr dirty="0" sz="950" spc="-10" b="0">
                <a:latin typeface="Gill Sans MT"/>
                <a:cs typeface="Gill Sans MT"/>
              </a:rPr>
              <a:t>scenarios.</a:t>
            </a:r>
            <a:endParaRPr sz="950">
              <a:latin typeface="Gill Sans MT"/>
              <a:cs typeface="Gill Sans MT"/>
            </a:endParaRPr>
          </a:p>
          <a:p>
            <a:pPr marL="12700" marR="242570">
              <a:lnSpc>
                <a:spcPct val="102600"/>
              </a:lnSpc>
              <a:spcBef>
                <a:spcPts val="850"/>
              </a:spcBef>
            </a:pPr>
            <a:r>
              <a:rPr dirty="0" sz="950" i="1">
                <a:solidFill>
                  <a:srgbClr val="1C30F5"/>
                </a:solidFill>
                <a:latin typeface="Calibri"/>
                <a:cs typeface="Calibri"/>
              </a:rPr>
              <a:t>This</a:t>
            </a:r>
            <a:r>
              <a:rPr dirty="0" sz="950" spc="80" i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950" i="1">
                <a:solidFill>
                  <a:srgbClr val="1C30F5"/>
                </a:solidFill>
                <a:latin typeface="Calibri"/>
                <a:cs typeface="Calibri"/>
              </a:rPr>
              <a:t>is</a:t>
            </a:r>
            <a:r>
              <a:rPr dirty="0" sz="950" spc="80" i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950" i="1">
                <a:solidFill>
                  <a:srgbClr val="1C30F5"/>
                </a:solidFill>
                <a:latin typeface="Calibri"/>
                <a:cs typeface="Calibri"/>
              </a:rPr>
              <a:t>Engineering:</a:t>
            </a:r>
            <a:r>
              <a:rPr dirty="0" sz="950" spc="55" i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950" i="1">
                <a:solidFill>
                  <a:srgbClr val="1C30F5"/>
                </a:solidFill>
                <a:latin typeface="Calibri"/>
                <a:cs typeface="Calibri"/>
              </a:rPr>
              <a:t>Water</a:t>
            </a:r>
            <a:r>
              <a:rPr dirty="0" sz="950" spc="145" i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950" spc="65" b="0">
                <a:latin typeface="Gill Sans MT"/>
                <a:cs typeface="Gill Sans MT"/>
              </a:rPr>
              <a:t>asks</a:t>
            </a:r>
            <a:r>
              <a:rPr dirty="0" sz="950" spc="70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young</a:t>
            </a:r>
            <a:r>
              <a:rPr dirty="0" sz="950" spc="10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learners</a:t>
            </a:r>
            <a:r>
              <a:rPr dirty="0" sz="950" spc="7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to</a:t>
            </a:r>
            <a:r>
              <a:rPr dirty="0" sz="950" spc="10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express</a:t>
            </a:r>
            <a:r>
              <a:rPr dirty="0" sz="950" spc="100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100" b="0">
                <a:latin typeface="Gill Sans MT"/>
                <a:cs typeface="Gill Sans MT"/>
              </a:rPr>
              <a:t> </a:t>
            </a:r>
            <a:r>
              <a:rPr dirty="0" sz="950" spc="-10" b="0">
                <a:latin typeface="Gill Sans MT"/>
                <a:cs typeface="Gill Sans MT"/>
              </a:rPr>
              <a:t>share </a:t>
            </a:r>
            <a:r>
              <a:rPr dirty="0" sz="950" b="0">
                <a:latin typeface="Gill Sans MT"/>
                <a:cs typeface="Gill Sans MT"/>
              </a:rPr>
              <a:t>their</a:t>
            </a:r>
            <a:r>
              <a:rPr dirty="0" sz="950" spc="30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thoughts</a:t>
            </a:r>
            <a:r>
              <a:rPr dirty="0" sz="950" spc="90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90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ideas,</a:t>
            </a:r>
            <a:r>
              <a:rPr dirty="0" sz="950" spc="-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to</a:t>
            </a:r>
            <a:r>
              <a:rPr dirty="0" sz="950" spc="90" b="0">
                <a:latin typeface="Gill Sans MT"/>
                <a:cs typeface="Gill Sans MT"/>
              </a:rPr>
              <a:t> </a:t>
            </a:r>
            <a:r>
              <a:rPr dirty="0" sz="950" spc="65" b="0">
                <a:latin typeface="Gill Sans MT"/>
                <a:cs typeface="Gill Sans MT"/>
              </a:rPr>
              <a:t>be</a:t>
            </a:r>
            <a:r>
              <a:rPr dirty="0" sz="950" spc="9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curious,</a:t>
            </a:r>
            <a:r>
              <a:rPr dirty="0" sz="950" spc="2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experiment,</a:t>
            </a:r>
            <a:r>
              <a:rPr dirty="0" sz="950" spc="15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find</a:t>
            </a:r>
            <a:r>
              <a:rPr dirty="0" sz="950" spc="6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their</a:t>
            </a:r>
            <a:r>
              <a:rPr dirty="0" sz="950" spc="55" b="0">
                <a:latin typeface="Gill Sans MT"/>
                <a:cs typeface="Gill Sans MT"/>
              </a:rPr>
              <a:t> </a:t>
            </a:r>
            <a:r>
              <a:rPr dirty="0" sz="950" spc="-25" b="0">
                <a:latin typeface="Gill Sans MT"/>
                <a:cs typeface="Gill Sans MT"/>
              </a:rPr>
              <a:t>own </a:t>
            </a:r>
            <a:r>
              <a:rPr dirty="0" sz="950" spc="65" b="0">
                <a:latin typeface="Gill Sans MT"/>
                <a:cs typeface="Gill Sans MT"/>
              </a:rPr>
              <a:t>passions</a:t>
            </a:r>
            <a:r>
              <a:rPr dirty="0" sz="950" spc="30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3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interests,</a:t>
            </a:r>
            <a:r>
              <a:rPr dirty="0" sz="950" spc="-30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10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to</a:t>
            </a:r>
            <a:r>
              <a:rPr dirty="0" sz="950" spc="30" b="0">
                <a:latin typeface="Gill Sans MT"/>
                <a:cs typeface="Gill Sans MT"/>
              </a:rPr>
              <a:t> </a:t>
            </a:r>
            <a:r>
              <a:rPr dirty="0" sz="950" spc="50" b="0">
                <a:latin typeface="Gill Sans MT"/>
                <a:cs typeface="Gill Sans MT"/>
              </a:rPr>
              <a:t>understand,</a:t>
            </a:r>
            <a:r>
              <a:rPr dirty="0" sz="950" spc="-30" b="0">
                <a:latin typeface="Gill Sans MT"/>
                <a:cs typeface="Gill Sans MT"/>
              </a:rPr>
              <a:t> </a:t>
            </a:r>
            <a:r>
              <a:rPr dirty="0" sz="950" spc="75" b="0">
                <a:latin typeface="Gill Sans MT"/>
                <a:cs typeface="Gill Sans MT"/>
              </a:rPr>
              <a:t>change</a:t>
            </a:r>
            <a:r>
              <a:rPr dirty="0" sz="950" spc="30" b="0">
                <a:latin typeface="Gill Sans MT"/>
                <a:cs typeface="Gill Sans MT"/>
              </a:rPr>
              <a:t> </a:t>
            </a:r>
            <a:r>
              <a:rPr dirty="0" sz="950" spc="85" b="0">
                <a:latin typeface="Gill Sans MT"/>
                <a:cs typeface="Gill Sans MT"/>
              </a:rPr>
              <a:t>and</a:t>
            </a:r>
            <a:r>
              <a:rPr dirty="0" sz="950" spc="30" b="0">
                <a:latin typeface="Gill Sans MT"/>
                <a:cs typeface="Gill Sans MT"/>
              </a:rPr>
              <a:t> </a:t>
            </a:r>
            <a:r>
              <a:rPr dirty="0" sz="950" spc="70" b="0">
                <a:latin typeface="Gill Sans MT"/>
                <a:cs typeface="Gill Sans MT"/>
              </a:rPr>
              <a:t>make</a:t>
            </a:r>
            <a:r>
              <a:rPr dirty="0" sz="950" spc="35" b="0">
                <a:latin typeface="Gill Sans MT"/>
                <a:cs typeface="Gill Sans MT"/>
              </a:rPr>
              <a:t> </a:t>
            </a:r>
            <a:r>
              <a:rPr dirty="0" sz="950" spc="55" b="0">
                <a:latin typeface="Gill Sans MT"/>
                <a:cs typeface="Gill Sans MT"/>
              </a:rPr>
              <a:t>a </a:t>
            </a:r>
            <a:r>
              <a:rPr dirty="0" sz="950" b="0">
                <a:latin typeface="Gill Sans MT"/>
                <a:cs typeface="Gill Sans MT"/>
              </a:rPr>
              <a:t>difference</a:t>
            </a:r>
            <a:r>
              <a:rPr dirty="0" sz="950" spc="15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in</a:t>
            </a:r>
            <a:r>
              <a:rPr dirty="0" sz="950" spc="125" b="0">
                <a:latin typeface="Gill Sans MT"/>
                <a:cs typeface="Gill Sans MT"/>
              </a:rPr>
              <a:t> </a:t>
            </a:r>
            <a:r>
              <a:rPr dirty="0" sz="950" spc="60" b="0">
                <a:latin typeface="Gill Sans MT"/>
                <a:cs typeface="Gill Sans MT"/>
              </a:rPr>
              <a:t>the</a:t>
            </a:r>
            <a:r>
              <a:rPr dirty="0" sz="950" spc="15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world</a:t>
            </a:r>
            <a:r>
              <a:rPr dirty="0" sz="950" spc="155" b="0">
                <a:latin typeface="Gill Sans MT"/>
                <a:cs typeface="Gill Sans MT"/>
              </a:rPr>
              <a:t> </a:t>
            </a:r>
            <a:r>
              <a:rPr dirty="0" sz="950" b="0">
                <a:latin typeface="Gill Sans MT"/>
                <a:cs typeface="Gill Sans MT"/>
              </a:rPr>
              <a:t>around</a:t>
            </a:r>
            <a:r>
              <a:rPr dirty="0" sz="950" spc="130" b="0">
                <a:latin typeface="Gill Sans MT"/>
                <a:cs typeface="Gill Sans MT"/>
              </a:rPr>
              <a:t> </a:t>
            </a:r>
            <a:r>
              <a:rPr dirty="0" sz="950" spc="40" b="0">
                <a:latin typeface="Gill Sans MT"/>
                <a:cs typeface="Gill Sans MT"/>
              </a:rPr>
              <a:t>them.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Gill Sans MT"/>
              <a:cs typeface="Gill Sans MT"/>
            </a:endParaRPr>
          </a:p>
          <a:p>
            <a:pPr marL="1080135">
              <a:lnSpc>
                <a:spcPct val="100000"/>
              </a:lnSpc>
            </a:pPr>
            <a:r>
              <a:rPr dirty="0" sz="1450" i="1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Tell</a:t>
            </a:r>
            <a:r>
              <a:rPr dirty="0" sz="1450" spc="-15" i="1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 </a:t>
            </a:r>
            <a:r>
              <a:rPr dirty="0" sz="1450" spc="85" i="1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us</a:t>
            </a:r>
            <a:r>
              <a:rPr dirty="0" sz="1450" spc="-15" i="1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 </a:t>
            </a:r>
            <a:r>
              <a:rPr dirty="0" sz="1450" spc="65" i="1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what</a:t>
            </a:r>
            <a:r>
              <a:rPr dirty="0" sz="1450" spc="-10" i="1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 </a:t>
            </a:r>
            <a:r>
              <a:rPr dirty="0" sz="1450" spc="65" i="1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you</a:t>
            </a:r>
            <a:r>
              <a:rPr dirty="0" sz="1450" spc="-25" i="1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think...</a:t>
            </a:r>
            <a:endParaRPr sz="1450">
              <a:latin typeface="Calibri"/>
              <a:cs typeface="Calibri"/>
            </a:endParaRPr>
          </a:p>
          <a:p>
            <a:pPr marL="1080135" marR="167005">
              <a:lnSpc>
                <a:spcPct val="103899"/>
              </a:lnSpc>
              <a:spcBef>
                <a:spcPts val="265"/>
              </a:spcBef>
            </a:pPr>
            <a:r>
              <a:rPr dirty="0" sz="1000" spc="-90" b="0">
                <a:latin typeface="Lucida Sans"/>
                <a:cs typeface="Lucida Sans"/>
                <a:hlinkClick r:id="rId7"/>
              </a:rPr>
              <a:t>Take</a:t>
            </a:r>
            <a:r>
              <a:rPr dirty="0" sz="1000" spc="-70" b="0">
                <a:latin typeface="Lucida Sans"/>
                <a:cs typeface="Lucida Sans"/>
                <a:hlinkClick r:id="rId7"/>
              </a:rPr>
              <a:t> our</a:t>
            </a:r>
            <a:r>
              <a:rPr dirty="0" sz="1000" spc="-95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45" b="0">
                <a:latin typeface="Lucida Sans"/>
                <a:cs typeface="Lucida Sans"/>
                <a:hlinkClick r:id="rId7"/>
              </a:rPr>
              <a:t>short</a:t>
            </a:r>
            <a:r>
              <a:rPr dirty="0" sz="1000" spc="-65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50" b="0">
                <a:latin typeface="Lucida Sans"/>
                <a:cs typeface="Lucida Sans"/>
                <a:hlinkClick r:id="rId7"/>
              </a:rPr>
              <a:t>survey</a:t>
            </a:r>
            <a:r>
              <a:rPr dirty="0" sz="1000" spc="-90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55" b="0">
                <a:latin typeface="Lucida Sans"/>
                <a:cs typeface="Lucida Sans"/>
                <a:hlinkClick r:id="rId7"/>
              </a:rPr>
              <a:t>for</a:t>
            </a:r>
            <a:r>
              <a:rPr dirty="0" sz="1000" spc="-95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25" b="0">
                <a:latin typeface="Lucida Sans"/>
                <a:cs typeface="Lucida Sans"/>
                <a:hlinkClick r:id="rId7"/>
              </a:rPr>
              <a:t>a</a:t>
            </a:r>
            <a:r>
              <a:rPr dirty="0" sz="1000" spc="-65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35" b="0">
                <a:latin typeface="Lucida Sans"/>
                <a:cs typeface="Lucida Sans"/>
                <a:hlinkClick r:id="rId7"/>
              </a:rPr>
              <a:t>chance</a:t>
            </a:r>
            <a:r>
              <a:rPr dirty="0" sz="1000" spc="-85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20" b="0">
                <a:latin typeface="Lucida Sans"/>
                <a:cs typeface="Lucida Sans"/>
                <a:hlinkClick r:id="rId7"/>
              </a:rPr>
              <a:t>to</a:t>
            </a:r>
            <a:r>
              <a:rPr dirty="0" sz="1000" spc="-65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50" b="0">
                <a:latin typeface="Lucida Sans"/>
                <a:cs typeface="Lucida Sans"/>
                <a:hlinkClick r:id="rId7"/>
              </a:rPr>
              <a:t>win</a:t>
            </a:r>
            <a:r>
              <a:rPr dirty="0" sz="1000" spc="-70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20" b="0">
                <a:latin typeface="Lucida Sans"/>
                <a:cs typeface="Lucida Sans"/>
                <a:hlinkClick r:id="rId7"/>
              </a:rPr>
              <a:t>£500 </a:t>
            </a:r>
            <a:r>
              <a:rPr dirty="0" sz="1000" spc="-40" b="0">
                <a:latin typeface="Lucida Sans"/>
                <a:cs typeface="Lucida Sans"/>
                <a:hlinkClick r:id="rId7"/>
              </a:rPr>
              <a:t>of</a:t>
            </a:r>
            <a:r>
              <a:rPr dirty="0" sz="1000" spc="-85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55" b="0">
                <a:latin typeface="Lucida Sans"/>
                <a:cs typeface="Lucida Sans"/>
                <a:hlinkClick r:id="rId7"/>
              </a:rPr>
              <a:t>robotics/coding</a:t>
            </a:r>
            <a:r>
              <a:rPr dirty="0" sz="1000" spc="-50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45" b="0">
                <a:latin typeface="Lucida Sans"/>
                <a:cs typeface="Lucida Sans"/>
                <a:hlinkClick r:id="rId7"/>
              </a:rPr>
              <a:t>equipment</a:t>
            </a:r>
            <a:r>
              <a:rPr dirty="0" sz="1000" spc="-55" b="0">
                <a:latin typeface="Lucida Sans"/>
                <a:cs typeface="Lucida Sans"/>
                <a:hlinkClick r:id="rId7"/>
              </a:rPr>
              <a:t> for</a:t>
            </a:r>
            <a:r>
              <a:rPr dirty="0" sz="1000" spc="-105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60" b="0">
                <a:latin typeface="Lucida Sans"/>
                <a:cs typeface="Lucida Sans"/>
                <a:hlinkClick r:id="rId7"/>
              </a:rPr>
              <a:t>your</a:t>
            </a:r>
            <a:r>
              <a:rPr dirty="0" sz="1000" spc="-80" b="0">
                <a:latin typeface="Lucida Sans"/>
                <a:cs typeface="Lucida Sans"/>
                <a:hlinkClick r:id="rId7"/>
              </a:rPr>
              <a:t> </a:t>
            </a:r>
            <a:r>
              <a:rPr dirty="0" sz="1000" spc="-10" b="0">
                <a:latin typeface="Lucida Sans"/>
                <a:cs typeface="Lucida Sans"/>
                <a:hlinkClick r:id="rId7"/>
              </a:rPr>
              <a:t>school.</a:t>
            </a:r>
            <a:endParaRPr sz="1000">
              <a:latin typeface="Lucida Sans"/>
              <a:cs typeface="Lucida Sans"/>
            </a:endParaRPr>
          </a:p>
          <a:p>
            <a:pPr marL="1080135">
              <a:lnSpc>
                <a:spcPct val="100000"/>
              </a:lnSpc>
              <a:spcBef>
                <a:spcPts val="405"/>
              </a:spcBef>
            </a:pPr>
            <a:r>
              <a:rPr dirty="0" sz="1000" spc="60">
                <a:latin typeface="Calibri"/>
                <a:cs typeface="Calibri"/>
                <a:hlinkClick r:id="rId7"/>
              </a:rPr>
              <a:t>Scan</a:t>
            </a:r>
            <a:r>
              <a:rPr dirty="0" sz="1000" spc="55">
                <a:latin typeface="Calibri"/>
                <a:cs typeface="Calibri"/>
                <a:hlinkClick r:id="rId7"/>
              </a:rPr>
              <a:t> </a:t>
            </a:r>
            <a:r>
              <a:rPr dirty="0" sz="1000">
                <a:latin typeface="Calibri"/>
                <a:cs typeface="Calibri"/>
                <a:hlinkClick r:id="rId7"/>
              </a:rPr>
              <a:t>the</a:t>
            </a:r>
            <a:r>
              <a:rPr dirty="0" sz="1000" spc="65">
                <a:latin typeface="Calibri"/>
                <a:cs typeface="Calibri"/>
                <a:hlinkClick r:id="rId7"/>
              </a:rPr>
              <a:t> </a:t>
            </a:r>
            <a:r>
              <a:rPr dirty="0" sz="1000">
                <a:latin typeface="Calibri"/>
                <a:cs typeface="Calibri"/>
                <a:hlinkClick r:id="rId7"/>
              </a:rPr>
              <a:t>QR</a:t>
            </a:r>
            <a:r>
              <a:rPr dirty="0" sz="1000" spc="70">
                <a:latin typeface="Calibri"/>
                <a:cs typeface="Calibri"/>
                <a:hlinkClick r:id="rId7"/>
              </a:rPr>
              <a:t> </a:t>
            </a:r>
            <a:r>
              <a:rPr dirty="0" sz="1000">
                <a:latin typeface="Calibri"/>
                <a:cs typeface="Calibri"/>
                <a:hlinkClick r:id="rId7"/>
              </a:rPr>
              <a:t>code</a:t>
            </a:r>
            <a:r>
              <a:rPr dirty="0" sz="1000" spc="70">
                <a:latin typeface="Calibri"/>
                <a:cs typeface="Calibri"/>
                <a:hlinkClick r:id="rId7"/>
              </a:rPr>
              <a:t> </a:t>
            </a:r>
            <a:r>
              <a:rPr dirty="0" sz="1000">
                <a:latin typeface="Calibri"/>
                <a:cs typeface="Calibri"/>
                <a:hlinkClick r:id="rId7"/>
              </a:rPr>
              <a:t>on</a:t>
            </a:r>
            <a:r>
              <a:rPr dirty="0" sz="1000" spc="45">
                <a:latin typeface="Calibri"/>
                <a:cs typeface="Calibri"/>
                <a:hlinkClick r:id="rId7"/>
              </a:rPr>
              <a:t> </a:t>
            </a:r>
            <a:r>
              <a:rPr dirty="0" sz="1000">
                <a:latin typeface="Calibri"/>
                <a:cs typeface="Calibri"/>
                <a:hlinkClick r:id="rId7"/>
              </a:rPr>
              <a:t>your</a:t>
            </a:r>
            <a:r>
              <a:rPr dirty="0" sz="1000" spc="30">
                <a:latin typeface="Calibri"/>
                <a:cs typeface="Calibri"/>
                <a:hlinkClick r:id="rId7"/>
              </a:rPr>
              <a:t> </a:t>
            </a:r>
            <a:r>
              <a:rPr dirty="0" sz="1000">
                <a:latin typeface="Calibri"/>
                <a:cs typeface="Calibri"/>
                <a:hlinkClick r:id="rId7"/>
              </a:rPr>
              <a:t>phone,</a:t>
            </a:r>
            <a:r>
              <a:rPr dirty="0" sz="1000" spc="5">
                <a:latin typeface="Calibri"/>
                <a:cs typeface="Calibri"/>
                <a:hlinkClick r:id="rId7"/>
              </a:rPr>
              <a:t> </a:t>
            </a:r>
            <a:r>
              <a:rPr dirty="0" sz="1000">
                <a:latin typeface="Calibri"/>
                <a:cs typeface="Calibri"/>
                <a:hlinkClick r:id="rId7"/>
              </a:rPr>
              <a:t>or</a:t>
            </a:r>
            <a:r>
              <a:rPr dirty="0" sz="1000" spc="35">
                <a:latin typeface="Calibri"/>
                <a:cs typeface="Calibri"/>
                <a:hlinkClick r:id="rId7"/>
              </a:rPr>
              <a:t> </a:t>
            </a:r>
            <a:r>
              <a:rPr dirty="0" sz="1000">
                <a:latin typeface="Calibri"/>
                <a:cs typeface="Calibri"/>
                <a:hlinkClick r:id="rId7"/>
              </a:rPr>
              <a:t>go</a:t>
            </a:r>
            <a:r>
              <a:rPr dirty="0" sz="1000" spc="55">
                <a:latin typeface="Calibri"/>
                <a:cs typeface="Calibri"/>
                <a:hlinkClick r:id="rId7"/>
              </a:rPr>
              <a:t> </a:t>
            </a:r>
            <a:r>
              <a:rPr dirty="0" sz="1000" spc="-25">
                <a:latin typeface="Calibri"/>
                <a:cs typeface="Calibri"/>
                <a:hlinkClick r:id="rId7"/>
              </a:rPr>
              <a:t>to</a:t>
            </a:r>
            <a:endParaRPr sz="1000">
              <a:latin typeface="Calibri"/>
              <a:cs typeface="Calibri"/>
            </a:endParaRPr>
          </a:p>
          <a:p>
            <a:pPr marL="1080135">
              <a:lnSpc>
                <a:spcPct val="100000"/>
              </a:lnSpc>
              <a:spcBef>
                <a:spcPts val="10"/>
              </a:spcBef>
            </a:pPr>
            <a:r>
              <a:rPr dirty="0" u="sng" sz="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/>
              </a:rPr>
              <a:t>stemresources.raeng.org.uk/teacher-</a:t>
            </a:r>
            <a:r>
              <a:rPr dirty="0" u="sng" sz="1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/>
              </a:rPr>
              <a:t>survey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1" name="object 11" descr="">
            <a:hlinkClick r:id="rId7"/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9338" y="5274361"/>
            <a:ext cx="863155" cy="863155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527300" y="7113761"/>
            <a:ext cx="13296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dirty="0" sz="1000" spc="-50">
                <a:latin typeface="Arial Narrow"/>
                <a:cs typeface="Arial Narrow"/>
              </a:rPr>
              <a:t>2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WATER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3"/>
            <a:ext cx="2232786" cy="5445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challenges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40004" y="6159982"/>
            <a:ext cx="9611995" cy="860425"/>
          </a:xfrm>
          <a:custGeom>
            <a:avLst/>
            <a:gdLst/>
            <a:ahLst/>
            <a:cxnLst/>
            <a:rect l="l" t="t" r="r" b="b"/>
            <a:pathLst>
              <a:path w="9611995" h="860425">
                <a:moveTo>
                  <a:pt x="9611995" y="0"/>
                </a:moveTo>
                <a:lnTo>
                  <a:pt x="0" y="0"/>
                </a:lnTo>
                <a:lnTo>
                  <a:pt x="0" y="860018"/>
                </a:lnTo>
                <a:lnTo>
                  <a:pt x="9611995" y="860018"/>
                </a:lnTo>
                <a:lnTo>
                  <a:pt x="9611995" y="0"/>
                </a:lnTo>
                <a:close/>
              </a:path>
            </a:pathLst>
          </a:custGeom>
          <a:solidFill>
            <a:srgbClr val="FEE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679023" y="6186387"/>
            <a:ext cx="4251960" cy="70358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300" spc="70" b="1">
                <a:solidFill>
                  <a:srgbClr val="F7A854"/>
                </a:solidFill>
                <a:latin typeface="Calibri"/>
                <a:cs typeface="Calibri"/>
              </a:rPr>
              <a:t>Sustainable</a:t>
            </a:r>
            <a:r>
              <a:rPr dirty="0" sz="1300" spc="105" b="1">
                <a:solidFill>
                  <a:srgbClr val="F7A854"/>
                </a:solidFill>
                <a:latin typeface="Calibri"/>
                <a:cs typeface="Calibri"/>
              </a:rPr>
              <a:t> </a:t>
            </a:r>
            <a:r>
              <a:rPr dirty="0" sz="1300" spc="60" b="1">
                <a:solidFill>
                  <a:srgbClr val="F7A854"/>
                </a:solidFill>
                <a:latin typeface="Calibri"/>
                <a:cs typeface="Calibri"/>
              </a:rPr>
              <a:t>Futures</a:t>
            </a:r>
            <a:r>
              <a:rPr dirty="0" sz="1300" spc="120" b="1">
                <a:solidFill>
                  <a:srgbClr val="F7A85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7A854"/>
                </a:solidFill>
                <a:latin typeface="Calibri"/>
                <a:cs typeface="Calibri"/>
              </a:rPr>
              <a:t>Innovation</a:t>
            </a:r>
            <a:r>
              <a:rPr dirty="0" sz="1300" spc="114" b="1">
                <a:solidFill>
                  <a:srgbClr val="F7A854"/>
                </a:solidFill>
                <a:latin typeface="Calibri"/>
                <a:cs typeface="Calibri"/>
              </a:rPr>
              <a:t> </a:t>
            </a:r>
            <a:r>
              <a:rPr dirty="0" sz="1300" spc="55" b="1">
                <a:solidFill>
                  <a:srgbClr val="F7A854"/>
                </a:solidFill>
                <a:latin typeface="Calibri"/>
                <a:cs typeface="Calibri"/>
              </a:rPr>
              <a:t>Challenge</a:t>
            </a:r>
            <a:r>
              <a:rPr dirty="0" sz="1300" spc="120" b="1">
                <a:solidFill>
                  <a:srgbClr val="F7A854"/>
                </a:solidFill>
                <a:latin typeface="Calibri"/>
                <a:cs typeface="Calibri"/>
              </a:rPr>
              <a:t> </a:t>
            </a:r>
            <a:r>
              <a:rPr dirty="0" sz="1300" spc="75" b="1">
                <a:solidFill>
                  <a:srgbClr val="F7A854"/>
                </a:solidFill>
                <a:latin typeface="Calibri"/>
                <a:cs typeface="Calibri"/>
              </a:rPr>
              <a:t>2022–2023!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200" spc="65">
                <a:latin typeface="Gill Sans MT"/>
                <a:cs typeface="Gill Sans MT"/>
              </a:rPr>
              <a:t>Find</a:t>
            </a:r>
            <a:r>
              <a:rPr dirty="0" sz="1200" spc="40">
                <a:latin typeface="Gill Sans MT"/>
                <a:cs typeface="Gill Sans MT"/>
              </a:rPr>
              <a:t> </a:t>
            </a:r>
            <a:r>
              <a:rPr dirty="0" sz="1200" spc="70">
                <a:latin typeface="Gill Sans MT"/>
                <a:cs typeface="Gill Sans MT"/>
              </a:rPr>
              <a:t>the</a:t>
            </a:r>
            <a:r>
              <a:rPr dirty="0" sz="1200" spc="-30">
                <a:latin typeface="Gill Sans MT"/>
                <a:cs typeface="Gill Sans MT"/>
              </a:rPr>
              <a:t> </a:t>
            </a:r>
            <a:r>
              <a:rPr dirty="0" sz="1200" spc="-10">
                <a:latin typeface="Gill Sans MT"/>
                <a:cs typeface="Gill Sans MT"/>
              </a:rPr>
              <a:t>‘Water</a:t>
            </a:r>
            <a:r>
              <a:rPr dirty="0" sz="1200" spc="25">
                <a:latin typeface="Gill Sans MT"/>
                <a:cs typeface="Gill Sans MT"/>
              </a:rPr>
              <a:t> </a:t>
            </a:r>
            <a:r>
              <a:rPr dirty="0" sz="1200" spc="55">
                <a:latin typeface="Gill Sans MT"/>
                <a:cs typeface="Gill Sans MT"/>
              </a:rPr>
              <a:t>Innovation</a:t>
            </a:r>
            <a:r>
              <a:rPr dirty="0" sz="1200" spc="70">
                <a:latin typeface="Gill Sans MT"/>
                <a:cs typeface="Gill Sans MT"/>
              </a:rPr>
              <a:t> </a:t>
            </a:r>
            <a:r>
              <a:rPr dirty="0" sz="1200">
                <a:latin typeface="Gill Sans MT"/>
                <a:cs typeface="Gill Sans MT"/>
              </a:rPr>
              <a:t>Challenge’</a:t>
            </a:r>
            <a:r>
              <a:rPr dirty="0" sz="1200" spc="-30">
                <a:latin typeface="Gill Sans MT"/>
                <a:cs typeface="Gill Sans MT"/>
              </a:rPr>
              <a:t> </a:t>
            </a:r>
            <a:r>
              <a:rPr dirty="0" sz="1200" spc="45">
                <a:latin typeface="Gill Sans MT"/>
                <a:cs typeface="Gill Sans MT"/>
              </a:rPr>
              <a:t>booklet</a:t>
            </a:r>
            <a:r>
              <a:rPr dirty="0" sz="1200" spc="70">
                <a:latin typeface="Gill Sans MT"/>
                <a:cs typeface="Gill Sans MT"/>
              </a:rPr>
              <a:t> </a:t>
            </a:r>
            <a:r>
              <a:rPr dirty="0" sz="1200" spc="65">
                <a:latin typeface="Gill Sans MT"/>
                <a:cs typeface="Gill Sans MT"/>
              </a:rPr>
              <a:t>at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http://stemresources.raeng.org.uk/this-is-</a:t>
            </a:r>
            <a:r>
              <a:rPr dirty="0" u="sng" sz="1200" spc="5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engineering-</a:t>
            </a:r>
            <a:r>
              <a:rPr dirty="0" u="sng" sz="1200" spc="4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water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99303" y="6348836"/>
            <a:ext cx="1592580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90" b="1">
                <a:solidFill>
                  <a:srgbClr val="F7A854"/>
                </a:solidFill>
                <a:latin typeface="Calibri"/>
                <a:cs typeface="Calibri"/>
              </a:rPr>
              <a:t>Competition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40004" y="4649114"/>
            <a:ext cx="9611995" cy="1403350"/>
          </a:xfrm>
          <a:custGeom>
            <a:avLst/>
            <a:gdLst/>
            <a:ahLst/>
            <a:cxnLst/>
            <a:rect l="l" t="t" r="r" b="b"/>
            <a:pathLst>
              <a:path w="9611995" h="1403350">
                <a:moveTo>
                  <a:pt x="9611995" y="0"/>
                </a:moveTo>
                <a:lnTo>
                  <a:pt x="0" y="0"/>
                </a:lnTo>
                <a:lnTo>
                  <a:pt x="0" y="1402867"/>
                </a:lnTo>
                <a:lnTo>
                  <a:pt x="9611995" y="1402867"/>
                </a:lnTo>
                <a:lnTo>
                  <a:pt x="9611995" y="0"/>
                </a:lnTo>
                <a:close/>
              </a:path>
            </a:pathLst>
          </a:custGeom>
          <a:solidFill>
            <a:srgbClr val="FC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679025" y="4895560"/>
            <a:ext cx="2600325" cy="848994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300" b="1">
                <a:solidFill>
                  <a:srgbClr val="EE79AD"/>
                </a:solidFill>
                <a:latin typeface="Calibri"/>
                <a:cs typeface="Calibri"/>
              </a:rPr>
              <a:t>What’s</a:t>
            </a:r>
            <a:r>
              <a:rPr dirty="0" sz="1300" spc="90" b="1">
                <a:solidFill>
                  <a:srgbClr val="EE79AD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EE79AD"/>
                </a:solidFill>
                <a:latin typeface="Calibri"/>
                <a:cs typeface="Calibri"/>
              </a:rPr>
              <a:t>in</a:t>
            </a:r>
            <a:r>
              <a:rPr dirty="0" sz="1300" spc="95" b="1">
                <a:solidFill>
                  <a:srgbClr val="EE79AD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EE79AD"/>
                </a:solidFill>
                <a:latin typeface="Calibri"/>
                <a:cs typeface="Calibri"/>
              </a:rPr>
              <a:t>our</a:t>
            </a:r>
            <a:r>
              <a:rPr dirty="0" sz="1300" spc="50" b="1">
                <a:solidFill>
                  <a:srgbClr val="EE79AD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EE79AD"/>
                </a:solidFill>
                <a:latin typeface="Calibri"/>
                <a:cs typeface="Calibri"/>
              </a:rPr>
              <a:t>water?</a:t>
            </a:r>
            <a:endParaRPr sz="1300">
              <a:latin typeface="Calibri"/>
              <a:cs typeface="Calibri"/>
            </a:endParaRPr>
          </a:p>
          <a:p>
            <a:pPr marL="12700" marR="307340">
              <a:lnSpc>
                <a:spcPct val="100000"/>
              </a:lnSpc>
              <a:spcBef>
                <a:spcPts val="320"/>
              </a:spcBef>
            </a:pPr>
            <a:r>
              <a:rPr dirty="0" sz="1100">
                <a:latin typeface="Gill Sans MT"/>
                <a:cs typeface="Gill Sans MT"/>
              </a:rPr>
              <a:t>Use</a:t>
            </a:r>
            <a:r>
              <a:rPr dirty="0" sz="1100" spc="50">
                <a:latin typeface="Gill Sans MT"/>
                <a:cs typeface="Gill Sans MT"/>
              </a:rPr>
              <a:t> </a:t>
            </a:r>
            <a:r>
              <a:rPr dirty="0" sz="1100" spc="105">
                <a:latin typeface="Gill Sans MT"/>
                <a:cs typeface="Gill Sans MT"/>
              </a:rPr>
              <a:t>a</a:t>
            </a:r>
            <a:r>
              <a:rPr dirty="0" sz="1100" spc="5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microscope</a:t>
            </a:r>
            <a:r>
              <a:rPr dirty="0" sz="1100" spc="3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</a:t>
            </a:r>
            <a:r>
              <a:rPr dirty="0" sz="1100" spc="50">
                <a:latin typeface="Gill Sans MT"/>
                <a:cs typeface="Gill Sans MT"/>
              </a:rPr>
              <a:t> </a:t>
            </a:r>
            <a:r>
              <a:rPr dirty="0" sz="1100" spc="60">
                <a:latin typeface="Gill Sans MT"/>
                <a:cs typeface="Gill Sans MT"/>
              </a:rPr>
              <a:t>become</a:t>
            </a:r>
            <a:r>
              <a:rPr dirty="0" sz="1100" spc="55">
                <a:latin typeface="Gill Sans MT"/>
                <a:cs typeface="Gill Sans MT"/>
              </a:rPr>
              <a:t> </a:t>
            </a:r>
            <a:r>
              <a:rPr dirty="0" sz="1100" spc="105">
                <a:latin typeface="Gill Sans MT"/>
                <a:cs typeface="Gill Sans MT"/>
              </a:rPr>
              <a:t>a</a:t>
            </a:r>
            <a:r>
              <a:rPr dirty="0" sz="1100" spc="55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water </a:t>
            </a:r>
            <a:r>
              <a:rPr dirty="0" sz="1100" spc="-10">
                <a:latin typeface="Gill Sans MT"/>
                <a:cs typeface="Gill Sans MT"/>
              </a:rPr>
              <a:t>detective.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100">
                <a:latin typeface="Gill Sans MT"/>
                <a:cs typeface="Gill Sans MT"/>
              </a:rPr>
              <a:t>Create</a:t>
            </a:r>
            <a:r>
              <a:rPr dirty="0" sz="1100" spc="95">
                <a:latin typeface="Gill Sans MT"/>
                <a:cs typeface="Gill Sans MT"/>
              </a:rPr>
              <a:t> </a:t>
            </a:r>
            <a:r>
              <a:rPr dirty="0" sz="1100" spc="80">
                <a:latin typeface="Gill Sans MT"/>
                <a:cs typeface="Gill Sans MT"/>
              </a:rPr>
              <a:t>and</a:t>
            </a:r>
            <a:r>
              <a:rPr dirty="0" sz="1100" spc="75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test</a:t>
            </a:r>
            <a:r>
              <a:rPr dirty="0" sz="1100" spc="9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different</a:t>
            </a:r>
            <a:r>
              <a:rPr dirty="0" sz="1100" spc="10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filtering</a:t>
            </a:r>
            <a:r>
              <a:rPr dirty="0" sz="1100" spc="100">
                <a:latin typeface="Gill Sans MT"/>
                <a:cs typeface="Gill Sans MT"/>
              </a:rPr>
              <a:t> </a:t>
            </a:r>
            <a:r>
              <a:rPr dirty="0" sz="1100" spc="50">
                <a:latin typeface="Gill Sans MT"/>
                <a:cs typeface="Gill Sans MT"/>
              </a:rPr>
              <a:t>systems.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14909" y="4790139"/>
            <a:ext cx="2208530" cy="105981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300" spc="65" b="1">
                <a:solidFill>
                  <a:srgbClr val="EE79AD"/>
                </a:solidFill>
                <a:latin typeface="Calibri"/>
                <a:cs typeface="Calibri"/>
              </a:rPr>
              <a:t>Soap</a:t>
            </a:r>
            <a:r>
              <a:rPr dirty="0" sz="1300" spc="40" b="1">
                <a:solidFill>
                  <a:srgbClr val="EE79AD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EE79AD"/>
                </a:solidFill>
                <a:latin typeface="Calibri"/>
                <a:cs typeface="Calibri"/>
              </a:rPr>
              <a:t>and</a:t>
            </a:r>
            <a:r>
              <a:rPr dirty="0" sz="1300" spc="45" b="1">
                <a:solidFill>
                  <a:srgbClr val="EE79AD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EE79AD"/>
                </a:solidFill>
                <a:latin typeface="Calibri"/>
                <a:cs typeface="Calibri"/>
              </a:rPr>
              <a:t>water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20"/>
              </a:spcBef>
            </a:pPr>
            <a:r>
              <a:rPr dirty="0" sz="1100">
                <a:latin typeface="Gill Sans MT"/>
                <a:cs typeface="Gill Sans MT"/>
              </a:rPr>
              <a:t>Use</a:t>
            </a:r>
            <a:r>
              <a:rPr dirty="0" sz="1100" spc="3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properties</a:t>
            </a:r>
            <a:r>
              <a:rPr dirty="0" sz="1100" spc="35">
                <a:latin typeface="Gill Sans MT"/>
                <a:cs typeface="Gill Sans MT"/>
              </a:rPr>
              <a:t> </a:t>
            </a:r>
            <a:r>
              <a:rPr dirty="0" sz="1100" spc="50">
                <a:latin typeface="Gill Sans MT"/>
                <a:cs typeface="Gill Sans MT"/>
              </a:rPr>
              <a:t>of</a:t>
            </a:r>
            <a:r>
              <a:rPr dirty="0" sz="1100" spc="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water </a:t>
            </a:r>
            <a:r>
              <a:rPr dirty="0" sz="1100" spc="80">
                <a:latin typeface="Gill Sans MT"/>
                <a:cs typeface="Gill Sans MT"/>
              </a:rPr>
              <a:t>and</a:t>
            </a:r>
            <a:r>
              <a:rPr dirty="0" sz="1100" spc="35">
                <a:latin typeface="Gill Sans MT"/>
                <a:cs typeface="Gill Sans MT"/>
              </a:rPr>
              <a:t> </a:t>
            </a:r>
            <a:r>
              <a:rPr dirty="0" sz="1100" spc="70">
                <a:latin typeface="Gill Sans MT"/>
                <a:cs typeface="Gill Sans MT"/>
              </a:rPr>
              <a:t>soap</a:t>
            </a:r>
            <a:r>
              <a:rPr dirty="0" sz="1100" spc="15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to </a:t>
            </a:r>
            <a:r>
              <a:rPr dirty="0" sz="1100">
                <a:latin typeface="Gill Sans MT"/>
                <a:cs typeface="Gill Sans MT"/>
              </a:rPr>
              <a:t>create</a:t>
            </a:r>
            <a:r>
              <a:rPr dirty="0" sz="1100" spc="160">
                <a:latin typeface="Gill Sans MT"/>
                <a:cs typeface="Gill Sans MT"/>
              </a:rPr>
              <a:t> </a:t>
            </a:r>
            <a:r>
              <a:rPr dirty="0" sz="1100" spc="60">
                <a:latin typeface="Gill Sans MT"/>
                <a:cs typeface="Gill Sans MT"/>
              </a:rPr>
              <a:t>soap-</a:t>
            </a:r>
            <a:r>
              <a:rPr dirty="0" sz="1100">
                <a:latin typeface="Gill Sans MT"/>
                <a:cs typeface="Gill Sans MT"/>
              </a:rPr>
              <a:t>powered</a:t>
            </a:r>
            <a:r>
              <a:rPr dirty="0" sz="1100" spc="165">
                <a:latin typeface="Gill Sans MT"/>
                <a:cs typeface="Gill Sans MT"/>
              </a:rPr>
              <a:t> </a:t>
            </a:r>
            <a:r>
              <a:rPr dirty="0" sz="1100" spc="40">
                <a:latin typeface="Gill Sans MT"/>
                <a:cs typeface="Gill Sans MT"/>
              </a:rPr>
              <a:t>boats.</a:t>
            </a:r>
            <a:endParaRPr sz="1100">
              <a:latin typeface="Gill Sans MT"/>
              <a:cs typeface="Gill Sans MT"/>
            </a:endParaRPr>
          </a:p>
          <a:p>
            <a:pPr marL="12700" marR="194945">
              <a:lnSpc>
                <a:spcPts val="1660"/>
              </a:lnSpc>
              <a:spcBef>
                <a:spcPts val="25"/>
              </a:spcBef>
            </a:pPr>
            <a:r>
              <a:rPr dirty="0" sz="1100">
                <a:latin typeface="Gill Sans MT"/>
                <a:cs typeface="Gill Sans MT"/>
              </a:rPr>
              <a:t>Build</a:t>
            </a:r>
            <a:r>
              <a:rPr dirty="0" sz="1100" spc="-5">
                <a:latin typeface="Gill Sans MT"/>
                <a:cs typeface="Gill Sans MT"/>
              </a:rPr>
              <a:t> </a:t>
            </a:r>
            <a:r>
              <a:rPr dirty="0" sz="1100" spc="105">
                <a:latin typeface="Gill Sans MT"/>
                <a:cs typeface="Gill Sans MT"/>
              </a:rPr>
              <a:t>a</a:t>
            </a:r>
            <a:r>
              <a:rPr dirty="0" sz="1100" spc="-5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boom</a:t>
            </a:r>
            <a:r>
              <a:rPr dirty="0" sz="1100" spc="-2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</a:t>
            </a:r>
            <a:r>
              <a:rPr dirty="0" sz="1100" spc="-5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clean</a:t>
            </a:r>
            <a:r>
              <a:rPr dirty="0" sz="1100" spc="-5">
                <a:latin typeface="Gill Sans MT"/>
                <a:cs typeface="Gill Sans MT"/>
              </a:rPr>
              <a:t> </a:t>
            </a:r>
            <a:r>
              <a:rPr dirty="0" sz="1100" spc="85">
                <a:latin typeface="Gill Sans MT"/>
                <a:cs typeface="Gill Sans MT"/>
              </a:rPr>
              <a:t>an</a:t>
            </a:r>
            <a:r>
              <a:rPr dirty="0" sz="1100" spc="-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oil</a:t>
            </a:r>
            <a:r>
              <a:rPr dirty="0" sz="1100" spc="-5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spill. </a:t>
            </a:r>
            <a:r>
              <a:rPr dirty="0" sz="1100">
                <a:latin typeface="Gill Sans MT"/>
                <a:cs typeface="Gill Sans MT"/>
              </a:rPr>
              <a:t>Make</a:t>
            </a:r>
            <a:r>
              <a:rPr dirty="0" sz="1100" spc="25">
                <a:latin typeface="Gill Sans MT"/>
                <a:cs typeface="Gill Sans MT"/>
              </a:rPr>
              <a:t> </a:t>
            </a:r>
            <a:r>
              <a:rPr dirty="0" sz="1100" spc="105">
                <a:latin typeface="Gill Sans MT"/>
                <a:cs typeface="Gill Sans MT"/>
              </a:rPr>
              <a:t>a</a:t>
            </a:r>
            <a:r>
              <a:rPr dirty="0" sz="1100" spc="25">
                <a:latin typeface="Gill Sans MT"/>
                <a:cs typeface="Gill Sans MT"/>
              </a:rPr>
              <a:t> </a:t>
            </a:r>
            <a:r>
              <a:rPr dirty="0" sz="1100" spc="50">
                <a:latin typeface="Gill Sans MT"/>
                <a:cs typeface="Gill Sans MT"/>
              </a:rPr>
              <a:t>floating</a:t>
            </a:r>
            <a:r>
              <a:rPr dirty="0" sz="1100" spc="30">
                <a:latin typeface="Gill Sans MT"/>
                <a:cs typeface="Gill Sans MT"/>
              </a:rPr>
              <a:t> </a:t>
            </a:r>
            <a:r>
              <a:rPr dirty="0" sz="1100" spc="60">
                <a:latin typeface="Gill Sans MT"/>
                <a:cs typeface="Gill Sans MT"/>
              </a:rPr>
              <a:t>compass.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9303" y="5109316"/>
            <a:ext cx="1438910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50" b="1">
                <a:solidFill>
                  <a:srgbClr val="EE79AD"/>
                </a:solidFill>
                <a:latin typeface="Calibri"/>
                <a:cs typeface="Calibri"/>
              </a:rPr>
              <a:t>Wenliang</a:t>
            </a:r>
            <a:r>
              <a:rPr dirty="0" sz="2150" spc="-10" b="1">
                <a:solidFill>
                  <a:srgbClr val="EE79AD"/>
                </a:solidFill>
                <a:latin typeface="Calibri"/>
                <a:cs typeface="Calibri"/>
              </a:rPr>
              <a:t> </a:t>
            </a:r>
            <a:r>
              <a:rPr dirty="0" sz="2150" spc="85" b="1">
                <a:solidFill>
                  <a:srgbClr val="EE79AD"/>
                </a:solidFill>
                <a:latin typeface="Calibri"/>
                <a:cs typeface="Calibri"/>
              </a:rPr>
              <a:t>Li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502877" y="4649120"/>
            <a:ext cx="5098415" cy="1403350"/>
            <a:chOff x="2502877" y="4649120"/>
            <a:chExt cx="5098415" cy="1403350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2877" y="4649120"/>
              <a:ext cx="1062367" cy="14028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8760" y="4649120"/>
              <a:ext cx="1062367" cy="1402860"/>
            </a:xfrm>
            <a:prstGeom prst="rect">
              <a:avLst/>
            </a:prstGeom>
          </p:spPr>
        </p:pic>
      </p:grpSp>
      <p:sp>
        <p:nvSpPr>
          <p:cNvPr id="14" name="object 14" descr=""/>
          <p:cNvSpPr/>
          <p:nvPr/>
        </p:nvSpPr>
        <p:spPr>
          <a:xfrm>
            <a:off x="540004" y="3132391"/>
            <a:ext cx="5998845" cy="1409065"/>
          </a:xfrm>
          <a:custGeom>
            <a:avLst/>
            <a:gdLst/>
            <a:ahLst/>
            <a:cxnLst/>
            <a:rect l="l" t="t" r="r" b="b"/>
            <a:pathLst>
              <a:path w="5998845" h="1409064">
                <a:moveTo>
                  <a:pt x="0" y="1408734"/>
                </a:moveTo>
                <a:lnTo>
                  <a:pt x="5998756" y="1408734"/>
                </a:lnTo>
                <a:lnTo>
                  <a:pt x="5998756" y="0"/>
                </a:lnTo>
                <a:lnTo>
                  <a:pt x="0" y="0"/>
                </a:lnTo>
                <a:lnTo>
                  <a:pt x="0" y="1408734"/>
                </a:lnTo>
                <a:close/>
              </a:path>
            </a:pathLst>
          </a:custGeom>
          <a:solidFill>
            <a:srgbClr val="E6EB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691725" y="3280866"/>
            <a:ext cx="2623185" cy="10509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R="5080">
              <a:lnSpc>
                <a:spcPct val="120400"/>
              </a:lnSpc>
              <a:spcBef>
                <a:spcPts val="155"/>
              </a:spcBef>
            </a:pPr>
            <a:r>
              <a:rPr dirty="0" sz="1300" b="1">
                <a:solidFill>
                  <a:srgbClr val="769ED4"/>
                </a:solidFill>
                <a:latin typeface="Calibri"/>
                <a:cs typeface="Calibri"/>
              </a:rPr>
              <a:t>Flood</a:t>
            </a:r>
            <a:r>
              <a:rPr dirty="0" sz="1300" spc="50" b="1">
                <a:solidFill>
                  <a:srgbClr val="769ED4"/>
                </a:solidFill>
                <a:latin typeface="Calibri"/>
                <a:cs typeface="Calibri"/>
              </a:rPr>
              <a:t> defence</a:t>
            </a:r>
            <a:r>
              <a:rPr dirty="0" sz="1300" spc="55" b="1">
                <a:solidFill>
                  <a:srgbClr val="769ED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769ED4"/>
                </a:solidFill>
                <a:latin typeface="Calibri"/>
                <a:cs typeface="Calibri"/>
              </a:rPr>
              <a:t>and</a:t>
            </a:r>
            <a:r>
              <a:rPr dirty="0" sz="1300" spc="45" b="1">
                <a:solidFill>
                  <a:srgbClr val="769ED4"/>
                </a:solidFill>
                <a:latin typeface="Calibri"/>
                <a:cs typeface="Calibri"/>
              </a:rPr>
              <a:t> </a:t>
            </a:r>
            <a:r>
              <a:rPr dirty="0" sz="1300" spc="50" b="1">
                <a:solidFill>
                  <a:srgbClr val="769ED4"/>
                </a:solidFill>
                <a:latin typeface="Calibri"/>
                <a:cs typeface="Calibri"/>
              </a:rPr>
              <a:t>the</a:t>
            </a:r>
            <a:r>
              <a:rPr dirty="0" sz="1300" spc="55" b="1">
                <a:solidFill>
                  <a:srgbClr val="769ED4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769ED4"/>
                </a:solidFill>
                <a:latin typeface="Calibri"/>
                <a:cs typeface="Calibri"/>
              </a:rPr>
              <a:t>environment </a:t>
            </a:r>
            <a:r>
              <a:rPr dirty="0" sz="1100">
                <a:latin typeface="Gill Sans MT"/>
                <a:cs typeface="Gill Sans MT"/>
              </a:rPr>
              <a:t>Build</a:t>
            </a:r>
            <a:r>
              <a:rPr dirty="0" sz="1100" spc="45">
                <a:latin typeface="Gill Sans MT"/>
                <a:cs typeface="Gill Sans MT"/>
              </a:rPr>
              <a:t> </a:t>
            </a:r>
            <a:r>
              <a:rPr dirty="0" sz="1100" spc="105">
                <a:latin typeface="Gill Sans MT"/>
                <a:cs typeface="Gill Sans MT"/>
              </a:rPr>
              <a:t>a</a:t>
            </a:r>
            <a:r>
              <a:rPr dirty="0" sz="1100" spc="4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flood</a:t>
            </a:r>
            <a:r>
              <a:rPr dirty="0" sz="1100" spc="45">
                <a:latin typeface="Gill Sans MT"/>
                <a:cs typeface="Gill Sans MT"/>
              </a:rPr>
              <a:t> </a:t>
            </a:r>
            <a:r>
              <a:rPr dirty="0" sz="1100" spc="60">
                <a:latin typeface="Gill Sans MT"/>
                <a:cs typeface="Gill Sans MT"/>
              </a:rPr>
              <a:t>defence</a:t>
            </a:r>
            <a:r>
              <a:rPr dirty="0" sz="1100" spc="2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</a:t>
            </a:r>
            <a:r>
              <a:rPr dirty="0" sz="1100" spc="5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protect</a:t>
            </a:r>
            <a:r>
              <a:rPr dirty="0" sz="1100" spc="45">
                <a:latin typeface="Gill Sans MT"/>
                <a:cs typeface="Gill Sans MT"/>
              </a:rPr>
              <a:t> </a:t>
            </a:r>
            <a:r>
              <a:rPr dirty="0" sz="1100" spc="105">
                <a:latin typeface="Gill Sans MT"/>
                <a:cs typeface="Gill Sans MT"/>
              </a:rPr>
              <a:t>a</a:t>
            </a:r>
            <a:r>
              <a:rPr dirty="0" sz="1100" spc="45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house. </a:t>
            </a:r>
            <a:r>
              <a:rPr dirty="0" sz="1100">
                <a:latin typeface="Gill Sans MT"/>
                <a:cs typeface="Gill Sans MT"/>
              </a:rPr>
              <a:t>Investigate</a:t>
            </a:r>
            <a:r>
              <a:rPr dirty="0" sz="1100" spc="24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river</a:t>
            </a:r>
            <a:r>
              <a:rPr dirty="0" sz="1100" spc="19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restoration.</a:t>
            </a:r>
            <a:endParaRPr sz="1100">
              <a:latin typeface="Gill Sans MT"/>
              <a:cs typeface="Gill Sans MT"/>
            </a:endParaRPr>
          </a:p>
          <a:p>
            <a:pPr marR="715010">
              <a:lnSpc>
                <a:spcPct val="100000"/>
              </a:lnSpc>
              <a:spcBef>
                <a:spcPts val="270"/>
              </a:spcBef>
            </a:pPr>
            <a:r>
              <a:rPr dirty="0" sz="1100" spc="-65">
                <a:latin typeface="Gill Sans MT"/>
                <a:cs typeface="Gill Sans MT"/>
              </a:rPr>
              <a:t>Try</a:t>
            </a:r>
            <a:r>
              <a:rPr dirty="0" sz="1100" spc="-4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town </a:t>
            </a:r>
            <a:r>
              <a:rPr dirty="0" sz="1100" spc="60">
                <a:latin typeface="Gill Sans MT"/>
                <a:cs typeface="Gill Sans MT"/>
              </a:rPr>
              <a:t>planning</a:t>
            </a:r>
            <a:r>
              <a:rPr dirty="0" sz="1100" spc="5">
                <a:latin typeface="Gill Sans MT"/>
                <a:cs typeface="Gill Sans MT"/>
              </a:rPr>
              <a:t> </a:t>
            </a:r>
            <a:r>
              <a:rPr dirty="0" sz="1100" spc="60">
                <a:latin typeface="Gill Sans MT"/>
                <a:cs typeface="Gill Sans MT"/>
              </a:rPr>
              <a:t>using</a:t>
            </a:r>
            <a:r>
              <a:rPr dirty="0" sz="1100" spc="5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natural </a:t>
            </a:r>
            <a:r>
              <a:rPr dirty="0" sz="1100">
                <a:latin typeface="Gill Sans MT"/>
                <a:cs typeface="Gill Sans MT"/>
              </a:rPr>
              <a:t>flood</a:t>
            </a:r>
            <a:r>
              <a:rPr dirty="0" sz="1100" spc="150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defences.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601140" y="3132391"/>
            <a:ext cx="2551430" cy="1409065"/>
          </a:xfrm>
          <a:prstGeom prst="rect">
            <a:avLst/>
          </a:prstGeom>
          <a:solidFill>
            <a:srgbClr val="E6EBF8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126364">
              <a:lnSpc>
                <a:spcPct val="100000"/>
              </a:lnSpc>
            </a:pPr>
            <a:r>
              <a:rPr dirty="0" sz="1300" b="1">
                <a:solidFill>
                  <a:srgbClr val="769ED4"/>
                </a:solidFill>
                <a:latin typeface="Calibri"/>
                <a:cs typeface="Calibri"/>
              </a:rPr>
              <a:t>Water</a:t>
            </a:r>
            <a:r>
              <a:rPr dirty="0" sz="1300" spc="95" b="1">
                <a:solidFill>
                  <a:srgbClr val="769ED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769ED4"/>
                </a:solidFill>
                <a:latin typeface="Calibri"/>
                <a:cs typeface="Calibri"/>
              </a:rPr>
              <a:t>and</a:t>
            </a:r>
            <a:r>
              <a:rPr dirty="0" sz="1300" spc="145" b="1">
                <a:solidFill>
                  <a:srgbClr val="769ED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769ED4"/>
                </a:solidFill>
                <a:latin typeface="Calibri"/>
                <a:cs typeface="Calibri"/>
              </a:rPr>
              <a:t>renewable</a:t>
            </a:r>
            <a:r>
              <a:rPr dirty="0" sz="1300" spc="145" b="1">
                <a:solidFill>
                  <a:srgbClr val="769ED4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769ED4"/>
                </a:solidFill>
                <a:latin typeface="Calibri"/>
                <a:cs typeface="Calibri"/>
              </a:rPr>
              <a:t>energy</a:t>
            </a:r>
            <a:endParaRPr sz="1300">
              <a:latin typeface="Calibri"/>
              <a:cs typeface="Calibri"/>
            </a:endParaRPr>
          </a:p>
          <a:p>
            <a:pPr marL="126364" marR="716915">
              <a:lnSpc>
                <a:spcPct val="100000"/>
              </a:lnSpc>
              <a:spcBef>
                <a:spcPts val="315"/>
              </a:spcBef>
            </a:pPr>
            <a:r>
              <a:rPr dirty="0" sz="1100">
                <a:latin typeface="Gill Sans MT"/>
                <a:cs typeface="Gill Sans MT"/>
              </a:rPr>
              <a:t>How</a:t>
            </a:r>
            <a:r>
              <a:rPr dirty="0" sz="1100" spc="5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do</a:t>
            </a:r>
            <a:r>
              <a:rPr dirty="0" sz="1100" spc="5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water</a:t>
            </a:r>
            <a:r>
              <a:rPr dirty="0" sz="1100" spc="1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levels</a:t>
            </a:r>
            <a:r>
              <a:rPr dirty="0" sz="1100" spc="55">
                <a:latin typeface="Gill Sans MT"/>
                <a:cs typeface="Gill Sans MT"/>
              </a:rPr>
              <a:t> </a:t>
            </a:r>
            <a:r>
              <a:rPr dirty="0" sz="1100" spc="65">
                <a:latin typeface="Gill Sans MT"/>
                <a:cs typeface="Gill Sans MT"/>
              </a:rPr>
              <a:t>change </a:t>
            </a:r>
            <a:r>
              <a:rPr dirty="0" sz="1100">
                <a:latin typeface="Gill Sans MT"/>
                <a:cs typeface="Gill Sans MT"/>
              </a:rPr>
              <a:t>when</a:t>
            </a:r>
            <a:r>
              <a:rPr dirty="0" sz="1100" spc="11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ice</a:t>
            </a:r>
            <a:r>
              <a:rPr dirty="0" sz="1100" spc="114">
                <a:latin typeface="Gill Sans MT"/>
                <a:cs typeface="Gill Sans MT"/>
              </a:rPr>
              <a:t> </a:t>
            </a:r>
            <a:r>
              <a:rPr dirty="0" sz="1100" spc="60">
                <a:latin typeface="Gill Sans MT"/>
                <a:cs typeface="Gill Sans MT"/>
              </a:rPr>
              <a:t>melts?</a:t>
            </a:r>
            <a:endParaRPr sz="1100">
              <a:latin typeface="Gill Sans MT"/>
              <a:cs typeface="Gill Sans MT"/>
            </a:endParaRPr>
          </a:p>
          <a:p>
            <a:pPr marL="126364">
              <a:lnSpc>
                <a:spcPct val="100000"/>
              </a:lnSpc>
              <a:spcBef>
                <a:spcPts val="270"/>
              </a:spcBef>
            </a:pPr>
            <a:r>
              <a:rPr dirty="0" sz="1100">
                <a:latin typeface="Gill Sans MT"/>
                <a:cs typeface="Gill Sans MT"/>
              </a:rPr>
              <a:t>Design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 spc="80">
                <a:latin typeface="Gill Sans MT"/>
                <a:cs typeface="Gill Sans MT"/>
              </a:rPr>
              <a:t>and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build</a:t>
            </a:r>
            <a:r>
              <a:rPr dirty="0" sz="1100" spc="65">
                <a:latin typeface="Gill Sans MT"/>
                <a:cs typeface="Gill Sans MT"/>
              </a:rPr>
              <a:t> </a:t>
            </a:r>
            <a:r>
              <a:rPr dirty="0" sz="1100" spc="105">
                <a:latin typeface="Gill Sans MT"/>
                <a:cs typeface="Gill Sans MT"/>
              </a:rPr>
              <a:t>a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water</a:t>
            </a:r>
            <a:r>
              <a:rPr dirty="0" sz="1100" spc="1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turbine.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12003" y="3621892"/>
            <a:ext cx="605790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769ED4"/>
                </a:solidFill>
                <a:latin typeface="Calibri"/>
                <a:cs typeface="Calibri"/>
              </a:rPr>
              <a:t>Milly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502877" y="3132391"/>
            <a:ext cx="5098415" cy="1409065"/>
            <a:chOff x="2502877" y="3132391"/>
            <a:chExt cx="5098415" cy="1409065"/>
          </a:xfrm>
        </p:grpSpPr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2877" y="3132391"/>
              <a:ext cx="1062367" cy="140872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8760" y="3132391"/>
              <a:ext cx="1062380" cy="1408734"/>
            </a:xfrm>
            <a:prstGeom prst="rect">
              <a:avLst/>
            </a:prstGeom>
          </p:spPr>
        </p:pic>
      </p:grpSp>
      <p:sp>
        <p:nvSpPr>
          <p:cNvPr id="21" name="object 21" descr=""/>
          <p:cNvSpPr/>
          <p:nvPr/>
        </p:nvSpPr>
        <p:spPr>
          <a:xfrm>
            <a:off x="540004" y="1296377"/>
            <a:ext cx="9611995" cy="1728470"/>
          </a:xfrm>
          <a:custGeom>
            <a:avLst/>
            <a:gdLst/>
            <a:ahLst/>
            <a:cxnLst/>
            <a:rect l="l" t="t" r="r" b="b"/>
            <a:pathLst>
              <a:path w="9611995" h="1728470">
                <a:moveTo>
                  <a:pt x="9611995" y="0"/>
                </a:moveTo>
                <a:lnTo>
                  <a:pt x="0" y="0"/>
                </a:lnTo>
                <a:lnTo>
                  <a:pt x="0" y="1728000"/>
                </a:lnTo>
                <a:lnTo>
                  <a:pt x="9611995" y="1728000"/>
                </a:lnTo>
                <a:lnTo>
                  <a:pt x="9611995" y="0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712003" y="2010515"/>
            <a:ext cx="590550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150" spc="110" b="1">
                <a:solidFill>
                  <a:srgbClr val="14C9CF"/>
                </a:solidFill>
                <a:latin typeface="Calibri"/>
                <a:cs typeface="Calibri"/>
              </a:rPr>
              <a:t>Lucy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709249" y="1533694"/>
            <a:ext cx="2695575" cy="118808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</a:pPr>
            <a:r>
              <a:rPr dirty="0" sz="1300" spc="70" b="1">
                <a:solidFill>
                  <a:srgbClr val="14C9CF"/>
                </a:solidFill>
                <a:latin typeface="Calibri"/>
                <a:cs typeface="Calibri"/>
              </a:rPr>
              <a:t>Plastics</a:t>
            </a:r>
            <a:r>
              <a:rPr dirty="0" sz="1300" spc="7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from</a:t>
            </a:r>
            <a:r>
              <a:rPr dirty="0" sz="1300" spc="7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35" b="1">
                <a:solidFill>
                  <a:srgbClr val="14C9CF"/>
                </a:solidFill>
                <a:latin typeface="Calibri"/>
                <a:cs typeface="Calibri"/>
              </a:rPr>
              <a:t>waste</a:t>
            </a:r>
            <a:endParaRPr sz="1300">
              <a:latin typeface="Calibri"/>
              <a:cs typeface="Calibri"/>
            </a:endParaRPr>
          </a:p>
          <a:p>
            <a:pPr marR="5080">
              <a:lnSpc>
                <a:spcPct val="106400"/>
              </a:lnSpc>
              <a:spcBef>
                <a:spcPts val="215"/>
              </a:spcBef>
            </a:pPr>
            <a:r>
              <a:rPr dirty="0" sz="1100">
                <a:latin typeface="Gill Sans MT"/>
                <a:cs typeface="Gill Sans MT"/>
              </a:rPr>
              <a:t>How</a:t>
            </a:r>
            <a:r>
              <a:rPr dirty="0" sz="1100" spc="-35">
                <a:latin typeface="Gill Sans MT"/>
                <a:cs typeface="Gill Sans MT"/>
              </a:rPr>
              <a:t> </a:t>
            </a:r>
            <a:r>
              <a:rPr dirty="0" sz="1100" spc="50">
                <a:latin typeface="Gill Sans MT"/>
                <a:cs typeface="Gill Sans MT"/>
              </a:rPr>
              <a:t>does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plastic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65">
                <a:latin typeface="Gill Sans MT"/>
                <a:cs typeface="Gill Sans MT"/>
              </a:rPr>
              <a:t>end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70">
                <a:latin typeface="Gill Sans MT"/>
                <a:cs typeface="Gill Sans MT"/>
              </a:rPr>
              <a:t>up</a:t>
            </a:r>
            <a:r>
              <a:rPr dirty="0" sz="1100" spc="-3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in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our</a:t>
            </a:r>
            <a:r>
              <a:rPr dirty="0" sz="1100" spc="-55">
                <a:latin typeface="Gill Sans MT"/>
                <a:cs typeface="Gill Sans MT"/>
              </a:rPr>
              <a:t> </a:t>
            </a:r>
            <a:r>
              <a:rPr dirty="0" sz="1100" spc="60">
                <a:latin typeface="Gill Sans MT"/>
                <a:cs typeface="Gill Sans MT"/>
              </a:rPr>
              <a:t>oceans? </a:t>
            </a:r>
            <a:r>
              <a:rPr dirty="0" sz="1100">
                <a:latin typeface="Gill Sans MT"/>
                <a:cs typeface="Gill Sans MT"/>
              </a:rPr>
              <a:t>Degradable,</a:t>
            </a:r>
            <a:r>
              <a:rPr dirty="0" sz="1100" spc="25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biodegradable</a:t>
            </a:r>
            <a:r>
              <a:rPr dirty="0" sz="1100" spc="120">
                <a:latin typeface="Gill Sans MT"/>
                <a:cs typeface="Gill Sans MT"/>
              </a:rPr>
              <a:t> </a:t>
            </a:r>
            <a:r>
              <a:rPr dirty="0" sz="1100" spc="-40">
                <a:latin typeface="Gill Sans MT"/>
                <a:cs typeface="Gill Sans MT"/>
              </a:rPr>
              <a:t>or</a:t>
            </a:r>
            <a:r>
              <a:rPr dirty="0" sz="1100" spc="70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compostable? </a:t>
            </a:r>
            <a:r>
              <a:rPr dirty="0" sz="1100">
                <a:latin typeface="Gill Sans MT"/>
                <a:cs typeface="Gill Sans MT"/>
              </a:rPr>
              <a:t>Test</a:t>
            </a:r>
            <a:r>
              <a:rPr dirty="0" sz="1100" spc="-20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biodegradable</a:t>
            </a:r>
            <a:r>
              <a:rPr dirty="0" sz="1100" spc="-2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plastic.</a:t>
            </a:r>
            <a:endParaRPr sz="1100">
              <a:latin typeface="Gill Sans MT"/>
              <a:cs typeface="Gill Sans MT"/>
            </a:endParaRPr>
          </a:p>
          <a:p>
            <a:pPr marR="860425">
              <a:lnSpc>
                <a:spcPct val="106400"/>
              </a:lnSpc>
            </a:pPr>
            <a:r>
              <a:rPr dirty="0" sz="1100" spc="55">
                <a:latin typeface="Gill Sans MT"/>
                <a:cs typeface="Gill Sans MT"/>
              </a:rPr>
              <a:t>Making </a:t>
            </a:r>
            <a:r>
              <a:rPr dirty="0" sz="1100">
                <a:latin typeface="Gill Sans MT"/>
                <a:cs typeface="Gill Sans MT"/>
              </a:rPr>
              <a:t>potato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plastic</a:t>
            </a:r>
            <a:r>
              <a:rPr dirty="0" sz="1100" spc="4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toys. </a:t>
            </a:r>
            <a:r>
              <a:rPr dirty="0" sz="1100" spc="55">
                <a:latin typeface="Gill Sans MT"/>
                <a:cs typeface="Gill Sans MT"/>
              </a:rPr>
              <a:t>Making</a:t>
            </a:r>
            <a:r>
              <a:rPr dirty="0" sz="1100" spc="-10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biodegradable</a:t>
            </a:r>
            <a:r>
              <a:rPr dirty="0" sz="1100" spc="-10">
                <a:latin typeface="Gill Sans MT"/>
                <a:cs typeface="Gill Sans MT"/>
              </a:rPr>
              <a:t> cutlery.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727609" y="1537145"/>
            <a:ext cx="2277745" cy="118808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R="165100">
              <a:lnSpc>
                <a:spcPct val="109600"/>
              </a:lnSpc>
              <a:spcBef>
                <a:spcPts val="305"/>
              </a:spcBef>
            </a:pPr>
            <a:r>
              <a:rPr dirty="0" sz="1300" spc="55" b="1">
                <a:solidFill>
                  <a:srgbClr val="14C9CF"/>
                </a:solidFill>
                <a:latin typeface="Calibri"/>
                <a:cs typeface="Calibri"/>
              </a:rPr>
              <a:t>Protecting</a:t>
            </a:r>
            <a:r>
              <a:rPr dirty="0" sz="1300" spc="9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rivers</a:t>
            </a:r>
            <a:r>
              <a:rPr dirty="0" sz="1300" spc="9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and</a:t>
            </a:r>
            <a:r>
              <a:rPr dirty="0" sz="1300" spc="9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50" b="1">
                <a:solidFill>
                  <a:srgbClr val="14C9CF"/>
                </a:solidFill>
                <a:latin typeface="Calibri"/>
                <a:cs typeface="Calibri"/>
              </a:rPr>
              <a:t>oceans </a:t>
            </a:r>
            <a:r>
              <a:rPr dirty="0" sz="1100">
                <a:latin typeface="Gill Sans MT"/>
                <a:cs typeface="Gill Sans MT"/>
              </a:rPr>
              <a:t>Explore</a:t>
            </a:r>
            <a:r>
              <a:rPr dirty="0" sz="1100" spc="-45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the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70">
                <a:latin typeface="Gill Sans MT"/>
                <a:cs typeface="Gill Sans MT"/>
              </a:rPr>
              <a:t>impact</a:t>
            </a:r>
            <a:r>
              <a:rPr dirty="0" sz="1100" spc="-25">
                <a:latin typeface="Gill Sans MT"/>
                <a:cs typeface="Gill Sans MT"/>
              </a:rPr>
              <a:t> </a:t>
            </a:r>
            <a:r>
              <a:rPr dirty="0" sz="1100" spc="50">
                <a:latin typeface="Gill Sans MT"/>
                <a:cs typeface="Gill Sans MT"/>
              </a:rPr>
              <a:t>of</a:t>
            </a:r>
            <a:r>
              <a:rPr dirty="0" sz="1100" spc="-55">
                <a:latin typeface="Gill Sans MT"/>
                <a:cs typeface="Gill Sans MT"/>
              </a:rPr>
              <a:t> </a:t>
            </a:r>
            <a:r>
              <a:rPr dirty="0" sz="1100" spc="35">
                <a:latin typeface="Gill Sans MT"/>
                <a:cs typeface="Gill Sans MT"/>
              </a:rPr>
              <a:t>invasive </a:t>
            </a:r>
            <a:r>
              <a:rPr dirty="0" sz="1100" spc="55">
                <a:latin typeface="Gill Sans MT"/>
                <a:cs typeface="Gill Sans MT"/>
              </a:rPr>
              <a:t>species</a:t>
            </a:r>
            <a:r>
              <a:rPr dirty="0" sz="1100" spc="-1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on</a:t>
            </a:r>
            <a:r>
              <a:rPr dirty="0" sz="1100" spc="-10">
                <a:latin typeface="Gill Sans MT"/>
                <a:cs typeface="Gill Sans MT"/>
              </a:rPr>
              <a:t> </a:t>
            </a:r>
            <a:r>
              <a:rPr dirty="0" sz="1100" spc="85">
                <a:latin typeface="Gill Sans MT"/>
                <a:cs typeface="Gill Sans MT"/>
              </a:rPr>
              <a:t>an</a:t>
            </a:r>
            <a:r>
              <a:rPr dirty="0" sz="1100" spc="-5">
                <a:latin typeface="Gill Sans MT"/>
                <a:cs typeface="Gill Sans MT"/>
              </a:rPr>
              <a:t> </a:t>
            </a:r>
            <a:r>
              <a:rPr dirty="0" sz="1100" spc="40">
                <a:latin typeface="Gill Sans MT"/>
                <a:cs typeface="Gill Sans MT"/>
              </a:rPr>
              <a:t>ecosystem.</a:t>
            </a:r>
            <a:endParaRPr sz="1100">
              <a:latin typeface="Gill Sans MT"/>
              <a:cs typeface="Gill Sans MT"/>
            </a:endParaRPr>
          </a:p>
          <a:p>
            <a:pPr marR="5080">
              <a:lnSpc>
                <a:spcPct val="100000"/>
              </a:lnSpc>
              <a:spcBef>
                <a:spcPts val="340"/>
              </a:spcBef>
            </a:pPr>
            <a:r>
              <a:rPr dirty="0" sz="1100">
                <a:latin typeface="Gill Sans MT"/>
                <a:cs typeface="Gill Sans MT"/>
              </a:rPr>
              <a:t>Model</a:t>
            </a:r>
            <a:r>
              <a:rPr dirty="0" sz="1100" spc="10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biodiversity</a:t>
            </a:r>
            <a:r>
              <a:rPr dirty="0" sz="1100" spc="70">
                <a:latin typeface="Gill Sans MT"/>
                <a:cs typeface="Gill Sans MT"/>
              </a:rPr>
              <a:t> </a:t>
            </a:r>
            <a:r>
              <a:rPr dirty="0" sz="1100" spc="80">
                <a:latin typeface="Gill Sans MT"/>
                <a:cs typeface="Gill Sans MT"/>
              </a:rPr>
              <a:t>and</a:t>
            </a:r>
            <a:r>
              <a:rPr dirty="0" sz="1100" spc="100">
                <a:latin typeface="Gill Sans MT"/>
                <a:cs typeface="Gill Sans MT"/>
              </a:rPr>
              <a:t> </a:t>
            </a:r>
            <a:r>
              <a:rPr dirty="0" sz="1100" spc="60">
                <a:latin typeface="Gill Sans MT"/>
                <a:cs typeface="Gill Sans MT"/>
              </a:rPr>
              <a:t>use</a:t>
            </a:r>
            <a:r>
              <a:rPr dirty="0" sz="1100" spc="100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a </a:t>
            </a:r>
            <a:r>
              <a:rPr dirty="0" sz="1100">
                <a:latin typeface="Gill Sans MT"/>
                <a:cs typeface="Gill Sans MT"/>
              </a:rPr>
              <a:t>biodiversity</a:t>
            </a:r>
            <a:r>
              <a:rPr dirty="0" sz="1100" spc="5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index</a:t>
            </a:r>
            <a:r>
              <a:rPr dirty="0" sz="1100" spc="6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</a:t>
            </a:r>
            <a:r>
              <a:rPr dirty="0" sz="1100" spc="85">
                <a:latin typeface="Gill Sans MT"/>
                <a:cs typeface="Gill Sans MT"/>
              </a:rPr>
              <a:t> </a:t>
            </a:r>
            <a:r>
              <a:rPr dirty="0" sz="1100" spc="60">
                <a:latin typeface="Gill Sans MT"/>
                <a:cs typeface="Gill Sans MT"/>
              </a:rPr>
              <a:t>find</a:t>
            </a:r>
            <a:r>
              <a:rPr dirty="0" sz="1100" spc="8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out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</a:t>
            </a:r>
            <a:r>
              <a:rPr dirty="0" sz="1100" spc="85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show </a:t>
            </a:r>
            <a:r>
              <a:rPr dirty="0" sz="1100">
                <a:latin typeface="Gill Sans MT"/>
                <a:cs typeface="Gill Sans MT"/>
              </a:rPr>
              <a:t>‘species</a:t>
            </a:r>
            <a:r>
              <a:rPr dirty="0" sz="1100" spc="7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rich’</a:t>
            </a:r>
            <a:r>
              <a:rPr dirty="0" sz="1100" spc="-15">
                <a:latin typeface="Gill Sans MT"/>
                <a:cs typeface="Gill Sans MT"/>
              </a:rPr>
              <a:t> </a:t>
            </a:r>
            <a:r>
              <a:rPr dirty="0" sz="1100" spc="105">
                <a:latin typeface="Gill Sans MT"/>
                <a:cs typeface="Gill Sans MT"/>
              </a:rPr>
              <a:t>a</a:t>
            </a:r>
            <a:r>
              <a:rPr dirty="0" sz="1100" spc="75">
                <a:latin typeface="Gill Sans MT"/>
                <a:cs typeface="Gill Sans MT"/>
              </a:rPr>
              <a:t> </a:t>
            </a:r>
            <a:r>
              <a:rPr dirty="0" sz="1100" spc="65">
                <a:latin typeface="Gill Sans MT"/>
                <a:cs typeface="Gill Sans MT"/>
              </a:rPr>
              <a:t>habitat</a:t>
            </a:r>
            <a:r>
              <a:rPr dirty="0" sz="1100" spc="70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is.</a:t>
            </a:r>
            <a:endParaRPr sz="1100">
              <a:latin typeface="Gill Sans MT"/>
              <a:cs typeface="Gill Sans MT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2502877" y="1296390"/>
            <a:ext cx="5098415" cy="1728470"/>
            <a:chOff x="2502877" y="1296390"/>
            <a:chExt cx="5098415" cy="1728470"/>
          </a:xfrm>
        </p:grpSpPr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2877" y="1296390"/>
              <a:ext cx="1062367" cy="172799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8760" y="1296390"/>
              <a:ext cx="1062367" cy="1727993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2538054" y="6100600"/>
            <a:ext cx="991869" cy="965835"/>
            <a:chOff x="2538054" y="6100600"/>
            <a:chExt cx="991869" cy="965835"/>
          </a:xfrm>
        </p:grpSpPr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1576" y="6103800"/>
              <a:ext cx="984338" cy="95966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8054" y="6100600"/>
              <a:ext cx="991387" cy="965708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 rot="21540000">
            <a:off x="2655084" y="6492486"/>
            <a:ext cx="78369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0"/>
              </a:lnSpc>
            </a:pPr>
            <a:r>
              <a:rPr dirty="0" sz="1200" spc="35" b="1">
                <a:solidFill>
                  <a:srgbClr val="FFFFFF"/>
                </a:solidFill>
                <a:latin typeface="Calibri"/>
                <a:cs typeface="Calibri"/>
              </a:rPr>
              <a:t>Innov</a:t>
            </a:r>
            <a:r>
              <a:rPr dirty="0" baseline="2314" sz="1800" spc="52" b="1">
                <a:solidFill>
                  <a:srgbClr val="FFFFFF"/>
                </a:solidFill>
                <a:latin typeface="Calibri"/>
                <a:cs typeface="Calibri"/>
              </a:rPr>
              <a:t>ation</a:t>
            </a:r>
            <a:endParaRPr baseline="2314" sz="18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768028" y="6617492"/>
            <a:ext cx="650240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2645" sz="1575" spc="52" b="1">
                <a:solidFill>
                  <a:srgbClr val="282827"/>
                </a:solidFill>
                <a:latin typeface="Calibri"/>
                <a:cs typeface="Calibri"/>
              </a:rPr>
              <a:t>Challe</a:t>
            </a:r>
            <a:r>
              <a:rPr dirty="0" sz="1050" spc="35" b="1">
                <a:solidFill>
                  <a:srgbClr val="282827"/>
                </a:solidFill>
                <a:latin typeface="Calibri"/>
                <a:cs typeface="Calibri"/>
              </a:rPr>
              <a:t>nge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836686" y="7113761"/>
            <a:ext cx="13284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5555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WATER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3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2390254"/>
            <a:ext cx="9611994" cy="30886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540004" y="3716324"/>
            <a:ext cx="9611995" cy="1017269"/>
          </a:xfrm>
          <a:custGeom>
            <a:avLst/>
            <a:gdLst/>
            <a:ahLst/>
            <a:cxnLst/>
            <a:rect l="l" t="t" r="r" b="b"/>
            <a:pathLst>
              <a:path w="9611995" h="1017270">
                <a:moveTo>
                  <a:pt x="9611995" y="0"/>
                </a:moveTo>
                <a:lnTo>
                  <a:pt x="3023997" y="0"/>
                </a:lnTo>
                <a:lnTo>
                  <a:pt x="2303996" y="0"/>
                </a:lnTo>
                <a:lnTo>
                  <a:pt x="1295996" y="0"/>
                </a:lnTo>
                <a:lnTo>
                  <a:pt x="0" y="0"/>
                </a:lnTo>
                <a:lnTo>
                  <a:pt x="0" y="1017206"/>
                </a:lnTo>
                <a:lnTo>
                  <a:pt x="1295996" y="1017206"/>
                </a:lnTo>
                <a:lnTo>
                  <a:pt x="2303996" y="1017206"/>
                </a:lnTo>
                <a:lnTo>
                  <a:pt x="3023997" y="1017206"/>
                </a:lnTo>
                <a:lnTo>
                  <a:pt x="9611995" y="1017206"/>
                </a:lnTo>
                <a:lnTo>
                  <a:pt x="9611995" y="0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40004" y="5035257"/>
            <a:ext cx="9611995" cy="659765"/>
          </a:xfrm>
          <a:custGeom>
            <a:avLst/>
            <a:gdLst/>
            <a:ahLst/>
            <a:cxnLst/>
            <a:rect l="l" t="t" r="r" b="b"/>
            <a:pathLst>
              <a:path w="9611995" h="659764">
                <a:moveTo>
                  <a:pt x="9611995" y="0"/>
                </a:moveTo>
                <a:lnTo>
                  <a:pt x="3023997" y="0"/>
                </a:lnTo>
                <a:lnTo>
                  <a:pt x="2303996" y="0"/>
                </a:lnTo>
                <a:lnTo>
                  <a:pt x="1295996" y="0"/>
                </a:lnTo>
                <a:lnTo>
                  <a:pt x="0" y="0"/>
                </a:lnTo>
                <a:lnTo>
                  <a:pt x="0" y="659460"/>
                </a:lnTo>
                <a:lnTo>
                  <a:pt x="1295996" y="659460"/>
                </a:lnTo>
                <a:lnTo>
                  <a:pt x="2303996" y="659472"/>
                </a:lnTo>
                <a:lnTo>
                  <a:pt x="3023997" y="659472"/>
                </a:lnTo>
                <a:lnTo>
                  <a:pt x="9611995" y="659472"/>
                </a:lnTo>
                <a:lnTo>
                  <a:pt x="9611995" y="0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40004" y="6354190"/>
            <a:ext cx="9611995" cy="659765"/>
          </a:xfrm>
          <a:custGeom>
            <a:avLst/>
            <a:gdLst/>
            <a:ahLst/>
            <a:cxnLst/>
            <a:rect l="l" t="t" r="r" b="b"/>
            <a:pathLst>
              <a:path w="9611995" h="659765">
                <a:moveTo>
                  <a:pt x="9611995" y="0"/>
                </a:moveTo>
                <a:lnTo>
                  <a:pt x="3023997" y="0"/>
                </a:lnTo>
                <a:lnTo>
                  <a:pt x="2303996" y="0"/>
                </a:lnTo>
                <a:lnTo>
                  <a:pt x="1295996" y="0"/>
                </a:lnTo>
                <a:lnTo>
                  <a:pt x="0" y="0"/>
                </a:lnTo>
                <a:lnTo>
                  <a:pt x="0" y="659472"/>
                </a:lnTo>
                <a:lnTo>
                  <a:pt x="1295996" y="659472"/>
                </a:lnTo>
                <a:lnTo>
                  <a:pt x="2303996" y="659472"/>
                </a:lnTo>
                <a:lnTo>
                  <a:pt x="3023997" y="659472"/>
                </a:lnTo>
                <a:lnTo>
                  <a:pt x="9611995" y="659472"/>
                </a:lnTo>
                <a:lnTo>
                  <a:pt x="9611995" y="0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540000" y="3713149"/>
            <a:ext cx="9611995" cy="6350"/>
            <a:chOff x="540000" y="3713149"/>
            <a:chExt cx="9611995" cy="6350"/>
          </a:xfrm>
        </p:grpSpPr>
        <p:sp>
          <p:nvSpPr>
            <p:cNvPr id="7" name="object 7" descr=""/>
            <p:cNvSpPr/>
            <p:nvPr/>
          </p:nvSpPr>
          <p:spPr>
            <a:xfrm>
              <a:off x="540000" y="3716324"/>
              <a:ext cx="1296035" cy="0"/>
            </a:xfrm>
            <a:custGeom>
              <a:avLst/>
              <a:gdLst/>
              <a:ahLst/>
              <a:cxnLst/>
              <a:rect l="l" t="t" r="r" b="b"/>
              <a:pathLst>
                <a:path w="1296035" h="0">
                  <a:moveTo>
                    <a:pt x="0" y="0"/>
                  </a:moveTo>
                  <a:lnTo>
                    <a:pt x="129599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835999" y="3716324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80" h="0">
                  <a:moveTo>
                    <a:pt x="0" y="0"/>
                  </a:moveTo>
                  <a:lnTo>
                    <a:pt x="1007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843999" y="3716324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 h="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63999" y="3716324"/>
              <a:ext cx="6588125" cy="0"/>
            </a:xfrm>
            <a:custGeom>
              <a:avLst/>
              <a:gdLst/>
              <a:ahLst/>
              <a:cxnLst/>
              <a:rect l="l" t="t" r="r" b="b"/>
              <a:pathLst>
                <a:path w="6588125" h="0">
                  <a:moveTo>
                    <a:pt x="0" y="0"/>
                  </a:moveTo>
                  <a:lnTo>
                    <a:pt x="6587998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540000" y="4730356"/>
            <a:ext cx="9611995" cy="6350"/>
            <a:chOff x="540000" y="4730356"/>
            <a:chExt cx="9611995" cy="6350"/>
          </a:xfrm>
        </p:grpSpPr>
        <p:sp>
          <p:nvSpPr>
            <p:cNvPr id="12" name="object 12" descr=""/>
            <p:cNvSpPr/>
            <p:nvPr/>
          </p:nvSpPr>
          <p:spPr>
            <a:xfrm>
              <a:off x="540000" y="4733531"/>
              <a:ext cx="1296035" cy="0"/>
            </a:xfrm>
            <a:custGeom>
              <a:avLst/>
              <a:gdLst/>
              <a:ahLst/>
              <a:cxnLst/>
              <a:rect l="l" t="t" r="r" b="b"/>
              <a:pathLst>
                <a:path w="1296035" h="0">
                  <a:moveTo>
                    <a:pt x="0" y="0"/>
                  </a:moveTo>
                  <a:lnTo>
                    <a:pt x="129599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835999" y="4733531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80" h="0">
                  <a:moveTo>
                    <a:pt x="0" y="0"/>
                  </a:moveTo>
                  <a:lnTo>
                    <a:pt x="1007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843999" y="4733531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 h="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563999" y="4733531"/>
              <a:ext cx="6588125" cy="0"/>
            </a:xfrm>
            <a:custGeom>
              <a:avLst/>
              <a:gdLst/>
              <a:ahLst/>
              <a:cxnLst/>
              <a:rect l="l" t="t" r="r" b="b"/>
              <a:pathLst>
                <a:path w="6588125" h="0">
                  <a:moveTo>
                    <a:pt x="0" y="0"/>
                  </a:moveTo>
                  <a:lnTo>
                    <a:pt x="6587998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540000" y="5032081"/>
            <a:ext cx="9611995" cy="6350"/>
            <a:chOff x="540000" y="5032081"/>
            <a:chExt cx="9611995" cy="6350"/>
          </a:xfrm>
        </p:grpSpPr>
        <p:sp>
          <p:nvSpPr>
            <p:cNvPr id="17" name="object 17" descr=""/>
            <p:cNvSpPr/>
            <p:nvPr/>
          </p:nvSpPr>
          <p:spPr>
            <a:xfrm>
              <a:off x="540000" y="5035256"/>
              <a:ext cx="1296035" cy="0"/>
            </a:xfrm>
            <a:custGeom>
              <a:avLst/>
              <a:gdLst/>
              <a:ahLst/>
              <a:cxnLst/>
              <a:rect l="l" t="t" r="r" b="b"/>
              <a:pathLst>
                <a:path w="1296035" h="0">
                  <a:moveTo>
                    <a:pt x="0" y="0"/>
                  </a:moveTo>
                  <a:lnTo>
                    <a:pt x="129599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835999" y="5035256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80" h="0">
                  <a:moveTo>
                    <a:pt x="0" y="0"/>
                  </a:moveTo>
                  <a:lnTo>
                    <a:pt x="1007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843999" y="5035256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 h="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563999" y="5035256"/>
              <a:ext cx="6588125" cy="0"/>
            </a:xfrm>
            <a:custGeom>
              <a:avLst/>
              <a:gdLst/>
              <a:ahLst/>
              <a:cxnLst/>
              <a:rect l="l" t="t" r="r" b="b"/>
              <a:pathLst>
                <a:path w="6588125" h="0">
                  <a:moveTo>
                    <a:pt x="0" y="0"/>
                  </a:moveTo>
                  <a:lnTo>
                    <a:pt x="6587998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540000" y="5691548"/>
            <a:ext cx="9611995" cy="6350"/>
            <a:chOff x="540000" y="5691548"/>
            <a:chExt cx="9611995" cy="6350"/>
          </a:xfrm>
        </p:grpSpPr>
        <p:sp>
          <p:nvSpPr>
            <p:cNvPr id="22" name="object 22" descr=""/>
            <p:cNvSpPr/>
            <p:nvPr/>
          </p:nvSpPr>
          <p:spPr>
            <a:xfrm>
              <a:off x="540000" y="5694723"/>
              <a:ext cx="1296035" cy="0"/>
            </a:xfrm>
            <a:custGeom>
              <a:avLst/>
              <a:gdLst/>
              <a:ahLst/>
              <a:cxnLst/>
              <a:rect l="l" t="t" r="r" b="b"/>
              <a:pathLst>
                <a:path w="1296035" h="0">
                  <a:moveTo>
                    <a:pt x="0" y="0"/>
                  </a:moveTo>
                  <a:lnTo>
                    <a:pt x="129599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835999" y="5694723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80" h="0">
                  <a:moveTo>
                    <a:pt x="0" y="0"/>
                  </a:moveTo>
                  <a:lnTo>
                    <a:pt x="1007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843999" y="5694723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 h="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563999" y="5694723"/>
              <a:ext cx="6588125" cy="0"/>
            </a:xfrm>
            <a:custGeom>
              <a:avLst/>
              <a:gdLst/>
              <a:ahLst/>
              <a:cxnLst/>
              <a:rect l="l" t="t" r="r" b="b"/>
              <a:pathLst>
                <a:path w="6588125" h="0">
                  <a:moveTo>
                    <a:pt x="0" y="0"/>
                  </a:moveTo>
                  <a:lnTo>
                    <a:pt x="6587998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540000" y="6351013"/>
            <a:ext cx="9611995" cy="6350"/>
            <a:chOff x="540000" y="6351013"/>
            <a:chExt cx="9611995" cy="6350"/>
          </a:xfrm>
        </p:grpSpPr>
        <p:sp>
          <p:nvSpPr>
            <p:cNvPr id="27" name="object 27" descr=""/>
            <p:cNvSpPr/>
            <p:nvPr/>
          </p:nvSpPr>
          <p:spPr>
            <a:xfrm>
              <a:off x="540000" y="6354188"/>
              <a:ext cx="1296035" cy="0"/>
            </a:xfrm>
            <a:custGeom>
              <a:avLst/>
              <a:gdLst/>
              <a:ahLst/>
              <a:cxnLst/>
              <a:rect l="l" t="t" r="r" b="b"/>
              <a:pathLst>
                <a:path w="1296035" h="0">
                  <a:moveTo>
                    <a:pt x="0" y="0"/>
                  </a:moveTo>
                  <a:lnTo>
                    <a:pt x="129599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835999" y="6354188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80" h="0">
                  <a:moveTo>
                    <a:pt x="0" y="0"/>
                  </a:moveTo>
                  <a:lnTo>
                    <a:pt x="1007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843999" y="6354188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 h="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563999" y="6354188"/>
              <a:ext cx="6588125" cy="0"/>
            </a:xfrm>
            <a:custGeom>
              <a:avLst/>
              <a:gdLst/>
              <a:ahLst/>
              <a:cxnLst/>
              <a:rect l="l" t="t" r="r" b="b"/>
              <a:pathLst>
                <a:path w="6588125" h="0">
                  <a:moveTo>
                    <a:pt x="0" y="0"/>
                  </a:moveTo>
                  <a:lnTo>
                    <a:pt x="6587998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540000" y="7010479"/>
            <a:ext cx="9611995" cy="6350"/>
            <a:chOff x="540000" y="7010479"/>
            <a:chExt cx="9611995" cy="6350"/>
          </a:xfrm>
        </p:grpSpPr>
        <p:sp>
          <p:nvSpPr>
            <p:cNvPr id="32" name="object 32" descr=""/>
            <p:cNvSpPr/>
            <p:nvPr/>
          </p:nvSpPr>
          <p:spPr>
            <a:xfrm>
              <a:off x="540000" y="7013654"/>
              <a:ext cx="1296035" cy="0"/>
            </a:xfrm>
            <a:custGeom>
              <a:avLst/>
              <a:gdLst/>
              <a:ahLst/>
              <a:cxnLst/>
              <a:rect l="l" t="t" r="r" b="b"/>
              <a:pathLst>
                <a:path w="1296035" h="0">
                  <a:moveTo>
                    <a:pt x="0" y="0"/>
                  </a:moveTo>
                  <a:lnTo>
                    <a:pt x="129599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835999" y="7013654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80" h="0">
                  <a:moveTo>
                    <a:pt x="0" y="0"/>
                  </a:moveTo>
                  <a:lnTo>
                    <a:pt x="1007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843999" y="7013654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 h="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563999" y="7013654"/>
              <a:ext cx="6588125" cy="0"/>
            </a:xfrm>
            <a:custGeom>
              <a:avLst/>
              <a:gdLst/>
              <a:ahLst/>
              <a:cxnLst/>
              <a:rect l="l" t="t" r="r" b="b"/>
              <a:pathLst>
                <a:path w="6588125" h="0">
                  <a:moveTo>
                    <a:pt x="0" y="0"/>
                  </a:moveTo>
                  <a:lnTo>
                    <a:pt x="6587998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960033" y="2454592"/>
            <a:ext cx="45847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-10" b="1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116187" y="2454592"/>
            <a:ext cx="44767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45" b="1">
                <a:solidFill>
                  <a:srgbClr val="FFFFFF"/>
                </a:solidFill>
                <a:latin typeface="Calibri"/>
                <a:cs typeface="Calibri"/>
              </a:rPr>
              <a:t>Subject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914611" y="2454592"/>
            <a:ext cx="57912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r>
              <a:rPr dirty="0" sz="95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400408" y="2454592"/>
            <a:ext cx="915669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b="1">
                <a:solidFill>
                  <a:srgbClr val="FFFFFF"/>
                </a:solidFill>
                <a:latin typeface="Calibri"/>
                <a:cs typeface="Calibri"/>
              </a:rPr>
              <a:t>Curriculum</a:t>
            </a:r>
            <a:r>
              <a:rPr dirty="0" sz="950" spc="4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Calibri"/>
                <a:cs typeface="Calibri"/>
              </a:rPr>
              <a:t>links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99300" y="2765842"/>
            <a:ext cx="103314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Plastics</a:t>
            </a:r>
            <a:r>
              <a:rPr dirty="0" sz="900" spc="23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from</a:t>
            </a:r>
            <a:r>
              <a:rPr dirty="0" sz="900" spc="23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waste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895348" y="2765842"/>
            <a:ext cx="3975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0" i="1">
                <a:latin typeface="Gill Sans MT"/>
                <a:cs typeface="Gill Sans MT"/>
              </a:rPr>
              <a:t>Science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903359" y="2765842"/>
            <a:ext cx="3714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40">
                <a:latin typeface="Gill Sans MT"/>
                <a:cs typeface="Gill Sans MT"/>
              </a:rPr>
              <a:t>11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5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14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623335" y="2765842"/>
            <a:ext cx="6140450" cy="87820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dirty="0" sz="900">
                <a:latin typeface="Gill Sans MT"/>
                <a:cs typeface="Gill Sans MT"/>
              </a:rPr>
              <a:t>By</a:t>
            </a:r>
            <a:r>
              <a:rPr dirty="0" sz="900" spc="7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contributing</a:t>
            </a:r>
            <a:r>
              <a:rPr dirty="0" sz="900" spc="8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investigations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into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familiar</a:t>
            </a:r>
            <a:r>
              <a:rPr dirty="0" sz="900" spc="70">
                <a:latin typeface="Gill Sans MT"/>
                <a:cs typeface="Gill Sans MT"/>
              </a:rPr>
              <a:t> </a:t>
            </a:r>
            <a:r>
              <a:rPr dirty="0" sz="900" spc="60">
                <a:latin typeface="Gill Sans MT"/>
                <a:cs typeface="Gill Sans MT"/>
              </a:rPr>
              <a:t>changes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in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 spc="55">
                <a:latin typeface="Gill Sans MT"/>
                <a:cs typeface="Gill Sans MT"/>
              </a:rPr>
              <a:t>substances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produce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other</a:t>
            </a:r>
            <a:r>
              <a:rPr dirty="0" sz="900" spc="65">
                <a:latin typeface="Gill Sans MT"/>
                <a:cs typeface="Gill Sans MT"/>
              </a:rPr>
              <a:t> </a:t>
            </a:r>
            <a:r>
              <a:rPr dirty="0" sz="900" spc="50">
                <a:latin typeface="Gill Sans MT"/>
                <a:cs typeface="Gill Sans MT"/>
              </a:rPr>
              <a:t>substances,</a:t>
            </a:r>
            <a:r>
              <a:rPr dirty="0" sz="900" spc="3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describe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how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-10">
                <a:latin typeface="Gill Sans MT"/>
                <a:cs typeface="Gill Sans MT"/>
              </a:rPr>
              <a:t>their </a:t>
            </a:r>
            <a:r>
              <a:rPr dirty="0" sz="900">
                <a:latin typeface="Gill Sans MT"/>
                <a:cs typeface="Gill Sans MT"/>
              </a:rPr>
              <a:t>characteristics</a:t>
            </a:r>
            <a:r>
              <a:rPr dirty="0" sz="900" spc="32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have</a:t>
            </a:r>
            <a:r>
              <a:rPr dirty="0" sz="900" spc="320">
                <a:latin typeface="Gill Sans MT"/>
                <a:cs typeface="Gill Sans MT"/>
              </a:rPr>
              <a:t> </a:t>
            </a:r>
            <a:r>
              <a:rPr dirty="0" sz="900" spc="40">
                <a:latin typeface="Gill Sans MT"/>
                <a:cs typeface="Gill Sans MT"/>
              </a:rPr>
              <a:t>changed.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recognise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 spc="85">
                <a:latin typeface="Gill Sans MT"/>
                <a:cs typeface="Gill Sans MT"/>
              </a:rPr>
              <a:t>a</a:t>
            </a:r>
            <a:r>
              <a:rPr dirty="0" sz="900" spc="6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variety</a:t>
            </a:r>
            <a:r>
              <a:rPr dirty="0" sz="900" spc="6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of</a:t>
            </a:r>
            <a:r>
              <a:rPr dirty="0" sz="900" spc="5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materials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 spc="55">
                <a:latin typeface="Gill Sans MT"/>
                <a:cs typeface="Gill Sans MT"/>
              </a:rPr>
              <a:t>suggest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 spc="70">
                <a:latin typeface="Gill Sans MT"/>
                <a:cs typeface="Gill Sans MT"/>
              </a:rPr>
              <a:t>an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appropriate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material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for</a:t>
            </a:r>
            <a:r>
              <a:rPr dirty="0" sz="900" spc="55">
                <a:latin typeface="Gill Sans MT"/>
                <a:cs typeface="Gill Sans MT"/>
              </a:rPr>
              <a:t> </a:t>
            </a:r>
            <a:r>
              <a:rPr dirty="0" sz="900" spc="85">
                <a:latin typeface="Gill Sans MT"/>
                <a:cs typeface="Gill Sans MT"/>
              </a:rPr>
              <a:t>a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specific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 spc="-20">
                <a:latin typeface="Gill Sans MT"/>
                <a:cs typeface="Gill Sans MT"/>
              </a:rPr>
              <a:t>use.</a:t>
            </a:r>
            <a:endParaRPr sz="900">
              <a:latin typeface="Gill Sans MT"/>
              <a:cs typeface="Gill Sans MT"/>
            </a:endParaRPr>
          </a:p>
          <a:p>
            <a:pPr marL="12700" marR="13335">
              <a:lnSpc>
                <a:spcPts val="1010"/>
              </a:lnSpc>
              <a:spcBef>
                <a:spcPts val="819"/>
              </a:spcBef>
            </a:pP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50">
                <a:latin typeface="Gill Sans MT"/>
                <a:cs typeface="Gill Sans MT"/>
              </a:rPr>
              <a:t>analyse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how</a:t>
            </a:r>
            <a:r>
              <a:rPr dirty="0" sz="900" spc="9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lifestyles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55">
                <a:latin typeface="Gill Sans MT"/>
                <a:cs typeface="Gill Sans MT"/>
              </a:rPr>
              <a:t>impact</a:t>
            </a:r>
            <a:r>
              <a:rPr dirty="0" sz="900" spc="9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on</a:t>
            </a:r>
            <a:r>
              <a:rPr dirty="0" sz="900" spc="6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environment</a:t>
            </a:r>
            <a:r>
              <a:rPr dirty="0" sz="900" spc="9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Earth’s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resources</a:t>
            </a:r>
            <a:r>
              <a:rPr dirty="0" sz="900" spc="9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50">
                <a:latin typeface="Gill Sans MT"/>
                <a:cs typeface="Gill Sans MT"/>
              </a:rPr>
              <a:t>make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suggestions</a:t>
            </a:r>
            <a:r>
              <a:rPr dirty="0" sz="900" spc="9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about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how</a:t>
            </a:r>
            <a:r>
              <a:rPr dirty="0" sz="900" spc="65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to </a:t>
            </a:r>
            <a:r>
              <a:rPr dirty="0" sz="900">
                <a:latin typeface="Gill Sans MT"/>
                <a:cs typeface="Gill Sans MT"/>
              </a:rPr>
              <a:t>live in</a:t>
            </a:r>
            <a:r>
              <a:rPr dirty="0" sz="900" spc="5">
                <a:latin typeface="Gill Sans MT"/>
                <a:cs typeface="Gill Sans MT"/>
              </a:rPr>
              <a:t> </a:t>
            </a:r>
            <a:r>
              <a:rPr dirty="0" sz="900" spc="85">
                <a:latin typeface="Gill Sans MT"/>
                <a:cs typeface="Gill Sans MT"/>
              </a:rPr>
              <a:t>a</a:t>
            </a:r>
            <a:r>
              <a:rPr dirty="0" sz="900" spc="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more</a:t>
            </a:r>
            <a:r>
              <a:rPr dirty="0" sz="900" spc="5">
                <a:latin typeface="Gill Sans MT"/>
                <a:cs typeface="Gill Sans MT"/>
              </a:rPr>
              <a:t> </a:t>
            </a:r>
            <a:r>
              <a:rPr dirty="0" sz="900" spc="50">
                <a:latin typeface="Gill Sans MT"/>
                <a:cs typeface="Gill Sans MT"/>
              </a:rPr>
              <a:t>sustainable</a:t>
            </a:r>
            <a:r>
              <a:rPr dirty="0" sz="900">
                <a:latin typeface="Gill Sans MT"/>
                <a:cs typeface="Gill Sans MT"/>
              </a:rPr>
              <a:t> </a:t>
            </a:r>
            <a:r>
              <a:rPr dirty="0" sz="900" spc="-20">
                <a:latin typeface="Gill Sans MT"/>
                <a:cs typeface="Gill Sans MT"/>
              </a:rPr>
              <a:t>way.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895348" y="3123601"/>
            <a:ext cx="573405" cy="2908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dirty="0" sz="900" spc="-10" i="1">
                <a:latin typeface="Gill Sans MT"/>
                <a:cs typeface="Gill Sans MT"/>
              </a:rPr>
              <a:t>Design</a:t>
            </a:r>
            <a:r>
              <a:rPr dirty="0" sz="900" spc="-10" i="1">
                <a:latin typeface="Gill Sans MT"/>
                <a:cs typeface="Gill Sans MT"/>
              </a:rPr>
              <a:t> </a:t>
            </a:r>
            <a:r>
              <a:rPr dirty="0" sz="900" spc="65" i="1">
                <a:latin typeface="Gill Sans MT"/>
                <a:cs typeface="Gill Sans MT"/>
              </a:rPr>
              <a:t>technology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903359" y="3123601"/>
            <a:ext cx="35750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5">
                <a:latin typeface="Gill Sans MT"/>
                <a:cs typeface="Gill Sans MT"/>
              </a:rPr>
              <a:t>9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0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11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900" spc="65">
                <a:latin typeface="Gill Sans MT"/>
                <a:cs typeface="Gill Sans MT"/>
              </a:rPr>
              <a:t>9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0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14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12000" y="3783112"/>
            <a:ext cx="1085850" cy="41910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R="5080">
              <a:lnSpc>
                <a:spcPts val="1010"/>
              </a:lnSpc>
              <a:spcBef>
                <a:spcPts val="190"/>
              </a:spcBef>
            </a:pPr>
            <a:r>
              <a:rPr dirty="0" sz="900" b="1">
                <a:latin typeface="Calibri"/>
                <a:cs typeface="Calibri"/>
              </a:rPr>
              <a:t>Protecting</a:t>
            </a:r>
            <a:r>
              <a:rPr dirty="0" sz="900" spc="21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rivers</a:t>
            </a:r>
            <a:r>
              <a:rPr dirty="0" sz="900" spc="220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and</a:t>
            </a:r>
            <a:r>
              <a:rPr dirty="0" sz="900" b="1">
                <a:latin typeface="Calibri"/>
                <a:cs typeface="Calibri"/>
              </a:rPr>
              <a:t> oceans</a:t>
            </a:r>
            <a:r>
              <a:rPr dirty="0" sz="900" spc="18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from</a:t>
            </a:r>
            <a:r>
              <a:rPr dirty="0" sz="900" spc="180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invasive</a:t>
            </a:r>
            <a:r>
              <a:rPr dirty="0" sz="900" spc="500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species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908048" y="3783112"/>
            <a:ext cx="3848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50" i="1">
                <a:latin typeface="Gill Sans MT"/>
                <a:cs typeface="Gill Sans MT"/>
              </a:rPr>
              <a:t>Science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916059" y="3783112"/>
            <a:ext cx="3587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40">
                <a:latin typeface="Gill Sans MT"/>
                <a:cs typeface="Gill Sans MT"/>
              </a:rPr>
              <a:t>11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5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14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908048" y="4140871"/>
            <a:ext cx="1366520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07744" algn="l"/>
              </a:tabLst>
            </a:pPr>
            <a:r>
              <a:rPr dirty="0" sz="900" spc="40" i="1">
                <a:latin typeface="Gill Sans MT"/>
                <a:cs typeface="Gill Sans MT"/>
              </a:rPr>
              <a:t>Maths</a:t>
            </a:r>
            <a:r>
              <a:rPr dirty="0" sz="900" i="1">
                <a:latin typeface="Gill Sans MT"/>
                <a:cs typeface="Gill Sans MT"/>
              </a:rPr>
              <a:t>	</a:t>
            </a:r>
            <a:r>
              <a:rPr dirty="0" sz="900" spc="-140">
                <a:latin typeface="Gill Sans MT"/>
                <a:cs typeface="Gill Sans MT"/>
              </a:rPr>
              <a:t>11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5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14</a:t>
            </a:r>
            <a:endParaRPr sz="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30"/>
              </a:spcBef>
              <a:tabLst>
                <a:tab pos="1007744" algn="l"/>
              </a:tabLst>
            </a:pPr>
            <a:r>
              <a:rPr dirty="0" sz="900" spc="50" i="1">
                <a:latin typeface="Gill Sans MT"/>
                <a:cs typeface="Gill Sans MT"/>
              </a:rPr>
              <a:t>Geography</a:t>
            </a:r>
            <a:r>
              <a:rPr dirty="0" sz="900" i="1">
                <a:latin typeface="Gill Sans MT"/>
                <a:cs typeface="Gill Sans MT"/>
              </a:rPr>
              <a:t>	</a:t>
            </a:r>
            <a:r>
              <a:rPr dirty="0" sz="900" spc="-140">
                <a:latin typeface="Gill Sans MT"/>
                <a:cs typeface="Gill Sans MT"/>
              </a:rPr>
              <a:t>11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5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14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3636035" y="3783112"/>
            <a:ext cx="5773420" cy="87820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R="5080">
              <a:lnSpc>
                <a:spcPts val="1010"/>
              </a:lnSpc>
              <a:spcBef>
                <a:spcPts val="190"/>
              </a:spcBef>
            </a:pP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55">
                <a:latin typeface="Gill Sans MT"/>
                <a:cs typeface="Gill Sans MT"/>
              </a:rPr>
              <a:t>sample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identify</a:t>
            </a:r>
            <a:r>
              <a:rPr dirty="0" sz="900" spc="7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living</a:t>
            </a:r>
            <a:r>
              <a:rPr dirty="0" sz="900" spc="8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things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from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different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55">
                <a:latin typeface="Gill Sans MT"/>
                <a:cs typeface="Gill Sans MT"/>
              </a:rPr>
              <a:t>habitats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compare</a:t>
            </a:r>
            <a:r>
              <a:rPr dirty="0" sz="900" spc="8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their</a:t>
            </a:r>
            <a:r>
              <a:rPr dirty="0" sz="900" spc="6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biodiversity.</a:t>
            </a:r>
            <a:r>
              <a:rPr dirty="0" sz="900" spc="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relate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physical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40">
                <a:latin typeface="Gill Sans MT"/>
                <a:cs typeface="Gill Sans MT"/>
              </a:rPr>
              <a:t>and </a:t>
            </a:r>
            <a:r>
              <a:rPr dirty="0" sz="900">
                <a:latin typeface="Gill Sans MT"/>
                <a:cs typeface="Gill Sans MT"/>
              </a:rPr>
              <a:t>behavioural</a:t>
            </a:r>
            <a:r>
              <a:rPr dirty="0" sz="900" spc="18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characteristics</a:t>
            </a:r>
            <a:r>
              <a:rPr dirty="0" sz="900" spc="15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15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their</a:t>
            </a:r>
            <a:r>
              <a:rPr dirty="0" sz="900" spc="1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survival</a:t>
            </a:r>
            <a:r>
              <a:rPr dirty="0" sz="900" spc="185">
                <a:latin typeface="Gill Sans MT"/>
                <a:cs typeface="Gill Sans MT"/>
              </a:rPr>
              <a:t> </a:t>
            </a:r>
            <a:r>
              <a:rPr dirty="0" sz="900" spc="-30">
                <a:latin typeface="Gill Sans MT"/>
                <a:cs typeface="Gill Sans MT"/>
              </a:rPr>
              <a:t>or</a:t>
            </a:r>
            <a:r>
              <a:rPr dirty="0" sz="900" spc="135">
                <a:latin typeface="Gill Sans MT"/>
                <a:cs typeface="Gill Sans MT"/>
              </a:rPr>
              <a:t> </a:t>
            </a:r>
            <a:r>
              <a:rPr dirty="0" sz="900" spc="-10">
                <a:latin typeface="Gill Sans MT"/>
                <a:cs typeface="Gill Sans MT"/>
              </a:rPr>
              <a:t>extinction.</a:t>
            </a:r>
            <a:endParaRPr sz="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create</a:t>
            </a:r>
            <a:r>
              <a:rPr dirty="0" sz="900" spc="12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evaluate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 spc="85">
                <a:latin typeface="Gill Sans MT"/>
                <a:cs typeface="Gill Sans MT"/>
              </a:rPr>
              <a:t>a</a:t>
            </a:r>
            <a:r>
              <a:rPr dirty="0" sz="900" spc="12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simple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formula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representing</a:t>
            </a:r>
            <a:r>
              <a:rPr dirty="0" sz="900" spc="12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information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 spc="45">
                <a:latin typeface="Gill Sans MT"/>
                <a:cs typeface="Gill Sans MT"/>
              </a:rPr>
              <a:t>contained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in</a:t>
            </a:r>
            <a:r>
              <a:rPr dirty="0" sz="900" spc="120">
                <a:latin typeface="Gill Sans MT"/>
                <a:cs typeface="Gill Sans MT"/>
              </a:rPr>
              <a:t> </a:t>
            </a:r>
            <a:r>
              <a:rPr dirty="0" sz="900" spc="85">
                <a:latin typeface="Gill Sans MT"/>
                <a:cs typeface="Gill Sans MT"/>
              </a:rPr>
              <a:t>a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diagram,</a:t>
            </a:r>
            <a:r>
              <a:rPr dirty="0" sz="900" spc="4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problem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 spc="-30">
                <a:latin typeface="Gill Sans MT"/>
                <a:cs typeface="Gill Sans MT"/>
              </a:rPr>
              <a:t>or</a:t>
            </a:r>
            <a:r>
              <a:rPr dirty="0" sz="900" spc="75">
                <a:latin typeface="Gill Sans MT"/>
                <a:cs typeface="Gill Sans MT"/>
              </a:rPr>
              <a:t> </a:t>
            </a:r>
            <a:r>
              <a:rPr dirty="0" sz="900" spc="35">
                <a:latin typeface="Gill Sans MT"/>
                <a:cs typeface="Gill Sans MT"/>
              </a:rPr>
              <a:t>statement.</a:t>
            </a:r>
            <a:endParaRPr sz="900">
              <a:latin typeface="Gill Sans MT"/>
              <a:cs typeface="Gill Sans MT"/>
            </a:endParaRPr>
          </a:p>
          <a:p>
            <a:pPr marR="7620">
              <a:lnSpc>
                <a:spcPts val="1010"/>
              </a:lnSpc>
              <a:spcBef>
                <a:spcPts val="819"/>
              </a:spcBef>
            </a:pP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14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14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understand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</a:t>
            </a:r>
            <a:r>
              <a:rPr dirty="0" sz="900" spc="145">
                <a:latin typeface="Gill Sans MT"/>
                <a:cs typeface="Gill Sans MT"/>
              </a:rPr>
              <a:t> </a:t>
            </a:r>
            <a:r>
              <a:rPr dirty="0" sz="900" spc="55">
                <a:latin typeface="Gill Sans MT"/>
                <a:cs typeface="Gill Sans MT"/>
              </a:rPr>
              <a:t>impact</a:t>
            </a:r>
            <a:r>
              <a:rPr dirty="0" sz="900" spc="14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of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invasive</a:t>
            </a:r>
            <a:r>
              <a:rPr dirty="0" sz="900" spc="14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species</a:t>
            </a:r>
            <a:r>
              <a:rPr dirty="0" sz="900" spc="14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on</a:t>
            </a:r>
            <a:r>
              <a:rPr dirty="0" sz="900" spc="14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ecosystems,</a:t>
            </a:r>
            <a:r>
              <a:rPr dirty="0" sz="900" spc="6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</a:t>
            </a:r>
            <a:r>
              <a:rPr dirty="0" sz="900" spc="145">
                <a:latin typeface="Gill Sans MT"/>
                <a:cs typeface="Gill Sans MT"/>
              </a:rPr>
              <a:t> </a:t>
            </a:r>
            <a:r>
              <a:rPr dirty="0" sz="900" spc="55">
                <a:latin typeface="Gill Sans MT"/>
                <a:cs typeface="Gill Sans MT"/>
              </a:rPr>
              <a:t>human,</a:t>
            </a:r>
            <a:r>
              <a:rPr dirty="0" sz="900" spc="6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economic</a:t>
            </a:r>
            <a:r>
              <a:rPr dirty="0" sz="900" spc="14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14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social</a:t>
            </a:r>
            <a:r>
              <a:rPr dirty="0" sz="900" spc="14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problems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 spc="-20">
                <a:latin typeface="Gill Sans MT"/>
                <a:cs typeface="Gill Sans MT"/>
              </a:rPr>
              <a:t>this </a:t>
            </a:r>
            <a:r>
              <a:rPr dirty="0" sz="900" spc="50">
                <a:latin typeface="Gill Sans MT"/>
                <a:cs typeface="Gill Sans MT"/>
              </a:rPr>
              <a:t>causes.</a:t>
            </a:r>
            <a:r>
              <a:rPr dirty="0" sz="900" spc="-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5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5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use</a:t>
            </a:r>
            <a:r>
              <a:rPr dirty="0" sz="900" spc="55">
                <a:latin typeface="Gill Sans MT"/>
                <a:cs typeface="Gill Sans MT"/>
              </a:rPr>
              <a:t> </a:t>
            </a:r>
            <a:r>
              <a:rPr dirty="0" sz="900" spc="45">
                <a:latin typeface="Gill Sans MT"/>
                <a:cs typeface="Gill Sans MT"/>
              </a:rPr>
              <a:t>Simpson’s</a:t>
            </a:r>
            <a:r>
              <a:rPr dirty="0" sz="900" spc="5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Diversity</a:t>
            </a:r>
            <a:r>
              <a:rPr dirty="0" sz="900" spc="2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Index</a:t>
            </a:r>
            <a:r>
              <a:rPr dirty="0" sz="900" spc="3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5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show</a:t>
            </a:r>
            <a:r>
              <a:rPr dirty="0" sz="900" spc="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</a:t>
            </a:r>
            <a:r>
              <a:rPr dirty="0" sz="900" spc="5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biodiversity</a:t>
            </a:r>
            <a:r>
              <a:rPr dirty="0" sz="900" spc="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of</a:t>
            </a:r>
            <a:r>
              <a:rPr dirty="0" sz="900" spc="20">
                <a:latin typeface="Gill Sans MT"/>
                <a:cs typeface="Gill Sans MT"/>
              </a:rPr>
              <a:t> </a:t>
            </a:r>
            <a:r>
              <a:rPr dirty="0" sz="900" spc="85">
                <a:latin typeface="Gill Sans MT"/>
                <a:cs typeface="Gill Sans MT"/>
              </a:rPr>
              <a:t>a</a:t>
            </a:r>
            <a:r>
              <a:rPr dirty="0" sz="900" spc="55">
                <a:latin typeface="Gill Sans MT"/>
                <a:cs typeface="Gill Sans MT"/>
              </a:rPr>
              <a:t> </a:t>
            </a:r>
            <a:r>
              <a:rPr dirty="0" sz="900" spc="-10">
                <a:latin typeface="Gill Sans MT"/>
                <a:cs typeface="Gill Sans MT"/>
              </a:rPr>
              <a:t>habitat.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599300" y="4800382"/>
            <a:ext cx="11334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Natural</a:t>
            </a:r>
            <a:r>
              <a:rPr dirty="0" sz="900" spc="13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flood</a:t>
            </a:r>
            <a:r>
              <a:rPr dirty="0" sz="900" spc="13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defence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895348" y="4800382"/>
            <a:ext cx="5619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0" i="1">
                <a:latin typeface="Gill Sans MT"/>
                <a:cs typeface="Gill Sans MT"/>
              </a:rPr>
              <a:t>Geography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903359" y="4800382"/>
            <a:ext cx="357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5">
                <a:latin typeface="Gill Sans MT"/>
                <a:cs typeface="Gill Sans MT"/>
              </a:rPr>
              <a:t>9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0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14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623335" y="4800382"/>
            <a:ext cx="60674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name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different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strategies</a:t>
            </a:r>
            <a:r>
              <a:rPr dirty="0" sz="900" spc="7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 spc="70">
                <a:latin typeface="Gill Sans MT"/>
                <a:cs typeface="Gill Sans MT"/>
              </a:rPr>
              <a:t>manage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floods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including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how</a:t>
            </a:r>
            <a:r>
              <a:rPr dirty="0" sz="900" spc="7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natural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environment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 spc="50">
                <a:latin typeface="Gill Sans MT"/>
                <a:cs typeface="Gill Sans MT"/>
              </a:rPr>
              <a:t>be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 spc="50">
                <a:latin typeface="Gill Sans MT"/>
                <a:cs typeface="Gill Sans MT"/>
              </a:rPr>
              <a:t>used</a:t>
            </a:r>
            <a:r>
              <a:rPr dirty="0" sz="900" spc="7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reduce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flood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 spc="-10">
                <a:latin typeface="Gill Sans MT"/>
                <a:cs typeface="Gill Sans MT"/>
              </a:rPr>
              <a:t>risk.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99300" y="5102135"/>
            <a:ext cx="1083945" cy="2908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dirty="0" sz="900" b="1">
                <a:latin typeface="Calibri"/>
                <a:cs typeface="Calibri"/>
              </a:rPr>
              <a:t>Flooding</a:t>
            </a:r>
            <a:r>
              <a:rPr dirty="0" sz="900" spc="13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and</a:t>
            </a:r>
            <a:r>
              <a:rPr dirty="0" sz="900" spc="130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climate</a:t>
            </a:r>
            <a:r>
              <a:rPr dirty="0" sz="900" spc="500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change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895348" y="5102135"/>
            <a:ext cx="573405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0" i="1">
                <a:latin typeface="Gill Sans MT"/>
                <a:cs typeface="Gill Sans MT"/>
              </a:rPr>
              <a:t>Geography</a:t>
            </a:r>
            <a:endParaRPr sz="900">
              <a:latin typeface="Gill Sans MT"/>
              <a:cs typeface="Gill Sans MT"/>
            </a:endParaRPr>
          </a:p>
          <a:p>
            <a:pPr marL="12700" marR="5080">
              <a:lnSpc>
                <a:spcPts val="1010"/>
              </a:lnSpc>
              <a:spcBef>
                <a:spcPts val="819"/>
              </a:spcBef>
            </a:pPr>
            <a:r>
              <a:rPr dirty="0" sz="900" spc="-10" i="1">
                <a:latin typeface="Gill Sans MT"/>
                <a:cs typeface="Gill Sans MT"/>
              </a:rPr>
              <a:t>Design</a:t>
            </a:r>
            <a:r>
              <a:rPr dirty="0" sz="900" spc="-10" i="1">
                <a:latin typeface="Gill Sans MT"/>
                <a:cs typeface="Gill Sans MT"/>
              </a:rPr>
              <a:t> </a:t>
            </a:r>
            <a:r>
              <a:rPr dirty="0" sz="900" spc="65" i="1">
                <a:latin typeface="Gill Sans MT"/>
                <a:cs typeface="Gill Sans MT"/>
              </a:rPr>
              <a:t>technology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2903359" y="5102135"/>
            <a:ext cx="37147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40">
                <a:latin typeface="Gill Sans MT"/>
                <a:cs typeface="Gill Sans MT"/>
              </a:rPr>
              <a:t>11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5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14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900" spc="65">
                <a:latin typeface="Gill Sans MT"/>
                <a:cs typeface="Gill Sans MT"/>
              </a:rPr>
              <a:t>9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0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15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623335" y="5102135"/>
            <a:ext cx="602805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investigate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relationship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between</a:t>
            </a:r>
            <a:r>
              <a:rPr dirty="0" sz="900" spc="114">
                <a:latin typeface="Gill Sans MT"/>
                <a:cs typeface="Gill Sans MT"/>
              </a:rPr>
              <a:t> </a:t>
            </a:r>
            <a:r>
              <a:rPr dirty="0" sz="900" spc="45">
                <a:latin typeface="Gill Sans MT"/>
                <a:cs typeface="Gill Sans MT"/>
              </a:rPr>
              <a:t>climate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weather</a:t>
            </a:r>
            <a:r>
              <a:rPr dirty="0" sz="900" spc="5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 spc="50">
                <a:latin typeface="Gill Sans MT"/>
                <a:cs typeface="Gill Sans MT"/>
              </a:rPr>
              <a:t>be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able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understand</a:t>
            </a:r>
            <a:r>
              <a:rPr dirty="0" sz="900" spc="9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 spc="55">
                <a:latin typeface="Gill Sans MT"/>
                <a:cs typeface="Gill Sans MT"/>
              </a:rPr>
              <a:t>causes</a:t>
            </a:r>
            <a:r>
              <a:rPr dirty="0" sz="900" spc="11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of</a:t>
            </a:r>
            <a:r>
              <a:rPr dirty="0" sz="900" spc="7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weather</a:t>
            </a:r>
            <a:r>
              <a:rPr dirty="0" sz="900" spc="70">
                <a:latin typeface="Gill Sans MT"/>
                <a:cs typeface="Gill Sans MT"/>
              </a:rPr>
              <a:t> </a:t>
            </a:r>
            <a:r>
              <a:rPr dirty="0" sz="900" spc="-10">
                <a:latin typeface="Gill Sans MT"/>
                <a:cs typeface="Gill Sans MT"/>
              </a:rPr>
              <a:t>patterns.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explore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discover</a:t>
            </a:r>
            <a:r>
              <a:rPr dirty="0" sz="900" spc="6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engineering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disciplines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create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-10">
                <a:latin typeface="Gill Sans MT"/>
                <a:cs typeface="Gill Sans MT"/>
              </a:rPr>
              <a:t>solutions.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99300" y="5761645"/>
            <a:ext cx="10115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What’s</a:t>
            </a:r>
            <a:r>
              <a:rPr dirty="0" sz="900" spc="6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in</a:t>
            </a:r>
            <a:r>
              <a:rPr dirty="0" sz="900" spc="6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our</a:t>
            </a:r>
            <a:r>
              <a:rPr dirty="0" sz="900" spc="2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water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895348" y="5761645"/>
            <a:ext cx="3975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0" i="1">
                <a:latin typeface="Gill Sans MT"/>
                <a:cs typeface="Gill Sans MT"/>
              </a:rPr>
              <a:t>Science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2903359" y="5761645"/>
            <a:ext cx="35750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5">
                <a:latin typeface="Gill Sans MT"/>
                <a:cs typeface="Gill Sans MT"/>
              </a:rPr>
              <a:t>9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0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14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900" spc="65">
                <a:latin typeface="Gill Sans MT"/>
                <a:cs typeface="Gill Sans MT"/>
              </a:rPr>
              <a:t>9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0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14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623335" y="5761645"/>
            <a:ext cx="5970905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Gill Sans MT"/>
                <a:cs typeface="Gill Sans MT"/>
              </a:rPr>
              <a:t>Using</a:t>
            </a:r>
            <a:r>
              <a:rPr dirty="0" sz="900" spc="140">
                <a:latin typeface="Gill Sans MT"/>
                <a:cs typeface="Gill Sans MT"/>
              </a:rPr>
              <a:t> </a:t>
            </a:r>
            <a:r>
              <a:rPr dirty="0" sz="900" spc="85">
                <a:latin typeface="Gill Sans MT"/>
                <a:cs typeface="Gill Sans MT"/>
              </a:rPr>
              <a:t>a</a:t>
            </a:r>
            <a:r>
              <a:rPr dirty="0" sz="900" spc="14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microscope,</a:t>
            </a:r>
            <a:r>
              <a:rPr dirty="0" sz="900" spc="6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14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have</a:t>
            </a:r>
            <a:r>
              <a:rPr dirty="0" sz="900" spc="14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developed</a:t>
            </a:r>
            <a:r>
              <a:rPr dirty="0" sz="900" spc="140">
                <a:latin typeface="Gill Sans MT"/>
                <a:cs typeface="Gill Sans MT"/>
              </a:rPr>
              <a:t> </a:t>
            </a:r>
            <a:r>
              <a:rPr dirty="0" sz="900" spc="70">
                <a:latin typeface="Gill Sans MT"/>
                <a:cs typeface="Gill Sans MT"/>
              </a:rPr>
              <a:t>my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understanding</a:t>
            </a:r>
            <a:r>
              <a:rPr dirty="0" sz="900" spc="14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of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 spc="85">
                <a:latin typeface="Gill Sans MT"/>
                <a:cs typeface="Gill Sans MT"/>
              </a:rPr>
              <a:t>a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variety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of</a:t>
            </a:r>
            <a:r>
              <a:rPr dirty="0" sz="900" spc="95">
                <a:latin typeface="Gill Sans MT"/>
                <a:cs typeface="Gill Sans MT"/>
              </a:rPr>
              <a:t> </a:t>
            </a:r>
            <a:r>
              <a:rPr dirty="0" sz="900" spc="-10">
                <a:latin typeface="Gill Sans MT"/>
                <a:cs typeface="Gill Sans MT"/>
              </a:rPr>
              <a:t>microorganisms.</a:t>
            </a:r>
            <a:endParaRPr sz="900">
              <a:latin typeface="Gill Sans MT"/>
              <a:cs typeface="Gill Sans MT"/>
            </a:endParaRPr>
          </a:p>
          <a:p>
            <a:pPr marL="12700" marR="5080">
              <a:lnSpc>
                <a:spcPts val="1010"/>
              </a:lnSpc>
              <a:spcBef>
                <a:spcPts val="819"/>
              </a:spcBef>
            </a:pP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have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investigated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different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water</a:t>
            </a:r>
            <a:r>
              <a:rPr dirty="0" sz="900" spc="45">
                <a:latin typeface="Gill Sans MT"/>
                <a:cs typeface="Gill Sans MT"/>
              </a:rPr>
              <a:t> </a:t>
            </a:r>
            <a:r>
              <a:rPr dirty="0" sz="900" spc="60">
                <a:latin typeface="Gill Sans MT"/>
                <a:cs typeface="Gill Sans MT"/>
              </a:rPr>
              <a:t>samples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from</a:t>
            </a:r>
            <a:r>
              <a:rPr dirty="0" sz="900" spc="6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environment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explored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50">
                <a:latin typeface="Gill Sans MT"/>
                <a:cs typeface="Gill Sans MT"/>
              </a:rPr>
              <a:t>methods</a:t>
            </a:r>
            <a:r>
              <a:rPr dirty="0" sz="900" spc="65">
                <a:latin typeface="Gill Sans MT"/>
                <a:cs typeface="Gill Sans MT"/>
              </a:rPr>
              <a:t> </a:t>
            </a:r>
            <a:r>
              <a:rPr dirty="0" sz="900" spc="55">
                <a:latin typeface="Gill Sans MT"/>
                <a:cs typeface="Gill Sans MT"/>
              </a:rPr>
              <a:t>that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50">
                <a:latin typeface="Gill Sans MT"/>
                <a:cs typeface="Gill Sans MT"/>
              </a:rPr>
              <a:t>be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50">
                <a:latin typeface="Gill Sans MT"/>
                <a:cs typeface="Gill Sans MT"/>
              </a:rPr>
              <a:t>used</a:t>
            </a:r>
            <a:r>
              <a:rPr dirty="0" sz="900" spc="6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clean</a:t>
            </a:r>
            <a:r>
              <a:rPr dirty="0" sz="900" spc="85">
                <a:latin typeface="Gill Sans MT"/>
                <a:cs typeface="Gill Sans MT"/>
              </a:rPr>
              <a:t> </a:t>
            </a:r>
            <a:r>
              <a:rPr dirty="0" sz="900" spc="40">
                <a:latin typeface="Gill Sans MT"/>
                <a:cs typeface="Gill Sans MT"/>
              </a:rPr>
              <a:t>and </a:t>
            </a:r>
            <a:r>
              <a:rPr dirty="0" sz="900">
                <a:latin typeface="Gill Sans MT"/>
                <a:cs typeface="Gill Sans MT"/>
              </a:rPr>
              <a:t>conserve</a:t>
            </a:r>
            <a:r>
              <a:rPr dirty="0" sz="900" spc="4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water</a:t>
            </a:r>
            <a:r>
              <a:rPr dirty="0" sz="900" spc="1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5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50">
                <a:latin typeface="Gill Sans MT"/>
                <a:cs typeface="Gill Sans MT"/>
              </a:rPr>
              <a:t> </a:t>
            </a:r>
            <a:r>
              <a:rPr dirty="0" sz="900" spc="90">
                <a:latin typeface="Gill Sans MT"/>
                <a:cs typeface="Gill Sans MT"/>
              </a:rPr>
              <a:t>am</a:t>
            </a:r>
            <a:r>
              <a:rPr dirty="0" sz="900" spc="5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aware</a:t>
            </a:r>
            <a:r>
              <a:rPr dirty="0" sz="900" spc="5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of the</a:t>
            </a:r>
            <a:r>
              <a:rPr dirty="0" sz="900" spc="5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properties</a:t>
            </a:r>
            <a:r>
              <a:rPr dirty="0" sz="900" spc="5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50">
                <a:latin typeface="Gill Sans MT"/>
                <a:cs typeface="Gill Sans MT"/>
              </a:rPr>
              <a:t> uses </a:t>
            </a:r>
            <a:r>
              <a:rPr dirty="0" sz="900">
                <a:latin typeface="Gill Sans MT"/>
                <a:cs typeface="Gill Sans MT"/>
              </a:rPr>
              <a:t>of</a:t>
            </a:r>
            <a:r>
              <a:rPr dirty="0" sz="900" spc="15">
                <a:latin typeface="Gill Sans MT"/>
                <a:cs typeface="Gill Sans MT"/>
              </a:rPr>
              <a:t> </a:t>
            </a:r>
            <a:r>
              <a:rPr dirty="0" sz="900" spc="-10">
                <a:latin typeface="Gill Sans MT"/>
                <a:cs typeface="Gill Sans MT"/>
              </a:rPr>
              <a:t>water.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99300" y="6421156"/>
            <a:ext cx="821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Soap</a:t>
            </a:r>
            <a:r>
              <a:rPr dirty="0" sz="900" spc="12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and</a:t>
            </a:r>
            <a:r>
              <a:rPr dirty="0" sz="900" spc="12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water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895348" y="6421156"/>
            <a:ext cx="573405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0" i="1">
                <a:latin typeface="Gill Sans MT"/>
                <a:cs typeface="Gill Sans MT"/>
              </a:rPr>
              <a:t>Science</a:t>
            </a:r>
            <a:endParaRPr sz="900">
              <a:latin typeface="Gill Sans MT"/>
              <a:cs typeface="Gill Sans MT"/>
            </a:endParaRPr>
          </a:p>
          <a:p>
            <a:pPr marL="12700" marR="5080">
              <a:lnSpc>
                <a:spcPts val="1010"/>
              </a:lnSpc>
              <a:spcBef>
                <a:spcPts val="819"/>
              </a:spcBef>
            </a:pPr>
            <a:r>
              <a:rPr dirty="0" sz="900" spc="-10" i="1">
                <a:latin typeface="Gill Sans MT"/>
                <a:cs typeface="Gill Sans MT"/>
              </a:rPr>
              <a:t>Design</a:t>
            </a:r>
            <a:r>
              <a:rPr dirty="0" sz="900" spc="-10" i="1">
                <a:latin typeface="Gill Sans MT"/>
                <a:cs typeface="Gill Sans MT"/>
              </a:rPr>
              <a:t> </a:t>
            </a:r>
            <a:r>
              <a:rPr dirty="0" sz="900" spc="65" i="1">
                <a:latin typeface="Gill Sans MT"/>
                <a:cs typeface="Gill Sans MT"/>
              </a:rPr>
              <a:t>technology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2903359" y="6421156"/>
            <a:ext cx="35750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5">
                <a:latin typeface="Gill Sans MT"/>
                <a:cs typeface="Gill Sans MT"/>
              </a:rPr>
              <a:t>9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0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11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900" spc="65">
                <a:latin typeface="Gill Sans MT"/>
                <a:cs typeface="Gill Sans MT"/>
              </a:rPr>
              <a:t>9</a:t>
            </a:r>
            <a:r>
              <a:rPr dirty="0" sz="900" spc="-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</a:t>
            </a:r>
            <a:r>
              <a:rPr dirty="0" sz="900" spc="-10">
                <a:latin typeface="Gill Sans MT"/>
                <a:cs typeface="Gill Sans MT"/>
              </a:rPr>
              <a:t> </a:t>
            </a:r>
            <a:r>
              <a:rPr dirty="0" sz="900" spc="-25">
                <a:latin typeface="Gill Sans MT"/>
                <a:cs typeface="Gill Sans MT"/>
              </a:rPr>
              <a:t>14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3623335" y="6421156"/>
            <a:ext cx="493839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Gill Sans MT"/>
                <a:cs typeface="Gill Sans MT"/>
              </a:rPr>
              <a:t>By</a:t>
            </a:r>
            <a:r>
              <a:rPr dirty="0" sz="900" spc="7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investigating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forces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on</a:t>
            </a:r>
            <a:r>
              <a:rPr dirty="0" sz="900" spc="7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toys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other</a:t>
            </a:r>
            <a:r>
              <a:rPr dirty="0" sz="900" spc="6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objects,</a:t>
            </a:r>
            <a:r>
              <a:rPr dirty="0" sz="900" spc="3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predict</a:t>
            </a:r>
            <a:r>
              <a:rPr dirty="0" sz="900" spc="7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55">
                <a:latin typeface="Gill Sans MT"/>
                <a:cs typeface="Gill Sans MT"/>
              </a:rPr>
              <a:t>effect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on</a:t>
            </a:r>
            <a:r>
              <a:rPr dirty="0" sz="900" spc="8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the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motion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of</a:t>
            </a:r>
            <a:r>
              <a:rPr dirty="0" sz="900" spc="65">
                <a:latin typeface="Gill Sans MT"/>
                <a:cs typeface="Gill Sans MT"/>
              </a:rPr>
              <a:t> </a:t>
            </a:r>
            <a:r>
              <a:rPr dirty="0" sz="900" spc="-10">
                <a:latin typeface="Gill Sans MT"/>
                <a:cs typeface="Gill Sans MT"/>
              </a:rPr>
              <a:t>objects.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900">
                <a:latin typeface="Gill Sans MT"/>
                <a:cs typeface="Gill Sans MT"/>
              </a:rPr>
              <a:t>I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explore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discover</a:t>
            </a:r>
            <a:r>
              <a:rPr dirty="0" sz="900" spc="6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engineering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disciplines</a:t>
            </a:r>
            <a:r>
              <a:rPr dirty="0" sz="900" spc="100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and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65">
                <a:latin typeface="Gill Sans MT"/>
                <a:cs typeface="Gill Sans MT"/>
              </a:rPr>
              <a:t>can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>
                <a:latin typeface="Gill Sans MT"/>
                <a:cs typeface="Gill Sans MT"/>
              </a:rPr>
              <a:t>create</a:t>
            </a:r>
            <a:r>
              <a:rPr dirty="0" sz="900" spc="105">
                <a:latin typeface="Gill Sans MT"/>
                <a:cs typeface="Gill Sans MT"/>
              </a:rPr>
              <a:t> </a:t>
            </a:r>
            <a:r>
              <a:rPr dirty="0" sz="900" spc="-10">
                <a:latin typeface="Gill Sans MT"/>
                <a:cs typeface="Gill Sans MT"/>
              </a:rPr>
              <a:t>solutions.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27300" y="1350097"/>
            <a:ext cx="4538345" cy="89408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60"/>
              </a:spcBef>
            </a:pP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activities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challenges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bridge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several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subjects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across</a:t>
            </a:r>
            <a:r>
              <a:rPr dirty="0" sz="950" spc="14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science,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technology, </a:t>
            </a:r>
            <a:r>
              <a:rPr dirty="0" sz="950" b="1">
                <a:latin typeface="Calibri"/>
                <a:cs typeface="Calibri"/>
              </a:rPr>
              <a:t>engineering</a:t>
            </a:r>
            <a:r>
              <a:rPr dirty="0" sz="950" spc="20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21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mathematics</a:t>
            </a:r>
            <a:r>
              <a:rPr dirty="0" sz="950" spc="20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(STEM)</a:t>
            </a:r>
            <a:r>
              <a:rPr dirty="0" sz="950" spc="2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curriculum.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However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for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ease</a:t>
            </a:r>
            <a:r>
              <a:rPr dirty="0" sz="950" spc="2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of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reference, </a:t>
            </a:r>
            <a:r>
              <a:rPr dirty="0" sz="950" spc="50" b="1">
                <a:latin typeface="Calibri"/>
                <a:cs typeface="Calibri"/>
              </a:rPr>
              <a:t>these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have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been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linked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one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or</a:t>
            </a:r>
            <a:r>
              <a:rPr dirty="0" sz="950" spc="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two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specialisms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only.</a:t>
            </a:r>
            <a:endParaRPr sz="950">
              <a:latin typeface="Calibri"/>
              <a:cs typeface="Calibri"/>
            </a:endParaRPr>
          </a:p>
          <a:p>
            <a:pPr marL="12700" marR="408305">
              <a:lnSpc>
                <a:spcPct val="105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Age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group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given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guide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activities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extended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broken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down </a:t>
            </a:r>
            <a:r>
              <a:rPr dirty="0" sz="950" spc="65">
                <a:latin typeface="Gill Sans MT"/>
                <a:cs typeface="Gill Sans MT"/>
              </a:rPr>
              <a:t>depending</a:t>
            </a:r>
            <a:r>
              <a:rPr dirty="0" sz="950">
                <a:latin typeface="Gill Sans MT"/>
                <a:cs typeface="Gill Sans MT"/>
              </a:rPr>
              <a:t> on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group.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220004" y="1368005"/>
            <a:ext cx="4932045" cy="838835"/>
          </a:xfrm>
          <a:prstGeom prst="rect">
            <a:avLst/>
          </a:prstGeom>
          <a:solidFill>
            <a:srgbClr val="D0F4F5"/>
          </a:solidFill>
        </p:spPr>
        <p:txBody>
          <a:bodyPr wrap="square" lIns="0" tIns="27940" rIns="0" bIns="0" rtlCol="0" vert="horz">
            <a:spAutoFit/>
          </a:bodyPr>
          <a:lstStyle/>
          <a:p>
            <a:pPr marL="95250" marR="374650">
              <a:lnSpc>
                <a:spcPct val="127499"/>
              </a:lnSpc>
              <a:spcBef>
                <a:spcPts val="220"/>
              </a:spcBef>
            </a:pPr>
            <a:r>
              <a:rPr dirty="0" sz="950" b="1">
                <a:solidFill>
                  <a:srgbClr val="14C9CF"/>
                </a:solidFill>
                <a:latin typeface="Calibri"/>
                <a:cs typeface="Calibri"/>
              </a:rPr>
              <a:t>More</a:t>
            </a:r>
            <a:r>
              <a:rPr dirty="0" sz="950" spc="8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950" b="1">
                <a:solidFill>
                  <a:srgbClr val="14C9CF"/>
                </a:solidFill>
                <a:latin typeface="Calibri"/>
                <a:cs typeface="Calibri"/>
              </a:rPr>
              <a:t>information</a:t>
            </a:r>
            <a:r>
              <a:rPr dirty="0" sz="950" spc="14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national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curriculum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England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u="sng" sz="950" spc="6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3"/>
              </a:rPr>
              <a:t>can</a:t>
            </a:r>
            <a:r>
              <a:rPr dirty="0" u="sng" sz="950" spc="10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3"/>
              </a:rPr>
              <a:t>be</a:t>
            </a:r>
            <a:r>
              <a:rPr dirty="0" u="sng" sz="950" spc="10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3"/>
              </a:rPr>
              <a:t>found</a:t>
            </a:r>
            <a:r>
              <a:rPr dirty="0" u="sng" sz="950" spc="10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950" spc="-1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3"/>
              </a:rPr>
              <a:t>here</a:t>
            </a:r>
            <a:r>
              <a:rPr dirty="0" sz="950" spc="-10">
                <a:latin typeface="Gill Sans MT"/>
                <a:cs typeface="Gill Sans MT"/>
              </a:rPr>
              <a:t>. </a:t>
            </a:r>
            <a:r>
              <a:rPr dirty="0" sz="950" b="1">
                <a:solidFill>
                  <a:srgbClr val="14C9CF"/>
                </a:solidFill>
                <a:latin typeface="Calibri"/>
                <a:cs typeface="Calibri"/>
              </a:rPr>
              <a:t>More</a:t>
            </a:r>
            <a:r>
              <a:rPr dirty="0" sz="950" spc="10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950" b="1">
                <a:solidFill>
                  <a:srgbClr val="14C9CF"/>
                </a:solidFill>
                <a:latin typeface="Calibri"/>
                <a:cs typeface="Calibri"/>
              </a:rPr>
              <a:t>information</a:t>
            </a:r>
            <a:r>
              <a:rPr dirty="0" sz="950" spc="16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Scottish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Curriculum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Excellence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u="sng" sz="950" spc="6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can</a:t>
            </a:r>
            <a:r>
              <a:rPr dirty="0" u="sng" sz="950" spc="12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be</a:t>
            </a:r>
            <a:r>
              <a:rPr dirty="0" u="sng" sz="950" spc="114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found</a:t>
            </a:r>
            <a:r>
              <a:rPr dirty="0" u="sng" sz="950" spc="12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50" spc="-1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here</a:t>
            </a:r>
            <a:r>
              <a:rPr dirty="0" sz="950" spc="-10">
                <a:latin typeface="Gill Sans MT"/>
                <a:cs typeface="Gill Sans MT"/>
              </a:rPr>
              <a:t>. </a:t>
            </a:r>
            <a:r>
              <a:rPr dirty="0" sz="950" b="1">
                <a:solidFill>
                  <a:srgbClr val="14C9CF"/>
                </a:solidFill>
                <a:latin typeface="Calibri"/>
                <a:cs typeface="Calibri"/>
              </a:rPr>
              <a:t>More</a:t>
            </a:r>
            <a:r>
              <a:rPr dirty="0" sz="950" spc="8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950" b="1">
                <a:solidFill>
                  <a:srgbClr val="14C9CF"/>
                </a:solidFill>
                <a:latin typeface="Calibri"/>
                <a:cs typeface="Calibri"/>
              </a:rPr>
              <a:t>information</a:t>
            </a:r>
            <a:r>
              <a:rPr dirty="0" sz="950" spc="14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Curriculum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Wales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u="sng" sz="950" spc="6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can</a:t>
            </a:r>
            <a:r>
              <a:rPr dirty="0" u="sng" sz="950" spc="10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be</a:t>
            </a:r>
            <a:r>
              <a:rPr dirty="0" u="sng" sz="950" spc="10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found</a:t>
            </a:r>
            <a:r>
              <a:rPr dirty="0" u="sng" sz="950" spc="10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950" spc="-1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here</a:t>
            </a:r>
            <a:r>
              <a:rPr dirty="0" sz="950" spc="-1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95250">
              <a:lnSpc>
                <a:spcPct val="100000"/>
              </a:lnSpc>
              <a:spcBef>
                <a:spcPts val="315"/>
              </a:spcBef>
            </a:pPr>
            <a:r>
              <a:rPr dirty="0" sz="950" b="1">
                <a:solidFill>
                  <a:srgbClr val="14C9CF"/>
                </a:solidFill>
                <a:latin typeface="Calibri"/>
                <a:cs typeface="Calibri"/>
              </a:rPr>
              <a:t>More</a:t>
            </a:r>
            <a:r>
              <a:rPr dirty="0" sz="950" spc="10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950" b="1">
                <a:solidFill>
                  <a:srgbClr val="14C9CF"/>
                </a:solidFill>
                <a:latin typeface="Calibri"/>
                <a:cs typeface="Calibri"/>
              </a:rPr>
              <a:t>information</a:t>
            </a:r>
            <a:r>
              <a:rPr dirty="0" sz="950" spc="16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Northern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Ireland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Curriculum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u="sng" sz="950" spc="6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6"/>
              </a:rPr>
              <a:t>can</a:t>
            </a:r>
            <a:r>
              <a:rPr dirty="0" u="sng" sz="950" spc="114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6"/>
              </a:rPr>
              <a:t>be</a:t>
            </a:r>
            <a:r>
              <a:rPr dirty="0" u="sng" sz="950" spc="12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6"/>
              </a:rPr>
              <a:t>found</a:t>
            </a:r>
            <a:r>
              <a:rPr dirty="0" u="sng" sz="950" spc="12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950" spc="-1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6"/>
              </a:rPr>
              <a:t>here</a:t>
            </a:r>
            <a:r>
              <a:rPr dirty="0" sz="950" spc="-1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pic>
        <p:nvPicPr>
          <p:cNvPr id="69" name="object 6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004" y="540003"/>
            <a:ext cx="3275254" cy="544576"/>
          </a:xfrm>
          <a:prstGeom prst="rect">
            <a:avLst/>
          </a:prstGeom>
        </p:spPr>
      </p:pic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0"/>
              <a:t>Curriculum</a:t>
            </a:r>
            <a:r>
              <a:rPr dirty="0" spc="-260"/>
              <a:t> </a:t>
            </a:r>
            <a:r>
              <a:rPr dirty="0" spc="-365"/>
              <a:t>Links</a:t>
            </a:r>
          </a:p>
        </p:txBody>
      </p:sp>
      <p:sp>
        <p:nvSpPr>
          <p:cNvPr id="71" name="object 71" descr=""/>
          <p:cNvSpPr txBox="1"/>
          <p:nvPr/>
        </p:nvSpPr>
        <p:spPr>
          <a:xfrm>
            <a:off x="527300" y="7113761"/>
            <a:ext cx="13309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675" algn="l"/>
              </a:tabLst>
            </a:pPr>
            <a:r>
              <a:rPr dirty="0" sz="1000" spc="-50">
                <a:latin typeface="Arial Narrow"/>
                <a:cs typeface="Arial Narrow"/>
              </a:rPr>
              <a:t>4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WATER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948555" y="622629"/>
            <a:ext cx="5203825" cy="6274435"/>
          </a:xfrm>
          <a:custGeom>
            <a:avLst/>
            <a:gdLst/>
            <a:ahLst/>
            <a:cxnLst/>
            <a:rect l="l" t="t" r="r" b="b"/>
            <a:pathLst>
              <a:path w="5203825" h="6274434">
                <a:moveTo>
                  <a:pt x="5203444" y="784606"/>
                </a:moveTo>
                <a:lnTo>
                  <a:pt x="1734451" y="784606"/>
                </a:lnTo>
                <a:lnTo>
                  <a:pt x="1734451" y="0"/>
                </a:lnTo>
                <a:lnTo>
                  <a:pt x="867232" y="0"/>
                </a:lnTo>
                <a:lnTo>
                  <a:pt x="867232" y="784606"/>
                </a:lnTo>
                <a:lnTo>
                  <a:pt x="0" y="784606"/>
                </a:lnTo>
                <a:lnTo>
                  <a:pt x="0" y="6274092"/>
                </a:lnTo>
                <a:lnTo>
                  <a:pt x="5203444" y="6274092"/>
                </a:lnTo>
                <a:lnTo>
                  <a:pt x="5203444" y="784606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40003" y="540003"/>
            <a:ext cx="3563620" cy="1025525"/>
            <a:chOff x="540003" y="540003"/>
            <a:chExt cx="3563620" cy="10255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4" y="540003"/>
              <a:ext cx="3563594" cy="54457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003" y="1020673"/>
              <a:ext cx="1487919" cy="5445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3445510" cy="1161415"/>
          </a:xfrm>
          <a:prstGeom prst="rect"/>
        </p:spPr>
        <p:txBody>
          <a:bodyPr wrap="square" lIns="0" tIns="187325" rIns="0" bIns="0" rtlCol="0" vert="horz">
            <a:spAutoFit/>
          </a:bodyPr>
          <a:lstStyle/>
          <a:p>
            <a:pPr marL="12700" marR="5080">
              <a:lnSpc>
                <a:spcPct val="73300"/>
              </a:lnSpc>
              <a:spcBef>
                <a:spcPts val="1475"/>
              </a:spcBef>
            </a:pPr>
            <a:r>
              <a:rPr dirty="0" spc="-315"/>
              <a:t>Engineering </a:t>
            </a:r>
            <a:r>
              <a:rPr dirty="0" spc="-265"/>
              <a:t>Habits </a:t>
            </a:r>
            <a:r>
              <a:rPr dirty="0" spc="-90"/>
              <a:t>of</a:t>
            </a:r>
            <a:r>
              <a:rPr dirty="0" spc="-305"/>
              <a:t> </a:t>
            </a:r>
            <a:r>
              <a:rPr dirty="0" spc="-415"/>
              <a:t>Mind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27300" y="1785875"/>
            <a:ext cx="4079240" cy="1831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55"/>
              </a:lnSpc>
              <a:spcBef>
                <a:spcPts val="100"/>
              </a:spcBef>
            </a:pPr>
            <a:r>
              <a:rPr dirty="0" sz="1550" spc="-160" b="1">
                <a:latin typeface="Arial Narrow"/>
                <a:cs typeface="Arial Narrow"/>
              </a:rPr>
              <a:t>The</a:t>
            </a:r>
            <a:r>
              <a:rPr dirty="0" sz="1550" spc="-50" b="1">
                <a:latin typeface="Arial Narrow"/>
                <a:cs typeface="Arial Narrow"/>
              </a:rPr>
              <a:t> </a:t>
            </a:r>
            <a:r>
              <a:rPr dirty="0" sz="1550" spc="-40" b="1">
                <a:latin typeface="Arial Narrow"/>
                <a:cs typeface="Arial Narrow"/>
              </a:rPr>
              <a:t>activities</a:t>
            </a:r>
            <a:r>
              <a:rPr dirty="0" sz="1550" spc="-45" b="1">
                <a:latin typeface="Arial Narrow"/>
                <a:cs typeface="Arial Narrow"/>
              </a:rPr>
              <a:t> </a:t>
            </a:r>
            <a:r>
              <a:rPr dirty="0" sz="1550" spc="-80" b="1">
                <a:latin typeface="Arial Narrow"/>
                <a:cs typeface="Arial Narrow"/>
              </a:rPr>
              <a:t>presented</a:t>
            </a:r>
            <a:r>
              <a:rPr dirty="0" sz="1550" spc="-50" b="1">
                <a:latin typeface="Arial Narrow"/>
                <a:cs typeface="Arial Narrow"/>
              </a:rPr>
              <a:t> </a:t>
            </a:r>
            <a:r>
              <a:rPr dirty="0" sz="1550" spc="-90" b="1">
                <a:latin typeface="Arial Narrow"/>
                <a:cs typeface="Arial Narrow"/>
              </a:rPr>
              <a:t>in</a:t>
            </a:r>
            <a:r>
              <a:rPr dirty="0" sz="1550" spc="-45" b="1">
                <a:latin typeface="Arial Narrow"/>
                <a:cs typeface="Arial Narrow"/>
              </a:rPr>
              <a:t> </a:t>
            </a:r>
            <a:r>
              <a:rPr dirty="0" sz="1550" spc="-40" b="1">
                <a:latin typeface="Arial Narrow"/>
                <a:cs typeface="Arial Narrow"/>
              </a:rPr>
              <a:t>this</a:t>
            </a:r>
            <a:r>
              <a:rPr dirty="0" sz="1550" spc="-50" b="1">
                <a:latin typeface="Arial Narrow"/>
                <a:cs typeface="Arial Narrow"/>
              </a:rPr>
              <a:t> </a:t>
            </a:r>
            <a:r>
              <a:rPr dirty="0" sz="1550" spc="-70" b="1">
                <a:latin typeface="Arial Narrow"/>
                <a:cs typeface="Arial Narrow"/>
              </a:rPr>
              <a:t>resource</a:t>
            </a:r>
            <a:r>
              <a:rPr dirty="0" sz="1550" spc="-45" b="1">
                <a:latin typeface="Arial Narrow"/>
                <a:cs typeface="Arial Narrow"/>
              </a:rPr>
              <a:t> </a:t>
            </a:r>
            <a:r>
              <a:rPr dirty="0" sz="1550" spc="-30" b="1">
                <a:latin typeface="Arial Narrow"/>
                <a:cs typeface="Arial Narrow"/>
              </a:rPr>
              <a:t>are</a:t>
            </a:r>
            <a:r>
              <a:rPr dirty="0" sz="1550" spc="-50" b="1">
                <a:latin typeface="Arial Narrow"/>
                <a:cs typeface="Arial Narrow"/>
              </a:rPr>
              <a:t> </a:t>
            </a:r>
            <a:r>
              <a:rPr dirty="0" sz="1550" spc="-125" b="1">
                <a:latin typeface="Arial Narrow"/>
                <a:cs typeface="Arial Narrow"/>
              </a:rPr>
              <a:t>designed</a:t>
            </a:r>
            <a:r>
              <a:rPr dirty="0" sz="1550" spc="-45" b="1">
                <a:latin typeface="Arial Narrow"/>
                <a:cs typeface="Arial Narrow"/>
              </a:rPr>
              <a:t> </a:t>
            </a:r>
            <a:r>
              <a:rPr dirty="0" sz="1550" spc="-20" b="1">
                <a:latin typeface="Arial Narrow"/>
                <a:cs typeface="Arial Narrow"/>
              </a:rPr>
              <a:t>to</a:t>
            </a:r>
            <a:r>
              <a:rPr dirty="0" sz="1550" spc="-50" b="1">
                <a:latin typeface="Arial Narrow"/>
                <a:cs typeface="Arial Narrow"/>
              </a:rPr>
              <a:t> </a:t>
            </a:r>
            <a:r>
              <a:rPr dirty="0" sz="1550" spc="-25" b="1">
                <a:latin typeface="Arial Narrow"/>
                <a:cs typeface="Arial Narrow"/>
              </a:rPr>
              <a:t>be</a:t>
            </a:r>
            <a:endParaRPr sz="1550">
              <a:latin typeface="Arial Narrow"/>
              <a:cs typeface="Arial Narrow"/>
            </a:endParaRPr>
          </a:p>
          <a:p>
            <a:pPr marL="12700" marR="20320">
              <a:lnSpc>
                <a:spcPct val="77900"/>
              </a:lnSpc>
              <a:spcBef>
                <a:spcPts val="204"/>
              </a:spcBef>
            </a:pPr>
            <a:r>
              <a:rPr dirty="0" sz="1550" spc="-35" b="1">
                <a:latin typeface="Arial Narrow"/>
                <a:cs typeface="Arial Narrow"/>
              </a:rPr>
              <a:t>interactive,</a:t>
            </a:r>
            <a:r>
              <a:rPr dirty="0" sz="1550" spc="-15" b="1">
                <a:latin typeface="Arial Narrow"/>
                <a:cs typeface="Arial Narrow"/>
              </a:rPr>
              <a:t> </a:t>
            </a:r>
            <a:r>
              <a:rPr dirty="0" sz="1550" spc="-114" b="1">
                <a:latin typeface="Arial Narrow"/>
                <a:cs typeface="Arial Narrow"/>
              </a:rPr>
              <a:t>open-</a:t>
            </a:r>
            <a:r>
              <a:rPr dirty="0" sz="1550" spc="-120" b="1">
                <a:latin typeface="Arial Narrow"/>
                <a:cs typeface="Arial Narrow"/>
              </a:rPr>
              <a:t>ended,</a:t>
            </a:r>
            <a:r>
              <a:rPr dirty="0" sz="1550" spc="-15" b="1">
                <a:latin typeface="Arial Narrow"/>
                <a:cs typeface="Arial Narrow"/>
              </a:rPr>
              <a:t> </a:t>
            </a:r>
            <a:r>
              <a:rPr dirty="0" sz="1550" spc="-100" b="1">
                <a:latin typeface="Arial Narrow"/>
                <a:cs typeface="Arial Narrow"/>
              </a:rPr>
              <a:t>encourage</a:t>
            </a:r>
            <a:r>
              <a:rPr dirty="0" sz="1550" spc="-15" b="1">
                <a:latin typeface="Arial Narrow"/>
                <a:cs typeface="Arial Narrow"/>
              </a:rPr>
              <a:t> </a:t>
            </a:r>
            <a:r>
              <a:rPr dirty="0" sz="1550" spc="-114" b="1">
                <a:latin typeface="Arial Narrow"/>
                <a:cs typeface="Arial Narrow"/>
              </a:rPr>
              <a:t>discussion</a:t>
            </a:r>
            <a:r>
              <a:rPr dirty="0" sz="1550" spc="-15" b="1">
                <a:latin typeface="Arial Narrow"/>
                <a:cs typeface="Arial Narrow"/>
              </a:rPr>
              <a:t> </a:t>
            </a:r>
            <a:r>
              <a:rPr dirty="0" sz="1550" spc="-110" b="1">
                <a:latin typeface="Arial Narrow"/>
                <a:cs typeface="Arial Narrow"/>
              </a:rPr>
              <a:t>and</a:t>
            </a:r>
            <a:r>
              <a:rPr dirty="0" sz="1550" spc="-15" b="1">
                <a:latin typeface="Arial Narrow"/>
                <a:cs typeface="Arial Narrow"/>
              </a:rPr>
              <a:t> </a:t>
            </a:r>
            <a:r>
              <a:rPr dirty="0" sz="1550" spc="-80" b="1">
                <a:latin typeface="Arial Narrow"/>
                <a:cs typeface="Arial Narrow"/>
              </a:rPr>
              <a:t>promote </a:t>
            </a:r>
            <a:r>
              <a:rPr dirty="0" sz="1550" spc="-40" b="1">
                <a:latin typeface="Arial Narrow"/>
                <a:cs typeface="Arial Narrow"/>
              </a:rPr>
              <a:t>the</a:t>
            </a:r>
            <a:r>
              <a:rPr dirty="0" sz="1550" spc="-45" b="1">
                <a:latin typeface="Arial Narrow"/>
                <a:cs typeface="Arial Narrow"/>
              </a:rPr>
              <a:t> </a:t>
            </a:r>
            <a:r>
              <a:rPr dirty="0" sz="1550" spc="-100" b="1">
                <a:latin typeface="Arial Narrow"/>
                <a:cs typeface="Arial Narrow"/>
              </a:rPr>
              <a:t>engineering</a:t>
            </a:r>
            <a:r>
              <a:rPr dirty="0" sz="1550" spc="-45" b="1">
                <a:latin typeface="Arial Narrow"/>
                <a:cs typeface="Arial Narrow"/>
              </a:rPr>
              <a:t> </a:t>
            </a:r>
            <a:r>
              <a:rPr dirty="0" sz="1550" spc="-65" b="1">
                <a:latin typeface="Arial Narrow"/>
                <a:cs typeface="Arial Narrow"/>
              </a:rPr>
              <a:t>habits</a:t>
            </a:r>
            <a:r>
              <a:rPr dirty="0" sz="1550" spc="-40" b="1">
                <a:latin typeface="Arial Narrow"/>
                <a:cs typeface="Arial Narrow"/>
              </a:rPr>
              <a:t> </a:t>
            </a:r>
            <a:r>
              <a:rPr dirty="0" sz="1550" spc="-30" b="1">
                <a:latin typeface="Arial Narrow"/>
                <a:cs typeface="Arial Narrow"/>
              </a:rPr>
              <a:t>of</a:t>
            </a:r>
            <a:r>
              <a:rPr dirty="0" sz="1550" spc="-45" b="1">
                <a:latin typeface="Arial Narrow"/>
                <a:cs typeface="Arial Narrow"/>
              </a:rPr>
              <a:t> </a:t>
            </a:r>
            <a:r>
              <a:rPr dirty="0" sz="1550" spc="-155" b="1">
                <a:latin typeface="Arial Narrow"/>
                <a:cs typeface="Arial Narrow"/>
              </a:rPr>
              <a:t>mind</a:t>
            </a:r>
            <a:r>
              <a:rPr dirty="0" sz="1550" spc="-45" b="1">
                <a:latin typeface="Arial Narrow"/>
                <a:cs typeface="Arial Narrow"/>
              </a:rPr>
              <a:t> </a:t>
            </a:r>
            <a:r>
              <a:rPr dirty="0" sz="1550" spc="-10" b="1">
                <a:latin typeface="Arial Narrow"/>
                <a:cs typeface="Arial Narrow"/>
              </a:rPr>
              <a:t>(EHoM).</a:t>
            </a:r>
            <a:endParaRPr sz="1550">
              <a:latin typeface="Arial Narrow"/>
              <a:cs typeface="Arial Narrow"/>
            </a:endParaRPr>
          </a:p>
          <a:p>
            <a:pPr marL="12700" marR="41275">
              <a:lnSpc>
                <a:spcPct val="102600"/>
              </a:lnSpc>
              <a:spcBef>
                <a:spcPts val="730"/>
              </a:spcBef>
            </a:pPr>
            <a:r>
              <a:rPr dirty="0" sz="950">
                <a:latin typeface="Gill Sans MT"/>
                <a:cs typeface="Gill Sans MT"/>
              </a:rPr>
              <a:t>The EHoM </a:t>
            </a:r>
            <a:r>
              <a:rPr dirty="0" sz="950" spc="45">
                <a:latin typeface="Gill Sans MT"/>
                <a:cs typeface="Gill Sans MT"/>
              </a:rPr>
              <a:t>encourage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pedagogical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approach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cultivates </a:t>
            </a:r>
            <a:r>
              <a:rPr dirty="0" sz="950">
                <a:latin typeface="Gill Sans MT"/>
                <a:cs typeface="Gill Sans MT"/>
              </a:rPr>
              <a:t>problem-</a:t>
            </a:r>
            <a:r>
              <a:rPr dirty="0" sz="950" spc="50">
                <a:latin typeface="Gill Sans MT"/>
                <a:cs typeface="Gill Sans MT"/>
              </a:rPr>
              <a:t>solving</a:t>
            </a:r>
            <a:r>
              <a:rPr dirty="0" sz="950" spc="1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skills,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creativity,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making</a:t>
            </a:r>
            <a:r>
              <a:rPr dirty="0" sz="950" spc="18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mistakes,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reviewing,</a:t>
            </a:r>
            <a:r>
              <a:rPr dirty="0" sz="950" spc="85">
                <a:latin typeface="Gill Sans MT"/>
                <a:cs typeface="Gill Sans MT"/>
              </a:rPr>
              <a:t> and</a:t>
            </a:r>
            <a:r>
              <a:rPr dirty="0" sz="950" spc="18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planning.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There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no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prescriptive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teaching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method,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up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as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teacher, </a:t>
            </a:r>
            <a:r>
              <a:rPr dirty="0" sz="950">
                <a:latin typeface="Gill Sans MT"/>
                <a:cs typeface="Gill Sans MT"/>
              </a:rPr>
              <a:t>educator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STEM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club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leader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decide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which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direction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wish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take </a:t>
            </a:r>
            <a:r>
              <a:rPr dirty="0" sz="950" spc="75">
                <a:latin typeface="Gill Sans MT"/>
                <a:cs typeface="Gill Sans MT"/>
              </a:rPr>
              <a:t>each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activity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where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95">
                <a:latin typeface="Gill Sans MT"/>
                <a:cs typeface="Gill Sans MT"/>
              </a:rPr>
              <a:t>may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wish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spend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more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time.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950" spc="50" b="1">
                <a:latin typeface="Calibri"/>
                <a:cs typeface="Calibri"/>
              </a:rPr>
              <a:t>Read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full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report</a:t>
            </a:r>
            <a:r>
              <a:rPr dirty="0" sz="950" spc="60" b="1">
                <a:latin typeface="Calibri"/>
                <a:cs typeface="Calibri"/>
              </a:rPr>
              <a:t> </a:t>
            </a:r>
            <a:r>
              <a:rPr dirty="0" u="sng" sz="950" b="1" i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Thinking</a:t>
            </a:r>
            <a:r>
              <a:rPr dirty="0" u="sng" sz="950" spc="100" b="1" i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50" b="1" i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like</a:t>
            </a:r>
            <a:r>
              <a:rPr dirty="0" u="sng" sz="950" spc="100" b="1" i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50" spc="50" b="1" i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an</a:t>
            </a:r>
            <a:r>
              <a:rPr dirty="0" u="sng" sz="950" spc="100" b="1" i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50" b="1" i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engineer</a:t>
            </a:r>
            <a:r>
              <a:rPr dirty="0" u="sng" sz="950" spc="125" b="1" i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50" spc="-2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4"/>
              </a:rPr>
              <a:t>here</a:t>
            </a:r>
            <a:r>
              <a:rPr dirty="0" sz="950" spc="-20" b="1">
                <a:latin typeface="Calibri"/>
                <a:cs typeface="Calibri"/>
              </a:rPr>
              <a:t>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40004" y="3779811"/>
            <a:ext cx="4212590" cy="3117215"/>
          </a:xfrm>
          <a:custGeom>
            <a:avLst/>
            <a:gdLst/>
            <a:ahLst/>
            <a:cxnLst/>
            <a:rect l="l" t="t" r="r" b="b"/>
            <a:pathLst>
              <a:path w="4212590" h="3117215">
                <a:moveTo>
                  <a:pt x="4212005" y="0"/>
                </a:moveTo>
                <a:lnTo>
                  <a:pt x="0" y="0"/>
                </a:lnTo>
                <a:lnTo>
                  <a:pt x="0" y="3116910"/>
                </a:lnTo>
                <a:lnTo>
                  <a:pt x="4212005" y="3116910"/>
                </a:lnTo>
                <a:lnTo>
                  <a:pt x="4212005" y="0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71300" y="3869841"/>
            <a:ext cx="1861820" cy="2917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Engineering</a:t>
            </a:r>
            <a:r>
              <a:rPr dirty="0" sz="1300" spc="26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65" b="1">
                <a:solidFill>
                  <a:srgbClr val="14C9CF"/>
                </a:solidFill>
                <a:latin typeface="Calibri"/>
                <a:cs typeface="Calibri"/>
              </a:rPr>
              <a:t>habits</a:t>
            </a:r>
            <a:r>
              <a:rPr dirty="0" sz="1300" spc="27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30" b="1">
                <a:solidFill>
                  <a:srgbClr val="14C9CF"/>
                </a:solidFill>
                <a:latin typeface="Calibri"/>
                <a:cs typeface="Calibri"/>
              </a:rPr>
              <a:t>quiz</a:t>
            </a:r>
            <a:endParaRPr sz="1300">
              <a:latin typeface="Calibri"/>
              <a:cs typeface="Calibri"/>
            </a:endParaRPr>
          </a:p>
          <a:p>
            <a:pPr marL="12700" marR="114935">
              <a:lnSpc>
                <a:spcPct val="102600"/>
              </a:lnSpc>
              <a:spcBef>
                <a:spcPts val="780"/>
              </a:spcBef>
            </a:pPr>
            <a:r>
              <a:rPr dirty="0" sz="950" b="1">
                <a:latin typeface="Calibri"/>
                <a:cs typeface="Calibri"/>
              </a:rPr>
              <a:t>In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student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booklet,</a:t>
            </a:r>
            <a:r>
              <a:rPr dirty="0" sz="950" spc="4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we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have</a:t>
            </a:r>
            <a:r>
              <a:rPr dirty="0" sz="950" b="1">
                <a:latin typeface="Calibri"/>
                <a:cs typeface="Calibri"/>
              </a:rPr>
              <a:t> called</a:t>
            </a:r>
            <a:r>
              <a:rPr dirty="0" sz="950" spc="1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20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EHoM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‘engineering </a:t>
            </a:r>
            <a:r>
              <a:rPr dirty="0" sz="950" b="1">
                <a:latin typeface="Calibri"/>
                <a:cs typeface="Calibri"/>
              </a:rPr>
              <a:t>habits’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20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have</a:t>
            </a:r>
            <a:r>
              <a:rPr dirty="0" sz="950" spc="204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included </a:t>
            </a:r>
            <a:r>
              <a:rPr dirty="0" sz="950" spc="50" b="1">
                <a:latin typeface="Calibri"/>
                <a:cs typeface="Calibri"/>
              </a:rPr>
              <a:t>student</a:t>
            </a:r>
            <a:r>
              <a:rPr dirty="0" sz="950" spc="1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statements</a:t>
            </a:r>
            <a:r>
              <a:rPr dirty="0" sz="950" spc="10" b="1">
                <a:latin typeface="Calibri"/>
                <a:cs typeface="Calibri"/>
              </a:rPr>
              <a:t> </a:t>
            </a:r>
            <a:r>
              <a:rPr dirty="0" sz="950" spc="35" b="1">
                <a:latin typeface="Calibri"/>
                <a:cs typeface="Calibri"/>
              </a:rPr>
              <a:t>that</a:t>
            </a:r>
            <a:endParaRPr sz="950">
              <a:latin typeface="Calibri"/>
              <a:cs typeface="Calibri"/>
            </a:endParaRPr>
          </a:p>
          <a:p>
            <a:pPr marL="12700" marR="269240">
              <a:lnSpc>
                <a:spcPct val="102600"/>
              </a:lnSpc>
            </a:pPr>
            <a:r>
              <a:rPr dirty="0" sz="950" b="1">
                <a:latin typeface="Calibri"/>
                <a:cs typeface="Calibri"/>
              </a:rPr>
              <a:t>aim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bring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EHoM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to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life</a:t>
            </a:r>
            <a:r>
              <a:rPr dirty="0" sz="950" b="1">
                <a:latin typeface="Calibri"/>
                <a:cs typeface="Calibri"/>
              </a:rPr>
              <a:t> for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young</a:t>
            </a:r>
            <a:r>
              <a:rPr dirty="0" sz="950" spc="16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learners.</a:t>
            </a:r>
            <a:endParaRPr sz="950">
              <a:latin typeface="Calibri"/>
              <a:cs typeface="Calibri"/>
            </a:endParaRPr>
          </a:p>
          <a:p>
            <a:pPr marL="12700" marR="28575">
              <a:lnSpc>
                <a:spcPct val="102600"/>
              </a:lnSpc>
              <a:spcBef>
                <a:spcPts val="850"/>
              </a:spcBef>
            </a:pPr>
            <a:r>
              <a:rPr dirty="0" sz="950" spc="60">
                <a:latin typeface="Gill Sans MT"/>
                <a:cs typeface="Gill Sans MT"/>
              </a:rPr>
              <a:t>Students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can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take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the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engineering </a:t>
            </a:r>
            <a:r>
              <a:rPr dirty="0" sz="950" spc="55">
                <a:latin typeface="Gill Sans MT"/>
                <a:cs typeface="Gill Sans MT"/>
              </a:rPr>
              <a:t>habits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quiz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identify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30">
                <a:latin typeface="Gill Sans MT"/>
                <a:cs typeface="Gill Sans MT"/>
              </a:rPr>
              <a:t>what </a:t>
            </a:r>
            <a:r>
              <a:rPr dirty="0" sz="950">
                <a:latin typeface="Gill Sans MT"/>
                <a:cs typeface="Gill Sans MT"/>
              </a:rPr>
              <a:t>engineering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habits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they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using, </a:t>
            </a:r>
            <a:r>
              <a:rPr dirty="0" sz="950" spc="75">
                <a:latin typeface="Gill Sans MT"/>
                <a:cs typeface="Gill Sans MT"/>
              </a:rPr>
              <a:t>and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perhaps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ones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they</a:t>
            </a:r>
            <a:r>
              <a:rPr dirty="0" sz="950">
                <a:latin typeface="Gill Sans MT"/>
                <a:cs typeface="Gill Sans MT"/>
              </a:rPr>
              <a:t> would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like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work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on.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Once </a:t>
            </a:r>
            <a:r>
              <a:rPr dirty="0" sz="950" spc="65">
                <a:latin typeface="Gill Sans MT"/>
                <a:cs typeface="Gill Sans MT"/>
              </a:rPr>
              <a:t>students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complete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quiz,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55">
                <a:latin typeface="Gill Sans MT"/>
                <a:cs typeface="Gill Sans MT"/>
              </a:rPr>
              <a:t> see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their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results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35">
                <a:latin typeface="Gill Sans MT"/>
                <a:cs typeface="Gill Sans MT"/>
              </a:rPr>
              <a:t> the </a:t>
            </a:r>
            <a:r>
              <a:rPr dirty="0" sz="950">
                <a:latin typeface="Gill Sans MT"/>
                <a:cs typeface="Gill Sans MT"/>
              </a:rPr>
              <a:t>EHoM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spider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diagram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can </a:t>
            </a:r>
            <a:r>
              <a:rPr dirty="0" sz="950" spc="50">
                <a:latin typeface="Gill Sans MT"/>
                <a:cs typeface="Gill Sans MT"/>
              </a:rPr>
              <a:t>easily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pick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out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their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engineering strengths.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69300" y="4167706"/>
            <a:ext cx="1940560" cy="262255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171450">
              <a:lnSpc>
                <a:spcPct val="105900"/>
              </a:lnSpc>
              <a:spcBef>
                <a:spcPts val="55"/>
              </a:spcBef>
            </a:pPr>
            <a:r>
              <a:rPr dirty="0" sz="950" spc="50" b="1">
                <a:latin typeface="Calibri"/>
                <a:cs typeface="Calibri"/>
              </a:rPr>
              <a:t>Results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are</a:t>
            </a:r>
            <a:r>
              <a:rPr dirty="0" sz="950" spc="8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not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fixed!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We </a:t>
            </a:r>
            <a:r>
              <a:rPr dirty="0" sz="950" spc="45">
                <a:latin typeface="Gill Sans MT"/>
                <a:cs typeface="Gill Sans MT"/>
              </a:rPr>
              <a:t>encourage </a:t>
            </a:r>
            <a:r>
              <a:rPr dirty="0" sz="950" spc="60">
                <a:latin typeface="Gill Sans MT"/>
                <a:cs typeface="Gill Sans MT"/>
              </a:rPr>
              <a:t>young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learners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to </a:t>
            </a:r>
            <a:r>
              <a:rPr dirty="0" sz="950" spc="60">
                <a:latin typeface="Gill Sans MT"/>
                <a:cs typeface="Gill Sans MT"/>
              </a:rPr>
              <a:t>complete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quiz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several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times.</a:t>
            </a:r>
            <a:endParaRPr sz="950">
              <a:latin typeface="Gill Sans MT"/>
              <a:cs typeface="Gill Sans MT"/>
            </a:endParaRPr>
          </a:p>
          <a:p>
            <a:pPr marL="12700" marR="116839">
              <a:lnSpc>
                <a:spcPct val="105900"/>
              </a:lnSpc>
              <a:spcBef>
                <a:spcPts val="795"/>
              </a:spcBef>
            </a:pPr>
            <a:r>
              <a:rPr dirty="0" sz="950">
                <a:latin typeface="Gill Sans MT"/>
                <a:cs typeface="Gill Sans MT"/>
              </a:rPr>
              <a:t>They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might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find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different </a:t>
            </a:r>
            <a:r>
              <a:rPr dirty="0" sz="950">
                <a:latin typeface="Gill Sans MT"/>
                <a:cs typeface="Gill Sans MT"/>
              </a:rPr>
              <a:t>engineering</a:t>
            </a:r>
            <a:r>
              <a:rPr dirty="0" sz="950" spc="17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habits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stronger </a:t>
            </a:r>
            <a:r>
              <a:rPr dirty="0" sz="950" spc="65">
                <a:latin typeface="Gill Sans MT"/>
                <a:cs typeface="Gill Sans MT"/>
              </a:rPr>
              <a:t>depending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type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activity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challenge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doing.</a:t>
            </a:r>
            <a:endParaRPr sz="950">
              <a:latin typeface="Gill Sans MT"/>
              <a:cs typeface="Gill Sans MT"/>
            </a:endParaRPr>
          </a:p>
          <a:p>
            <a:pPr marL="12700" marR="54610">
              <a:lnSpc>
                <a:spcPct val="105900"/>
              </a:lnSpc>
              <a:spcBef>
                <a:spcPts val="795"/>
              </a:spcBef>
            </a:pPr>
            <a:r>
              <a:rPr dirty="0" sz="950" spc="-55">
                <a:latin typeface="Gill Sans MT"/>
                <a:cs typeface="Gill Sans MT"/>
              </a:rPr>
              <a:t>We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included</a:t>
            </a:r>
            <a:r>
              <a:rPr dirty="0" sz="950">
                <a:latin typeface="Gill Sans MT"/>
                <a:cs typeface="Gill Sans MT"/>
              </a:rPr>
              <a:t> all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EHoM </a:t>
            </a:r>
            <a:r>
              <a:rPr dirty="0" sz="950" spc="60">
                <a:latin typeface="Gill Sans MT"/>
                <a:cs typeface="Gill Sans MT"/>
              </a:rPr>
              <a:t>student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statements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both</a:t>
            </a:r>
            <a:r>
              <a:rPr dirty="0" sz="950" spc="-25">
                <a:latin typeface="Gill Sans MT"/>
                <a:cs typeface="Gill Sans MT"/>
              </a:rPr>
              <a:t> you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young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learners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reference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>
                <a:latin typeface="Gill Sans MT"/>
                <a:cs typeface="Gill Sans MT"/>
              </a:rPr>
              <a:t> in </a:t>
            </a:r>
            <a:r>
              <a:rPr dirty="0" sz="950" spc="45">
                <a:latin typeface="Gill Sans MT"/>
                <a:cs typeface="Gill Sans MT"/>
              </a:rPr>
              <a:t>different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lessons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and </a:t>
            </a:r>
            <a:r>
              <a:rPr dirty="0" sz="950" spc="-10">
                <a:latin typeface="Gill Sans MT"/>
                <a:cs typeface="Gill Sans MT"/>
              </a:rPr>
              <a:t>activities.</a:t>
            </a:r>
            <a:endParaRPr sz="950">
              <a:latin typeface="Gill Sans MT"/>
              <a:cs typeface="Gill Sans MT"/>
            </a:endParaRPr>
          </a:p>
          <a:p>
            <a:pPr algn="just" marL="12700" marR="5080">
              <a:lnSpc>
                <a:spcPct val="105900"/>
              </a:lnSpc>
              <a:spcBef>
                <a:spcPts val="790"/>
              </a:spcBef>
            </a:pPr>
            <a:r>
              <a:rPr dirty="0" sz="950" b="1">
                <a:latin typeface="Calibri"/>
                <a:cs typeface="Calibri"/>
              </a:rPr>
              <a:t>Find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engineering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habits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quiz</a:t>
            </a:r>
            <a:r>
              <a:rPr dirty="0" sz="950" spc="165" b="1">
                <a:latin typeface="Calibri"/>
                <a:cs typeface="Calibri"/>
              </a:rPr>
              <a:t> </a:t>
            </a:r>
            <a:r>
              <a:rPr dirty="0" sz="950" spc="-25" b="1">
                <a:latin typeface="Calibri"/>
                <a:cs typeface="Calibri"/>
              </a:rPr>
              <a:t>on</a:t>
            </a:r>
            <a:r>
              <a:rPr dirty="0" sz="950" b="1">
                <a:latin typeface="Calibri"/>
                <a:cs typeface="Calibri"/>
              </a:rPr>
              <a:t> the</a:t>
            </a:r>
            <a:r>
              <a:rPr dirty="0" sz="950" spc="135" b="1">
                <a:latin typeface="Calibri"/>
                <a:cs typeface="Calibri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This</a:t>
            </a:r>
            <a:r>
              <a:rPr dirty="0" u="sng" sz="950" spc="19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is</a:t>
            </a:r>
            <a:r>
              <a:rPr dirty="0" u="sng" sz="950" spc="19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Engineering:</a:t>
            </a:r>
            <a:r>
              <a:rPr dirty="0" u="sng" sz="950" spc="15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Water</a:t>
            </a:r>
            <a:r>
              <a:rPr dirty="0" u="sng" sz="950" spc="14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950" spc="-2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5"/>
              </a:rPr>
              <a:t>page</a:t>
            </a:r>
            <a:r>
              <a:rPr dirty="0" sz="950" b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on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our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resource</a:t>
            </a:r>
            <a:r>
              <a:rPr dirty="0" sz="950" spc="155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hub</a:t>
            </a:r>
            <a:r>
              <a:rPr dirty="0" sz="950" spc="-20" b="1">
                <a:solidFill>
                  <a:srgbClr val="92569E"/>
                </a:solidFill>
                <a:latin typeface="Calibri"/>
                <a:cs typeface="Calibri"/>
              </a:rPr>
              <a:t>.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208385" y="2277374"/>
            <a:ext cx="4615180" cy="3998595"/>
            <a:chOff x="5208385" y="2277374"/>
            <a:chExt cx="4615180" cy="3998595"/>
          </a:xfrm>
        </p:grpSpPr>
        <p:sp>
          <p:nvSpPr>
            <p:cNvPr id="12" name="object 12" descr=""/>
            <p:cNvSpPr/>
            <p:nvPr/>
          </p:nvSpPr>
          <p:spPr>
            <a:xfrm>
              <a:off x="5213808" y="2282797"/>
              <a:ext cx="4604385" cy="3987800"/>
            </a:xfrm>
            <a:custGeom>
              <a:avLst/>
              <a:gdLst/>
              <a:ahLst/>
              <a:cxnLst/>
              <a:rect l="l" t="t" r="r" b="b"/>
              <a:pathLst>
                <a:path w="4604384" h="3987800">
                  <a:moveTo>
                    <a:pt x="3453231" y="0"/>
                  </a:moveTo>
                  <a:lnTo>
                    <a:pt x="1151077" y="0"/>
                  </a:lnTo>
                  <a:lnTo>
                    <a:pt x="0" y="1993709"/>
                  </a:lnTo>
                  <a:lnTo>
                    <a:pt x="1151077" y="3987444"/>
                  </a:lnTo>
                  <a:lnTo>
                    <a:pt x="3453231" y="3987444"/>
                  </a:lnTo>
                  <a:lnTo>
                    <a:pt x="4604308" y="1993709"/>
                  </a:lnTo>
                  <a:lnTo>
                    <a:pt x="3453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213808" y="2282797"/>
              <a:ext cx="4604385" cy="3987800"/>
            </a:xfrm>
            <a:custGeom>
              <a:avLst/>
              <a:gdLst/>
              <a:ahLst/>
              <a:cxnLst/>
              <a:rect l="l" t="t" r="r" b="b"/>
              <a:pathLst>
                <a:path w="4604384" h="3987800">
                  <a:moveTo>
                    <a:pt x="3453231" y="0"/>
                  </a:moveTo>
                  <a:lnTo>
                    <a:pt x="1151077" y="0"/>
                  </a:lnTo>
                  <a:lnTo>
                    <a:pt x="0" y="1993709"/>
                  </a:lnTo>
                  <a:lnTo>
                    <a:pt x="1151077" y="3987444"/>
                  </a:lnTo>
                  <a:lnTo>
                    <a:pt x="3453231" y="3987444"/>
                  </a:lnTo>
                  <a:lnTo>
                    <a:pt x="4604308" y="1993709"/>
                  </a:lnTo>
                  <a:lnTo>
                    <a:pt x="3453231" y="0"/>
                  </a:lnTo>
                  <a:close/>
                </a:path>
              </a:pathLst>
            </a:custGeom>
            <a:ln w="10845">
              <a:solidFill>
                <a:srgbClr val="41BBC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448551" y="2486074"/>
              <a:ext cx="4135120" cy="3581400"/>
            </a:xfrm>
            <a:custGeom>
              <a:avLst/>
              <a:gdLst/>
              <a:ahLst/>
              <a:cxnLst/>
              <a:rect l="l" t="t" r="r" b="b"/>
              <a:pathLst>
                <a:path w="4135120" h="3581400">
                  <a:moveTo>
                    <a:pt x="3101124" y="0"/>
                  </a:moveTo>
                  <a:lnTo>
                    <a:pt x="1033703" y="0"/>
                  </a:lnTo>
                  <a:lnTo>
                    <a:pt x="0" y="1790433"/>
                  </a:lnTo>
                  <a:lnTo>
                    <a:pt x="1033703" y="3580879"/>
                  </a:lnTo>
                  <a:lnTo>
                    <a:pt x="3101124" y="3580879"/>
                  </a:lnTo>
                  <a:lnTo>
                    <a:pt x="4134840" y="1790433"/>
                  </a:lnTo>
                  <a:lnTo>
                    <a:pt x="3101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448551" y="2486074"/>
              <a:ext cx="4135120" cy="3581400"/>
            </a:xfrm>
            <a:custGeom>
              <a:avLst/>
              <a:gdLst/>
              <a:ahLst/>
              <a:cxnLst/>
              <a:rect l="l" t="t" r="r" b="b"/>
              <a:pathLst>
                <a:path w="4135120" h="3581400">
                  <a:moveTo>
                    <a:pt x="1033703" y="0"/>
                  </a:moveTo>
                  <a:lnTo>
                    <a:pt x="0" y="1790433"/>
                  </a:lnTo>
                  <a:lnTo>
                    <a:pt x="1033703" y="3580879"/>
                  </a:lnTo>
                  <a:lnTo>
                    <a:pt x="3101124" y="3580879"/>
                  </a:lnTo>
                  <a:lnTo>
                    <a:pt x="4134840" y="1790433"/>
                  </a:lnTo>
                  <a:lnTo>
                    <a:pt x="3101124" y="0"/>
                  </a:lnTo>
                  <a:lnTo>
                    <a:pt x="1033703" y="0"/>
                  </a:lnTo>
                  <a:close/>
                </a:path>
              </a:pathLst>
            </a:custGeom>
            <a:ln w="10845">
              <a:solidFill>
                <a:srgbClr val="69BA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683275" y="2689359"/>
              <a:ext cx="3665854" cy="3174365"/>
            </a:xfrm>
            <a:custGeom>
              <a:avLst/>
              <a:gdLst/>
              <a:ahLst/>
              <a:cxnLst/>
              <a:rect l="l" t="t" r="r" b="b"/>
              <a:pathLst>
                <a:path w="3665854" h="3174365">
                  <a:moveTo>
                    <a:pt x="2749029" y="0"/>
                  </a:moveTo>
                  <a:lnTo>
                    <a:pt x="916343" y="0"/>
                  </a:lnTo>
                  <a:lnTo>
                    <a:pt x="0" y="1587144"/>
                  </a:lnTo>
                  <a:lnTo>
                    <a:pt x="916343" y="3174326"/>
                  </a:lnTo>
                  <a:lnTo>
                    <a:pt x="2749029" y="3174326"/>
                  </a:lnTo>
                  <a:lnTo>
                    <a:pt x="3665385" y="1587144"/>
                  </a:lnTo>
                  <a:lnTo>
                    <a:pt x="2749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683275" y="2689359"/>
              <a:ext cx="3665854" cy="3174365"/>
            </a:xfrm>
            <a:custGeom>
              <a:avLst/>
              <a:gdLst/>
              <a:ahLst/>
              <a:cxnLst/>
              <a:rect l="l" t="t" r="r" b="b"/>
              <a:pathLst>
                <a:path w="3665854" h="3174365">
                  <a:moveTo>
                    <a:pt x="916343" y="0"/>
                  </a:moveTo>
                  <a:lnTo>
                    <a:pt x="0" y="1587144"/>
                  </a:lnTo>
                  <a:lnTo>
                    <a:pt x="916343" y="3174326"/>
                  </a:lnTo>
                  <a:lnTo>
                    <a:pt x="2749029" y="3174326"/>
                  </a:lnTo>
                  <a:lnTo>
                    <a:pt x="3665385" y="1587144"/>
                  </a:lnTo>
                  <a:lnTo>
                    <a:pt x="2749029" y="0"/>
                  </a:lnTo>
                  <a:lnTo>
                    <a:pt x="916343" y="0"/>
                  </a:lnTo>
                  <a:close/>
                </a:path>
              </a:pathLst>
            </a:custGeom>
            <a:ln w="10845">
              <a:solidFill>
                <a:srgbClr val="85B8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917999" y="2892637"/>
              <a:ext cx="3195955" cy="2767965"/>
            </a:xfrm>
            <a:custGeom>
              <a:avLst/>
              <a:gdLst/>
              <a:ahLst/>
              <a:cxnLst/>
              <a:rect l="l" t="t" r="r" b="b"/>
              <a:pathLst>
                <a:path w="3195954" h="2767965">
                  <a:moveTo>
                    <a:pt x="2396947" y="0"/>
                  </a:moveTo>
                  <a:lnTo>
                    <a:pt x="798982" y="0"/>
                  </a:lnTo>
                  <a:lnTo>
                    <a:pt x="0" y="1383868"/>
                  </a:lnTo>
                  <a:lnTo>
                    <a:pt x="798982" y="2767761"/>
                  </a:lnTo>
                  <a:lnTo>
                    <a:pt x="2396947" y="2767761"/>
                  </a:lnTo>
                  <a:lnTo>
                    <a:pt x="3195929" y="1383868"/>
                  </a:lnTo>
                  <a:lnTo>
                    <a:pt x="2396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917999" y="2892637"/>
              <a:ext cx="3195955" cy="2767965"/>
            </a:xfrm>
            <a:custGeom>
              <a:avLst/>
              <a:gdLst/>
              <a:ahLst/>
              <a:cxnLst/>
              <a:rect l="l" t="t" r="r" b="b"/>
              <a:pathLst>
                <a:path w="3195954" h="2767965">
                  <a:moveTo>
                    <a:pt x="798982" y="0"/>
                  </a:moveTo>
                  <a:lnTo>
                    <a:pt x="0" y="1383868"/>
                  </a:lnTo>
                  <a:lnTo>
                    <a:pt x="798982" y="2767761"/>
                  </a:lnTo>
                  <a:lnTo>
                    <a:pt x="2396947" y="2767761"/>
                  </a:lnTo>
                  <a:lnTo>
                    <a:pt x="3195929" y="1383868"/>
                  </a:lnTo>
                  <a:lnTo>
                    <a:pt x="2396947" y="0"/>
                  </a:lnTo>
                  <a:lnTo>
                    <a:pt x="798982" y="0"/>
                  </a:lnTo>
                  <a:close/>
                </a:path>
              </a:pathLst>
            </a:custGeom>
            <a:ln w="10845">
              <a:solidFill>
                <a:srgbClr val="9AB4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52743" y="3095922"/>
              <a:ext cx="2726690" cy="2361565"/>
            </a:xfrm>
            <a:custGeom>
              <a:avLst/>
              <a:gdLst/>
              <a:ahLst/>
              <a:cxnLst/>
              <a:rect l="l" t="t" r="r" b="b"/>
              <a:pathLst>
                <a:path w="2726690" h="2361565">
                  <a:moveTo>
                    <a:pt x="2044839" y="0"/>
                  </a:moveTo>
                  <a:lnTo>
                    <a:pt x="681609" y="0"/>
                  </a:lnTo>
                  <a:lnTo>
                    <a:pt x="0" y="1180604"/>
                  </a:lnTo>
                  <a:lnTo>
                    <a:pt x="681609" y="2361196"/>
                  </a:lnTo>
                  <a:lnTo>
                    <a:pt x="2044839" y="2361196"/>
                  </a:lnTo>
                  <a:lnTo>
                    <a:pt x="2726448" y="1180604"/>
                  </a:lnTo>
                  <a:lnTo>
                    <a:pt x="204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152743" y="3095922"/>
              <a:ext cx="2726690" cy="2361565"/>
            </a:xfrm>
            <a:custGeom>
              <a:avLst/>
              <a:gdLst/>
              <a:ahLst/>
              <a:cxnLst/>
              <a:rect l="l" t="t" r="r" b="b"/>
              <a:pathLst>
                <a:path w="2726690" h="2361565">
                  <a:moveTo>
                    <a:pt x="681609" y="0"/>
                  </a:moveTo>
                  <a:lnTo>
                    <a:pt x="0" y="1180604"/>
                  </a:lnTo>
                  <a:lnTo>
                    <a:pt x="681609" y="2361196"/>
                  </a:lnTo>
                  <a:lnTo>
                    <a:pt x="2044839" y="2361196"/>
                  </a:lnTo>
                  <a:lnTo>
                    <a:pt x="2726448" y="1180604"/>
                  </a:lnTo>
                  <a:lnTo>
                    <a:pt x="2044839" y="0"/>
                  </a:lnTo>
                  <a:lnTo>
                    <a:pt x="681609" y="0"/>
                  </a:lnTo>
                  <a:close/>
                </a:path>
              </a:pathLst>
            </a:custGeom>
            <a:ln w="10845">
              <a:solidFill>
                <a:srgbClr val="ADAF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387467" y="3299200"/>
              <a:ext cx="2257425" cy="1955164"/>
            </a:xfrm>
            <a:custGeom>
              <a:avLst/>
              <a:gdLst/>
              <a:ahLst/>
              <a:cxnLst/>
              <a:rect l="l" t="t" r="r" b="b"/>
              <a:pathLst>
                <a:path w="2257425" h="1955164">
                  <a:moveTo>
                    <a:pt x="1692744" y="0"/>
                  </a:moveTo>
                  <a:lnTo>
                    <a:pt x="564248" y="0"/>
                  </a:lnTo>
                  <a:lnTo>
                    <a:pt x="0" y="977303"/>
                  </a:lnTo>
                  <a:lnTo>
                    <a:pt x="564248" y="1954631"/>
                  </a:lnTo>
                  <a:lnTo>
                    <a:pt x="1692744" y="1954631"/>
                  </a:lnTo>
                  <a:lnTo>
                    <a:pt x="2256993" y="977303"/>
                  </a:lnTo>
                  <a:lnTo>
                    <a:pt x="1692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387467" y="3299200"/>
              <a:ext cx="2257425" cy="1955164"/>
            </a:xfrm>
            <a:custGeom>
              <a:avLst/>
              <a:gdLst/>
              <a:ahLst/>
              <a:cxnLst/>
              <a:rect l="l" t="t" r="r" b="b"/>
              <a:pathLst>
                <a:path w="2257425" h="1955164">
                  <a:moveTo>
                    <a:pt x="564248" y="0"/>
                  </a:moveTo>
                  <a:lnTo>
                    <a:pt x="0" y="977303"/>
                  </a:lnTo>
                  <a:lnTo>
                    <a:pt x="564248" y="1954631"/>
                  </a:lnTo>
                  <a:lnTo>
                    <a:pt x="1692744" y="1954631"/>
                  </a:lnTo>
                  <a:lnTo>
                    <a:pt x="2256993" y="977303"/>
                  </a:lnTo>
                  <a:lnTo>
                    <a:pt x="1692744" y="0"/>
                  </a:lnTo>
                  <a:lnTo>
                    <a:pt x="564248" y="0"/>
                  </a:lnTo>
                  <a:close/>
                </a:path>
              </a:pathLst>
            </a:custGeom>
            <a:ln w="10845">
              <a:solidFill>
                <a:srgbClr val="BDA8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622191" y="3502486"/>
              <a:ext cx="1788160" cy="1548130"/>
            </a:xfrm>
            <a:custGeom>
              <a:avLst/>
              <a:gdLst/>
              <a:ahLst/>
              <a:cxnLst/>
              <a:rect l="l" t="t" r="r" b="b"/>
              <a:pathLst>
                <a:path w="1788159" h="1548129">
                  <a:moveTo>
                    <a:pt x="1340662" y="0"/>
                  </a:moveTo>
                  <a:lnTo>
                    <a:pt x="446887" y="0"/>
                  </a:lnTo>
                  <a:lnTo>
                    <a:pt x="0" y="774039"/>
                  </a:lnTo>
                  <a:lnTo>
                    <a:pt x="446887" y="1548066"/>
                  </a:lnTo>
                  <a:lnTo>
                    <a:pt x="1340662" y="1548066"/>
                  </a:lnTo>
                  <a:lnTo>
                    <a:pt x="1787537" y="774039"/>
                  </a:lnTo>
                  <a:lnTo>
                    <a:pt x="13406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622191" y="3502486"/>
              <a:ext cx="1788160" cy="1548130"/>
            </a:xfrm>
            <a:custGeom>
              <a:avLst/>
              <a:gdLst/>
              <a:ahLst/>
              <a:cxnLst/>
              <a:rect l="l" t="t" r="r" b="b"/>
              <a:pathLst>
                <a:path w="1788159" h="1548129">
                  <a:moveTo>
                    <a:pt x="446887" y="0"/>
                  </a:moveTo>
                  <a:lnTo>
                    <a:pt x="0" y="774039"/>
                  </a:lnTo>
                  <a:lnTo>
                    <a:pt x="446887" y="1548066"/>
                  </a:lnTo>
                  <a:lnTo>
                    <a:pt x="1340662" y="1548066"/>
                  </a:lnTo>
                  <a:lnTo>
                    <a:pt x="1787537" y="774039"/>
                  </a:lnTo>
                  <a:lnTo>
                    <a:pt x="1340662" y="0"/>
                  </a:lnTo>
                  <a:lnTo>
                    <a:pt x="446887" y="0"/>
                  </a:lnTo>
                  <a:close/>
                </a:path>
              </a:pathLst>
            </a:custGeom>
            <a:ln w="10845">
              <a:solidFill>
                <a:srgbClr val="CB9FB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856915" y="3705764"/>
              <a:ext cx="1318260" cy="1141730"/>
            </a:xfrm>
            <a:custGeom>
              <a:avLst/>
              <a:gdLst/>
              <a:ahLst/>
              <a:cxnLst/>
              <a:rect l="l" t="t" r="r" b="b"/>
              <a:pathLst>
                <a:path w="1318259" h="1141729">
                  <a:moveTo>
                    <a:pt x="988568" y="0"/>
                  </a:moveTo>
                  <a:lnTo>
                    <a:pt x="329526" y="0"/>
                  </a:lnTo>
                  <a:lnTo>
                    <a:pt x="0" y="570738"/>
                  </a:lnTo>
                  <a:lnTo>
                    <a:pt x="329526" y="1141501"/>
                  </a:lnTo>
                  <a:lnTo>
                    <a:pt x="988568" y="1141501"/>
                  </a:lnTo>
                  <a:lnTo>
                    <a:pt x="1318107" y="570738"/>
                  </a:lnTo>
                  <a:lnTo>
                    <a:pt x="988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856915" y="3705764"/>
              <a:ext cx="1318260" cy="1141730"/>
            </a:xfrm>
            <a:custGeom>
              <a:avLst/>
              <a:gdLst/>
              <a:ahLst/>
              <a:cxnLst/>
              <a:rect l="l" t="t" r="r" b="b"/>
              <a:pathLst>
                <a:path w="1318259" h="1141729">
                  <a:moveTo>
                    <a:pt x="329526" y="0"/>
                  </a:moveTo>
                  <a:lnTo>
                    <a:pt x="0" y="570738"/>
                  </a:lnTo>
                  <a:lnTo>
                    <a:pt x="329526" y="1141501"/>
                  </a:lnTo>
                  <a:lnTo>
                    <a:pt x="988568" y="1141501"/>
                  </a:lnTo>
                  <a:lnTo>
                    <a:pt x="1318107" y="570738"/>
                  </a:lnTo>
                  <a:lnTo>
                    <a:pt x="988568" y="0"/>
                  </a:lnTo>
                  <a:lnTo>
                    <a:pt x="329526" y="0"/>
                  </a:lnTo>
                  <a:close/>
                </a:path>
              </a:pathLst>
            </a:custGeom>
            <a:ln w="10845">
              <a:solidFill>
                <a:srgbClr val="D895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091652" y="3909048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636460" y="0"/>
                  </a:moveTo>
                  <a:lnTo>
                    <a:pt x="212153" y="0"/>
                  </a:lnTo>
                  <a:lnTo>
                    <a:pt x="0" y="367474"/>
                  </a:lnTo>
                  <a:lnTo>
                    <a:pt x="212153" y="734936"/>
                  </a:lnTo>
                  <a:lnTo>
                    <a:pt x="636460" y="734936"/>
                  </a:lnTo>
                  <a:lnTo>
                    <a:pt x="848639" y="367474"/>
                  </a:lnTo>
                  <a:lnTo>
                    <a:pt x="6364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091652" y="3909048"/>
              <a:ext cx="848994" cy="735330"/>
            </a:xfrm>
            <a:custGeom>
              <a:avLst/>
              <a:gdLst/>
              <a:ahLst/>
              <a:cxnLst/>
              <a:rect l="l" t="t" r="r" b="b"/>
              <a:pathLst>
                <a:path w="848995" h="735329">
                  <a:moveTo>
                    <a:pt x="212153" y="0"/>
                  </a:moveTo>
                  <a:lnTo>
                    <a:pt x="0" y="367474"/>
                  </a:lnTo>
                  <a:lnTo>
                    <a:pt x="212153" y="734936"/>
                  </a:lnTo>
                  <a:lnTo>
                    <a:pt x="636460" y="734936"/>
                  </a:lnTo>
                  <a:lnTo>
                    <a:pt x="848639" y="367474"/>
                  </a:lnTo>
                  <a:lnTo>
                    <a:pt x="636460" y="0"/>
                  </a:lnTo>
                  <a:lnTo>
                    <a:pt x="212153" y="0"/>
                  </a:lnTo>
                  <a:close/>
                </a:path>
              </a:pathLst>
            </a:custGeom>
            <a:ln w="10845">
              <a:solidFill>
                <a:srgbClr val="E388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326369" y="4112327"/>
              <a:ext cx="379730" cy="328930"/>
            </a:xfrm>
            <a:custGeom>
              <a:avLst/>
              <a:gdLst/>
              <a:ahLst/>
              <a:cxnLst/>
              <a:rect l="l" t="t" r="r" b="b"/>
              <a:pathLst>
                <a:path w="379729" h="328929">
                  <a:moveTo>
                    <a:pt x="284391" y="0"/>
                  </a:moveTo>
                  <a:lnTo>
                    <a:pt x="94792" y="0"/>
                  </a:lnTo>
                  <a:lnTo>
                    <a:pt x="0" y="164198"/>
                  </a:lnTo>
                  <a:lnTo>
                    <a:pt x="94792" y="328383"/>
                  </a:lnTo>
                  <a:lnTo>
                    <a:pt x="284391" y="328383"/>
                  </a:lnTo>
                  <a:lnTo>
                    <a:pt x="379183" y="164198"/>
                  </a:lnTo>
                  <a:lnTo>
                    <a:pt x="284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326369" y="4112327"/>
              <a:ext cx="379730" cy="328930"/>
            </a:xfrm>
            <a:custGeom>
              <a:avLst/>
              <a:gdLst/>
              <a:ahLst/>
              <a:cxnLst/>
              <a:rect l="l" t="t" r="r" b="b"/>
              <a:pathLst>
                <a:path w="379729" h="328929">
                  <a:moveTo>
                    <a:pt x="284391" y="0"/>
                  </a:moveTo>
                  <a:lnTo>
                    <a:pt x="94792" y="0"/>
                  </a:lnTo>
                  <a:lnTo>
                    <a:pt x="0" y="164198"/>
                  </a:lnTo>
                  <a:lnTo>
                    <a:pt x="94792" y="328383"/>
                  </a:lnTo>
                  <a:lnTo>
                    <a:pt x="284391" y="328383"/>
                  </a:lnTo>
                  <a:lnTo>
                    <a:pt x="379183" y="164198"/>
                  </a:lnTo>
                  <a:lnTo>
                    <a:pt x="284391" y="0"/>
                  </a:lnTo>
                  <a:close/>
                </a:path>
              </a:pathLst>
            </a:custGeom>
            <a:ln w="10845">
              <a:solidFill>
                <a:srgbClr val="EE7AA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165228" y="1749965"/>
            <a:ext cx="714375" cy="2606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35"/>
              </a:spcBef>
            </a:pPr>
            <a:r>
              <a:rPr dirty="0" sz="1100" spc="-10" b="1">
                <a:solidFill>
                  <a:srgbClr val="F7A854"/>
                </a:solidFill>
                <a:latin typeface="Montserrat ExtraBold"/>
                <a:cs typeface="Montserrat ExtraBold"/>
              </a:rPr>
              <a:t>Adapting</a:t>
            </a:r>
            <a:endParaRPr sz="110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Montserrat ExtraBold"/>
              <a:cs typeface="Montserrat ExtraBold"/>
            </a:endParaRPr>
          </a:p>
          <a:p>
            <a:pPr algn="ctr" marR="5080">
              <a:lnSpc>
                <a:spcPct val="100000"/>
              </a:lnSpc>
            </a:pPr>
            <a:r>
              <a:rPr dirty="0" sz="950" spc="-25" b="1">
                <a:latin typeface="Montserrat SemiBold"/>
                <a:cs typeface="Montserrat SemiBold"/>
              </a:rPr>
              <a:t>10</a:t>
            </a:r>
            <a:endParaRPr sz="950">
              <a:latin typeface="Montserrat SemiBold"/>
              <a:cs typeface="Montserrat SemiBold"/>
            </a:endParaRPr>
          </a:p>
          <a:p>
            <a:pPr algn="ctr" marR="5080">
              <a:lnSpc>
                <a:spcPct val="100000"/>
              </a:lnSpc>
              <a:spcBef>
                <a:spcPts val="565"/>
              </a:spcBef>
            </a:pPr>
            <a:r>
              <a:rPr dirty="0" sz="950" spc="20" b="1">
                <a:latin typeface="Montserrat SemiBold"/>
                <a:cs typeface="Montserrat SemiBold"/>
              </a:rPr>
              <a:t>9</a:t>
            </a:r>
            <a:endParaRPr sz="950">
              <a:latin typeface="Montserrat SemiBold"/>
              <a:cs typeface="Montserrat SemiBold"/>
            </a:endParaRPr>
          </a:p>
          <a:p>
            <a:pPr algn="ctr" marR="5080">
              <a:lnSpc>
                <a:spcPct val="100000"/>
              </a:lnSpc>
              <a:spcBef>
                <a:spcPts val="505"/>
              </a:spcBef>
            </a:pPr>
            <a:r>
              <a:rPr dirty="0" sz="950" spc="-5" b="1">
                <a:latin typeface="Montserrat SemiBold"/>
                <a:cs typeface="Montserrat SemiBold"/>
              </a:rPr>
              <a:t>8</a:t>
            </a:r>
            <a:endParaRPr sz="950">
              <a:latin typeface="Montserrat SemiBold"/>
              <a:cs typeface="Montserrat SemiBold"/>
            </a:endParaRPr>
          </a:p>
          <a:p>
            <a:pPr algn="ctr" marR="5080">
              <a:lnSpc>
                <a:spcPct val="100000"/>
              </a:lnSpc>
              <a:spcBef>
                <a:spcPts val="459"/>
              </a:spcBef>
            </a:pPr>
            <a:r>
              <a:rPr dirty="0" sz="950" spc="-10" b="1">
                <a:latin typeface="Montserrat SemiBold"/>
                <a:cs typeface="Montserrat SemiBold"/>
              </a:rPr>
              <a:t>7</a:t>
            </a:r>
            <a:endParaRPr sz="950">
              <a:latin typeface="Montserrat SemiBold"/>
              <a:cs typeface="Montserrat SemiBold"/>
            </a:endParaRPr>
          </a:p>
          <a:p>
            <a:pPr algn="ctr" marR="5080">
              <a:lnSpc>
                <a:spcPct val="100000"/>
              </a:lnSpc>
              <a:spcBef>
                <a:spcPts val="520"/>
              </a:spcBef>
            </a:pPr>
            <a:r>
              <a:rPr dirty="0" sz="950" spc="20" b="1">
                <a:latin typeface="Montserrat SemiBold"/>
                <a:cs typeface="Montserrat SemiBold"/>
              </a:rPr>
              <a:t>6</a:t>
            </a:r>
            <a:endParaRPr sz="95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  <a:spcBef>
                <a:spcPts val="440"/>
              </a:spcBef>
            </a:pPr>
            <a:r>
              <a:rPr dirty="0" sz="950" spc="50" b="1">
                <a:latin typeface="Montserrat SemiBold"/>
                <a:cs typeface="Montserrat SemiBold"/>
              </a:rPr>
              <a:t>5</a:t>
            </a:r>
            <a:endParaRPr sz="95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  <a:spcBef>
                <a:spcPts val="440"/>
              </a:spcBef>
            </a:pPr>
            <a:r>
              <a:rPr dirty="0" sz="950" spc="-60" b="1">
                <a:latin typeface="Montserrat SemiBold"/>
                <a:cs typeface="Montserrat SemiBold"/>
              </a:rPr>
              <a:t>4</a:t>
            </a:r>
            <a:endParaRPr sz="95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  <a:spcBef>
                <a:spcPts val="459"/>
              </a:spcBef>
            </a:pPr>
            <a:r>
              <a:rPr dirty="0" sz="950" spc="30" b="1">
                <a:latin typeface="Montserrat SemiBold"/>
                <a:cs typeface="Montserrat SemiBold"/>
              </a:rPr>
              <a:t>3</a:t>
            </a:r>
            <a:endParaRPr sz="95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  <a:spcBef>
                <a:spcPts val="459"/>
              </a:spcBef>
            </a:pPr>
            <a:r>
              <a:rPr dirty="0" sz="950" spc="30" b="1">
                <a:latin typeface="Montserrat SemiBold"/>
                <a:cs typeface="Montserrat SemiBold"/>
              </a:rPr>
              <a:t>2</a:t>
            </a:r>
            <a:endParaRPr sz="95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  <a:spcBef>
                <a:spcPts val="434"/>
              </a:spcBef>
            </a:pPr>
            <a:r>
              <a:rPr dirty="0" sz="950" spc="20" b="1">
                <a:latin typeface="Montserrat SemiBold"/>
                <a:cs typeface="Montserrat SemiBold"/>
              </a:rPr>
              <a:t>1</a:t>
            </a:r>
            <a:endParaRPr sz="95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Montserrat SemiBold"/>
              <a:cs typeface="Montserrat SemiBold"/>
            </a:endParaRPr>
          </a:p>
          <a:p>
            <a:pPr algn="ctr" marR="4445">
              <a:lnSpc>
                <a:spcPct val="100000"/>
              </a:lnSpc>
            </a:pPr>
            <a:r>
              <a:rPr dirty="0" sz="950" spc="50" b="1">
                <a:latin typeface="Montserrat SemiBold"/>
                <a:cs typeface="Montserrat SemiBold"/>
              </a:rPr>
              <a:t>0</a:t>
            </a:r>
            <a:endParaRPr sz="950">
              <a:latin typeface="Montserrat SemiBold"/>
              <a:cs typeface="Montserrat SemiBold"/>
            </a:endParaRPr>
          </a:p>
        </p:txBody>
      </p:sp>
      <p:sp>
        <p:nvSpPr>
          <p:cNvPr id="33" name="object 33" descr=""/>
          <p:cNvSpPr txBox="1"/>
          <p:nvPr/>
        </p:nvSpPr>
        <p:spPr>
          <a:xfrm rot="3600000">
            <a:off x="5230667" y="5287191"/>
            <a:ext cx="789985" cy="14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0"/>
              </a:lnSpc>
            </a:pPr>
            <a:r>
              <a:rPr dirty="0" sz="1100" spc="-10" b="1">
                <a:solidFill>
                  <a:srgbClr val="92569E"/>
                </a:solidFill>
                <a:latin typeface="Montserrat ExtraBold"/>
                <a:cs typeface="Montserrat ExtraBold"/>
              </a:rPr>
              <a:t>Improving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101658" y="6340382"/>
            <a:ext cx="841375" cy="1993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100" spc="-10" b="1">
                <a:solidFill>
                  <a:srgbClr val="EE7AAD"/>
                </a:solidFill>
                <a:latin typeface="Montserrat ExtraBold"/>
                <a:cs typeface="Montserrat ExtraBold"/>
              </a:rPr>
              <a:t>Visualising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35" name="object 35" descr=""/>
          <p:cNvSpPr txBox="1"/>
          <p:nvPr/>
        </p:nvSpPr>
        <p:spPr>
          <a:xfrm rot="3600000">
            <a:off x="8766362" y="3118068"/>
            <a:ext cx="1247946" cy="14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0"/>
              </a:lnSpc>
            </a:pPr>
            <a:r>
              <a:rPr dirty="0" sz="1100" b="1">
                <a:solidFill>
                  <a:srgbClr val="314E9D"/>
                </a:solidFill>
                <a:latin typeface="Montserrat ExtraBold"/>
                <a:cs typeface="Montserrat ExtraBold"/>
              </a:rPr>
              <a:t>Problem-</a:t>
            </a:r>
            <a:r>
              <a:rPr dirty="0" sz="1100" spc="-10" b="1">
                <a:solidFill>
                  <a:srgbClr val="314E9D"/>
                </a:solidFill>
                <a:latin typeface="Montserrat ExtraBold"/>
                <a:cs typeface="Montserrat ExtraBold"/>
              </a:rPr>
              <a:t>finding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36" name="object 36" descr=""/>
          <p:cNvSpPr txBox="1"/>
          <p:nvPr/>
        </p:nvSpPr>
        <p:spPr>
          <a:xfrm rot="18000000">
            <a:off x="5188858" y="3067542"/>
            <a:ext cx="640156" cy="14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0"/>
              </a:lnSpc>
            </a:pPr>
            <a:r>
              <a:rPr dirty="0" sz="1100" spc="-10" b="1">
                <a:solidFill>
                  <a:srgbClr val="94C461"/>
                </a:solidFill>
                <a:latin typeface="Montserrat ExtraBold"/>
                <a:cs typeface="Montserrat ExtraBold"/>
              </a:rPr>
              <a:t>Creative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37" name="object 37" descr=""/>
          <p:cNvSpPr txBox="1"/>
          <p:nvPr/>
        </p:nvSpPr>
        <p:spPr>
          <a:xfrm rot="18000000">
            <a:off x="5034646" y="3154275"/>
            <a:ext cx="1249208" cy="14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0"/>
              </a:lnSpc>
            </a:pPr>
            <a:r>
              <a:rPr dirty="0" sz="1100" b="1">
                <a:solidFill>
                  <a:srgbClr val="94C461"/>
                </a:solidFill>
                <a:latin typeface="Montserrat ExtraBold"/>
                <a:cs typeface="Montserrat ExtraBold"/>
              </a:rPr>
              <a:t>problem-</a:t>
            </a:r>
            <a:r>
              <a:rPr dirty="0" sz="1100" spc="-10" b="1">
                <a:solidFill>
                  <a:srgbClr val="94C461"/>
                </a:solidFill>
                <a:latin typeface="Montserrat ExtraBold"/>
                <a:cs typeface="Montserrat ExtraBold"/>
              </a:rPr>
              <a:t>solving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38" name="object 38" descr=""/>
          <p:cNvSpPr txBox="1"/>
          <p:nvPr/>
        </p:nvSpPr>
        <p:spPr>
          <a:xfrm rot="18000000">
            <a:off x="8754746" y="5286208"/>
            <a:ext cx="1318612" cy="14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0"/>
              </a:lnSpc>
            </a:pPr>
            <a:r>
              <a:rPr dirty="0" sz="1100" b="1">
                <a:solidFill>
                  <a:srgbClr val="41BBC6"/>
                </a:solidFill>
                <a:latin typeface="Montserrat ExtraBold"/>
                <a:cs typeface="Montserrat ExtraBold"/>
              </a:rPr>
              <a:t>Systems</a:t>
            </a:r>
            <a:r>
              <a:rPr dirty="0" sz="1100" spc="-55" b="1">
                <a:solidFill>
                  <a:srgbClr val="41BBC6"/>
                </a:solidFill>
                <a:latin typeface="Montserrat ExtraBold"/>
                <a:cs typeface="Montserrat ExtraBold"/>
              </a:rPr>
              <a:t> </a:t>
            </a:r>
            <a:r>
              <a:rPr dirty="0" sz="1100" spc="-10" b="1">
                <a:solidFill>
                  <a:srgbClr val="41BBC6"/>
                </a:solidFill>
                <a:latin typeface="Montserrat ExtraBold"/>
                <a:cs typeface="Montserrat ExtraBold"/>
              </a:rPr>
              <a:t>thinking</a:t>
            </a:r>
            <a:endParaRPr sz="1100">
              <a:latin typeface="Montserrat ExtraBold"/>
              <a:cs typeface="Montserrat ExtraBold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4948554" y="540004"/>
            <a:ext cx="5203825" cy="867410"/>
            <a:chOff x="4948554" y="540004"/>
            <a:chExt cx="5203825" cy="867410"/>
          </a:xfrm>
        </p:grpSpPr>
        <p:sp>
          <p:nvSpPr>
            <p:cNvPr id="40" name="object 40" descr=""/>
            <p:cNvSpPr/>
            <p:nvPr/>
          </p:nvSpPr>
          <p:spPr>
            <a:xfrm>
              <a:off x="5815787" y="540004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09" h="867410">
                  <a:moveTo>
                    <a:pt x="867232" y="0"/>
                  </a:moveTo>
                  <a:lnTo>
                    <a:pt x="0" y="0"/>
                  </a:lnTo>
                  <a:lnTo>
                    <a:pt x="0" y="867232"/>
                  </a:lnTo>
                  <a:lnTo>
                    <a:pt x="867232" y="867232"/>
                  </a:lnTo>
                  <a:lnTo>
                    <a:pt x="867232" y="0"/>
                  </a:lnTo>
                  <a:close/>
                </a:path>
              </a:pathLst>
            </a:custGeom>
            <a:solidFill>
              <a:srgbClr val="9256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0723" y="1122047"/>
              <a:ext cx="84658" cy="11722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1976" y="1036702"/>
              <a:ext cx="84670" cy="202564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6203238" y="707973"/>
              <a:ext cx="314960" cy="531495"/>
            </a:xfrm>
            <a:custGeom>
              <a:avLst/>
              <a:gdLst/>
              <a:ahLst/>
              <a:cxnLst/>
              <a:rect l="l" t="t" r="r" b="b"/>
              <a:pathLst>
                <a:path w="314959" h="531494">
                  <a:moveTo>
                    <a:pt x="84670" y="531304"/>
                  </a:moveTo>
                  <a:lnTo>
                    <a:pt x="82892" y="526313"/>
                  </a:lnTo>
                  <a:lnTo>
                    <a:pt x="81927" y="520954"/>
                  </a:lnTo>
                  <a:lnTo>
                    <a:pt x="81927" y="243395"/>
                  </a:lnTo>
                  <a:lnTo>
                    <a:pt x="58610" y="243395"/>
                  </a:lnTo>
                  <a:lnTo>
                    <a:pt x="35814" y="248005"/>
                  </a:lnTo>
                  <a:lnTo>
                    <a:pt x="17183" y="260578"/>
                  </a:lnTo>
                  <a:lnTo>
                    <a:pt x="4610" y="279209"/>
                  </a:lnTo>
                  <a:lnTo>
                    <a:pt x="0" y="302006"/>
                  </a:lnTo>
                  <a:lnTo>
                    <a:pt x="0" y="524167"/>
                  </a:lnTo>
                  <a:lnTo>
                    <a:pt x="7137" y="531304"/>
                  </a:lnTo>
                  <a:lnTo>
                    <a:pt x="84670" y="531304"/>
                  </a:lnTo>
                  <a:close/>
                </a:path>
                <a:path w="314959" h="531494">
                  <a:moveTo>
                    <a:pt x="314833" y="171348"/>
                  </a:moveTo>
                  <a:lnTo>
                    <a:pt x="314286" y="164909"/>
                  </a:lnTo>
                  <a:lnTo>
                    <a:pt x="310705" y="160070"/>
                  </a:lnTo>
                  <a:lnTo>
                    <a:pt x="193903" y="2387"/>
                  </a:lnTo>
                  <a:lnTo>
                    <a:pt x="189153" y="0"/>
                  </a:lnTo>
                  <a:lnTo>
                    <a:pt x="179057" y="0"/>
                  </a:lnTo>
                  <a:lnTo>
                    <a:pt x="174294" y="2387"/>
                  </a:lnTo>
                  <a:lnTo>
                    <a:pt x="53924" y="164909"/>
                  </a:lnTo>
                  <a:lnTo>
                    <a:pt x="53365" y="171348"/>
                  </a:lnTo>
                  <a:lnTo>
                    <a:pt x="58788" y="182092"/>
                  </a:lnTo>
                  <a:lnTo>
                    <a:pt x="64287" y="185496"/>
                  </a:lnTo>
                  <a:lnTo>
                    <a:pt x="111277" y="185496"/>
                  </a:lnTo>
                  <a:lnTo>
                    <a:pt x="111277" y="524167"/>
                  </a:lnTo>
                  <a:lnTo>
                    <a:pt x="118402" y="531304"/>
                  </a:lnTo>
                  <a:lnTo>
                    <a:pt x="249796" y="531304"/>
                  </a:lnTo>
                  <a:lnTo>
                    <a:pt x="256933" y="524167"/>
                  </a:lnTo>
                  <a:lnTo>
                    <a:pt x="256933" y="185496"/>
                  </a:lnTo>
                  <a:lnTo>
                    <a:pt x="303911" y="185496"/>
                  </a:lnTo>
                  <a:lnTo>
                    <a:pt x="309422" y="182092"/>
                  </a:lnTo>
                  <a:lnTo>
                    <a:pt x="314833" y="1713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683006" y="540004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09" h="867410">
                  <a:moveTo>
                    <a:pt x="867232" y="0"/>
                  </a:moveTo>
                  <a:lnTo>
                    <a:pt x="0" y="0"/>
                  </a:lnTo>
                  <a:lnTo>
                    <a:pt x="0" y="867232"/>
                  </a:lnTo>
                  <a:lnTo>
                    <a:pt x="867232" y="867232"/>
                  </a:lnTo>
                  <a:lnTo>
                    <a:pt x="867232" y="0"/>
                  </a:lnTo>
                  <a:close/>
                </a:path>
              </a:pathLst>
            </a:custGeom>
            <a:solidFill>
              <a:srgbClr val="314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945122" y="701840"/>
              <a:ext cx="344805" cy="440055"/>
            </a:xfrm>
            <a:custGeom>
              <a:avLst/>
              <a:gdLst/>
              <a:ahLst/>
              <a:cxnLst/>
              <a:rect l="l" t="t" r="r" b="b"/>
              <a:pathLst>
                <a:path w="344804" h="440055">
                  <a:moveTo>
                    <a:pt x="180879" y="0"/>
                  </a:moveTo>
                  <a:lnTo>
                    <a:pt x="129765" y="4854"/>
                  </a:lnTo>
                  <a:lnTo>
                    <a:pt x="83232" y="23949"/>
                  </a:lnTo>
                  <a:lnTo>
                    <a:pt x="44134" y="55592"/>
                  </a:lnTo>
                  <a:lnTo>
                    <a:pt x="15322" y="98094"/>
                  </a:lnTo>
                  <a:lnTo>
                    <a:pt x="206" y="147163"/>
                  </a:lnTo>
                  <a:lnTo>
                    <a:pt x="0" y="197461"/>
                  </a:lnTo>
                  <a:lnTo>
                    <a:pt x="14233" y="245704"/>
                  </a:lnTo>
                  <a:lnTo>
                    <a:pt x="42437" y="288607"/>
                  </a:lnTo>
                  <a:lnTo>
                    <a:pt x="62521" y="311228"/>
                  </a:lnTo>
                  <a:lnTo>
                    <a:pt x="81048" y="332628"/>
                  </a:lnTo>
                  <a:lnTo>
                    <a:pt x="98322" y="353376"/>
                  </a:lnTo>
                  <a:lnTo>
                    <a:pt x="114757" y="374180"/>
                  </a:lnTo>
                  <a:lnTo>
                    <a:pt x="117100" y="377190"/>
                  </a:lnTo>
                  <a:lnTo>
                    <a:pt x="118052" y="378587"/>
                  </a:lnTo>
                  <a:lnTo>
                    <a:pt x="122593" y="384485"/>
                  </a:lnTo>
                  <a:lnTo>
                    <a:pt x="126930" y="390248"/>
                  </a:lnTo>
                  <a:lnTo>
                    <a:pt x="131104" y="395921"/>
                  </a:lnTo>
                  <a:lnTo>
                    <a:pt x="135159" y="401548"/>
                  </a:lnTo>
                  <a:lnTo>
                    <a:pt x="160000" y="436575"/>
                  </a:lnTo>
                  <a:lnTo>
                    <a:pt x="165563" y="439458"/>
                  </a:lnTo>
                  <a:lnTo>
                    <a:pt x="177450" y="439458"/>
                  </a:lnTo>
                  <a:lnTo>
                    <a:pt x="183013" y="436575"/>
                  </a:lnTo>
                  <a:lnTo>
                    <a:pt x="206865" y="402895"/>
                  </a:lnTo>
                  <a:lnTo>
                    <a:pt x="212680" y="394876"/>
                  </a:lnTo>
                  <a:lnTo>
                    <a:pt x="218552" y="386907"/>
                  </a:lnTo>
                  <a:lnTo>
                    <a:pt x="224478" y="378929"/>
                  </a:lnTo>
                  <a:lnTo>
                    <a:pt x="225837" y="376923"/>
                  </a:lnTo>
                  <a:lnTo>
                    <a:pt x="226853" y="375488"/>
                  </a:lnTo>
                  <a:lnTo>
                    <a:pt x="227989" y="374040"/>
                  </a:lnTo>
                  <a:lnTo>
                    <a:pt x="243887" y="353256"/>
                  </a:lnTo>
                  <a:lnTo>
                    <a:pt x="260554" y="332862"/>
                  </a:lnTo>
                  <a:lnTo>
                    <a:pt x="277872" y="313013"/>
                  </a:lnTo>
                  <a:lnTo>
                    <a:pt x="295827" y="293725"/>
                  </a:lnTo>
                  <a:lnTo>
                    <a:pt x="316401" y="268204"/>
                  </a:lnTo>
                  <a:lnTo>
                    <a:pt x="324976" y="252061"/>
                  </a:lnTo>
                  <a:lnTo>
                    <a:pt x="178669" y="252061"/>
                  </a:lnTo>
                  <a:lnTo>
                    <a:pt x="156629" y="250947"/>
                  </a:lnTo>
                  <a:lnTo>
                    <a:pt x="117722" y="230149"/>
                  </a:lnTo>
                  <a:lnTo>
                    <a:pt x="96935" y="191260"/>
                  </a:lnTo>
                  <a:lnTo>
                    <a:pt x="95823" y="169225"/>
                  </a:lnTo>
                  <a:lnTo>
                    <a:pt x="101276" y="147370"/>
                  </a:lnTo>
                  <a:lnTo>
                    <a:pt x="112899" y="128072"/>
                  </a:lnTo>
                  <a:lnTo>
                    <a:pt x="129286" y="113293"/>
                  </a:lnTo>
                  <a:lnTo>
                    <a:pt x="149225" y="103843"/>
                  </a:lnTo>
                  <a:lnTo>
                    <a:pt x="171507" y="100533"/>
                  </a:lnTo>
                  <a:lnTo>
                    <a:pt x="327236" y="100533"/>
                  </a:lnTo>
                  <a:lnTo>
                    <a:pt x="323183" y="90304"/>
                  </a:lnTo>
                  <a:lnTo>
                    <a:pt x="297835" y="55305"/>
                  </a:lnTo>
                  <a:lnTo>
                    <a:pt x="264707" y="27555"/>
                  </a:lnTo>
                  <a:lnTo>
                    <a:pt x="225241" y="8604"/>
                  </a:lnTo>
                  <a:lnTo>
                    <a:pt x="180879" y="0"/>
                  </a:lnTo>
                  <a:close/>
                </a:path>
                <a:path w="344804" h="440055">
                  <a:moveTo>
                    <a:pt x="327236" y="100533"/>
                  </a:moveTo>
                  <a:lnTo>
                    <a:pt x="171507" y="100533"/>
                  </a:lnTo>
                  <a:lnTo>
                    <a:pt x="201010" y="106517"/>
                  </a:lnTo>
                  <a:lnTo>
                    <a:pt x="225107" y="122772"/>
                  </a:lnTo>
                  <a:lnTo>
                    <a:pt x="241365" y="146869"/>
                  </a:lnTo>
                  <a:lnTo>
                    <a:pt x="247351" y="176377"/>
                  </a:lnTo>
                  <a:lnTo>
                    <a:pt x="244041" y="198654"/>
                  </a:lnTo>
                  <a:lnTo>
                    <a:pt x="234592" y="218593"/>
                  </a:lnTo>
                  <a:lnTo>
                    <a:pt x="219817" y="234983"/>
                  </a:lnTo>
                  <a:lnTo>
                    <a:pt x="200526" y="246608"/>
                  </a:lnTo>
                  <a:lnTo>
                    <a:pt x="178669" y="252061"/>
                  </a:lnTo>
                  <a:lnTo>
                    <a:pt x="324976" y="252061"/>
                  </a:lnTo>
                  <a:lnTo>
                    <a:pt x="331644" y="239506"/>
                  </a:lnTo>
                  <a:lnTo>
                    <a:pt x="341215" y="208450"/>
                  </a:lnTo>
                  <a:lnTo>
                    <a:pt x="344773" y="175856"/>
                  </a:lnTo>
                  <a:lnTo>
                    <a:pt x="339310" y="131004"/>
                  </a:lnTo>
                  <a:lnTo>
                    <a:pt x="327236" y="100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7430" y="839200"/>
              <a:ext cx="78403" cy="78417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915120" y="1065563"/>
              <a:ext cx="403225" cy="186055"/>
            </a:xfrm>
            <a:custGeom>
              <a:avLst/>
              <a:gdLst/>
              <a:ahLst/>
              <a:cxnLst/>
              <a:rect l="l" t="t" r="r" b="b"/>
              <a:pathLst>
                <a:path w="403225" h="186055">
                  <a:moveTo>
                    <a:pt x="89509" y="253"/>
                  </a:moveTo>
                  <a:lnTo>
                    <a:pt x="52152" y="15883"/>
                  </a:lnTo>
                  <a:lnTo>
                    <a:pt x="23980" y="35667"/>
                  </a:lnTo>
                  <a:lnTo>
                    <a:pt x="6195" y="58900"/>
                  </a:lnTo>
                  <a:lnTo>
                    <a:pt x="0" y="84874"/>
                  </a:lnTo>
                  <a:lnTo>
                    <a:pt x="9928" y="117409"/>
                  </a:lnTo>
                  <a:lnTo>
                    <a:pt x="37845" y="145152"/>
                  </a:lnTo>
                  <a:lnTo>
                    <a:pt x="80949" y="166702"/>
                  </a:lnTo>
                  <a:lnTo>
                    <a:pt x="136438" y="180659"/>
                  </a:lnTo>
                  <a:lnTo>
                    <a:pt x="201510" y="185623"/>
                  </a:lnTo>
                  <a:lnTo>
                    <a:pt x="266583" y="180659"/>
                  </a:lnTo>
                  <a:lnTo>
                    <a:pt x="322072" y="166702"/>
                  </a:lnTo>
                  <a:lnTo>
                    <a:pt x="365176" y="145152"/>
                  </a:lnTo>
                  <a:lnTo>
                    <a:pt x="393093" y="117409"/>
                  </a:lnTo>
                  <a:lnTo>
                    <a:pt x="394643" y="112331"/>
                  </a:lnTo>
                  <a:lnTo>
                    <a:pt x="201523" y="112331"/>
                  </a:lnTo>
                  <a:lnTo>
                    <a:pt x="188449" y="110754"/>
                  </a:lnTo>
                  <a:lnTo>
                    <a:pt x="176287" y="106195"/>
                  </a:lnTo>
                  <a:lnTo>
                    <a:pt x="165531" y="98910"/>
                  </a:lnTo>
                  <a:lnTo>
                    <a:pt x="156679" y="89153"/>
                  </a:lnTo>
                  <a:lnTo>
                    <a:pt x="135135" y="58785"/>
                  </a:lnTo>
                  <a:lnTo>
                    <a:pt x="131498" y="53743"/>
                  </a:lnTo>
                  <a:lnTo>
                    <a:pt x="127536" y="48363"/>
                  </a:lnTo>
                  <a:lnTo>
                    <a:pt x="123426" y="42900"/>
                  </a:lnTo>
                  <a:lnTo>
                    <a:pt x="119126" y="37299"/>
                  </a:lnTo>
                  <a:lnTo>
                    <a:pt x="116713" y="34035"/>
                  </a:lnTo>
                  <a:lnTo>
                    <a:pt x="109324" y="24523"/>
                  </a:lnTo>
                  <a:lnTo>
                    <a:pt x="102416" y="15883"/>
                  </a:lnTo>
                  <a:lnTo>
                    <a:pt x="96287" y="8383"/>
                  </a:lnTo>
                  <a:lnTo>
                    <a:pt x="89509" y="253"/>
                  </a:lnTo>
                  <a:close/>
                </a:path>
                <a:path w="403225" h="186055">
                  <a:moveTo>
                    <a:pt x="312775" y="0"/>
                  </a:moveTo>
                  <a:lnTo>
                    <a:pt x="306374" y="7878"/>
                  </a:lnTo>
                  <a:lnTo>
                    <a:pt x="299924" y="15965"/>
                  </a:lnTo>
                  <a:lnTo>
                    <a:pt x="293410" y="24311"/>
                  </a:lnTo>
                  <a:lnTo>
                    <a:pt x="286816" y="32969"/>
                  </a:lnTo>
                  <a:lnTo>
                    <a:pt x="286143" y="33743"/>
                  </a:lnTo>
                  <a:lnTo>
                    <a:pt x="283159" y="38036"/>
                  </a:lnTo>
                  <a:lnTo>
                    <a:pt x="277567" y="45542"/>
                  </a:lnTo>
                  <a:lnTo>
                    <a:pt x="272022" y="53063"/>
                  </a:lnTo>
                  <a:lnTo>
                    <a:pt x="266508" y="60675"/>
                  </a:lnTo>
                  <a:lnTo>
                    <a:pt x="246354" y="89153"/>
                  </a:lnTo>
                  <a:lnTo>
                    <a:pt x="237510" y="98910"/>
                  </a:lnTo>
                  <a:lnTo>
                    <a:pt x="226758" y="106195"/>
                  </a:lnTo>
                  <a:lnTo>
                    <a:pt x="214597" y="110754"/>
                  </a:lnTo>
                  <a:lnTo>
                    <a:pt x="201523" y="112331"/>
                  </a:lnTo>
                  <a:lnTo>
                    <a:pt x="394643" y="112331"/>
                  </a:lnTo>
                  <a:lnTo>
                    <a:pt x="403021" y="84874"/>
                  </a:lnTo>
                  <a:lnTo>
                    <a:pt x="396768" y="58785"/>
                  </a:lnTo>
                  <a:lnTo>
                    <a:pt x="378825" y="35464"/>
                  </a:lnTo>
                  <a:lnTo>
                    <a:pt x="350418" y="15629"/>
                  </a:lnTo>
                  <a:lnTo>
                    <a:pt x="312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550238" y="540004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09" h="867410">
                  <a:moveTo>
                    <a:pt x="867232" y="0"/>
                  </a:moveTo>
                  <a:lnTo>
                    <a:pt x="0" y="0"/>
                  </a:lnTo>
                  <a:lnTo>
                    <a:pt x="0" y="867232"/>
                  </a:lnTo>
                  <a:lnTo>
                    <a:pt x="867232" y="867232"/>
                  </a:lnTo>
                  <a:lnTo>
                    <a:pt x="867232" y="0"/>
                  </a:lnTo>
                  <a:close/>
                </a:path>
              </a:pathLst>
            </a:custGeom>
            <a:solidFill>
              <a:srgbClr val="F7A8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93526" y="1121369"/>
              <a:ext cx="198551" cy="118198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7715174" y="707681"/>
              <a:ext cx="537845" cy="393700"/>
            </a:xfrm>
            <a:custGeom>
              <a:avLst/>
              <a:gdLst/>
              <a:ahLst/>
              <a:cxnLst/>
              <a:rect l="l" t="t" r="r" b="b"/>
              <a:pathLst>
                <a:path w="537845" h="393700">
                  <a:moveTo>
                    <a:pt x="407136" y="191655"/>
                  </a:moveTo>
                  <a:lnTo>
                    <a:pt x="405638" y="184277"/>
                  </a:lnTo>
                  <a:lnTo>
                    <a:pt x="401586" y="178257"/>
                  </a:lnTo>
                  <a:lnTo>
                    <a:pt x="395566" y="174205"/>
                  </a:lnTo>
                  <a:lnTo>
                    <a:pt x="388200" y="172720"/>
                  </a:lnTo>
                  <a:lnTo>
                    <a:pt x="81127" y="172732"/>
                  </a:lnTo>
                  <a:lnTo>
                    <a:pt x="914" y="218821"/>
                  </a:lnTo>
                  <a:lnTo>
                    <a:pt x="0" y="220624"/>
                  </a:lnTo>
                  <a:lnTo>
                    <a:pt x="0" y="224472"/>
                  </a:lnTo>
                  <a:lnTo>
                    <a:pt x="49568" y="262026"/>
                  </a:lnTo>
                  <a:lnTo>
                    <a:pt x="81127" y="272364"/>
                  </a:lnTo>
                  <a:lnTo>
                    <a:pt x="388200" y="272364"/>
                  </a:lnTo>
                  <a:lnTo>
                    <a:pt x="395566" y="270878"/>
                  </a:lnTo>
                  <a:lnTo>
                    <a:pt x="401586" y="266827"/>
                  </a:lnTo>
                  <a:lnTo>
                    <a:pt x="405638" y="260807"/>
                  </a:lnTo>
                  <a:lnTo>
                    <a:pt x="407136" y="253441"/>
                  </a:lnTo>
                  <a:lnTo>
                    <a:pt x="407136" y="191655"/>
                  </a:lnTo>
                  <a:close/>
                </a:path>
                <a:path w="537845" h="393700">
                  <a:moveTo>
                    <a:pt x="464896" y="340601"/>
                  </a:moveTo>
                  <a:lnTo>
                    <a:pt x="463956" y="338772"/>
                  </a:lnTo>
                  <a:lnTo>
                    <a:pt x="462381" y="337616"/>
                  </a:lnTo>
                  <a:lnTo>
                    <a:pt x="414413" y="302348"/>
                  </a:lnTo>
                  <a:lnTo>
                    <a:pt x="407085" y="297815"/>
                  </a:lnTo>
                  <a:lnTo>
                    <a:pt x="399173" y="294513"/>
                  </a:lnTo>
                  <a:lnTo>
                    <a:pt x="390855" y="292493"/>
                  </a:lnTo>
                  <a:lnTo>
                    <a:pt x="382270" y="291807"/>
                  </a:lnTo>
                  <a:lnTo>
                    <a:pt x="91935" y="291807"/>
                  </a:lnTo>
                  <a:lnTo>
                    <a:pt x="84429" y="293319"/>
                  </a:lnTo>
                  <a:lnTo>
                    <a:pt x="78295" y="297459"/>
                  </a:lnTo>
                  <a:lnTo>
                    <a:pt x="74168" y="303580"/>
                  </a:lnTo>
                  <a:lnTo>
                    <a:pt x="72656" y="311099"/>
                  </a:lnTo>
                  <a:lnTo>
                    <a:pt x="72656" y="374027"/>
                  </a:lnTo>
                  <a:lnTo>
                    <a:pt x="74168" y="381520"/>
                  </a:lnTo>
                  <a:lnTo>
                    <a:pt x="78282" y="387642"/>
                  </a:lnTo>
                  <a:lnTo>
                    <a:pt x="84391" y="391769"/>
                  </a:lnTo>
                  <a:lnTo>
                    <a:pt x="91871" y="393306"/>
                  </a:lnTo>
                  <a:lnTo>
                    <a:pt x="382422" y="393306"/>
                  </a:lnTo>
                  <a:lnTo>
                    <a:pt x="463956" y="346354"/>
                  </a:lnTo>
                  <a:lnTo>
                    <a:pt x="464896" y="344525"/>
                  </a:lnTo>
                  <a:lnTo>
                    <a:pt x="464896" y="340601"/>
                  </a:lnTo>
                  <a:close/>
                </a:path>
                <a:path w="537845" h="393700">
                  <a:moveTo>
                    <a:pt x="537349" y="100571"/>
                  </a:moveTo>
                  <a:lnTo>
                    <a:pt x="536422" y="98742"/>
                  </a:lnTo>
                  <a:lnTo>
                    <a:pt x="534847" y="97586"/>
                  </a:lnTo>
                  <a:lnTo>
                    <a:pt x="486867" y="62318"/>
                  </a:lnTo>
                  <a:lnTo>
                    <a:pt x="479539" y="57785"/>
                  </a:lnTo>
                  <a:lnTo>
                    <a:pt x="471639" y="54483"/>
                  </a:lnTo>
                  <a:lnTo>
                    <a:pt x="463321" y="52463"/>
                  </a:lnTo>
                  <a:lnTo>
                    <a:pt x="454723" y="51777"/>
                  </a:lnTo>
                  <a:lnTo>
                    <a:pt x="298081" y="51777"/>
                  </a:lnTo>
                  <a:lnTo>
                    <a:pt x="298081" y="20459"/>
                  </a:lnTo>
                  <a:lnTo>
                    <a:pt x="296481" y="12496"/>
                  </a:lnTo>
                  <a:lnTo>
                    <a:pt x="292087" y="5994"/>
                  </a:lnTo>
                  <a:lnTo>
                    <a:pt x="285584" y="1612"/>
                  </a:lnTo>
                  <a:lnTo>
                    <a:pt x="277622" y="0"/>
                  </a:lnTo>
                  <a:lnTo>
                    <a:pt x="269659" y="1612"/>
                  </a:lnTo>
                  <a:lnTo>
                    <a:pt x="263156" y="5994"/>
                  </a:lnTo>
                  <a:lnTo>
                    <a:pt x="258775" y="12496"/>
                  </a:lnTo>
                  <a:lnTo>
                    <a:pt x="257162" y="20459"/>
                  </a:lnTo>
                  <a:lnTo>
                    <a:pt x="257162" y="51777"/>
                  </a:lnTo>
                  <a:lnTo>
                    <a:pt x="155397" y="51777"/>
                  </a:lnTo>
                  <a:lnTo>
                    <a:pt x="147904" y="53289"/>
                  </a:lnTo>
                  <a:lnTo>
                    <a:pt x="141770" y="57429"/>
                  </a:lnTo>
                  <a:lnTo>
                    <a:pt x="137642" y="63563"/>
                  </a:lnTo>
                  <a:lnTo>
                    <a:pt x="136118" y="71069"/>
                  </a:lnTo>
                  <a:lnTo>
                    <a:pt x="136118" y="133985"/>
                  </a:lnTo>
                  <a:lnTo>
                    <a:pt x="137642" y="141490"/>
                  </a:lnTo>
                  <a:lnTo>
                    <a:pt x="141770" y="147624"/>
                  </a:lnTo>
                  <a:lnTo>
                    <a:pt x="147904" y="151765"/>
                  </a:lnTo>
                  <a:lnTo>
                    <a:pt x="155397" y="153276"/>
                  </a:lnTo>
                  <a:lnTo>
                    <a:pt x="454723" y="153276"/>
                  </a:lnTo>
                  <a:lnTo>
                    <a:pt x="536422" y="106299"/>
                  </a:lnTo>
                  <a:lnTo>
                    <a:pt x="537349" y="104482"/>
                  </a:lnTo>
                  <a:lnTo>
                    <a:pt x="537349" y="100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417471" y="540004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09" h="867410">
                  <a:moveTo>
                    <a:pt x="867232" y="0"/>
                  </a:moveTo>
                  <a:lnTo>
                    <a:pt x="0" y="0"/>
                  </a:lnTo>
                  <a:lnTo>
                    <a:pt x="0" y="867232"/>
                  </a:lnTo>
                  <a:lnTo>
                    <a:pt x="867232" y="867232"/>
                  </a:lnTo>
                  <a:lnTo>
                    <a:pt x="867232" y="0"/>
                  </a:lnTo>
                  <a:close/>
                </a:path>
              </a:pathLst>
            </a:custGeom>
            <a:solidFill>
              <a:srgbClr val="EE79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577293" y="864565"/>
              <a:ext cx="483234" cy="351155"/>
            </a:xfrm>
            <a:custGeom>
              <a:avLst/>
              <a:gdLst/>
              <a:ahLst/>
              <a:cxnLst/>
              <a:rect l="l" t="t" r="r" b="b"/>
              <a:pathLst>
                <a:path w="483234" h="351155">
                  <a:moveTo>
                    <a:pt x="57667" y="0"/>
                  </a:moveTo>
                  <a:lnTo>
                    <a:pt x="1178" y="188556"/>
                  </a:lnTo>
                  <a:lnTo>
                    <a:pt x="0" y="209204"/>
                  </a:lnTo>
                  <a:lnTo>
                    <a:pt x="6574" y="228160"/>
                  </a:lnTo>
                  <a:lnTo>
                    <a:pt x="19717" y="243351"/>
                  </a:lnTo>
                  <a:lnTo>
                    <a:pt x="38249" y="252704"/>
                  </a:lnTo>
                  <a:lnTo>
                    <a:pt x="402815" y="350304"/>
                  </a:lnTo>
                  <a:lnTo>
                    <a:pt x="407311" y="350862"/>
                  </a:lnTo>
                  <a:lnTo>
                    <a:pt x="411731" y="350862"/>
                  </a:lnTo>
                  <a:lnTo>
                    <a:pt x="454945" y="328306"/>
                  </a:lnTo>
                  <a:lnTo>
                    <a:pt x="483028" y="246075"/>
                  </a:lnTo>
                  <a:lnTo>
                    <a:pt x="144992" y="246075"/>
                  </a:lnTo>
                  <a:lnTo>
                    <a:pt x="118074" y="241791"/>
                  </a:lnTo>
                  <a:lnTo>
                    <a:pt x="75243" y="210949"/>
                  </a:lnTo>
                  <a:lnTo>
                    <a:pt x="58620" y="170816"/>
                  </a:lnTo>
                  <a:lnTo>
                    <a:pt x="57667" y="158750"/>
                  </a:lnTo>
                  <a:lnTo>
                    <a:pt x="57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35103" y="800434"/>
              <a:ext cx="93141" cy="93154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8665244" y="731019"/>
              <a:ext cx="466090" cy="349885"/>
            </a:xfrm>
            <a:custGeom>
              <a:avLst/>
              <a:gdLst/>
              <a:ahLst/>
              <a:cxnLst/>
              <a:rect l="l" t="t" r="r" b="b"/>
              <a:pathLst>
                <a:path w="466090" h="349884">
                  <a:moveTo>
                    <a:pt x="407504" y="0"/>
                  </a:moveTo>
                  <a:lnTo>
                    <a:pt x="58216" y="0"/>
                  </a:lnTo>
                  <a:lnTo>
                    <a:pt x="35586" y="4585"/>
                  </a:lnTo>
                  <a:lnTo>
                    <a:pt x="17078" y="17078"/>
                  </a:lnTo>
                  <a:lnTo>
                    <a:pt x="4585" y="35586"/>
                  </a:lnTo>
                  <a:lnTo>
                    <a:pt x="0" y="58216"/>
                  </a:lnTo>
                  <a:lnTo>
                    <a:pt x="0" y="291122"/>
                  </a:lnTo>
                  <a:lnTo>
                    <a:pt x="4585" y="313757"/>
                  </a:lnTo>
                  <a:lnTo>
                    <a:pt x="17078" y="332265"/>
                  </a:lnTo>
                  <a:lnTo>
                    <a:pt x="35586" y="344755"/>
                  </a:lnTo>
                  <a:lnTo>
                    <a:pt x="58216" y="349338"/>
                  </a:lnTo>
                  <a:lnTo>
                    <a:pt x="407504" y="349338"/>
                  </a:lnTo>
                  <a:lnTo>
                    <a:pt x="430135" y="344755"/>
                  </a:lnTo>
                  <a:lnTo>
                    <a:pt x="448643" y="332265"/>
                  </a:lnTo>
                  <a:lnTo>
                    <a:pt x="461136" y="313757"/>
                  </a:lnTo>
                  <a:lnTo>
                    <a:pt x="465721" y="291122"/>
                  </a:lnTo>
                  <a:lnTo>
                    <a:pt x="465721" y="254774"/>
                  </a:lnTo>
                  <a:lnTo>
                    <a:pt x="46570" y="254774"/>
                  </a:lnTo>
                  <a:lnTo>
                    <a:pt x="46570" y="51790"/>
                  </a:lnTo>
                  <a:lnTo>
                    <a:pt x="51790" y="46570"/>
                  </a:lnTo>
                  <a:lnTo>
                    <a:pt x="463362" y="46570"/>
                  </a:lnTo>
                  <a:lnTo>
                    <a:pt x="461136" y="35586"/>
                  </a:lnTo>
                  <a:lnTo>
                    <a:pt x="448643" y="17078"/>
                  </a:lnTo>
                  <a:lnTo>
                    <a:pt x="430135" y="4585"/>
                  </a:lnTo>
                  <a:lnTo>
                    <a:pt x="407504" y="0"/>
                  </a:lnTo>
                  <a:close/>
                </a:path>
                <a:path w="466090" h="349884">
                  <a:moveTo>
                    <a:pt x="139709" y="178584"/>
                  </a:moveTo>
                  <a:lnTo>
                    <a:pt x="124336" y="181572"/>
                  </a:lnTo>
                  <a:lnTo>
                    <a:pt x="110845" y="190538"/>
                  </a:lnTo>
                  <a:lnTo>
                    <a:pt x="46570" y="254774"/>
                  </a:lnTo>
                  <a:lnTo>
                    <a:pt x="465721" y="254774"/>
                  </a:lnTo>
                  <a:lnTo>
                    <a:pt x="465721" y="218630"/>
                  </a:lnTo>
                  <a:lnTo>
                    <a:pt x="196761" y="218630"/>
                  </a:lnTo>
                  <a:lnTo>
                    <a:pt x="168592" y="190538"/>
                  </a:lnTo>
                  <a:lnTo>
                    <a:pt x="155086" y="181572"/>
                  </a:lnTo>
                  <a:lnTo>
                    <a:pt x="139709" y="178584"/>
                  </a:lnTo>
                  <a:close/>
                </a:path>
                <a:path w="466090" h="349884">
                  <a:moveTo>
                    <a:pt x="314363" y="100139"/>
                  </a:moveTo>
                  <a:lnTo>
                    <a:pt x="196761" y="218630"/>
                  </a:lnTo>
                  <a:lnTo>
                    <a:pt x="465721" y="218630"/>
                  </a:lnTo>
                  <a:lnTo>
                    <a:pt x="465721" y="200291"/>
                  </a:lnTo>
                  <a:lnTo>
                    <a:pt x="419138" y="200291"/>
                  </a:lnTo>
                  <a:lnTo>
                    <a:pt x="345592" y="114465"/>
                  </a:lnTo>
                  <a:lnTo>
                    <a:pt x="339123" y="108403"/>
                  </a:lnTo>
                  <a:lnTo>
                    <a:pt x="331596" y="103973"/>
                  </a:lnTo>
                  <a:lnTo>
                    <a:pt x="323261" y="101208"/>
                  </a:lnTo>
                  <a:lnTo>
                    <a:pt x="314363" y="100139"/>
                  </a:lnTo>
                  <a:close/>
                </a:path>
                <a:path w="466090" h="349884">
                  <a:moveTo>
                    <a:pt x="463362" y="46570"/>
                  </a:moveTo>
                  <a:lnTo>
                    <a:pt x="413931" y="46570"/>
                  </a:lnTo>
                  <a:lnTo>
                    <a:pt x="419138" y="51790"/>
                  </a:lnTo>
                  <a:lnTo>
                    <a:pt x="419138" y="200291"/>
                  </a:lnTo>
                  <a:lnTo>
                    <a:pt x="465721" y="200291"/>
                  </a:lnTo>
                  <a:lnTo>
                    <a:pt x="465721" y="58216"/>
                  </a:lnTo>
                  <a:lnTo>
                    <a:pt x="463362" y="46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284703" y="540004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09" h="867410">
                  <a:moveTo>
                    <a:pt x="867232" y="0"/>
                  </a:moveTo>
                  <a:lnTo>
                    <a:pt x="0" y="0"/>
                  </a:lnTo>
                  <a:lnTo>
                    <a:pt x="0" y="867232"/>
                  </a:lnTo>
                  <a:lnTo>
                    <a:pt x="867232" y="867232"/>
                  </a:lnTo>
                  <a:lnTo>
                    <a:pt x="867232" y="0"/>
                  </a:lnTo>
                  <a:close/>
                </a:path>
              </a:pathLst>
            </a:custGeom>
            <a:solidFill>
              <a:srgbClr val="14C9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44217" y="704946"/>
              <a:ext cx="139788" cy="16770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15483" y="904135"/>
              <a:ext cx="171500" cy="139788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15486" y="704941"/>
              <a:ext cx="171513" cy="16770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49635" y="704941"/>
              <a:ext cx="163093" cy="16770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15484" y="1075399"/>
              <a:ext cx="171500" cy="16689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49639" y="904130"/>
              <a:ext cx="163093" cy="139801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44215" y="904135"/>
              <a:ext cx="139788" cy="13978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44209" y="1075399"/>
              <a:ext cx="139801" cy="16689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49632" y="1075399"/>
              <a:ext cx="163106" cy="166890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4948554" y="540004"/>
              <a:ext cx="867410" cy="867410"/>
            </a:xfrm>
            <a:custGeom>
              <a:avLst/>
              <a:gdLst/>
              <a:ahLst/>
              <a:cxnLst/>
              <a:rect l="l" t="t" r="r" b="b"/>
              <a:pathLst>
                <a:path w="867410" h="867410">
                  <a:moveTo>
                    <a:pt x="867232" y="0"/>
                  </a:moveTo>
                  <a:lnTo>
                    <a:pt x="0" y="0"/>
                  </a:lnTo>
                  <a:lnTo>
                    <a:pt x="0" y="867232"/>
                  </a:lnTo>
                  <a:lnTo>
                    <a:pt x="867232" y="867232"/>
                  </a:lnTo>
                  <a:lnTo>
                    <a:pt x="867232" y="0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117160" y="708621"/>
              <a:ext cx="530225" cy="530225"/>
            </a:xfrm>
            <a:custGeom>
              <a:avLst/>
              <a:gdLst/>
              <a:ahLst/>
              <a:cxnLst/>
              <a:rect l="l" t="t" r="r" b="b"/>
              <a:pathLst>
                <a:path w="530225" h="530225">
                  <a:moveTo>
                    <a:pt x="249478" y="280530"/>
                  </a:moveTo>
                  <a:lnTo>
                    <a:pt x="149987" y="280530"/>
                  </a:lnTo>
                  <a:lnTo>
                    <a:pt x="149987" y="224840"/>
                  </a:lnTo>
                  <a:lnTo>
                    <a:pt x="148120" y="215112"/>
                  </a:lnTo>
                  <a:lnTo>
                    <a:pt x="142976" y="206997"/>
                  </a:lnTo>
                  <a:lnTo>
                    <a:pt x="135267" y="201333"/>
                  </a:lnTo>
                  <a:lnTo>
                    <a:pt x="125717" y="198996"/>
                  </a:lnTo>
                  <a:lnTo>
                    <a:pt x="115557" y="200710"/>
                  </a:lnTo>
                  <a:lnTo>
                    <a:pt x="107213" y="206070"/>
                  </a:lnTo>
                  <a:lnTo>
                    <a:pt x="101574" y="214198"/>
                  </a:lnTo>
                  <a:lnTo>
                    <a:pt x="99491" y="224218"/>
                  </a:lnTo>
                  <a:lnTo>
                    <a:pt x="99491" y="280530"/>
                  </a:lnTo>
                  <a:lnTo>
                    <a:pt x="0" y="280530"/>
                  </a:lnTo>
                  <a:lnTo>
                    <a:pt x="0" y="467410"/>
                  </a:lnTo>
                  <a:lnTo>
                    <a:pt x="4914" y="491782"/>
                  </a:lnTo>
                  <a:lnTo>
                    <a:pt x="18338" y="511670"/>
                  </a:lnTo>
                  <a:lnTo>
                    <a:pt x="38239" y="525081"/>
                  </a:lnTo>
                  <a:lnTo>
                    <a:pt x="62598" y="529996"/>
                  </a:lnTo>
                  <a:lnTo>
                    <a:pt x="249478" y="529996"/>
                  </a:lnTo>
                  <a:lnTo>
                    <a:pt x="249478" y="461568"/>
                  </a:lnTo>
                  <a:lnTo>
                    <a:pt x="225285" y="461568"/>
                  </a:lnTo>
                  <a:lnTo>
                    <a:pt x="203454" y="457314"/>
                  </a:lnTo>
                  <a:lnTo>
                    <a:pt x="185356" y="445630"/>
                  </a:lnTo>
                  <a:lnTo>
                    <a:pt x="172885" y="428180"/>
                  </a:lnTo>
                  <a:lnTo>
                    <a:pt x="167944" y="406628"/>
                  </a:lnTo>
                  <a:lnTo>
                    <a:pt x="171996" y="384263"/>
                  </a:lnTo>
                  <a:lnTo>
                    <a:pt x="183997" y="365937"/>
                  </a:lnTo>
                  <a:lnTo>
                    <a:pt x="202044" y="353529"/>
                  </a:lnTo>
                  <a:lnTo>
                    <a:pt x="224231" y="348970"/>
                  </a:lnTo>
                  <a:lnTo>
                    <a:pt x="249478" y="348970"/>
                  </a:lnTo>
                  <a:lnTo>
                    <a:pt x="249478" y="280530"/>
                  </a:lnTo>
                  <a:close/>
                </a:path>
                <a:path w="530225" h="530225">
                  <a:moveTo>
                    <a:pt x="331025" y="124739"/>
                  </a:moveTo>
                  <a:lnTo>
                    <a:pt x="329044" y="114922"/>
                  </a:lnTo>
                  <a:lnTo>
                    <a:pt x="323621" y="106895"/>
                  </a:lnTo>
                  <a:lnTo>
                    <a:pt x="315595" y="101473"/>
                  </a:lnTo>
                  <a:lnTo>
                    <a:pt x="305777" y="99491"/>
                  </a:lnTo>
                  <a:lnTo>
                    <a:pt x="249478" y="99491"/>
                  </a:lnTo>
                  <a:lnTo>
                    <a:pt x="249478" y="0"/>
                  </a:lnTo>
                  <a:lnTo>
                    <a:pt x="62598" y="0"/>
                  </a:lnTo>
                  <a:lnTo>
                    <a:pt x="38239" y="4914"/>
                  </a:lnTo>
                  <a:lnTo>
                    <a:pt x="18338" y="18338"/>
                  </a:lnTo>
                  <a:lnTo>
                    <a:pt x="4914" y="38227"/>
                  </a:lnTo>
                  <a:lnTo>
                    <a:pt x="0" y="62598"/>
                  </a:lnTo>
                  <a:lnTo>
                    <a:pt x="0" y="249478"/>
                  </a:lnTo>
                  <a:lnTo>
                    <a:pt x="68440" y="249478"/>
                  </a:lnTo>
                  <a:lnTo>
                    <a:pt x="68440" y="225285"/>
                  </a:lnTo>
                  <a:lnTo>
                    <a:pt x="72707" y="203466"/>
                  </a:lnTo>
                  <a:lnTo>
                    <a:pt x="84391" y="185369"/>
                  </a:lnTo>
                  <a:lnTo>
                    <a:pt x="101828" y="172897"/>
                  </a:lnTo>
                  <a:lnTo>
                    <a:pt x="123380" y="167944"/>
                  </a:lnTo>
                  <a:lnTo>
                    <a:pt x="145745" y="171996"/>
                  </a:lnTo>
                  <a:lnTo>
                    <a:pt x="164084" y="183997"/>
                  </a:lnTo>
                  <a:lnTo>
                    <a:pt x="176479" y="202044"/>
                  </a:lnTo>
                  <a:lnTo>
                    <a:pt x="181038" y="224231"/>
                  </a:lnTo>
                  <a:lnTo>
                    <a:pt x="181038" y="249478"/>
                  </a:lnTo>
                  <a:lnTo>
                    <a:pt x="249478" y="249478"/>
                  </a:lnTo>
                  <a:lnTo>
                    <a:pt x="249478" y="149987"/>
                  </a:lnTo>
                  <a:lnTo>
                    <a:pt x="305777" y="149987"/>
                  </a:lnTo>
                  <a:lnTo>
                    <a:pt x="315595" y="147993"/>
                  </a:lnTo>
                  <a:lnTo>
                    <a:pt x="323621" y="142582"/>
                  </a:lnTo>
                  <a:lnTo>
                    <a:pt x="329044" y="134556"/>
                  </a:lnTo>
                  <a:lnTo>
                    <a:pt x="331025" y="124739"/>
                  </a:lnTo>
                  <a:close/>
                </a:path>
                <a:path w="530225" h="530225">
                  <a:moveTo>
                    <a:pt x="530009" y="280530"/>
                  </a:moveTo>
                  <a:lnTo>
                    <a:pt x="461581" y="280530"/>
                  </a:lnTo>
                  <a:lnTo>
                    <a:pt x="461581" y="304723"/>
                  </a:lnTo>
                  <a:lnTo>
                    <a:pt x="457314" y="326555"/>
                  </a:lnTo>
                  <a:lnTo>
                    <a:pt x="445630" y="344652"/>
                  </a:lnTo>
                  <a:lnTo>
                    <a:pt x="428180" y="357124"/>
                  </a:lnTo>
                  <a:lnTo>
                    <a:pt x="406628" y="362064"/>
                  </a:lnTo>
                  <a:lnTo>
                    <a:pt x="384263" y="358013"/>
                  </a:lnTo>
                  <a:lnTo>
                    <a:pt x="365925" y="346011"/>
                  </a:lnTo>
                  <a:lnTo>
                    <a:pt x="353529" y="327964"/>
                  </a:lnTo>
                  <a:lnTo>
                    <a:pt x="348970" y="305777"/>
                  </a:lnTo>
                  <a:lnTo>
                    <a:pt x="348970" y="280530"/>
                  </a:lnTo>
                  <a:lnTo>
                    <a:pt x="280530" y="280530"/>
                  </a:lnTo>
                  <a:lnTo>
                    <a:pt x="280530" y="380022"/>
                  </a:lnTo>
                  <a:lnTo>
                    <a:pt x="224853" y="380022"/>
                  </a:lnTo>
                  <a:lnTo>
                    <a:pt x="215112" y="381889"/>
                  </a:lnTo>
                  <a:lnTo>
                    <a:pt x="206997" y="387032"/>
                  </a:lnTo>
                  <a:lnTo>
                    <a:pt x="201333" y="394741"/>
                  </a:lnTo>
                  <a:lnTo>
                    <a:pt x="199009" y="404291"/>
                  </a:lnTo>
                  <a:lnTo>
                    <a:pt x="200710" y="414451"/>
                  </a:lnTo>
                  <a:lnTo>
                    <a:pt x="206070" y="422795"/>
                  </a:lnTo>
                  <a:lnTo>
                    <a:pt x="214198" y="428434"/>
                  </a:lnTo>
                  <a:lnTo>
                    <a:pt x="224231" y="430517"/>
                  </a:lnTo>
                  <a:lnTo>
                    <a:pt x="280530" y="430517"/>
                  </a:lnTo>
                  <a:lnTo>
                    <a:pt x="280530" y="530009"/>
                  </a:lnTo>
                  <a:lnTo>
                    <a:pt x="467410" y="530009"/>
                  </a:lnTo>
                  <a:lnTo>
                    <a:pt x="491782" y="525094"/>
                  </a:lnTo>
                  <a:lnTo>
                    <a:pt x="511670" y="511670"/>
                  </a:lnTo>
                  <a:lnTo>
                    <a:pt x="525094" y="491769"/>
                  </a:lnTo>
                  <a:lnTo>
                    <a:pt x="530009" y="467410"/>
                  </a:lnTo>
                  <a:lnTo>
                    <a:pt x="530009" y="280530"/>
                  </a:lnTo>
                  <a:close/>
                </a:path>
                <a:path w="530225" h="530225">
                  <a:moveTo>
                    <a:pt x="530009" y="62598"/>
                  </a:moveTo>
                  <a:lnTo>
                    <a:pt x="525094" y="38227"/>
                  </a:lnTo>
                  <a:lnTo>
                    <a:pt x="511683" y="18326"/>
                  </a:lnTo>
                  <a:lnTo>
                    <a:pt x="491769" y="4914"/>
                  </a:lnTo>
                  <a:lnTo>
                    <a:pt x="467398" y="0"/>
                  </a:lnTo>
                  <a:lnTo>
                    <a:pt x="280530" y="0"/>
                  </a:lnTo>
                  <a:lnTo>
                    <a:pt x="280530" y="68440"/>
                  </a:lnTo>
                  <a:lnTo>
                    <a:pt x="304711" y="68440"/>
                  </a:lnTo>
                  <a:lnTo>
                    <a:pt x="326555" y="72694"/>
                  </a:lnTo>
                  <a:lnTo>
                    <a:pt x="344652" y="84378"/>
                  </a:lnTo>
                  <a:lnTo>
                    <a:pt x="357124" y="101828"/>
                  </a:lnTo>
                  <a:lnTo>
                    <a:pt x="362064" y="123380"/>
                  </a:lnTo>
                  <a:lnTo>
                    <a:pt x="358013" y="145745"/>
                  </a:lnTo>
                  <a:lnTo>
                    <a:pt x="346011" y="164084"/>
                  </a:lnTo>
                  <a:lnTo>
                    <a:pt x="327964" y="176479"/>
                  </a:lnTo>
                  <a:lnTo>
                    <a:pt x="305777" y="181038"/>
                  </a:lnTo>
                  <a:lnTo>
                    <a:pt x="280530" y="181038"/>
                  </a:lnTo>
                  <a:lnTo>
                    <a:pt x="280530" y="249478"/>
                  </a:lnTo>
                  <a:lnTo>
                    <a:pt x="380022" y="249478"/>
                  </a:lnTo>
                  <a:lnTo>
                    <a:pt x="380022" y="305168"/>
                  </a:lnTo>
                  <a:lnTo>
                    <a:pt x="381901" y="314896"/>
                  </a:lnTo>
                  <a:lnTo>
                    <a:pt x="387032" y="323011"/>
                  </a:lnTo>
                  <a:lnTo>
                    <a:pt x="394741" y="328676"/>
                  </a:lnTo>
                  <a:lnTo>
                    <a:pt x="404291" y="331012"/>
                  </a:lnTo>
                  <a:lnTo>
                    <a:pt x="414451" y="329298"/>
                  </a:lnTo>
                  <a:lnTo>
                    <a:pt x="422795" y="323938"/>
                  </a:lnTo>
                  <a:lnTo>
                    <a:pt x="428447" y="315810"/>
                  </a:lnTo>
                  <a:lnTo>
                    <a:pt x="430517" y="305790"/>
                  </a:lnTo>
                  <a:lnTo>
                    <a:pt x="430517" y="249478"/>
                  </a:lnTo>
                  <a:lnTo>
                    <a:pt x="530009" y="249478"/>
                  </a:lnTo>
                  <a:lnTo>
                    <a:pt x="530009" y="62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8836686" y="7113761"/>
            <a:ext cx="13284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5555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WATER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5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41083" y="1368018"/>
            <a:ext cx="9611360" cy="5504815"/>
          </a:xfrm>
          <a:custGeom>
            <a:avLst/>
            <a:gdLst/>
            <a:ahLst/>
            <a:cxnLst/>
            <a:rect l="l" t="t" r="r" b="b"/>
            <a:pathLst>
              <a:path w="9611360" h="5504815">
                <a:moveTo>
                  <a:pt x="9610915" y="0"/>
                </a:moveTo>
                <a:lnTo>
                  <a:pt x="0" y="0"/>
                </a:lnTo>
                <a:lnTo>
                  <a:pt x="0" y="4749825"/>
                </a:lnTo>
                <a:lnTo>
                  <a:pt x="0" y="5504383"/>
                </a:lnTo>
                <a:lnTo>
                  <a:pt x="9610915" y="5504383"/>
                </a:lnTo>
                <a:lnTo>
                  <a:pt x="9610915" y="4749825"/>
                </a:lnTo>
                <a:lnTo>
                  <a:pt x="9610915" y="0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3" y="540004"/>
            <a:ext cx="7660906" cy="5445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9300" y="453780"/>
            <a:ext cx="7542530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15"/>
              <a:t>Engineering</a:t>
            </a:r>
            <a:r>
              <a:rPr dirty="0" spc="-310"/>
              <a:t> </a:t>
            </a:r>
            <a:r>
              <a:rPr dirty="0" spc="-254"/>
              <a:t>Habits</a:t>
            </a:r>
            <a:r>
              <a:rPr dirty="0" spc="-310"/>
              <a:t> </a:t>
            </a:r>
            <a:r>
              <a:rPr dirty="0" spc="175"/>
              <a:t>–</a:t>
            </a:r>
            <a:r>
              <a:rPr dirty="0" spc="-310"/>
              <a:t> </a:t>
            </a:r>
            <a:r>
              <a:rPr dirty="0" spc="-225"/>
              <a:t>Student</a:t>
            </a:r>
            <a:r>
              <a:rPr dirty="0" spc="-310"/>
              <a:t> </a:t>
            </a:r>
            <a:r>
              <a:rPr dirty="0" spc="-270"/>
              <a:t>Statements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712774" y="2059939"/>
            <a:ext cx="1574165" cy="430530"/>
            <a:chOff x="712774" y="2059939"/>
            <a:chExt cx="1574165" cy="430530"/>
          </a:xfrm>
        </p:grpSpPr>
        <p:sp>
          <p:nvSpPr>
            <p:cNvPr id="6" name="object 6" descr=""/>
            <p:cNvSpPr/>
            <p:nvPr/>
          </p:nvSpPr>
          <p:spPr>
            <a:xfrm>
              <a:off x="712774" y="2059952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30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536" y="2141708"/>
              <a:ext cx="266397" cy="26639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093622" y="2059939"/>
              <a:ext cx="1193165" cy="430530"/>
            </a:xfrm>
            <a:custGeom>
              <a:avLst/>
              <a:gdLst/>
              <a:ahLst/>
              <a:cxnLst/>
              <a:rect l="l" t="t" r="r" b="b"/>
              <a:pathLst>
                <a:path w="1193164" h="430530">
                  <a:moveTo>
                    <a:pt x="1193025" y="0"/>
                  </a:moveTo>
                  <a:lnTo>
                    <a:pt x="0" y="0"/>
                  </a:lnTo>
                  <a:lnTo>
                    <a:pt x="0" y="429945"/>
                  </a:lnTo>
                  <a:lnTo>
                    <a:pt x="1193025" y="429945"/>
                  </a:lnTo>
                  <a:lnTo>
                    <a:pt x="1193025" y="0"/>
                  </a:lnTo>
                  <a:close/>
                </a:path>
              </a:pathLst>
            </a:custGeom>
            <a:solidFill>
              <a:srgbClr val="94C4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12774" y="2059939"/>
            <a:ext cx="1574165" cy="43053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456565" marR="72390">
              <a:lnSpc>
                <a:spcPct val="102099"/>
              </a:lnSpc>
              <a:spcBef>
                <a:spcPts val="310"/>
              </a:spcBef>
            </a:pPr>
            <a:r>
              <a:rPr dirty="0" sz="1100" spc="35" b="1">
                <a:solidFill>
                  <a:srgbClr val="FFFFFF"/>
                </a:solidFill>
                <a:latin typeface="Calibri"/>
                <a:cs typeface="Calibri"/>
              </a:rPr>
              <a:t>Creative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problem-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solving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2774" y="2582062"/>
            <a:ext cx="1517015" cy="4178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2230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Coming</a:t>
            </a:r>
            <a:r>
              <a:rPr dirty="0" sz="1100" spc="45">
                <a:latin typeface="Gill Sans MT"/>
                <a:cs typeface="Gill Sans MT"/>
              </a:rPr>
              <a:t> </a:t>
            </a:r>
            <a:r>
              <a:rPr dirty="0" sz="1100" spc="65">
                <a:latin typeface="Gill Sans MT"/>
                <a:cs typeface="Gill Sans MT"/>
              </a:rPr>
              <a:t>up</a:t>
            </a:r>
            <a:r>
              <a:rPr dirty="0" sz="1100" spc="5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with</a:t>
            </a:r>
            <a:r>
              <a:rPr dirty="0" sz="1100" spc="5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lots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of </a:t>
            </a:r>
            <a:r>
              <a:rPr dirty="0" sz="1100">
                <a:latin typeface="Gill Sans MT"/>
                <a:cs typeface="Gill Sans MT"/>
              </a:rPr>
              <a:t>new</a:t>
            </a:r>
            <a:r>
              <a:rPr dirty="0" sz="1100" spc="40">
                <a:latin typeface="Gill Sans MT"/>
                <a:cs typeface="Gill Sans MT"/>
              </a:rPr>
              <a:t> </a:t>
            </a:r>
            <a:r>
              <a:rPr dirty="0" sz="1100" spc="75">
                <a:latin typeface="Gill Sans MT"/>
                <a:cs typeface="Gill Sans MT"/>
              </a:rPr>
              <a:t>and</a:t>
            </a:r>
            <a:r>
              <a:rPr dirty="0" sz="1100" spc="4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good</a:t>
            </a:r>
            <a:r>
              <a:rPr dirty="0" sz="1100" spc="45">
                <a:latin typeface="Gill Sans MT"/>
                <a:cs typeface="Gill Sans MT"/>
              </a:rPr>
              <a:t> ideas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12774" y="3091535"/>
            <a:ext cx="1407795" cy="4178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2865">
              <a:lnSpc>
                <a:spcPts val="1310"/>
              </a:lnSpc>
              <a:spcBef>
                <a:spcPts val="350"/>
              </a:spcBef>
            </a:pPr>
            <a:r>
              <a:rPr dirty="0" sz="1100" spc="-20">
                <a:latin typeface="Gill Sans MT"/>
                <a:cs typeface="Gill Sans MT"/>
              </a:rPr>
              <a:t>Working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successfully </a:t>
            </a:r>
            <a:r>
              <a:rPr dirty="0" sz="1100">
                <a:latin typeface="Gill Sans MT"/>
                <a:cs typeface="Gill Sans MT"/>
              </a:rPr>
              <a:t>in</a:t>
            </a:r>
            <a:r>
              <a:rPr dirty="0" sz="1100" spc="-15">
                <a:latin typeface="Gill Sans MT"/>
                <a:cs typeface="Gill Sans MT"/>
              </a:rPr>
              <a:t> </a:t>
            </a:r>
            <a:r>
              <a:rPr dirty="0" sz="1100" spc="95">
                <a:latin typeface="Gill Sans MT"/>
                <a:cs typeface="Gill Sans MT"/>
              </a:rPr>
              <a:t>a</a:t>
            </a:r>
            <a:r>
              <a:rPr dirty="0" sz="1100" spc="-10">
                <a:latin typeface="Gill Sans MT"/>
                <a:cs typeface="Gill Sans MT"/>
              </a:rPr>
              <a:t> group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12774" y="3601008"/>
            <a:ext cx="1407795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11493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Taking</a:t>
            </a:r>
            <a:r>
              <a:rPr dirty="0" sz="1100" spc="3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on</a:t>
            </a:r>
            <a:r>
              <a:rPr dirty="0" sz="1100" spc="35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board </a:t>
            </a:r>
            <a:r>
              <a:rPr dirty="0" sz="1100">
                <a:latin typeface="Gill Sans MT"/>
                <a:cs typeface="Gill Sans MT"/>
              </a:rPr>
              <a:t>other</a:t>
            </a:r>
            <a:r>
              <a:rPr dirty="0" sz="1100" spc="7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people’s</a:t>
            </a:r>
            <a:r>
              <a:rPr dirty="0" sz="1100" spc="125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ideas </a:t>
            </a:r>
            <a:r>
              <a:rPr dirty="0" sz="1100" spc="75">
                <a:latin typeface="Gill Sans MT"/>
                <a:cs typeface="Gill Sans MT"/>
              </a:rPr>
              <a:t>and</a:t>
            </a:r>
            <a:r>
              <a:rPr dirty="0" sz="1100" spc="-35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using</a:t>
            </a:r>
            <a:r>
              <a:rPr dirty="0" sz="1100" spc="-45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them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2774" y="4276687"/>
            <a:ext cx="1407795" cy="4178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365125">
              <a:lnSpc>
                <a:spcPts val="1310"/>
              </a:lnSpc>
              <a:spcBef>
                <a:spcPts val="350"/>
              </a:spcBef>
            </a:pPr>
            <a:r>
              <a:rPr dirty="0" sz="1100" spc="50">
                <a:latin typeface="Gill Sans MT"/>
                <a:cs typeface="Gill Sans MT"/>
              </a:rPr>
              <a:t>Making</a:t>
            </a:r>
            <a:r>
              <a:rPr dirty="0" sz="1100" spc="-35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detailed </a:t>
            </a:r>
            <a:r>
              <a:rPr dirty="0" sz="1100" spc="60">
                <a:latin typeface="Gill Sans MT"/>
                <a:cs typeface="Gill Sans MT"/>
              </a:rPr>
              <a:t>mind</a:t>
            </a:r>
            <a:r>
              <a:rPr dirty="0" sz="1100" spc="-45">
                <a:latin typeface="Gill Sans MT"/>
                <a:cs typeface="Gill Sans MT"/>
              </a:rPr>
              <a:t> </a:t>
            </a:r>
            <a:r>
              <a:rPr dirty="0" sz="1100" spc="70">
                <a:latin typeface="Gill Sans MT"/>
                <a:cs typeface="Gill Sans MT"/>
              </a:rPr>
              <a:t>maps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12774" y="4786160"/>
            <a:ext cx="1407795" cy="4178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120650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Thinking</a:t>
            </a:r>
            <a:r>
              <a:rPr dirty="0" sz="1100" spc="11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first</a:t>
            </a:r>
            <a:r>
              <a:rPr dirty="0" sz="1100" spc="11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before </a:t>
            </a:r>
            <a:r>
              <a:rPr dirty="0" sz="1100">
                <a:latin typeface="Gill Sans MT"/>
                <a:cs typeface="Gill Sans MT"/>
              </a:rPr>
              <a:t>doing</a:t>
            </a:r>
            <a:r>
              <a:rPr dirty="0" sz="1100" spc="195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something</a:t>
            </a:r>
            <a:endParaRPr sz="1100">
              <a:latin typeface="Gill Sans MT"/>
              <a:cs typeface="Gill Sans MT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434094" y="2059952"/>
            <a:ext cx="1309370" cy="430530"/>
            <a:chOff x="2434094" y="2059952"/>
            <a:chExt cx="1309370" cy="430530"/>
          </a:xfrm>
        </p:grpSpPr>
        <p:sp>
          <p:nvSpPr>
            <p:cNvPr id="16" name="object 16" descr=""/>
            <p:cNvSpPr/>
            <p:nvPr/>
          </p:nvSpPr>
          <p:spPr>
            <a:xfrm>
              <a:off x="2434094" y="2059952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30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9256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849" y="2306186"/>
              <a:ext cx="97133" cy="10042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626169" y="2143226"/>
              <a:ext cx="156210" cy="263525"/>
            </a:xfrm>
            <a:custGeom>
              <a:avLst/>
              <a:gdLst/>
              <a:ahLst/>
              <a:cxnLst/>
              <a:rect l="l" t="t" r="r" b="b"/>
              <a:pathLst>
                <a:path w="156210" h="263525">
                  <a:moveTo>
                    <a:pt x="41973" y="263398"/>
                  </a:moveTo>
                  <a:lnTo>
                    <a:pt x="41097" y="260921"/>
                  </a:lnTo>
                  <a:lnTo>
                    <a:pt x="40614" y="258254"/>
                  </a:lnTo>
                  <a:lnTo>
                    <a:pt x="40614" y="120662"/>
                  </a:lnTo>
                  <a:lnTo>
                    <a:pt x="29057" y="120662"/>
                  </a:lnTo>
                  <a:lnTo>
                    <a:pt x="17754" y="122948"/>
                  </a:lnTo>
                  <a:lnTo>
                    <a:pt x="8521" y="129171"/>
                  </a:lnTo>
                  <a:lnTo>
                    <a:pt x="2286" y="138417"/>
                  </a:lnTo>
                  <a:lnTo>
                    <a:pt x="0" y="149720"/>
                  </a:lnTo>
                  <a:lnTo>
                    <a:pt x="0" y="259854"/>
                  </a:lnTo>
                  <a:lnTo>
                    <a:pt x="3543" y="263398"/>
                  </a:lnTo>
                  <a:lnTo>
                    <a:pt x="41973" y="263398"/>
                  </a:lnTo>
                  <a:close/>
                </a:path>
                <a:path w="156210" h="263525">
                  <a:moveTo>
                    <a:pt x="156070" y="84937"/>
                  </a:moveTo>
                  <a:lnTo>
                    <a:pt x="155803" y="81749"/>
                  </a:lnTo>
                  <a:lnTo>
                    <a:pt x="154025" y="79349"/>
                  </a:lnTo>
                  <a:lnTo>
                    <a:pt x="96113" y="1181"/>
                  </a:lnTo>
                  <a:lnTo>
                    <a:pt x="93764" y="0"/>
                  </a:lnTo>
                  <a:lnTo>
                    <a:pt x="88760" y="0"/>
                  </a:lnTo>
                  <a:lnTo>
                    <a:pt x="86398" y="1181"/>
                  </a:lnTo>
                  <a:lnTo>
                    <a:pt x="26720" y="81749"/>
                  </a:lnTo>
                  <a:lnTo>
                    <a:pt x="26454" y="84937"/>
                  </a:lnTo>
                  <a:lnTo>
                    <a:pt x="29133" y="90271"/>
                  </a:lnTo>
                  <a:lnTo>
                    <a:pt x="31864" y="91948"/>
                  </a:lnTo>
                  <a:lnTo>
                    <a:pt x="55156" y="91948"/>
                  </a:lnTo>
                  <a:lnTo>
                    <a:pt x="55156" y="259854"/>
                  </a:lnTo>
                  <a:lnTo>
                    <a:pt x="58686" y="263385"/>
                  </a:lnTo>
                  <a:lnTo>
                    <a:pt x="123825" y="263385"/>
                  </a:lnTo>
                  <a:lnTo>
                    <a:pt x="127368" y="259854"/>
                  </a:lnTo>
                  <a:lnTo>
                    <a:pt x="127368" y="91948"/>
                  </a:lnTo>
                  <a:lnTo>
                    <a:pt x="150660" y="91948"/>
                  </a:lnTo>
                  <a:lnTo>
                    <a:pt x="153390" y="90271"/>
                  </a:lnTo>
                  <a:lnTo>
                    <a:pt x="156070" y="84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814942" y="2059952"/>
              <a:ext cx="928369" cy="430530"/>
            </a:xfrm>
            <a:custGeom>
              <a:avLst/>
              <a:gdLst/>
              <a:ahLst/>
              <a:cxnLst/>
              <a:rect l="l" t="t" r="r" b="b"/>
              <a:pathLst>
                <a:path w="928370" h="430530">
                  <a:moveTo>
                    <a:pt x="92837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928370" y="429920"/>
                  </a:lnTo>
                  <a:lnTo>
                    <a:pt x="928370" y="0"/>
                  </a:lnTo>
                  <a:close/>
                </a:path>
              </a:pathLst>
            </a:custGeom>
            <a:solidFill>
              <a:srgbClr val="92569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2434094" y="2059952"/>
            <a:ext cx="1309370" cy="430530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456565">
              <a:lnSpc>
                <a:spcPct val="100000"/>
              </a:lnSpc>
              <a:spcBef>
                <a:spcPts val="1010"/>
              </a:spcBef>
            </a:pP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Improving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434094" y="2582049"/>
            <a:ext cx="1309370" cy="4178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5405">
              <a:lnSpc>
                <a:spcPts val="1310"/>
              </a:lnSpc>
              <a:spcBef>
                <a:spcPts val="350"/>
              </a:spcBef>
            </a:pPr>
            <a:r>
              <a:rPr dirty="0" sz="1100" spc="50">
                <a:latin typeface="Gill Sans MT"/>
                <a:cs typeface="Gill Sans MT"/>
              </a:rPr>
              <a:t>Making</a:t>
            </a:r>
            <a:r>
              <a:rPr dirty="0" sz="1100" spc="2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what</a:t>
            </a:r>
            <a:r>
              <a:rPr dirty="0" sz="1100" spc="2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</a:t>
            </a:r>
            <a:r>
              <a:rPr dirty="0" sz="1100" spc="25">
                <a:latin typeface="Gill Sans MT"/>
                <a:cs typeface="Gill Sans MT"/>
              </a:rPr>
              <a:t> </a:t>
            </a:r>
            <a:r>
              <a:rPr dirty="0" sz="1100" spc="30">
                <a:latin typeface="Gill Sans MT"/>
                <a:cs typeface="Gill Sans MT"/>
              </a:rPr>
              <a:t>have </a:t>
            </a:r>
            <a:r>
              <a:rPr dirty="0" sz="1100">
                <a:latin typeface="Gill Sans MT"/>
                <a:cs typeface="Gill Sans MT"/>
              </a:rPr>
              <a:t>done</a:t>
            </a:r>
            <a:r>
              <a:rPr dirty="0" sz="1100" spc="13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better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434094" y="3091548"/>
            <a:ext cx="1319530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540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Experimenting</a:t>
            </a:r>
            <a:r>
              <a:rPr dirty="0" sz="1100" spc="395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with </a:t>
            </a:r>
            <a:r>
              <a:rPr dirty="0" sz="1100" spc="55">
                <a:latin typeface="Gill Sans MT"/>
                <a:cs typeface="Gill Sans MT"/>
              </a:rPr>
              <a:t>things</a:t>
            </a:r>
            <a:r>
              <a:rPr dirty="0" sz="1100" spc="3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just</a:t>
            </a:r>
            <a:r>
              <a:rPr dirty="0" sz="1100" spc="1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</a:t>
            </a:r>
            <a:r>
              <a:rPr dirty="0" sz="1100" spc="35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see </a:t>
            </a:r>
            <a:r>
              <a:rPr dirty="0" sz="1100">
                <a:latin typeface="Gill Sans MT"/>
                <a:cs typeface="Gill Sans MT"/>
              </a:rPr>
              <a:t>what</a:t>
            </a:r>
            <a:r>
              <a:rPr dirty="0" sz="1100" spc="150">
                <a:latin typeface="Gill Sans MT"/>
                <a:cs typeface="Gill Sans MT"/>
              </a:rPr>
              <a:t> </a:t>
            </a:r>
            <a:r>
              <a:rPr dirty="0" sz="1100" spc="60">
                <a:latin typeface="Gill Sans MT"/>
                <a:cs typeface="Gill Sans MT"/>
              </a:rPr>
              <a:t>happens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434094" y="5284825"/>
            <a:ext cx="1319530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82550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Sticking</a:t>
            </a:r>
            <a:r>
              <a:rPr dirty="0" sz="1100" spc="140">
                <a:latin typeface="Gill Sans MT"/>
                <a:cs typeface="Gill Sans MT"/>
              </a:rPr>
              <a:t> </a:t>
            </a:r>
            <a:r>
              <a:rPr dirty="0" sz="1100" spc="65">
                <a:latin typeface="Gill Sans MT"/>
                <a:cs typeface="Gill Sans MT"/>
              </a:rPr>
              <a:t>at</a:t>
            </a:r>
            <a:r>
              <a:rPr dirty="0" sz="1100" spc="145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doing </a:t>
            </a:r>
            <a:r>
              <a:rPr dirty="0" sz="1100" spc="55">
                <a:latin typeface="Gill Sans MT"/>
                <a:cs typeface="Gill Sans MT"/>
              </a:rPr>
              <a:t>something</a:t>
            </a:r>
            <a:r>
              <a:rPr dirty="0" sz="1100" spc="3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until</a:t>
            </a:r>
            <a:r>
              <a:rPr dirty="0" sz="1100" spc="4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it’s </a:t>
            </a:r>
            <a:r>
              <a:rPr dirty="0" sz="1100" spc="50">
                <a:latin typeface="Gill Sans MT"/>
                <a:cs typeface="Gill Sans MT"/>
              </a:rPr>
              <a:t>the</a:t>
            </a:r>
            <a:r>
              <a:rPr dirty="0" sz="1100" spc="-35">
                <a:latin typeface="Gill Sans MT"/>
                <a:cs typeface="Gill Sans MT"/>
              </a:rPr>
              <a:t> </a:t>
            </a:r>
            <a:r>
              <a:rPr dirty="0" sz="1100" spc="60">
                <a:latin typeface="Gill Sans MT"/>
                <a:cs typeface="Gill Sans MT"/>
              </a:rPr>
              <a:t>best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it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80">
                <a:latin typeface="Gill Sans MT"/>
                <a:cs typeface="Gill Sans MT"/>
              </a:rPr>
              <a:t>can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30">
                <a:latin typeface="Gill Sans MT"/>
                <a:cs typeface="Gill Sans MT"/>
              </a:rPr>
              <a:t>be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434094" y="4609122"/>
            <a:ext cx="1217930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5405">
              <a:lnSpc>
                <a:spcPts val="1310"/>
              </a:lnSpc>
              <a:spcBef>
                <a:spcPts val="350"/>
              </a:spcBef>
            </a:pPr>
            <a:r>
              <a:rPr dirty="0" sz="1100" spc="-20">
                <a:latin typeface="Gill Sans MT"/>
                <a:cs typeface="Gill Sans MT"/>
              </a:rPr>
              <a:t>Working</a:t>
            </a:r>
            <a:r>
              <a:rPr dirty="0" sz="1100" spc="1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out</a:t>
            </a:r>
            <a:r>
              <a:rPr dirty="0" sz="1100" spc="15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what </a:t>
            </a:r>
            <a:r>
              <a:rPr dirty="0" sz="1100">
                <a:latin typeface="Gill Sans MT"/>
                <a:cs typeface="Gill Sans MT"/>
              </a:rPr>
              <a:t>I</a:t>
            </a:r>
            <a:r>
              <a:rPr dirty="0" sz="1100" spc="-15">
                <a:latin typeface="Gill Sans MT"/>
                <a:cs typeface="Gill Sans MT"/>
              </a:rPr>
              <a:t> </a:t>
            </a:r>
            <a:r>
              <a:rPr dirty="0" sz="1100" spc="50">
                <a:latin typeface="Gill Sans MT"/>
                <a:cs typeface="Gill Sans MT"/>
              </a:rPr>
              <a:t>need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</a:t>
            </a:r>
            <a:r>
              <a:rPr dirty="0" sz="1100" spc="-1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do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to </a:t>
            </a:r>
            <a:r>
              <a:rPr dirty="0" sz="1100" spc="-10">
                <a:latin typeface="Gill Sans MT"/>
                <a:cs typeface="Gill Sans MT"/>
              </a:rPr>
              <a:t>improve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434094" y="3767239"/>
            <a:ext cx="1217930" cy="7499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113030">
              <a:lnSpc>
                <a:spcPts val="1310"/>
              </a:lnSpc>
              <a:spcBef>
                <a:spcPts val="350"/>
              </a:spcBef>
            </a:pPr>
            <a:r>
              <a:rPr dirty="0" sz="1100" spc="-20">
                <a:latin typeface="Gill Sans MT"/>
                <a:cs typeface="Gill Sans MT"/>
              </a:rPr>
              <a:t>Working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hard</a:t>
            </a:r>
            <a:r>
              <a:rPr dirty="0" sz="1100" spc="500">
                <a:latin typeface="Gill Sans MT"/>
                <a:cs typeface="Gill Sans MT"/>
              </a:rPr>
              <a:t> </a:t>
            </a:r>
            <a:r>
              <a:rPr dirty="0" sz="1100" spc="75">
                <a:latin typeface="Gill Sans MT"/>
                <a:cs typeface="Gill Sans MT"/>
              </a:rPr>
              <a:t>and</a:t>
            </a:r>
            <a:r>
              <a:rPr dirty="0" sz="1100" spc="18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practising</a:t>
            </a:r>
            <a:r>
              <a:rPr dirty="0" sz="1100" spc="160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to </a:t>
            </a:r>
            <a:r>
              <a:rPr dirty="0" sz="1100" spc="55">
                <a:latin typeface="Gill Sans MT"/>
                <a:cs typeface="Gill Sans MT"/>
              </a:rPr>
              <a:t>get</a:t>
            </a:r>
            <a:r>
              <a:rPr dirty="0" sz="1100" spc="2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better,</a:t>
            </a:r>
            <a:r>
              <a:rPr dirty="0" sz="1100" spc="-5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even </a:t>
            </a:r>
            <a:r>
              <a:rPr dirty="0" sz="1100">
                <a:latin typeface="Gill Sans MT"/>
                <a:cs typeface="Gill Sans MT"/>
              </a:rPr>
              <a:t>when</a:t>
            </a:r>
            <a:r>
              <a:rPr dirty="0" sz="1100" spc="8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it’s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tricky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896436" y="2582049"/>
            <a:ext cx="1483360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2230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Thinking</a:t>
            </a:r>
            <a:r>
              <a:rPr dirty="0" sz="1100" spc="55">
                <a:latin typeface="Gill Sans MT"/>
                <a:cs typeface="Gill Sans MT"/>
              </a:rPr>
              <a:t> about</a:t>
            </a:r>
            <a:r>
              <a:rPr dirty="0" sz="1100" spc="30">
                <a:latin typeface="Gill Sans MT"/>
                <a:cs typeface="Gill Sans MT"/>
              </a:rPr>
              <a:t> </a:t>
            </a:r>
            <a:r>
              <a:rPr dirty="0" sz="1100" spc="25">
                <a:latin typeface="Gill Sans MT"/>
                <a:cs typeface="Gill Sans MT"/>
              </a:rPr>
              <a:t>the </a:t>
            </a:r>
            <a:r>
              <a:rPr dirty="0" sz="1100">
                <a:latin typeface="Gill Sans MT"/>
                <a:cs typeface="Gill Sans MT"/>
              </a:rPr>
              <a:t>world</a:t>
            </a:r>
            <a:r>
              <a:rPr dirty="0" sz="1100" spc="1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around</a:t>
            </a:r>
            <a:r>
              <a:rPr dirty="0" sz="1100" spc="15">
                <a:latin typeface="Gill Sans MT"/>
                <a:cs typeface="Gill Sans MT"/>
              </a:rPr>
              <a:t> </a:t>
            </a:r>
            <a:r>
              <a:rPr dirty="0" sz="1100" spc="75">
                <a:latin typeface="Gill Sans MT"/>
                <a:cs typeface="Gill Sans MT"/>
              </a:rPr>
              <a:t>me</a:t>
            </a:r>
            <a:r>
              <a:rPr dirty="0" sz="1100" spc="15">
                <a:latin typeface="Gill Sans MT"/>
                <a:cs typeface="Gill Sans MT"/>
              </a:rPr>
              <a:t> </a:t>
            </a:r>
            <a:r>
              <a:rPr dirty="0" sz="1100" spc="50">
                <a:latin typeface="Gill Sans MT"/>
                <a:cs typeface="Gill Sans MT"/>
              </a:rPr>
              <a:t>and </a:t>
            </a:r>
            <a:r>
              <a:rPr dirty="0" sz="1100">
                <a:latin typeface="Gill Sans MT"/>
                <a:cs typeface="Gill Sans MT"/>
              </a:rPr>
              <a:t>how</a:t>
            </a:r>
            <a:r>
              <a:rPr dirty="0" sz="1100" spc="3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it</a:t>
            </a:r>
            <a:r>
              <a:rPr dirty="0" sz="1100" spc="3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could</a:t>
            </a:r>
            <a:r>
              <a:rPr dirty="0" sz="1100" spc="35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be</a:t>
            </a:r>
            <a:r>
              <a:rPr dirty="0" sz="1100" spc="35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better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896436" y="3257753"/>
            <a:ext cx="1123315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algn="just" marL="73025" marR="6540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Finding</a:t>
            </a:r>
            <a:r>
              <a:rPr dirty="0" sz="1100" spc="16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out</a:t>
            </a:r>
            <a:r>
              <a:rPr dirty="0" sz="1100" spc="165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why </a:t>
            </a:r>
            <a:r>
              <a:rPr dirty="0" sz="1100" spc="55">
                <a:latin typeface="Gill Sans MT"/>
                <a:cs typeface="Gill Sans MT"/>
              </a:rPr>
              <a:t>something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does </a:t>
            </a:r>
            <a:r>
              <a:rPr dirty="0" sz="1100">
                <a:latin typeface="Gill Sans MT"/>
                <a:cs typeface="Gill Sans MT"/>
              </a:rPr>
              <a:t>not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work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896436" y="3933444"/>
            <a:ext cx="1290955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13906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Finding</a:t>
            </a:r>
            <a:r>
              <a:rPr dirty="0" sz="1100" spc="265">
                <a:latin typeface="Gill Sans MT"/>
                <a:cs typeface="Gill Sans MT"/>
              </a:rPr>
              <a:t> </a:t>
            </a:r>
            <a:r>
              <a:rPr dirty="0" sz="1100" spc="40">
                <a:latin typeface="Gill Sans MT"/>
                <a:cs typeface="Gill Sans MT"/>
              </a:rPr>
              <a:t>mistakes </a:t>
            </a:r>
            <a:r>
              <a:rPr dirty="0" sz="1100">
                <a:latin typeface="Gill Sans MT"/>
                <a:cs typeface="Gill Sans MT"/>
              </a:rPr>
              <a:t>in</a:t>
            </a:r>
            <a:r>
              <a:rPr dirty="0" sz="1100" spc="-15">
                <a:latin typeface="Gill Sans MT"/>
                <a:cs typeface="Gill Sans MT"/>
              </a:rPr>
              <a:t> </a:t>
            </a:r>
            <a:r>
              <a:rPr dirty="0" sz="1100" spc="50">
                <a:latin typeface="Gill Sans MT"/>
                <a:cs typeface="Gill Sans MT"/>
              </a:rPr>
              <a:t>mine</a:t>
            </a:r>
            <a:r>
              <a:rPr dirty="0" sz="1100" spc="-15">
                <a:latin typeface="Gill Sans MT"/>
                <a:cs typeface="Gill Sans MT"/>
              </a:rPr>
              <a:t> </a:t>
            </a:r>
            <a:r>
              <a:rPr dirty="0" sz="1100" spc="75">
                <a:latin typeface="Gill Sans MT"/>
                <a:cs typeface="Gill Sans MT"/>
              </a:rPr>
              <a:t>and</a:t>
            </a:r>
            <a:r>
              <a:rPr dirty="0" sz="1100" spc="-15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other </a:t>
            </a:r>
            <a:r>
              <a:rPr dirty="0" sz="1100">
                <a:latin typeface="Gill Sans MT"/>
                <a:cs typeface="Gill Sans MT"/>
              </a:rPr>
              <a:t>people’s</a:t>
            </a:r>
            <a:r>
              <a:rPr dirty="0" sz="1100" spc="21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work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896436" y="4609147"/>
            <a:ext cx="1548765" cy="4178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7048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Checking</a:t>
            </a:r>
            <a:r>
              <a:rPr dirty="0" sz="1100" spc="80">
                <a:latin typeface="Gill Sans MT"/>
                <a:cs typeface="Gill Sans MT"/>
              </a:rPr>
              <a:t> </a:t>
            </a:r>
            <a:r>
              <a:rPr dirty="0" sz="1100" spc="75">
                <a:latin typeface="Gill Sans MT"/>
                <a:cs typeface="Gill Sans MT"/>
              </a:rPr>
              <a:t>and</a:t>
            </a:r>
            <a:r>
              <a:rPr dirty="0" sz="1100" spc="85">
                <a:latin typeface="Gill Sans MT"/>
                <a:cs typeface="Gill Sans MT"/>
              </a:rPr>
              <a:t> </a:t>
            </a:r>
            <a:r>
              <a:rPr dirty="0" sz="1100" spc="40">
                <a:latin typeface="Gill Sans MT"/>
                <a:cs typeface="Gill Sans MT"/>
              </a:rPr>
              <a:t>checking </a:t>
            </a:r>
            <a:r>
              <a:rPr dirty="0" sz="1100" spc="70">
                <a:latin typeface="Gill Sans MT"/>
                <a:cs typeface="Gill Sans MT"/>
              </a:rPr>
              <a:t>again</a:t>
            </a:r>
            <a:r>
              <a:rPr dirty="0" sz="1100" spc="-1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until</a:t>
            </a:r>
            <a:r>
              <a:rPr dirty="0" sz="1100" spc="-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</a:t>
            </a:r>
            <a:r>
              <a:rPr dirty="0" sz="1100" spc="-5">
                <a:latin typeface="Gill Sans MT"/>
                <a:cs typeface="Gill Sans MT"/>
              </a:rPr>
              <a:t> </a:t>
            </a:r>
            <a:r>
              <a:rPr dirty="0" sz="1100" spc="105">
                <a:latin typeface="Gill Sans MT"/>
                <a:cs typeface="Gill Sans MT"/>
              </a:rPr>
              <a:t>am</a:t>
            </a:r>
            <a:r>
              <a:rPr dirty="0" sz="1100" spc="-5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happy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896436" y="5118633"/>
            <a:ext cx="1364615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15938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Asking</a:t>
            </a:r>
            <a:r>
              <a:rPr dirty="0" sz="1100" spc="8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lots</a:t>
            </a:r>
            <a:r>
              <a:rPr dirty="0" sz="1100" spc="85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of </a:t>
            </a:r>
            <a:r>
              <a:rPr dirty="0" sz="1100">
                <a:latin typeface="Gill Sans MT"/>
                <a:cs typeface="Gill Sans MT"/>
              </a:rPr>
              <a:t>questions</a:t>
            </a:r>
            <a:r>
              <a:rPr dirty="0" sz="1100" spc="17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</a:t>
            </a:r>
            <a:r>
              <a:rPr dirty="0" sz="1100" spc="200">
                <a:latin typeface="Gill Sans MT"/>
                <a:cs typeface="Gill Sans MT"/>
              </a:rPr>
              <a:t> </a:t>
            </a:r>
            <a:r>
              <a:rPr dirty="0" sz="1100" spc="35">
                <a:latin typeface="Gill Sans MT"/>
                <a:cs typeface="Gill Sans MT"/>
              </a:rPr>
              <a:t>make </a:t>
            </a:r>
            <a:r>
              <a:rPr dirty="0" sz="1100">
                <a:latin typeface="Gill Sans MT"/>
                <a:cs typeface="Gill Sans MT"/>
              </a:rPr>
              <a:t>sure</a:t>
            </a:r>
            <a:r>
              <a:rPr dirty="0" sz="1100" spc="-2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</a:t>
            </a:r>
            <a:r>
              <a:rPr dirty="0" sz="1100" spc="-2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understand</a:t>
            </a:r>
            <a:endParaRPr sz="1100">
              <a:latin typeface="Gill Sans MT"/>
              <a:cs typeface="Gill Sans MT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3896436" y="2059952"/>
            <a:ext cx="1553845" cy="430530"/>
            <a:chOff x="3896436" y="2059952"/>
            <a:chExt cx="1553845" cy="430530"/>
          </a:xfrm>
        </p:grpSpPr>
        <p:sp>
          <p:nvSpPr>
            <p:cNvPr id="32" name="object 32" descr=""/>
            <p:cNvSpPr/>
            <p:nvPr/>
          </p:nvSpPr>
          <p:spPr>
            <a:xfrm>
              <a:off x="3896436" y="2059952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29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314E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1500" y="2140183"/>
              <a:ext cx="199796" cy="272333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228211" y="2059952"/>
              <a:ext cx="1222375" cy="430530"/>
            </a:xfrm>
            <a:custGeom>
              <a:avLst/>
              <a:gdLst/>
              <a:ahLst/>
              <a:cxnLst/>
              <a:rect l="l" t="t" r="r" b="b"/>
              <a:pathLst>
                <a:path w="1222375" h="430530">
                  <a:moveTo>
                    <a:pt x="1221943" y="0"/>
                  </a:moveTo>
                  <a:lnTo>
                    <a:pt x="0" y="0"/>
                  </a:lnTo>
                  <a:lnTo>
                    <a:pt x="0" y="429933"/>
                  </a:lnTo>
                  <a:lnTo>
                    <a:pt x="1221943" y="429933"/>
                  </a:lnTo>
                  <a:lnTo>
                    <a:pt x="1221943" y="0"/>
                  </a:lnTo>
                  <a:close/>
                </a:path>
              </a:pathLst>
            </a:custGeom>
            <a:solidFill>
              <a:srgbClr val="314E9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3896436" y="2059952"/>
            <a:ext cx="1553845" cy="430530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407034">
              <a:lnSpc>
                <a:spcPct val="100000"/>
              </a:lnSpc>
              <a:spcBef>
                <a:spcPts val="1010"/>
              </a:spcBef>
            </a:pPr>
            <a:r>
              <a:rPr dirty="0" sz="1100" spc="50" b="1">
                <a:solidFill>
                  <a:srgbClr val="FFFFFF"/>
                </a:solidFill>
                <a:latin typeface="Calibri"/>
                <a:cs typeface="Calibri"/>
              </a:rPr>
              <a:t>Problem-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finding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593041" y="3257740"/>
            <a:ext cx="1319530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794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Explaining</a:t>
            </a:r>
            <a:r>
              <a:rPr dirty="0" sz="1100" spc="18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how</a:t>
            </a:r>
            <a:r>
              <a:rPr dirty="0" sz="1100" spc="185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well </a:t>
            </a:r>
            <a:r>
              <a:rPr dirty="0" sz="1100">
                <a:latin typeface="Gill Sans MT"/>
                <a:cs typeface="Gill Sans MT"/>
              </a:rPr>
              <a:t>I</a:t>
            </a:r>
            <a:r>
              <a:rPr dirty="0" sz="1100" spc="25">
                <a:latin typeface="Gill Sans MT"/>
                <a:cs typeface="Gill Sans MT"/>
              </a:rPr>
              <a:t> </a:t>
            </a:r>
            <a:r>
              <a:rPr dirty="0" sz="1100" spc="105">
                <a:latin typeface="Gill Sans MT"/>
                <a:cs typeface="Gill Sans MT"/>
              </a:rPr>
              <a:t>am</a:t>
            </a:r>
            <a:r>
              <a:rPr dirty="0" sz="1100" spc="3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doing</a:t>
            </a:r>
            <a:r>
              <a:rPr dirty="0" sz="1100" spc="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</a:t>
            </a:r>
            <a:r>
              <a:rPr dirty="0" sz="1100" spc="30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my </a:t>
            </a:r>
            <a:r>
              <a:rPr dirty="0" sz="1100">
                <a:latin typeface="Gill Sans MT"/>
                <a:cs typeface="Gill Sans MT"/>
              </a:rPr>
              <a:t>teachers</a:t>
            </a:r>
            <a:r>
              <a:rPr dirty="0" sz="1100" spc="145">
                <a:latin typeface="Gill Sans MT"/>
                <a:cs typeface="Gill Sans MT"/>
              </a:rPr>
              <a:t> </a:t>
            </a:r>
            <a:r>
              <a:rPr dirty="0" sz="1100" spc="-45">
                <a:latin typeface="Gill Sans MT"/>
                <a:cs typeface="Gill Sans MT"/>
              </a:rPr>
              <a:t>or</a:t>
            </a:r>
            <a:r>
              <a:rPr dirty="0" sz="1100" spc="10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friends.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593041" y="3933444"/>
            <a:ext cx="1319530" cy="4178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121285">
              <a:lnSpc>
                <a:spcPts val="1310"/>
              </a:lnSpc>
              <a:spcBef>
                <a:spcPts val="350"/>
              </a:spcBef>
            </a:pPr>
            <a:r>
              <a:rPr dirty="0" sz="1100" spc="50">
                <a:latin typeface="Gill Sans MT"/>
                <a:cs typeface="Gill Sans MT"/>
              </a:rPr>
              <a:t>Evaluating</a:t>
            </a:r>
            <a:r>
              <a:rPr dirty="0" sz="1100" spc="-50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how </a:t>
            </a:r>
            <a:r>
              <a:rPr dirty="0" sz="1100">
                <a:latin typeface="Gill Sans MT"/>
                <a:cs typeface="Gill Sans MT"/>
              </a:rPr>
              <a:t>good</a:t>
            </a:r>
            <a:r>
              <a:rPr dirty="0" sz="1100" spc="40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something</a:t>
            </a:r>
            <a:r>
              <a:rPr dirty="0" sz="1100" spc="45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is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593041" y="2582049"/>
            <a:ext cx="1297940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286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Deciding</a:t>
            </a:r>
            <a:r>
              <a:rPr dirty="0" sz="1100" spc="185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how </a:t>
            </a:r>
            <a:r>
              <a:rPr dirty="0" sz="1100" spc="55">
                <a:latin typeface="Gill Sans MT"/>
                <a:cs typeface="Gill Sans MT"/>
              </a:rPr>
              <a:t>something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could</a:t>
            </a:r>
            <a:r>
              <a:rPr dirty="0" sz="1100" spc="500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be</a:t>
            </a:r>
            <a:r>
              <a:rPr dirty="0" sz="1100" spc="4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done</a:t>
            </a:r>
            <a:r>
              <a:rPr dirty="0" sz="1100" spc="5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differently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593041" y="4442929"/>
            <a:ext cx="1217930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92075">
              <a:lnSpc>
                <a:spcPts val="1310"/>
              </a:lnSpc>
              <a:spcBef>
                <a:spcPts val="350"/>
              </a:spcBef>
            </a:pPr>
            <a:r>
              <a:rPr dirty="0" sz="1100" spc="40">
                <a:latin typeface="Gill Sans MT"/>
                <a:cs typeface="Gill Sans MT"/>
              </a:rPr>
              <a:t>Behaving </a:t>
            </a:r>
            <a:r>
              <a:rPr dirty="0" sz="1100">
                <a:latin typeface="Gill Sans MT"/>
                <a:cs typeface="Gill Sans MT"/>
              </a:rPr>
              <a:t>appropriately</a:t>
            </a:r>
            <a:r>
              <a:rPr dirty="0" sz="1100" spc="325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in </a:t>
            </a:r>
            <a:r>
              <a:rPr dirty="0" sz="1100">
                <a:latin typeface="Gill Sans MT"/>
                <a:cs typeface="Gill Sans MT"/>
              </a:rPr>
              <a:t>different</a:t>
            </a:r>
            <a:r>
              <a:rPr dirty="0" sz="1100" spc="295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settings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593041" y="5118633"/>
            <a:ext cx="1217930" cy="7499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540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Sticking</a:t>
            </a:r>
            <a:r>
              <a:rPr dirty="0" sz="1100" spc="140">
                <a:latin typeface="Gill Sans MT"/>
                <a:cs typeface="Gill Sans MT"/>
              </a:rPr>
              <a:t> </a:t>
            </a:r>
            <a:r>
              <a:rPr dirty="0" sz="1100" spc="65">
                <a:latin typeface="Gill Sans MT"/>
                <a:cs typeface="Gill Sans MT"/>
              </a:rPr>
              <a:t>up</a:t>
            </a:r>
            <a:r>
              <a:rPr dirty="0" sz="1100" spc="140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for </a:t>
            </a:r>
            <a:r>
              <a:rPr dirty="0" sz="1100">
                <a:latin typeface="Gill Sans MT"/>
                <a:cs typeface="Gill Sans MT"/>
              </a:rPr>
              <a:t>what</a:t>
            </a:r>
            <a:r>
              <a:rPr dirty="0" sz="1100" spc="8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</a:t>
            </a:r>
            <a:r>
              <a:rPr dirty="0" sz="1100" spc="5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think</a:t>
            </a:r>
            <a:r>
              <a:rPr dirty="0" sz="1100" spc="5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when </a:t>
            </a:r>
            <a:r>
              <a:rPr dirty="0" sz="1100">
                <a:latin typeface="Gill Sans MT"/>
                <a:cs typeface="Gill Sans MT"/>
              </a:rPr>
              <a:t>talking</a:t>
            </a:r>
            <a:r>
              <a:rPr dirty="0" sz="1100" spc="17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with</a:t>
            </a:r>
            <a:r>
              <a:rPr dirty="0" sz="1100" spc="17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other </a:t>
            </a:r>
            <a:r>
              <a:rPr dirty="0" sz="1100" spc="-10">
                <a:latin typeface="Gill Sans MT"/>
                <a:cs typeface="Gill Sans MT"/>
              </a:rPr>
              <a:t>people</a:t>
            </a:r>
            <a:endParaRPr sz="1100">
              <a:latin typeface="Gill Sans MT"/>
              <a:cs typeface="Gill Sans MT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5593041" y="2059952"/>
            <a:ext cx="1319530" cy="430530"/>
            <a:chOff x="5593041" y="2059952"/>
            <a:chExt cx="1319530" cy="430530"/>
          </a:xfrm>
        </p:grpSpPr>
        <p:sp>
          <p:nvSpPr>
            <p:cNvPr id="42" name="object 42" descr=""/>
            <p:cNvSpPr/>
            <p:nvPr/>
          </p:nvSpPr>
          <p:spPr>
            <a:xfrm>
              <a:off x="5593041" y="2059952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29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F7A8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4813" y="2143075"/>
              <a:ext cx="266393" cy="263674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5973889" y="2059952"/>
              <a:ext cx="939165" cy="430530"/>
            </a:xfrm>
            <a:custGeom>
              <a:avLst/>
              <a:gdLst/>
              <a:ahLst/>
              <a:cxnLst/>
              <a:rect l="l" t="t" r="r" b="b"/>
              <a:pathLst>
                <a:path w="939165" h="430530">
                  <a:moveTo>
                    <a:pt x="938606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938606" y="429920"/>
                  </a:lnTo>
                  <a:lnTo>
                    <a:pt x="938606" y="0"/>
                  </a:lnTo>
                  <a:close/>
                </a:path>
              </a:pathLst>
            </a:custGeom>
            <a:solidFill>
              <a:srgbClr val="F7A85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5593041" y="2059952"/>
            <a:ext cx="1319530" cy="430530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456565">
              <a:lnSpc>
                <a:spcPct val="100000"/>
              </a:lnSpc>
              <a:spcBef>
                <a:spcPts val="1010"/>
              </a:spcBef>
            </a:pP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Adapting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055383" y="2582049"/>
            <a:ext cx="1195705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540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Thinking</a:t>
            </a:r>
            <a:r>
              <a:rPr dirty="0" sz="1100" spc="10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out</a:t>
            </a:r>
            <a:r>
              <a:rPr dirty="0" sz="1100" spc="105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loud </a:t>
            </a:r>
            <a:r>
              <a:rPr dirty="0" sz="1100">
                <a:latin typeface="Gill Sans MT"/>
                <a:cs typeface="Gill Sans MT"/>
              </a:rPr>
              <a:t>when</a:t>
            </a:r>
            <a:r>
              <a:rPr dirty="0" sz="1100" spc="1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</a:t>
            </a:r>
            <a:r>
              <a:rPr dirty="0" sz="1100" spc="10">
                <a:latin typeface="Gill Sans MT"/>
                <a:cs typeface="Gill Sans MT"/>
              </a:rPr>
              <a:t> </a:t>
            </a:r>
            <a:r>
              <a:rPr dirty="0" sz="1100" spc="105">
                <a:latin typeface="Gill Sans MT"/>
                <a:cs typeface="Gill Sans MT"/>
              </a:rPr>
              <a:t>am</a:t>
            </a:r>
            <a:r>
              <a:rPr dirty="0" sz="1100" spc="10">
                <a:latin typeface="Gill Sans MT"/>
                <a:cs typeface="Gill Sans MT"/>
              </a:rPr>
              <a:t> </a:t>
            </a:r>
            <a:r>
              <a:rPr dirty="0" sz="1100" spc="35">
                <a:latin typeface="Gill Sans MT"/>
                <a:cs typeface="Gill Sans MT"/>
              </a:rPr>
              <a:t>being </a:t>
            </a:r>
            <a:r>
              <a:rPr dirty="0" sz="1100" spc="40">
                <a:latin typeface="Gill Sans MT"/>
                <a:cs typeface="Gill Sans MT"/>
              </a:rPr>
              <a:t>imaginative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055383" y="3257753"/>
            <a:ext cx="1250950" cy="4178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3500">
              <a:lnSpc>
                <a:spcPts val="1310"/>
              </a:lnSpc>
              <a:spcBef>
                <a:spcPts val="350"/>
              </a:spcBef>
            </a:pPr>
            <a:r>
              <a:rPr dirty="0" sz="1100" spc="50">
                <a:latin typeface="Gill Sans MT"/>
                <a:cs typeface="Gill Sans MT"/>
              </a:rPr>
              <a:t>Making</a:t>
            </a:r>
            <a:r>
              <a:rPr dirty="0" sz="1100" spc="-40">
                <a:latin typeface="Gill Sans MT"/>
                <a:cs typeface="Gill Sans MT"/>
              </a:rPr>
              <a:t> </a:t>
            </a:r>
            <a:r>
              <a:rPr dirty="0" sz="1100" spc="95">
                <a:latin typeface="Gill Sans MT"/>
                <a:cs typeface="Gill Sans MT"/>
              </a:rPr>
              <a:t>a</a:t>
            </a:r>
            <a:r>
              <a:rPr dirty="0" sz="1100" spc="-35">
                <a:latin typeface="Gill Sans MT"/>
                <a:cs typeface="Gill Sans MT"/>
              </a:rPr>
              <a:t> </a:t>
            </a:r>
            <a:r>
              <a:rPr dirty="0" sz="1100" spc="35">
                <a:latin typeface="Gill Sans MT"/>
                <a:cs typeface="Gill Sans MT"/>
              </a:rPr>
              <a:t>plan </a:t>
            </a:r>
            <a:r>
              <a:rPr dirty="0" sz="1100">
                <a:latin typeface="Gill Sans MT"/>
                <a:cs typeface="Gill Sans MT"/>
              </a:rPr>
              <a:t>before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</a:t>
            </a:r>
            <a:r>
              <a:rPr dirty="0" sz="1100" spc="6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start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work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055383" y="3767239"/>
            <a:ext cx="1438275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7937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Practising</a:t>
            </a:r>
            <a:r>
              <a:rPr dirty="0" sz="1100" spc="375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something </a:t>
            </a:r>
            <a:r>
              <a:rPr dirty="0" sz="1100">
                <a:latin typeface="Gill Sans MT"/>
                <a:cs typeface="Gill Sans MT"/>
              </a:rPr>
              <a:t>in</a:t>
            </a:r>
            <a:r>
              <a:rPr dirty="0" sz="1100" spc="-20">
                <a:latin typeface="Gill Sans MT"/>
                <a:cs typeface="Gill Sans MT"/>
              </a:rPr>
              <a:t> </a:t>
            </a:r>
            <a:r>
              <a:rPr dirty="0" sz="1100" spc="80">
                <a:latin typeface="Gill Sans MT"/>
                <a:cs typeface="Gill Sans MT"/>
              </a:rPr>
              <a:t>my</a:t>
            </a:r>
            <a:r>
              <a:rPr dirty="0" sz="1100" spc="-40">
                <a:latin typeface="Gill Sans MT"/>
                <a:cs typeface="Gill Sans MT"/>
              </a:rPr>
              <a:t> </a:t>
            </a:r>
            <a:r>
              <a:rPr dirty="0" sz="1100" spc="65">
                <a:latin typeface="Gill Sans MT"/>
                <a:cs typeface="Gill Sans MT"/>
              </a:rPr>
              <a:t>head</a:t>
            </a:r>
            <a:r>
              <a:rPr dirty="0" sz="1100" spc="-15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before </a:t>
            </a:r>
            <a:r>
              <a:rPr dirty="0" sz="1100">
                <a:latin typeface="Gill Sans MT"/>
                <a:cs typeface="Gill Sans MT"/>
              </a:rPr>
              <a:t>doing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it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for</a:t>
            </a:r>
            <a:r>
              <a:rPr dirty="0" sz="1100" spc="2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real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055383" y="4442942"/>
            <a:ext cx="1106170" cy="7499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13271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Explaining</a:t>
            </a:r>
            <a:r>
              <a:rPr dirty="0" sz="1100" spc="350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my ideas</a:t>
            </a:r>
            <a:r>
              <a:rPr dirty="0" sz="1100" spc="-3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</a:t>
            </a:r>
            <a:r>
              <a:rPr dirty="0" sz="1100" spc="-15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other </a:t>
            </a:r>
            <a:r>
              <a:rPr dirty="0" sz="1100">
                <a:latin typeface="Gill Sans MT"/>
                <a:cs typeface="Gill Sans MT"/>
              </a:rPr>
              <a:t>people</a:t>
            </a:r>
            <a:r>
              <a:rPr dirty="0" sz="1100" spc="120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so</a:t>
            </a:r>
            <a:r>
              <a:rPr dirty="0" sz="1100" spc="95">
                <a:latin typeface="Gill Sans MT"/>
                <a:cs typeface="Gill Sans MT"/>
              </a:rPr>
              <a:t> </a:t>
            </a:r>
            <a:r>
              <a:rPr dirty="0" sz="1100" spc="30">
                <a:latin typeface="Gill Sans MT"/>
                <a:cs typeface="Gill Sans MT"/>
              </a:rPr>
              <a:t>they </a:t>
            </a:r>
            <a:r>
              <a:rPr dirty="0" sz="1100" spc="-10">
                <a:latin typeface="Gill Sans MT"/>
                <a:cs typeface="Gill Sans MT"/>
              </a:rPr>
              <a:t>understand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055383" y="5284838"/>
            <a:ext cx="1250950" cy="4178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90170">
              <a:lnSpc>
                <a:spcPts val="1310"/>
              </a:lnSpc>
              <a:spcBef>
                <a:spcPts val="350"/>
              </a:spcBef>
            </a:pPr>
            <a:r>
              <a:rPr dirty="0" sz="1100" spc="50">
                <a:latin typeface="Gill Sans MT"/>
                <a:cs typeface="Gill Sans MT"/>
              </a:rPr>
              <a:t>Making</a:t>
            </a:r>
            <a:r>
              <a:rPr dirty="0" sz="1100" spc="10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models</a:t>
            </a:r>
            <a:r>
              <a:rPr dirty="0" sz="1100" spc="90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to </a:t>
            </a:r>
            <a:r>
              <a:rPr dirty="0" sz="1100">
                <a:latin typeface="Gill Sans MT"/>
                <a:cs typeface="Gill Sans MT"/>
              </a:rPr>
              <a:t>show</a:t>
            </a:r>
            <a:r>
              <a:rPr dirty="0" sz="1100" spc="30">
                <a:latin typeface="Gill Sans MT"/>
                <a:cs typeface="Gill Sans MT"/>
              </a:rPr>
              <a:t> </a:t>
            </a:r>
            <a:r>
              <a:rPr dirty="0" sz="1100" spc="80">
                <a:latin typeface="Gill Sans MT"/>
                <a:cs typeface="Gill Sans MT"/>
              </a:rPr>
              <a:t>my</a:t>
            </a:r>
            <a:r>
              <a:rPr dirty="0" sz="1100" spc="5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ideas</a:t>
            </a:r>
            <a:endParaRPr sz="1100">
              <a:latin typeface="Gill Sans MT"/>
              <a:cs typeface="Gill Sans MT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7055383" y="2059952"/>
            <a:ext cx="1438275" cy="430530"/>
            <a:chOff x="7055383" y="2059952"/>
            <a:chExt cx="1438275" cy="430530"/>
          </a:xfrm>
        </p:grpSpPr>
        <p:sp>
          <p:nvSpPr>
            <p:cNvPr id="52" name="object 52" descr=""/>
            <p:cNvSpPr/>
            <p:nvPr/>
          </p:nvSpPr>
          <p:spPr>
            <a:xfrm>
              <a:off x="7055383" y="2059952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29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EE79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4620" y="2154642"/>
              <a:ext cx="274480" cy="240140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7436243" y="2059952"/>
              <a:ext cx="1057275" cy="430530"/>
            </a:xfrm>
            <a:custGeom>
              <a:avLst/>
              <a:gdLst/>
              <a:ahLst/>
              <a:cxnLst/>
              <a:rect l="l" t="t" r="r" b="b"/>
              <a:pathLst>
                <a:path w="1057275" h="430530">
                  <a:moveTo>
                    <a:pt x="1057097" y="0"/>
                  </a:moveTo>
                  <a:lnTo>
                    <a:pt x="0" y="0"/>
                  </a:lnTo>
                  <a:lnTo>
                    <a:pt x="0" y="429933"/>
                  </a:lnTo>
                  <a:lnTo>
                    <a:pt x="1057097" y="429933"/>
                  </a:lnTo>
                  <a:lnTo>
                    <a:pt x="1057097" y="0"/>
                  </a:lnTo>
                  <a:close/>
                </a:path>
              </a:pathLst>
            </a:custGeom>
            <a:solidFill>
              <a:srgbClr val="EE79A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7055383" y="2059952"/>
            <a:ext cx="1438275" cy="430530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456565">
              <a:lnSpc>
                <a:spcPct val="100000"/>
              </a:lnSpc>
              <a:spcBef>
                <a:spcPts val="1010"/>
              </a:spcBef>
            </a:pP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Visualising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8636216" y="3257753"/>
            <a:ext cx="1164590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5405">
              <a:lnSpc>
                <a:spcPts val="1310"/>
              </a:lnSpc>
              <a:spcBef>
                <a:spcPts val="350"/>
              </a:spcBef>
            </a:pPr>
            <a:r>
              <a:rPr dirty="0" sz="1100">
                <a:latin typeface="Gill Sans MT"/>
                <a:cs typeface="Gill Sans MT"/>
              </a:rPr>
              <a:t>Using</a:t>
            </a:r>
            <a:r>
              <a:rPr dirty="0" sz="1100" spc="55">
                <a:latin typeface="Gill Sans MT"/>
                <a:cs typeface="Gill Sans MT"/>
              </a:rPr>
              <a:t> ideas</a:t>
            </a:r>
            <a:r>
              <a:rPr dirty="0" sz="1100" spc="60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from </a:t>
            </a:r>
            <a:r>
              <a:rPr dirty="0" sz="1100">
                <a:latin typeface="Gill Sans MT"/>
                <a:cs typeface="Gill Sans MT"/>
              </a:rPr>
              <a:t>one</a:t>
            </a:r>
            <a:r>
              <a:rPr dirty="0" sz="1100" spc="15">
                <a:latin typeface="Gill Sans MT"/>
                <a:cs typeface="Gill Sans MT"/>
              </a:rPr>
              <a:t> </a:t>
            </a:r>
            <a:r>
              <a:rPr dirty="0" sz="1100" spc="50">
                <a:latin typeface="Gill Sans MT"/>
                <a:cs typeface="Gill Sans MT"/>
              </a:rPr>
              <a:t>subject</a:t>
            </a:r>
            <a:r>
              <a:rPr dirty="0" sz="1100" spc="20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in </a:t>
            </a:r>
            <a:r>
              <a:rPr dirty="0" sz="1100" spc="-10">
                <a:latin typeface="Gill Sans MT"/>
                <a:cs typeface="Gill Sans MT"/>
              </a:rPr>
              <a:t>another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8636216" y="3933444"/>
            <a:ext cx="1193800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5405">
              <a:lnSpc>
                <a:spcPts val="1310"/>
              </a:lnSpc>
              <a:spcBef>
                <a:spcPts val="350"/>
              </a:spcBef>
            </a:pPr>
            <a:r>
              <a:rPr dirty="0" sz="1100" spc="50">
                <a:latin typeface="Gill Sans MT"/>
                <a:cs typeface="Gill Sans MT"/>
              </a:rPr>
              <a:t>Putting</a:t>
            </a:r>
            <a:r>
              <a:rPr dirty="0" sz="1100" spc="-40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things </a:t>
            </a:r>
            <a:r>
              <a:rPr dirty="0" sz="1100">
                <a:latin typeface="Gill Sans MT"/>
                <a:cs typeface="Gill Sans MT"/>
              </a:rPr>
              <a:t>together</a:t>
            </a:r>
            <a:r>
              <a:rPr dirty="0" sz="1100" spc="35">
                <a:latin typeface="Gill Sans MT"/>
                <a:cs typeface="Gill Sans MT"/>
              </a:rPr>
              <a:t> </a:t>
            </a:r>
            <a:r>
              <a:rPr dirty="0" sz="1100">
                <a:latin typeface="Gill Sans MT"/>
                <a:cs typeface="Gill Sans MT"/>
              </a:rPr>
              <a:t>to</a:t>
            </a:r>
            <a:r>
              <a:rPr dirty="0" sz="1100" spc="105">
                <a:latin typeface="Gill Sans MT"/>
                <a:cs typeface="Gill Sans MT"/>
              </a:rPr>
              <a:t> </a:t>
            </a:r>
            <a:r>
              <a:rPr dirty="0" sz="1100" spc="35">
                <a:latin typeface="Gill Sans MT"/>
                <a:cs typeface="Gill Sans MT"/>
              </a:rPr>
              <a:t>make </a:t>
            </a:r>
            <a:r>
              <a:rPr dirty="0" sz="1100" spc="55">
                <a:latin typeface="Gill Sans MT"/>
                <a:cs typeface="Gill Sans MT"/>
              </a:rPr>
              <a:t>something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new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8636216" y="2582049"/>
            <a:ext cx="1218565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5405">
              <a:lnSpc>
                <a:spcPts val="1310"/>
              </a:lnSpc>
              <a:spcBef>
                <a:spcPts val="350"/>
              </a:spcBef>
            </a:pPr>
            <a:r>
              <a:rPr dirty="0" sz="1100" spc="50">
                <a:latin typeface="Gill Sans MT"/>
                <a:cs typeface="Gill Sans MT"/>
              </a:rPr>
              <a:t>Spotting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patterns </a:t>
            </a:r>
            <a:r>
              <a:rPr dirty="0" sz="1100" spc="75">
                <a:latin typeface="Gill Sans MT"/>
                <a:cs typeface="Gill Sans MT"/>
              </a:rPr>
              <a:t>and</a:t>
            </a:r>
            <a:r>
              <a:rPr dirty="0" sz="1100">
                <a:latin typeface="Gill Sans MT"/>
                <a:cs typeface="Gill Sans MT"/>
              </a:rPr>
              <a:t> working </a:t>
            </a:r>
            <a:r>
              <a:rPr dirty="0" sz="1100" spc="-25">
                <a:latin typeface="Gill Sans MT"/>
                <a:cs typeface="Gill Sans MT"/>
              </a:rPr>
              <a:t>out </a:t>
            </a:r>
            <a:r>
              <a:rPr dirty="0" sz="1100">
                <a:latin typeface="Gill Sans MT"/>
                <a:cs typeface="Gill Sans MT"/>
              </a:rPr>
              <a:t>what</a:t>
            </a:r>
            <a:r>
              <a:rPr dirty="0" sz="1100" spc="60">
                <a:latin typeface="Gill Sans MT"/>
                <a:cs typeface="Gill Sans MT"/>
              </a:rPr>
              <a:t> comes</a:t>
            </a:r>
            <a:r>
              <a:rPr dirty="0" sz="1100" spc="65">
                <a:latin typeface="Gill Sans MT"/>
                <a:cs typeface="Gill Sans MT"/>
              </a:rPr>
              <a:t> </a:t>
            </a:r>
            <a:r>
              <a:rPr dirty="0" sz="1100" spc="-20">
                <a:latin typeface="Gill Sans MT"/>
                <a:cs typeface="Gill Sans MT"/>
              </a:rPr>
              <a:t>next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8636216" y="4609134"/>
            <a:ext cx="1344295" cy="5835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4450" rIns="0" bIns="0" rtlCol="0" vert="horz">
            <a:spAutoFit/>
          </a:bodyPr>
          <a:lstStyle/>
          <a:p>
            <a:pPr marL="73025" marR="65405">
              <a:lnSpc>
                <a:spcPts val="1310"/>
              </a:lnSpc>
              <a:spcBef>
                <a:spcPts val="350"/>
              </a:spcBef>
            </a:pPr>
            <a:r>
              <a:rPr dirty="0" sz="1100" spc="50">
                <a:latin typeface="Gill Sans MT"/>
                <a:cs typeface="Gill Sans MT"/>
              </a:rPr>
              <a:t>Spotting</a:t>
            </a:r>
            <a:r>
              <a:rPr dirty="0" sz="1100" spc="-6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similarities </a:t>
            </a:r>
            <a:r>
              <a:rPr dirty="0" sz="1100" spc="75">
                <a:latin typeface="Gill Sans MT"/>
                <a:cs typeface="Gill Sans MT"/>
              </a:rPr>
              <a:t>and</a:t>
            </a:r>
            <a:r>
              <a:rPr dirty="0" sz="1100" spc="-35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differences </a:t>
            </a:r>
            <a:r>
              <a:rPr dirty="0" sz="1100">
                <a:latin typeface="Gill Sans MT"/>
                <a:cs typeface="Gill Sans MT"/>
              </a:rPr>
              <a:t>between</a:t>
            </a:r>
            <a:r>
              <a:rPr dirty="0" sz="1100" spc="240">
                <a:latin typeface="Gill Sans MT"/>
                <a:cs typeface="Gill Sans MT"/>
              </a:rPr>
              <a:t> </a:t>
            </a:r>
            <a:r>
              <a:rPr dirty="0" sz="1100" spc="45">
                <a:latin typeface="Gill Sans MT"/>
                <a:cs typeface="Gill Sans MT"/>
              </a:rPr>
              <a:t>things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8636216" y="5284825"/>
            <a:ext cx="1217295" cy="916305"/>
          </a:xfrm>
          <a:custGeom>
            <a:avLst/>
            <a:gdLst/>
            <a:ahLst/>
            <a:cxnLst/>
            <a:rect l="l" t="t" r="r" b="b"/>
            <a:pathLst>
              <a:path w="1217295" h="916304">
                <a:moveTo>
                  <a:pt x="1216723" y="0"/>
                </a:moveTo>
                <a:lnTo>
                  <a:pt x="0" y="0"/>
                </a:lnTo>
                <a:lnTo>
                  <a:pt x="0" y="915898"/>
                </a:lnTo>
                <a:lnTo>
                  <a:pt x="1216723" y="915898"/>
                </a:lnTo>
                <a:lnTo>
                  <a:pt x="1216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8697134" y="5311121"/>
            <a:ext cx="1095375" cy="85661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337185">
              <a:lnSpc>
                <a:spcPts val="1310"/>
              </a:lnSpc>
              <a:spcBef>
                <a:spcPts val="140"/>
              </a:spcBef>
            </a:pPr>
            <a:r>
              <a:rPr dirty="0" sz="1100" spc="-20">
                <a:latin typeface="Gill Sans MT"/>
                <a:cs typeface="Gill Sans MT"/>
              </a:rPr>
              <a:t>Working</a:t>
            </a:r>
            <a:r>
              <a:rPr dirty="0" sz="1100" spc="-30">
                <a:latin typeface="Gill Sans MT"/>
                <a:cs typeface="Gill Sans MT"/>
              </a:rPr>
              <a:t> </a:t>
            </a:r>
            <a:r>
              <a:rPr dirty="0" sz="1100" spc="-25">
                <a:latin typeface="Gill Sans MT"/>
                <a:cs typeface="Gill Sans MT"/>
              </a:rPr>
              <a:t>out </a:t>
            </a:r>
            <a:r>
              <a:rPr dirty="0" sz="1100" spc="50">
                <a:latin typeface="Gill Sans MT"/>
                <a:cs typeface="Gill Sans MT"/>
              </a:rPr>
              <a:t>the</a:t>
            </a:r>
            <a:r>
              <a:rPr dirty="0" sz="1100" spc="-4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possible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60"/>
              </a:lnSpc>
            </a:pPr>
            <a:r>
              <a:rPr dirty="0" sz="1100" spc="55">
                <a:latin typeface="Gill Sans MT"/>
                <a:cs typeface="Gill Sans MT"/>
              </a:rPr>
              <a:t>consequences</a:t>
            </a:r>
            <a:r>
              <a:rPr dirty="0" sz="1100" spc="-25">
                <a:latin typeface="Gill Sans MT"/>
                <a:cs typeface="Gill Sans MT"/>
              </a:rPr>
              <a:t> of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ts val="1310"/>
              </a:lnSpc>
              <a:spcBef>
                <a:spcPts val="45"/>
              </a:spcBef>
            </a:pPr>
            <a:r>
              <a:rPr dirty="0" sz="1100" spc="55">
                <a:latin typeface="Gill Sans MT"/>
                <a:cs typeface="Gill Sans MT"/>
              </a:rPr>
              <a:t>something</a:t>
            </a:r>
            <a:r>
              <a:rPr dirty="0" sz="1100" spc="-50">
                <a:latin typeface="Gill Sans MT"/>
                <a:cs typeface="Gill Sans MT"/>
              </a:rPr>
              <a:t> </a:t>
            </a:r>
            <a:r>
              <a:rPr dirty="0" sz="1100" spc="-10">
                <a:latin typeface="Gill Sans MT"/>
                <a:cs typeface="Gill Sans MT"/>
              </a:rPr>
              <a:t>before </a:t>
            </a:r>
            <a:r>
              <a:rPr dirty="0" sz="1100" spc="50">
                <a:latin typeface="Gill Sans MT"/>
                <a:cs typeface="Gill Sans MT"/>
              </a:rPr>
              <a:t>they</a:t>
            </a:r>
            <a:r>
              <a:rPr dirty="0" sz="1100" spc="-55">
                <a:latin typeface="Gill Sans MT"/>
                <a:cs typeface="Gill Sans MT"/>
              </a:rPr>
              <a:t> </a:t>
            </a:r>
            <a:r>
              <a:rPr dirty="0" sz="1100" spc="55">
                <a:latin typeface="Gill Sans MT"/>
                <a:cs typeface="Gill Sans MT"/>
              </a:rPr>
              <a:t>happen</a:t>
            </a:r>
            <a:endParaRPr sz="1100">
              <a:latin typeface="Gill Sans MT"/>
              <a:cs typeface="Gill Sans MT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8636216" y="2059939"/>
            <a:ext cx="1344295" cy="430530"/>
            <a:chOff x="8636216" y="2059939"/>
            <a:chExt cx="1344295" cy="430530"/>
          </a:xfrm>
        </p:grpSpPr>
        <p:sp>
          <p:nvSpPr>
            <p:cNvPr id="63" name="object 63" descr=""/>
            <p:cNvSpPr/>
            <p:nvPr/>
          </p:nvSpPr>
          <p:spPr>
            <a:xfrm>
              <a:off x="8636216" y="2059952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29" h="430530">
                  <a:moveTo>
                    <a:pt x="429920" y="0"/>
                  </a:moveTo>
                  <a:lnTo>
                    <a:pt x="0" y="0"/>
                  </a:lnTo>
                  <a:lnTo>
                    <a:pt x="0" y="429920"/>
                  </a:lnTo>
                  <a:lnTo>
                    <a:pt x="429920" y="429920"/>
                  </a:lnTo>
                  <a:lnTo>
                    <a:pt x="429920" y="0"/>
                  </a:lnTo>
                  <a:close/>
                </a:path>
              </a:pathLst>
            </a:custGeom>
            <a:solidFill>
              <a:srgbClr val="14C9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17982" y="2141716"/>
              <a:ext cx="266402" cy="266393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9053944" y="2059939"/>
              <a:ext cx="926465" cy="430530"/>
            </a:xfrm>
            <a:custGeom>
              <a:avLst/>
              <a:gdLst/>
              <a:ahLst/>
              <a:cxnLst/>
              <a:rect l="l" t="t" r="r" b="b"/>
              <a:pathLst>
                <a:path w="926465" h="430530">
                  <a:moveTo>
                    <a:pt x="926363" y="0"/>
                  </a:moveTo>
                  <a:lnTo>
                    <a:pt x="0" y="0"/>
                  </a:lnTo>
                  <a:lnTo>
                    <a:pt x="0" y="429945"/>
                  </a:lnTo>
                  <a:lnTo>
                    <a:pt x="926363" y="429945"/>
                  </a:lnTo>
                  <a:lnTo>
                    <a:pt x="926363" y="0"/>
                  </a:lnTo>
                  <a:close/>
                </a:path>
              </a:pathLst>
            </a:custGeom>
            <a:solidFill>
              <a:srgbClr val="14C9C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8636216" y="2059939"/>
            <a:ext cx="1344295" cy="43053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493395" marR="295910">
              <a:lnSpc>
                <a:spcPct val="102099"/>
              </a:lnSpc>
              <a:spcBef>
                <a:spcPts val="310"/>
              </a:spcBef>
            </a:pPr>
            <a:r>
              <a:rPr dirty="0" sz="1100" spc="60" b="1">
                <a:solidFill>
                  <a:srgbClr val="FFFFFF"/>
                </a:solidFill>
                <a:latin typeface="Calibri"/>
                <a:cs typeface="Calibri"/>
              </a:rPr>
              <a:t>Systems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thinking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712774" y="6117844"/>
            <a:ext cx="4680585" cy="884555"/>
          </a:xfrm>
          <a:custGeom>
            <a:avLst/>
            <a:gdLst/>
            <a:ahLst/>
            <a:cxnLst/>
            <a:rect l="l" t="t" r="r" b="b"/>
            <a:pathLst>
              <a:path w="4680585" h="884554">
                <a:moveTo>
                  <a:pt x="4680000" y="0"/>
                </a:moveTo>
                <a:lnTo>
                  <a:pt x="0" y="0"/>
                </a:lnTo>
                <a:lnTo>
                  <a:pt x="0" y="884161"/>
                </a:lnTo>
                <a:lnTo>
                  <a:pt x="4680000" y="884161"/>
                </a:lnTo>
                <a:lnTo>
                  <a:pt x="4680000" y="0"/>
                </a:lnTo>
                <a:close/>
              </a:path>
            </a:pathLst>
          </a:custGeom>
          <a:solidFill>
            <a:srgbClr val="FBD4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 txBox="1"/>
          <p:nvPr/>
        </p:nvSpPr>
        <p:spPr>
          <a:xfrm>
            <a:off x="700073" y="1423244"/>
            <a:ext cx="1611630" cy="460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850" spc="-12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I</a:t>
            </a:r>
            <a:r>
              <a:rPr dirty="0" u="heavy" sz="2850" spc="-24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850" spc="-484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AM</a:t>
            </a:r>
            <a:r>
              <a:rPr dirty="0" u="heavy" sz="2850" spc="-229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850" spc="-68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GOOD</a:t>
            </a:r>
            <a:r>
              <a:rPr dirty="0" u="heavy" sz="2850" spc="-229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2850" spc="-335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Arial Narrow"/>
                <a:cs typeface="Arial Narrow"/>
              </a:rPr>
              <a:t>AT...</a:t>
            </a:r>
            <a:endParaRPr sz="2850">
              <a:latin typeface="Arial Narrow"/>
              <a:cs typeface="Arial Narrow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27300" y="6246945"/>
            <a:ext cx="4705985" cy="1045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8140" marR="5080">
              <a:lnSpc>
                <a:spcPct val="102600"/>
              </a:lnSpc>
              <a:spcBef>
                <a:spcPts val="95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quiz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student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statements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based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EHoM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research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supported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by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>
                <a:latin typeface="Gill Sans MT"/>
                <a:cs typeface="Gill Sans MT"/>
              </a:rPr>
              <a:t>Royal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Academy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Engineering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published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Hanson,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J.,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Hardman,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S.,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Luke,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S., </a:t>
            </a:r>
            <a:r>
              <a:rPr dirty="0" sz="950" spc="40">
                <a:latin typeface="Gill Sans MT"/>
                <a:cs typeface="Gill Sans MT"/>
              </a:rPr>
              <a:t>Maunders,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-50">
                <a:latin typeface="Gill Sans MT"/>
                <a:cs typeface="Gill Sans MT"/>
              </a:rPr>
              <a:t>P.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&amp;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Lucas,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B.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(2018)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Engineering</a:t>
            </a:r>
            <a:r>
              <a:rPr dirty="0" u="sng" sz="950" spc="9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950" spc="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the</a:t>
            </a:r>
            <a:r>
              <a:rPr dirty="0" u="sng" sz="950" spc="114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future:</a:t>
            </a:r>
            <a:r>
              <a:rPr dirty="0" u="sng" sz="950" spc="9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training</a:t>
            </a:r>
            <a:r>
              <a:rPr dirty="0" u="sng" sz="950" spc="9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today’s</a:t>
            </a:r>
            <a:r>
              <a:rPr dirty="0" u="sng" sz="950" spc="9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950" spc="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teachers</a:t>
            </a:r>
            <a:r>
              <a:rPr dirty="0" u="sng" sz="950" spc="114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u="sng" sz="950" spc="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to</a:t>
            </a:r>
            <a:r>
              <a:rPr dirty="0" u="sng" sz="950" spc="16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develop</a:t>
            </a:r>
            <a:r>
              <a:rPr dirty="0" u="sng" sz="950" spc="15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tomorrow’s</a:t>
            </a:r>
            <a:r>
              <a:rPr dirty="0" u="sng" sz="950" spc="17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dirty="0" u="sng" sz="95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9"/>
              </a:rPr>
              <a:t>engineers</a:t>
            </a:r>
            <a:r>
              <a:rPr dirty="0" sz="950">
                <a:latin typeface="Gill Sans MT"/>
                <a:cs typeface="Gill Sans MT"/>
              </a:rPr>
              <a:t>.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London: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Royal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Academy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Engineering.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192405" algn="l"/>
              </a:tabLst>
            </a:pPr>
            <a:r>
              <a:rPr dirty="0" sz="1000" spc="-50">
                <a:latin typeface="Arial Narrow"/>
                <a:cs typeface="Arial Narrow"/>
              </a:rPr>
              <a:t>6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WATER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79197" y="12"/>
            <a:ext cx="4312920" cy="7560309"/>
          </a:xfrm>
          <a:custGeom>
            <a:avLst/>
            <a:gdLst/>
            <a:ahLst/>
            <a:cxnLst/>
            <a:rect l="l" t="t" r="r" b="b"/>
            <a:pathLst>
              <a:path w="4312920" h="7560309">
                <a:moveTo>
                  <a:pt x="4312805" y="0"/>
                </a:moveTo>
                <a:lnTo>
                  <a:pt x="0" y="0"/>
                </a:lnTo>
                <a:lnTo>
                  <a:pt x="0" y="7559992"/>
                </a:lnTo>
                <a:lnTo>
                  <a:pt x="4312805" y="7559992"/>
                </a:lnTo>
                <a:lnTo>
                  <a:pt x="4312805" y="0"/>
                </a:lnTo>
                <a:close/>
              </a:path>
            </a:pathLst>
          </a:custGeom>
          <a:solidFill>
            <a:srgbClr val="DCF7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4"/>
            <a:ext cx="2408631" cy="5445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15"/>
              <a:t>STEM</a:t>
            </a:r>
            <a:r>
              <a:rPr dirty="0" spc="-300"/>
              <a:t> </a:t>
            </a:r>
            <a:r>
              <a:rPr dirty="0" spc="-459"/>
              <a:t>Badges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27300" y="1301329"/>
            <a:ext cx="3335020" cy="228727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700" marR="256540">
              <a:lnSpc>
                <a:spcPts val="1700"/>
              </a:lnSpc>
              <a:spcBef>
                <a:spcPts val="439"/>
              </a:spcBef>
            </a:pPr>
            <a:r>
              <a:rPr dirty="0" sz="1700" spc="-60" b="1">
                <a:latin typeface="Arial Narrow"/>
                <a:cs typeface="Arial Narrow"/>
              </a:rPr>
              <a:t>Digital </a:t>
            </a:r>
            <a:r>
              <a:rPr dirty="0" sz="1700" spc="-270" b="1">
                <a:latin typeface="Arial Narrow"/>
                <a:cs typeface="Arial Narrow"/>
              </a:rPr>
              <a:t>STEM</a:t>
            </a:r>
            <a:r>
              <a:rPr dirty="0" sz="1700" spc="-55" b="1">
                <a:latin typeface="Arial Narrow"/>
                <a:cs typeface="Arial Narrow"/>
              </a:rPr>
              <a:t> </a:t>
            </a:r>
            <a:r>
              <a:rPr dirty="0" sz="1700" spc="-150" b="1">
                <a:latin typeface="Arial Narrow"/>
                <a:cs typeface="Arial Narrow"/>
              </a:rPr>
              <a:t>badges</a:t>
            </a:r>
            <a:r>
              <a:rPr dirty="0" sz="1700" spc="-60" b="1">
                <a:latin typeface="Arial Narrow"/>
                <a:cs typeface="Arial Narrow"/>
              </a:rPr>
              <a:t> </a:t>
            </a:r>
            <a:r>
              <a:rPr dirty="0" sz="1700" spc="-40" b="1">
                <a:latin typeface="Arial Narrow"/>
                <a:cs typeface="Arial Narrow"/>
              </a:rPr>
              <a:t>reward</a:t>
            </a:r>
            <a:r>
              <a:rPr dirty="0" sz="1700" spc="-55" b="1">
                <a:latin typeface="Arial Narrow"/>
                <a:cs typeface="Arial Narrow"/>
              </a:rPr>
              <a:t> </a:t>
            </a:r>
            <a:r>
              <a:rPr dirty="0" sz="1700" spc="-20" b="1">
                <a:latin typeface="Arial Narrow"/>
                <a:cs typeface="Arial Narrow"/>
              </a:rPr>
              <a:t>learners</a:t>
            </a:r>
            <a:r>
              <a:rPr dirty="0" sz="1700" spc="-60" b="1">
                <a:latin typeface="Arial Narrow"/>
                <a:cs typeface="Arial Narrow"/>
              </a:rPr>
              <a:t> </a:t>
            </a:r>
            <a:r>
              <a:rPr dirty="0" sz="1700" spc="-25" b="1">
                <a:latin typeface="Arial Narrow"/>
                <a:cs typeface="Arial Narrow"/>
              </a:rPr>
              <a:t>for </a:t>
            </a:r>
            <a:r>
              <a:rPr dirty="0" sz="1700" b="1">
                <a:latin typeface="Arial Narrow"/>
                <a:cs typeface="Arial Narrow"/>
              </a:rPr>
              <a:t>their</a:t>
            </a:r>
            <a:r>
              <a:rPr dirty="0" sz="1700" spc="-75" b="1">
                <a:latin typeface="Arial Narrow"/>
                <a:cs typeface="Arial Narrow"/>
              </a:rPr>
              <a:t> </a:t>
            </a:r>
            <a:r>
              <a:rPr dirty="0" sz="1700" spc="-125" b="1">
                <a:latin typeface="Arial Narrow"/>
                <a:cs typeface="Arial Narrow"/>
              </a:rPr>
              <a:t>commitment</a:t>
            </a:r>
            <a:r>
              <a:rPr dirty="0" sz="1700" spc="-70" b="1">
                <a:latin typeface="Arial Narrow"/>
                <a:cs typeface="Arial Narrow"/>
              </a:rPr>
              <a:t> </a:t>
            </a:r>
            <a:r>
              <a:rPr dirty="0" sz="1700" spc="-20" b="1">
                <a:latin typeface="Arial Narrow"/>
                <a:cs typeface="Arial Narrow"/>
              </a:rPr>
              <a:t>to</a:t>
            </a:r>
            <a:r>
              <a:rPr dirty="0" sz="1700" spc="-70" b="1">
                <a:latin typeface="Arial Narrow"/>
                <a:cs typeface="Arial Narrow"/>
              </a:rPr>
              <a:t> </a:t>
            </a:r>
            <a:r>
              <a:rPr dirty="0" sz="1700" spc="-30" b="1">
                <a:latin typeface="Arial Narrow"/>
                <a:cs typeface="Arial Narrow"/>
              </a:rPr>
              <a:t>STEM.</a:t>
            </a:r>
            <a:endParaRPr sz="1700">
              <a:latin typeface="Arial Narrow"/>
              <a:cs typeface="Arial Narrow"/>
            </a:endParaRPr>
          </a:p>
          <a:p>
            <a:pPr marL="12700" marR="302895">
              <a:lnSpc>
                <a:spcPct val="102600"/>
              </a:lnSpc>
              <a:spcBef>
                <a:spcPts val="985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activities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student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booklet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require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students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to </a:t>
            </a:r>
            <a:r>
              <a:rPr dirty="0" sz="950" spc="50">
                <a:latin typeface="Gill Sans MT"/>
                <a:cs typeface="Gill Sans MT"/>
              </a:rPr>
              <a:t>demonstrate</a:t>
            </a:r>
            <a:r>
              <a:rPr dirty="0" sz="950" spc="1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their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engineering</a:t>
            </a:r>
            <a:r>
              <a:rPr dirty="0" sz="950" spc="21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habits.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each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activity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complete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this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booklet,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40">
                <a:latin typeface="Gill Sans MT"/>
                <a:cs typeface="Gill Sans MT"/>
              </a:rPr>
              <a:t> want </a:t>
            </a:r>
            <a:r>
              <a:rPr dirty="0" sz="950" spc="75">
                <a:latin typeface="Gill Sans MT"/>
                <a:cs typeface="Gill Sans MT"/>
              </a:rPr>
              <a:t>them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about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which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engineering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habits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think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they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been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mark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STEM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badge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tracker.</a:t>
            </a:r>
            <a:endParaRPr sz="950">
              <a:latin typeface="Gill Sans MT"/>
              <a:cs typeface="Gill Sans MT"/>
            </a:endParaRPr>
          </a:p>
          <a:p>
            <a:pPr marL="12700" marR="313055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Once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completed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enough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activities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and </a:t>
            </a:r>
            <a:r>
              <a:rPr dirty="0" sz="950" spc="55">
                <a:latin typeface="Gill Sans MT"/>
                <a:cs typeface="Gill Sans MT"/>
              </a:rPr>
              <a:t>challenges,</a:t>
            </a:r>
            <a:r>
              <a:rPr dirty="0" sz="950" spc="-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cash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them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STEM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badges.</a:t>
            </a:r>
            <a:endParaRPr sz="950">
              <a:latin typeface="Gill Sans MT"/>
              <a:cs typeface="Gill Sans MT"/>
            </a:endParaRPr>
          </a:p>
          <a:p>
            <a:pPr marL="12700" marR="244475">
              <a:lnSpc>
                <a:spcPct val="102600"/>
              </a:lnSpc>
              <a:spcBef>
                <a:spcPts val="850"/>
              </a:spcBef>
            </a:pPr>
            <a:r>
              <a:rPr dirty="0" sz="950" spc="50" i="1">
                <a:latin typeface="Gill Sans MT"/>
                <a:cs typeface="Gill Sans MT"/>
              </a:rPr>
              <a:t>The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badges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are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digital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so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they</a:t>
            </a:r>
            <a:r>
              <a:rPr dirty="0" sz="950" spc="-5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can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link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them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to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their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online</a:t>
            </a:r>
            <a:r>
              <a:rPr dirty="0" sz="950" spc="50" i="1">
                <a:latin typeface="Gill Sans MT"/>
                <a:cs typeface="Gill Sans MT"/>
              </a:rPr>
              <a:t> profiles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and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applications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and</a:t>
            </a:r>
            <a:r>
              <a:rPr dirty="0" sz="950" spc="-55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they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won’t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lose</a:t>
            </a:r>
            <a:r>
              <a:rPr dirty="0" sz="950" spc="-50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them!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18499" y="449037"/>
            <a:ext cx="3257550" cy="398526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How</a:t>
            </a:r>
            <a:r>
              <a:rPr dirty="0" sz="1300" spc="3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do</a:t>
            </a:r>
            <a:r>
              <a:rPr dirty="0" sz="1300" spc="3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60" b="1">
                <a:solidFill>
                  <a:srgbClr val="14C9CF"/>
                </a:solidFill>
                <a:latin typeface="Calibri"/>
                <a:cs typeface="Calibri"/>
              </a:rPr>
              <a:t>students</a:t>
            </a:r>
            <a:r>
              <a:rPr dirty="0" sz="1300" spc="3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50" b="1">
                <a:solidFill>
                  <a:srgbClr val="14C9CF"/>
                </a:solidFill>
                <a:latin typeface="Calibri"/>
                <a:cs typeface="Calibri"/>
              </a:rPr>
              <a:t>collect</a:t>
            </a:r>
            <a:r>
              <a:rPr dirty="0" sz="1300" spc="3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40" b="1">
                <a:solidFill>
                  <a:srgbClr val="14C9CF"/>
                </a:solidFill>
                <a:latin typeface="Calibri"/>
                <a:cs typeface="Calibri"/>
              </a:rPr>
              <a:t>badges?</a:t>
            </a:r>
            <a:endParaRPr sz="1300">
              <a:latin typeface="Calibri"/>
              <a:cs typeface="Calibri"/>
            </a:endParaRPr>
          </a:p>
          <a:p>
            <a:pPr marL="12700" marR="86360">
              <a:lnSpc>
                <a:spcPct val="102600"/>
              </a:lnSpc>
              <a:spcBef>
                <a:spcPts val="215"/>
              </a:spcBef>
            </a:pPr>
            <a:r>
              <a:rPr dirty="0" sz="950" b="1">
                <a:latin typeface="Calibri"/>
                <a:cs typeface="Calibri"/>
              </a:rPr>
              <a:t>For</a:t>
            </a:r>
            <a:r>
              <a:rPr dirty="0" sz="950" spc="7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each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challenge</a:t>
            </a:r>
            <a:r>
              <a:rPr dirty="0" sz="950" spc="10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they</a:t>
            </a:r>
            <a:r>
              <a:rPr dirty="0" sz="950" spc="8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are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working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on,</a:t>
            </a:r>
            <a:r>
              <a:rPr dirty="0" sz="950" spc="45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students</a:t>
            </a:r>
            <a:r>
              <a:rPr dirty="0" sz="950" spc="120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mark</a:t>
            </a:r>
            <a:r>
              <a:rPr dirty="0" sz="950" spc="90" b="1">
                <a:latin typeface="Calibri"/>
                <a:cs typeface="Calibri"/>
              </a:rPr>
              <a:t> </a:t>
            </a:r>
            <a:r>
              <a:rPr dirty="0" sz="950" spc="-25" b="1">
                <a:latin typeface="Calibri"/>
                <a:cs typeface="Calibri"/>
              </a:rPr>
              <a:t>up</a:t>
            </a:r>
            <a:r>
              <a:rPr dirty="0" sz="950" spc="50" b="1">
                <a:latin typeface="Calibri"/>
                <a:cs typeface="Calibri"/>
              </a:rPr>
              <a:t> to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three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engineering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habits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they</a:t>
            </a:r>
            <a:r>
              <a:rPr dirty="0" sz="950" spc="11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have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been</a:t>
            </a:r>
            <a:r>
              <a:rPr dirty="0" sz="950" spc="1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using</a:t>
            </a:r>
            <a:r>
              <a:rPr dirty="0" sz="950" spc="1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on</a:t>
            </a:r>
            <a:r>
              <a:rPr dirty="0" sz="950" spc="125" b="1">
                <a:latin typeface="Calibri"/>
                <a:cs typeface="Calibri"/>
              </a:rPr>
              <a:t> </a:t>
            </a:r>
            <a:r>
              <a:rPr dirty="0" sz="950" spc="-25" b="1">
                <a:latin typeface="Calibri"/>
                <a:cs typeface="Calibri"/>
              </a:rPr>
              <a:t>the</a:t>
            </a:r>
            <a:r>
              <a:rPr dirty="0" sz="950" spc="55" b="1">
                <a:latin typeface="Calibri"/>
                <a:cs typeface="Calibri"/>
              </a:rPr>
              <a:t> STEM</a:t>
            </a:r>
            <a:r>
              <a:rPr dirty="0" sz="950" spc="-5" b="1">
                <a:latin typeface="Calibri"/>
                <a:cs typeface="Calibri"/>
              </a:rPr>
              <a:t> </a:t>
            </a:r>
            <a:r>
              <a:rPr dirty="0" sz="950" spc="50" b="1">
                <a:latin typeface="Calibri"/>
                <a:cs typeface="Calibri"/>
              </a:rPr>
              <a:t>badge</a:t>
            </a:r>
            <a:r>
              <a:rPr dirty="0" sz="950" spc="-10" b="1">
                <a:latin typeface="Calibri"/>
                <a:cs typeface="Calibri"/>
              </a:rPr>
              <a:t> tracker.</a:t>
            </a:r>
            <a:endParaRPr sz="950">
              <a:latin typeface="Calibri"/>
              <a:cs typeface="Calibri"/>
            </a:endParaRPr>
          </a:p>
          <a:p>
            <a:pPr marL="12700" marR="88265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Once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completed </a:t>
            </a:r>
            <a:r>
              <a:rPr dirty="0" sz="950">
                <a:latin typeface="Gill Sans MT"/>
                <a:cs typeface="Gill Sans MT"/>
              </a:rPr>
              <a:t>three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activities,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 </a:t>
            </a:r>
            <a:r>
              <a:rPr dirty="0" sz="950" spc="45">
                <a:latin typeface="Gill Sans MT"/>
                <a:cs typeface="Gill Sans MT"/>
              </a:rPr>
              <a:t>come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share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what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been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working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you,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950">
                <a:latin typeface="Gill Sans MT"/>
                <a:cs typeface="Gill Sans MT"/>
              </a:rPr>
              <a:t>their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teacher.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Then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it’s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easy.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Visit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our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online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platform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where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tell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us </a:t>
            </a:r>
            <a:r>
              <a:rPr dirty="0" sz="950" spc="60">
                <a:latin typeface="Gill Sans MT"/>
                <a:cs typeface="Gill Sans MT"/>
              </a:rPr>
              <a:t>what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challenges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students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completed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10">
                <a:latin typeface="Gill Sans MT"/>
                <a:cs typeface="Gill Sans MT"/>
              </a:rPr>
              <a:t> share </a:t>
            </a:r>
            <a:r>
              <a:rPr dirty="0" sz="950">
                <a:latin typeface="Gill Sans MT"/>
                <a:cs typeface="Gill Sans MT"/>
              </a:rPr>
              <a:t>one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or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two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examples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their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work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us.</a:t>
            </a:r>
            <a:endParaRPr sz="950">
              <a:latin typeface="Gill Sans MT"/>
              <a:cs typeface="Gill Sans MT"/>
            </a:endParaRPr>
          </a:p>
          <a:p>
            <a:pPr marL="12700" marR="238760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Visit</a:t>
            </a:r>
            <a:r>
              <a:rPr dirty="0" sz="950" spc="204">
                <a:latin typeface="Gill Sans MT"/>
                <a:cs typeface="Gill Sans MT"/>
              </a:rPr>
              <a:t> </a:t>
            </a:r>
            <a:r>
              <a:rPr dirty="0" u="sng" sz="950" b="1">
                <a:solidFill>
                  <a:srgbClr val="1C30F5"/>
                </a:solidFill>
                <a:uFill>
                  <a:solidFill>
                    <a:srgbClr val="1C30F5"/>
                  </a:solidFill>
                </a:uFill>
                <a:latin typeface="Calibri"/>
                <a:cs typeface="Calibri"/>
                <a:hlinkClick r:id="rId3"/>
              </a:rPr>
              <a:t>rae.mindsetsonline.co.uk</a:t>
            </a:r>
            <a:r>
              <a:rPr dirty="0" sz="950" spc="229" b="1">
                <a:solidFill>
                  <a:srgbClr val="1C30F5"/>
                </a:solidFill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21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submit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students’ </a:t>
            </a:r>
            <a:r>
              <a:rPr dirty="0" sz="950">
                <a:latin typeface="Gill Sans MT"/>
                <a:cs typeface="Gill Sans MT"/>
              </a:rPr>
              <a:t>work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apply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badges.</a:t>
            </a:r>
            <a:endParaRPr sz="950">
              <a:latin typeface="Gill Sans MT"/>
              <a:cs typeface="Gill Sans MT"/>
            </a:endParaRPr>
          </a:p>
          <a:p>
            <a:pPr algn="just" marL="156210" indent="-144145">
              <a:lnSpc>
                <a:spcPct val="100000"/>
              </a:lnSpc>
              <a:spcBef>
                <a:spcPts val="880"/>
              </a:spcBef>
              <a:buClr>
                <a:srgbClr val="14C9CF"/>
              </a:buClr>
              <a:buFont typeface="Calibri"/>
              <a:buAutoNum type="arabicPeriod"/>
              <a:tabLst>
                <a:tab pos="156845" algn="l"/>
              </a:tabLst>
            </a:pPr>
            <a:r>
              <a:rPr dirty="0" sz="950" spc="65">
                <a:latin typeface="Gill Sans MT"/>
                <a:cs typeface="Gill Sans MT"/>
              </a:rPr>
              <a:t>Students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show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their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work.</a:t>
            </a:r>
            <a:endParaRPr sz="950">
              <a:latin typeface="Gill Sans MT"/>
              <a:cs typeface="Gill Sans MT"/>
            </a:endParaRPr>
          </a:p>
          <a:p>
            <a:pPr algn="just" marL="156210" indent="-144145">
              <a:lnSpc>
                <a:spcPct val="100000"/>
              </a:lnSpc>
              <a:spcBef>
                <a:spcPts val="315"/>
              </a:spcBef>
              <a:buClr>
                <a:srgbClr val="14C9CF"/>
              </a:buClr>
              <a:buFont typeface="Calibri"/>
              <a:buAutoNum type="arabicPeriod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Fill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form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website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 </a:t>
            </a:r>
            <a:r>
              <a:rPr dirty="0" sz="950" spc="75">
                <a:latin typeface="Gill Sans MT"/>
                <a:cs typeface="Gill Sans MT"/>
              </a:rPr>
              <a:t>each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student.</a:t>
            </a:r>
            <a:endParaRPr sz="950">
              <a:latin typeface="Gill Sans MT"/>
              <a:cs typeface="Gill Sans MT"/>
            </a:endParaRPr>
          </a:p>
          <a:p>
            <a:pPr algn="just" marL="156210" marR="64769" indent="-144145">
              <a:lnSpc>
                <a:spcPct val="102600"/>
              </a:lnSpc>
              <a:spcBef>
                <a:spcPts val="284"/>
              </a:spcBef>
              <a:buClr>
                <a:srgbClr val="14C9CF"/>
              </a:buClr>
              <a:buFont typeface="Calibri"/>
              <a:buAutoNum type="arabicPeriod"/>
              <a:tabLst>
                <a:tab pos="156845" algn="l"/>
              </a:tabLst>
            </a:pPr>
            <a:r>
              <a:rPr dirty="0" sz="950" spc="50">
                <a:latin typeface="Gill Sans MT"/>
                <a:cs typeface="Gill Sans MT"/>
              </a:rPr>
              <a:t>Attach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supporting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evidence,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e.g.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photos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-30">
                <a:latin typeface="Gill Sans MT"/>
                <a:cs typeface="Gill Sans MT"/>
              </a:rPr>
              <a:t>or</a:t>
            </a:r>
            <a:r>
              <a:rPr dirty="0" sz="950" spc="-10">
                <a:latin typeface="Gill Sans MT"/>
                <a:cs typeface="Gill Sans MT"/>
              </a:rPr>
              <a:t> presentation. </a:t>
            </a:r>
            <a:r>
              <a:rPr dirty="0" sz="950">
                <a:latin typeface="Gill Sans MT"/>
                <a:cs typeface="Gill Sans MT"/>
              </a:rPr>
              <a:t>This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optional,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however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always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like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see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student’s </a:t>
            </a:r>
            <a:r>
              <a:rPr dirty="0" sz="950">
                <a:latin typeface="Gill Sans MT"/>
                <a:cs typeface="Gill Sans MT"/>
              </a:rPr>
              <a:t>work,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especially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when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creative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problem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solving</a:t>
            </a:r>
            <a:endParaRPr sz="950">
              <a:latin typeface="Gill Sans MT"/>
              <a:cs typeface="Gill Sans MT"/>
            </a:endParaRPr>
          </a:p>
          <a:p>
            <a:pPr algn="just" marL="156210">
              <a:lnSpc>
                <a:spcPct val="100000"/>
              </a:lnSpc>
              <a:spcBef>
                <a:spcPts val="30"/>
              </a:spcBef>
            </a:pP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involved!</a:t>
            </a:r>
            <a:endParaRPr sz="950">
              <a:latin typeface="Gill Sans MT"/>
              <a:cs typeface="Gill Sans MT"/>
            </a:endParaRPr>
          </a:p>
          <a:p>
            <a:pPr marL="156210" marR="201930" indent="-144145">
              <a:lnSpc>
                <a:spcPct val="102600"/>
              </a:lnSpc>
              <a:spcBef>
                <a:spcPts val="280"/>
              </a:spcBef>
              <a:buClr>
                <a:srgbClr val="14C9CF"/>
              </a:buClr>
              <a:buFont typeface="Calibri"/>
              <a:buAutoNum type="arabicPeriod" startAt="4"/>
              <a:tabLst>
                <a:tab pos="156845" algn="l"/>
              </a:tabLst>
            </a:pPr>
            <a:r>
              <a:rPr dirty="0" sz="950" spc="70">
                <a:latin typeface="Gill Sans MT"/>
                <a:cs typeface="Gill Sans MT"/>
              </a:rPr>
              <a:t>Submit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forms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approval.</a:t>
            </a:r>
            <a:r>
              <a:rPr dirty="0" sz="950" spc="-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submit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several </a:t>
            </a:r>
            <a:r>
              <a:rPr dirty="0" sz="950" spc="65">
                <a:latin typeface="Gill Sans MT"/>
                <a:cs typeface="Gill Sans MT"/>
              </a:rPr>
              <a:t>students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-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same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time.</a:t>
            </a:r>
            <a:endParaRPr sz="950">
              <a:latin typeface="Gill Sans MT"/>
              <a:cs typeface="Gill Sans MT"/>
            </a:endParaRPr>
          </a:p>
          <a:p>
            <a:pPr marL="156210" marR="287020" indent="-144145">
              <a:lnSpc>
                <a:spcPct val="102600"/>
              </a:lnSpc>
              <a:spcBef>
                <a:spcPts val="285"/>
              </a:spcBef>
              <a:buClr>
                <a:srgbClr val="14C9CF"/>
              </a:buClr>
              <a:buFont typeface="Calibri"/>
              <a:buAutoNum type="arabicPeriod" startAt="4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Once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badges</a:t>
            </a:r>
            <a:r>
              <a:rPr dirty="0" sz="950" spc="65">
                <a:latin typeface="Gill Sans MT"/>
                <a:cs typeface="Gill Sans MT"/>
              </a:rPr>
              <a:t> have been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approved,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we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send </a:t>
            </a:r>
            <a:r>
              <a:rPr dirty="0" sz="950" spc="75">
                <a:latin typeface="Gill Sans MT"/>
                <a:cs typeface="Gill Sans MT"/>
              </a:rPr>
              <a:t>them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via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email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share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your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students.</a:t>
            </a:r>
            <a:endParaRPr sz="950">
              <a:latin typeface="Gill Sans MT"/>
              <a:cs typeface="Gill Sans M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004" y="3735209"/>
            <a:ext cx="3311995" cy="198159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1190" y="4650468"/>
            <a:ext cx="3312007" cy="222193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40004" y="5640578"/>
            <a:ext cx="3312160" cy="1231900"/>
          </a:xfrm>
          <a:prstGeom prst="rect">
            <a:avLst/>
          </a:prstGeom>
          <a:solidFill>
            <a:srgbClr val="FBD405"/>
          </a:solidFill>
        </p:spPr>
        <p:txBody>
          <a:bodyPr wrap="square" lIns="0" tIns="112395" rIns="0" bIns="0" rtlCol="0" vert="horz">
            <a:spAutoFit/>
          </a:bodyPr>
          <a:lstStyle/>
          <a:p>
            <a:pPr marL="143510" marR="278130">
              <a:lnSpc>
                <a:spcPct val="102600"/>
              </a:lnSpc>
              <a:spcBef>
                <a:spcPts val="885"/>
              </a:spcBef>
            </a:pPr>
            <a:r>
              <a:rPr dirty="0" sz="950" spc="60">
                <a:latin typeface="Gill Sans MT"/>
                <a:cs typeface="Gill Sans MT"/>
              </a:rPr>
              <a:t>By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completing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‘This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Engineering: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Sustainable </a:t>
            </a:r>
            <a:r>
              <a:rPr dirty="0" sz="950">
                <a:latin typeface="Gill Sans MT"/>
                <a:cs typeface="Gill Sans MT"/>
              </a:rPr>
              <a:t>Futures’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activities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claiming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badges,</a:t>
            </a:r>
            <a:r>
              <a:rPr dirty="0" sz="950" spc="-6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your </a:t>
            </a:r>
            <a:r>
              <a:rPr dirty="0" sz="950" spc="65">
                <a:latin typeface="Gill Sans MT"/>
                <a:cs typeface="Gill Sans MT"/>
              </a:rPr>
              <a:t>students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quickly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progress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Global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STEM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Awards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STEM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Without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Borders.</a:t>
            </a:r>
            <a:endParaRPr sz="950">
              <a:latin typeface="Gill Sans MT"/>
              <a:cs typeface="Gill Sans MT"/>
            </a:endParaRPr>
          </a:p>
          <a:p>
            <a:pPr marL="143510" marR="666115">
              <a:lnSpc>
                <a:spcPct val="102600"/>
              </a:lnSpc>
              <a:spcBef>
                <a:spcPts val="850"/>
              </a:spcBef>
            </a:pPr>
            <a:r>
              <a:rPr dirty="0" sz="950" b="1">
                <a:latin typeface="Calibri"/>
                <a:cs typeface="Calibri"/>
              </a:rPr>
              <a:t>More</a:t>
            </a:r>
            <a:r>
              <a:rPr dirty="0" sz="950" spc="229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activities,</a:t>
            </a:r>
            <a:r>
              <a:rPr dirty="0" sz="950" spc="130" b="1">
                <a:latin typeface="Calibri"/>
                <a:cs typeface="Calibri"/>
              </a:rPr>
              <a:t> </a:t>
            </a:r>
            <a:r>
              <a:rPr dirty="0" sz="950" spc="45" b="1">
                <a:latin typeface="Calibri"/>
                <a:cs typeface="Calibri"/>
              </a:rPr>
              <a:t>pathways</a:t>
            </a:r>
            <a:r>
              <a:rPr dirty="0" sz="950" spc="2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229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information</a:t>
            </a:r>
            <a:r>
              <a:rPr dirty="0" sz="950" spc="229" b="1">
                <a:latin typeface="Calibri"/>
                <a:cs typeface="Calibri"/>
              </a:rPr>
              <a:t> </a:t>
            </a:r>
            <a:r>
              <a:rPr dirty="0" sz="950" spc="-25" b="1">
                <a:latin typeface="Calibri"/>
                <a:cs typeface="Calibri"/>
              </a:rPr>
              <a:t>on</a:t>
            </a:r>
            <a:r>
              <a:rPr dirty="0" sz="950" b="1">
                <a:latin typeface="Calibri"/>
                <a:cs typeface="Calibri"/>
              </a:rPr>
              <a:t> progression</a:t>
            </a:r>
            <a:r>
              <a:rPr dirty="0" sz="950" spc="250" b="1">
                <a:latin typeface="Calibri"/>
                <a:cs typeface="Calibri"/>
              </a:rPr>
              <a:t> </a:t>
            </a:r>
            <a:r>
              <a:rPr dirty="0" sz="950" spc="55" b="1">
                <a:latin typeface="Calibri"/>
                <a:cs typeface="Calibri"/>
              </a:rPr>
              <a:t>at</a:t>
            </a:r>
            <a:r>
              <a:rPr dirty="0" sz="950" spc="315" b="1">
                <a:latin typeface="Calibri"/>
                <a:cs typeface="Calibri"/>
              </a:rPr>
              <a:t> </a:t>
            </a:r>
            <a:r>
              <a:rPr dirty="0" u="sng" sz="9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http://globalstemaward.org</a:t>
            </a:r>
            <a:r>
              <a:rPr dirty="0" sz="950" spc="-10"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251900" y="5069592"/>
            <a:ext cx="1856105" cy="1807845"/>
            <a:chOff x="4251900" y="5069592"/>
            <a:chExt cx="1856105" cy="1807845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3996" y="5129695"/>
              <a:ext cx="1731619" cy="168822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1900" y="5069592"/>
              <a:ext cx="1855826" cy="1807781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 rot="21540000">
            <a:off x="4471019" y="5802666"/>
            <a:ext cx="1466883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05"/>
              </a:lnSpc>
            </a:pPr>
            <a:r>
              <a:rPr dirty="0" sz="2250" spc="75" b="1">
                <a:solidFill>
                  <a:srgbClr val="FFFFFF"/>
                </a:solidFill>
                <a:latin typeface="Calibri"/>
                <a:cs typeface="Calibri"/>
              </a:rPr>
              <a:t>Inn</a:t>
            </a:r>
            <a:r>
              <a:rPr dirty="0" baseline="1234" sz="3375" spc="112" b="1">
                <a:solidFill>
                  <a:srgbClr val="FFFFFF"/>
                </a:solidFill>
                <a:latin typeface="Calibri"/>
                <a:cs typeface="Calibri"/>
              </a:rPr>
              <a:t>ovatio</a:t>
            </a:r>
            <a:r>
              <a:rPr dirty="0" baseline="2469" sz="3375" spc="112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baseline="2469" sz="3375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693467" y="6048260"/>
            <a:ext cx="1194435" cy="35877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baseline="2777" sz="3000" spc="89" b="1">
                <a:solidFill>
                  <a:srgbClr val="282827"/>
                </a:solidFill>
                <a:latin typeface="Calibri"/>
                <a:cs typeface="Calibri"/>
              </a:rPr>
              <a:t>Cha</a:t>
            </a:r>
            <a:r>
              <a:rPr dirty="0" baseline="1388" sz="3000" spc="89" b="1">
                <a:solidFill>
                  <a:srgbClr val="282827"/>
                </a:solidFill>
                <a:latin typeface="Calibri"/>
                <a:cs typeface="Calibri"/>
              </a:rPr>
              <a:t>llen</a:t>
            </a:r>
            <a:r>
              <a:rPr dirty="0" sz="2000" spc="60" b="1">
                <a:solidFill>
                  <a:srgbClr val="282827"/>
                </a:solidFill>
                <a:latin typeface="Calibri"/>
                <a:cs typeface="Calibri"/>
              </a:rPr>
              <a:t>ge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246976" y="540004"/>
            <a:ext cx="1866900" cy="4389120"/>
            <a:chOff x="4246976" y="540004"/>
            <a:chExt cx="1866900" cy="4389120"/>
          </a:xfrm>
        </p:grpSpPr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6981" y="540004"/>
              <a:ext cx="1866841" cy="187124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6976" y="1779823"/>
              <a:ext cx="1866846" cy="187124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46977" y="3057477"/>
              <a:ext cx="1866846" cy="1871249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8836686" y="7113761"/>
            <a:ext cx="13284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5555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WATER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7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0004"/>
            <a:ext cx="3782047" cy="5445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15"/>
              <a:t>STEM</a:t>
            </a:r>
            <a:r>
              <a:rPr dirty="0" spc="-295"/>
              <a:t> </a:t>
            </a:r>
            <a:r>
              <a:rPr dirty="0" spc="-869"/>
              <a:t>BADGE</a:t>
            </a:r>
            <a:r>
              <a:rPr dirty="0" spc="-295"/>
              <a:t> </a:t>
            </a:r>
            <a:r>
              <a:rPr dirty="0" spc="-110"/>
              <a:t>Tracker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540004" y="1469174"/>
            <a:ext cx="3086100" cy="2580640"/>
            <a:chOff x="540004" y="1469174"/>
            <a:chExt cx="3086100" cy="2580640"/>
          </a:xfrm>
        </p:grpSpPr>
        <p:sp>
          <p:nvSpPr>
            <p:cNvPr id="5" name="object 5" descr=""/>
            <p:cNvSpPr/>
            <p:nvPr/>
          </p:nvSpPr>
          <p:spPr>
            <a:xfrm>
              <a:off x="641184" y="1469174"/>
              <a:ext cx="2985135" cy="2580640"/>
            </a:xfrm>
            <a:custGeom>
              <a:avLst/>
              <a:gdLst/>
              <a:ahLst/>
              <a:cxnLst/>
              <a:rect l="l" t="t" r="r" b="b"/>
              <a:pathLst>
                <a:path w="2985135" h="2580640">
                  <a:moveTo>
                    <a:pt x="2984779" y="0"/>
                  </a:moveTo>
                  <a:lnTo>
                    <a:pt x="0" y="0"/>
                  </a:lnTo>
                  <a:lnTo>
                    <a:pt x="0" y="2580068"/>
                  </a:lnTo>
                  <a:lnTo>
                    <a:pt x="2984779" y="2580068"/>
                  </a:lnTo>
                  <a:lnTo>
                    <a:pt x="2984779" y="0"/>
                  </a:lnTo>
                  <a:close/>
                </a:path>
              </a:pathLst>
            </a:custGeom>
            <a:solidFill>
              <a:srgbClr val="FC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004" y="1749008"/>
              <a:ext cx="1467103" cy="214182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184920" y="1802955"/>
              <a:ext cx="532765" cy="1161415"/>
            </a:xfrm>
            <a:custGeom>
              <a:avLst/>
              <a:gdLst/>
              <a:ahLst/>
              <a:cxnLst/>
              <a:rect l="l" t="t" r="r" b="b"/>
              <a:pathLst>
                <a:path w="532764" h="1161414">
                  <a:moveTo>
                    <a:pt x="250596" y="281800"/>
                  </a:moveTo>
                  <a:lnTo>
                    <a:pt x="150647" y="281800"/>
                  </a:lnTo>
                  <a:lnTo>
                    <a:pt x="150647" y="225856"/>
                  </a:lnTo>
                  <a:lnTo>
                    <a:pt x="148767" y="216090"/>
                  </a:lnTo>
                  <a:lnTo>
                    <a:pt x="143598" y="207924"/>
                  </a:lnTo>
                  <a:lnTo>
                    <a:pt x="135864" y="202247"/>
                  </a:lnTo>
                  <a:lnTo>
                    <a:pt x="126276" y="199898"/>
                  </a:lnTo>
                  <a:lnTo>
                    <a:pt x="116065" y="201612"/>
                  </a:lnTo>
                  <a:lnTo>
                    <a:pt x="107696" y="206997"/>
                  </a:lnTo>
                  <a:lnTo>
                    <a:pt x="102019" y="215163"/>
                  </a:lnTo>
                  <a:lnTo>
                    <a:pt x="99936" y="225234"/>
                  </a:lnTo>
                  <a:lnTo>
                    <a:pt x="99936" y="281800"/>
                  </a:lnTo>
                  <a:lnTo>
                    <a:pt x="0" y="281800"/>
                  </a:lnTo>
                  <a:lnTo>
                    <a:pt x="0" y="469519"/>
                  </a:lnTo>
                  <a:lnTo>
                    <a:pt x="4940" y="493991"/>
                  </a:lnTo>
                  <a:lnTo>
                    <a:pt x="18402" y="513981"/>
                  </a:lnTo>
                  <a:lnTo>
                    <a:pt x="38392" y="527456"/>
                  </a:lnTo>
                  <a:lnTo>
                    <a:pt x="62877" y="532396"/>
                  </a:lnTo>
                  <a:lnTo>
                    <a:pt x="250596" y="532396"/>
                  </a:lnTo>
                  <a:lnTo>
                    <a:pt x="250596" y="463651"/>
                  </a:lnTo>
                  <a:lnTo>
                    <a:pt x="226301" y="463651"/>
                  </a:lnTo>
                  <a:lnTo>
                    <a:pt x="204368" y="459371"/>
                  </a:lnTo>
                  <a:lnTo>
                    <a:pt x="186182" y="447636"/>
                  </a:lnTo>
                  <a:lnTo>
                    <a:pt x="173659" y="430110"/>
                  </a:lnTo>
                  <a:lnTo>
                    <a:pt x="168694" y="408457"/>
                  </a:lnTo>
                  <a:lnTo>
                    <a:pt x="172758" y="385991"/>
                  </a:lnTo>
                  <a:lnTo>
                    <a:pt x="184810" y="367576"/>
                  </a:lnTo>
                  <a:lnTo>
                    <a:pt x="202946" y="355130"/>
                  </a:lnTo>
                  <a:lnTo>
                    <a:pt x="225234" y="350545"/>
                  </a:lnTo>
                  <a:lnTo>
                    <a:pt x="250596" y="350545"/>
                  </a:lnTo>
                  <a:lnTo>
                    <a:pt x="250596" y="281800"/>
                  </a:lnTo>
                  <a:close/>
                </a:path>
                <a:path w="532764" h="1161414">
                  <a:moveTo>
                    <a:pt x="332511" y="125298"/>
                  </a:moveTo>
                  <a:lnTo>
                    <a:pt x="330504" y="115443"/>
                  </a:lnTo>
                  <a:lnTo>
                    <a:pt x="325069" y="107378"/>
                  </a:lnTo>
                  <a:lnTo>
                    <a:pt x="317004" y="101930"/>
                  </a:lnTo>
                  <a:lnTo>
                    <a:pt x="307149" y="99936"/>
                  </a:lnTo>
                  <a:lnTo>
                    <a:pt x="250596" y="99936"/>
                  </a:lnTo>
                  <a:lnTo>
                    <a:pt x="250596" y="0"/>
                  </a:lnTo>
                  <a:lnTo>
                    <a:pt x="62877" y="0"/>
                  </a:lnTo>
                  <a:lnTo>
                    <a:pt x="38392" y="4940"/>
                  </a:lnTo>
                  <a:lnTo>
                    <a:pt x="18402" y="18415"/>
                  </a:lnTo>
                  <a:lnTo>
                    <a:pt x="4927" y="38404"/>
                  </a:lnTo>
                  <a:lnTo>
                    <a:pt x="0" y="62877"/>
                  </a:lnTo>
                  <a:lnTo>
                    <a:pt x="0" y="250596"/>
                  </a:lnTo>
                  <a:lnTo>
                    <a:pt x="68732" y="250596"/>
                  </a:lnTo>
                  <a:lnTo>
                    <a:pt x="68732" y="226301"/>
                  </a:lnTo>
                  <a:lnTo>
                    <a:pt x="73012" y="204381"/>
                  </a:lnTo>
                  <a:lnTo>
                    <a:pt x="84747" y="186194"/>
                  </a:lnTo>
                  <a:lnTo>
                    <a:pt x="102273" y="173659"/>
                  </a:lnTo>
                  <a:lnTo>
                    <a:pt x="123939" y="168694"/>
                  </a:lnTo>
                  <a:lnTo>
                    <a:pt x="146392" y="172770"/>
                  </a:lnTo>
                  <a:lnTo>
                    <a:pt x="164820" y="184823"/>
                  </a:lnTo>
                  <a:lnTo>
                    <a:pt x="177266" y="202946"/>
                  </a:lnTo>
                  <a:lnTo>
                    <a:pt x="181851" y="225234"/>
                  </a:lnTo>
                  <a:lnTo>
                    <a:pt x="181851" y="250596"/>
                  </a:lnTo>
                  <a:lnTo>
                    <a:pt x="250596" y="250596"/>
                  </a:lnTo>
                  <a:lnTo>
                    <a:pt x="250596" y="150660"/>
                  </a:lnTo>
                  <a:lnTo>
                    <a:pt x="307149" y="150660"/>
                  </a:lnTo>
                  <a:lnTo>
                    <a:pt x="317004" y="148666"/>
                  </a:lnTo>
                  <a:lnTo>
                    <a:pt x="325069" y="143230"/>
                  </a:lnTo>
                  <a:lnTo>
                    <a:pt x="330504" y="135166"/>
                  </a:lnTo>
                  <a:lnTo>
                    <a:pt x="332511" y="125298"/>
                  </a:lnTo>
                  <a:close/>
                </a:path>
                <a:path w="532764" h="1161414">
                  <a:moveTo>
                    <a:pt x="437857" y="899731"/>
                  </a:moveTo>
                  <a:lnTo>
                    <a:pt x="432447" y="855294"/>
                  </a:lnTo>
                  <a:lnTo>
                    <a:pt x="416471" y="814971"/>
                  </a:lnTo>
                  <a:lnTo>
                    <a:pt x="391350" y="780288"/>
                  </a:lnTo>
                  <a:lnTo>
                    <a:pt x="358533" y="752792"/>
                  </a:lnTo>
                  <a:lnTo>
                    <a:pt x="341337" y="744550"/>
                  </a:lnTo>
                  <a:lnTo>
                    <a:pt x="341337" y="900239"/>
                  </a:lnTo>
                  <a:lnTo>
                    <a:pt x="338048" y="922312"/>
                  </a:lnTo>
                  <a:lnTo>
                    <a:pt x="328688" y="942073"/>
                  </a:lnTo>
                  <a:lnTo>
                    <a:pt x="314058" y="958303"/>
                  </a:lnTo>
                  <a:lnTo>
                    <a:pt x="294944" y="969822"/>
                  </a:lnTo>
                  <a:lnTo>
                    <a:pt x="273278" y="975233"/>
                  </a:lnTo>
                  <a:lnTo>
                    <a:pt x="251447" y="974128"/>
                  </a:lnTo>
                  <a:lnTo>
                    <a:pt x="212915" y="953516"/>
                  </a:lnTo>
                  <a:lnTo>
                    <a:pt x="192316" y="914984"/>
                  </a:lnTo>
                  <a:lnTo>
                    <a:pt x="191211" y="893152"/>
                  </a:lnTo>
                  <a:lnTo>
                    <a:pt x="196608" y="871486"/>
                  </a:lnTo>
                  <a:lnTo>
                    <a:pt x="208127" y="852373"/>
                  </a:lnTo>
                  <a:lnTo>
                    <a:pt x="224358" y="837742"/>
                  </a:lnTo>
                  <a:lnTo>
                    <a:pt x="244119" y="828382"/>
                  </a:lnTo>
                  <a:lnTo>
                    <a:pt x="266192" y="825093"/>
                  </a:lnTo>
                  <a:lnTo>
                    <a:pt x="295427" y="831024"/>
                  </a:lnTo>
                  <a:lnTo>
                    <a:pt x="319303" y="847140"/>
                  </a:lnTo>
                  <a:lnTo>
                    <a:pt x="335407" y="871016"/>
                  </a:lnTo>
                  <a:lnTo>
                    <a:pt x="341337" y="900239"/>
                  </a:lnTo>
                  <a:lnTo>
                    <a:pt x="341337" y="744550"/>
                  </a:lnTo>
                  <a:lnTo>
                    <a:pt x="319430" y="734021"/>
                  </a:lnTo>
                  <a:lnTo>
                    <a:pt x="275488" y="725487"/>
                  </a:lnTo>
                  <a:lnTo>
                    <a:pt x="224840" y="730300"/>
                  </a:lnTo>
                  <a:lnTo>
                    <a:pt x="178727" y="749223"/>
                  </a:lnTo>
                  <a:lnTo>
                    <a:pt x="139992" y="780567"/>
                  </a:lnTo>
                  <a:lnTo>
                    <a:pt x="111442" y="822667"/>
                  </a:lnTo>
                  <a:lnTo>
                    <a:pt x="96469" y="871296"/>
                  </a:lnTo>
                  <a:lnTo>
                    <a:pt x="96266" y="921131"/>
                  </a:lnTo>
                  <a:lnTo>
                    <a:pt x="110363" y="968933"/>
                  </a:lnTo>
                  <a:lnTo>
                    <a:pt x="138315" y="1011440"/>
                  </a:lnTo>
                  <a:lnTo>
                    <a:pt x="158203" y="1033856"/>
                  </a:lnTo>
                  <a:lnTo>
                    <a:pt x="176568" y="1055052"/>
                  </a:lnTo>
                  <a:lnTo>
                    <a:pt x="193675" y="1075601"/>
                  </a:lnTo>
                  <a:lnTo>
                    <a:pt x="211302" y="1097915"/>
                  </a:lnTo>
                  <a:lnTo>
                    <a:pt x="212280" y="1099197"/>
                  </a:lnTo>
                  <a:lnTo>
                    <a:pt x="213233" y="1100569"/>
                  </a:lnTo>
                  <a:lnTo>
                    <a:pt x="217728" y="1106424"/>
                  </a:lnTo>
                  <a:lnTo>
                    <a:pt x="222021" y="1112139"/>
                  </a:lnTo>
                  <a:lnTo>
                    <a:pt x="226161" y="1117765"/>
                  </a:lnTo>
                  <a:lnTo>
                    <a:pt x="230187" y="1123327"/>
                  </a:lnTo>
                  <a:lnTo>
                    <a:pt x="254787" y="1158036"/>
                  </a:lnTo>
                  <a:lnTo>
                    <a:pt x="260311" y="1160894"/>
                  </a:lnTo>
                  <a:lnTo>
                    <a:pt x="272072" y="1160894"/>
                  </a:lnTo>
                  <a:lnTo>
                    <a:pt x="277596" y="1158036"/>
                  </a:lnTo>
                  <a:lnTo>
                    <a:pt x="301218" y="1124673"/>
                  </a:lnTo>
                  <a:lnTo>
                    <a:pt x="306984" y="1116723"/>
                  </a:lnTo>
                  <a:lnTo>
                    <a:pt x="312801" y="1108837"/>
                  </a:lnTo>
                  <a:lnTo>
                    <a:pt x="318681" y="1100924"/>
                  </a:lnTo>
                  <a:lnTo>
                    <a:pt x="320027" y="1098943"/>
                  </a:lnTo>
                  <a:lnTo>
                    <a:pt x="321030" y="1097508"/>
                  </a:lnTo>
                  <a:lnTo>
                    <a:pt x="322046" y="1096213"/>
                  </a:lnTo>
                  <a:lnTo>
                    <a:pt x="337896" y="1075486"/>
                  </a:lnTo>
                  <a:lnTo>
                    <a:pt x="354406" y="1055281"/>
                  </a:lnTo>
                  <a:lnTo>
                    <a:pt x="371563" y="1035621"/>
                  </a:lnTo>
                  <a:lnTo>
                    <a:pt x="389356" y="1016495"/>
                  </a:lnTo>
                  <a:lnTo>
                    <a:pt x="409740" y="991222"/>
                  </a:lnTo>
                  <a:lnTo>
                    <a:pt x="418236" y="975233"/>
                  </a:lnTo>
                  <a:lnTo>
                    <a:pt x="424853" y="962787"/>
                  </a:lnTo>
                  <a:lnTo>
                    <a:pt x="434327" y="932027"/>
                  </a:lnTo>
                  <a:lnTo>
                    <a:pt x="437857" y="899731"/>
                  </a:lnTo>
                  <a:close/>
                </a:path>
                <a:path w="532764" h="1161414">
                  <a:moveTo>
                    <a:pt x="532384" y="281800"/>
                  </a:moveTo>
                  <a:lnTo>
                    <a:pt x="463638" y="281800"/>
                  </a:lnTo>
                  <a:lnTo>
                    <a:pt x="463638" y="306095"/>
                  </a:lnTo>
                  <a:lnTo>
                    <a:pt x="459359" y="328028"/>
                  </a:lnTo>
                  <a:lnTo>
                    <a:pt x="447624" y="346202"/>
                  </a:lnTo>
                  <a:lnTo>
                    <a:pt x="430098" y="358724"/>
                  </a:lnTo>
                  <a:lnTo>
                    <a:pt x="408444" y="363689"/>
                  </a:lnTo>
                  <a:lnTo>
                    <a:pt x="385978" y="359625"/>
                  </a:lnTo>
                  <a:lnTo>
                    <a:pt x="367563" y="347573"/>
                  </a:lnTo>
                  <a:lnTo>
                    <a:pt x="355117" y="329450"/>
                  </a:lnTo>
                  <a:lnTo>
                    <a:pt x="350532" y="307162"/>
                  </a:lnTo>
                  <a:lnTo>
                    <a:pt x="350532" y="281800"/>
                  </a:lnTo>
                  <a:lnTo>
                    <a:pt x="281787" y="281800"/>
                  </a:lnTo>
                  <a:lnTo>
                    <a:pt x="281787" y="381736"/>
                  </a:lnTo>
                  <a:lnTo>
                    <a:pt x="225844" y="381736"/>
                  </a:lnTo>
                  <a:lnTo>
                    <a:pt x="216077" y="383616"/>
                  </a:lnTo>
                  <a:lnTo>
                    <a:pt x="207911" y="388785"/>
                  </a:lnTo>
                  <a:lnTo>
                    <a:pt x="202234" y="396519"/>
                  </a:lnTo>
                  <a:lnTo>
                    <a:pt x="199885" y="406120"/>
                  </a:lnTo>
                  <a:lnTo>
                    <a:pt x="201612" y="416318"/>
                  </a:lnTo>
                  <a:lnTo>
                    <a:pt x="206984" y="424700"/>
                  </a:lnTo>
                  <a:lnTo>
                    <a:pt x="215163" y="430377"/>
                  </a:lnTo>
                  <a:lnTo>
                    <a:pt x="225221" y="432460"/>
                  </a:lnTo>
                  <a:lnTo>
                    <a:pt x="281787" y="432460"/>
                  </a:lnTo>
                  <a:lnTo>
                    <a:pt x="281787" y="532396"/>
                  </a:lnTo>
                  <a:lnTo>
                    <a:pt x="469506" y="532396"/>
                  </a:lnTo>
                  <a:lnTo>
                    <a:pt x="493979" y="527456"/>
                  </a:lnTo>
                  <a:lnTo>
                    <a:pt x="513969" y="513981"/>
                  </a:lnTo>
                  <a:lnTo>
                    <a:pt x="527443" y="493991"/>
                  </a:lnTo>
                  <a:lnTo>
                    <a:pt x="532384" y="469519"/>
                  </a:lnTo>
                  <a:lnTo>
                    <a:pt x="532384" y="281800"/>
                  </a:lnTo>
                  <a:close/>
                </a:path>
                <a:path w="532764" h="1161414">
                  <a:moveTo>
                    <a:pt x="532384" y="62877"/>
                  </a:moveTo>
                  <a:lnTo>
                    <a:pt x="527443" y="38404"/>
                  </a:lnTo>
                  <a:lnTo>
                    <a:pt x="513969" y="18415"/>
                  </a:lnTo>
                  <a:lnTo>
                    <a:pt x="493979" y="4940"/>
                  </a:lnTo>
                  <a:lnTo>
                    <a:pt x="469506" y="0"/>
                  </a:lnTo>
                  <a:lnTo>
                    <a:pt x="281787" y="0"/>
                  </a:lnTo>
                  <a:lnTo>
                    <a:pt x="281787" y="68745"/>
                  </a:lnTo>
                  <a:lnTo>
                    <a:pt x="306082" y="68745"/>
                  </a:lnTo>
                  <a:lnTo>
                    <a:pt x="328002" y="73025"/>
                  </a:lnTo>
                  <a:lnTo>
                    <a:pt x="346189" y="84759"/>
                  </a:lnTo>
                  <a:lnTo>
                    <a:pt x="358724" y="102285"/>
                  </a:lnTo>
                  <a:lnTo>
                    <a:pt x="363689" y="123939"/>
                  </a:lnTo>
                  <a:lnTo>
                    <a:pt x="359613" y="146405"/>
                  </a:lnTo>
                  <a:lnTo>
                    <a:pt x="347560" y="164820"/>
                  </a:lnTo>
                  <a:lnTo>
                    <a:pt x="329438" y="177279"/>
                  </a:lnTo>
                  <a:lnTo>
                    <a:pt x="307149" y="181851"/>
                  </a:lnTo>
                  <a:lnTo>
                    <a:pt x="281787" y="181851"/>
                  </a:lnTo>
                  <a:lnTo>
                    <a:pt x="281787" y="250596"/>
                  </a:lnTo>
                  <a:lnTo>
                    <a:pt x="381736" y="250596"/>
                  </a:lnTo>
                  <a:lnTo>
                    <a:pt x="381736" y="306539"/>
                  </a:lnTo>
                  <a:lnTo>
                    <a:pt x="383616" y="316318"/>
                  </a:lnTo>
                  <a:lnTo>
                    <a:pt x="388772" y="324472"/>
                  </a:lnTo>
                  <a:lnTo>
                    <a:pt x="396506" y="330149"/>
                  </a:lnTo>
                  <a:lnTo>
                    <a:pt x="406107" y="332498"/>
                  </a:lnTo>
                  <a:lnTo>
                    <a:pt x="416306" y="330784"/>
                  </a:lnTo>
                  <a:lnTo>
                    <a:pt x="424688" y="325399"/>
                  </a:lnTo>
                  <a:lnTo>
                    <a:pt x="430364" y="317233"/>
                  </a:lnTo>
                  <a:lnTo>
                    <a:pt x="432447" y="307162"/>
                  </a:lnTo>
                  <a:lnTo>
                    <a:pt x="432447" y="250596"/>
                  </a:lnTo>
                  <a:lnTo>
                    <a:pt x="532384" y="250596"/>
                  </a:lnTo>
                  <a:lnTo>
                    <a:pt x="532384" y="6287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2279" y="2664534"/>
              <a:ext cx="77673" cy="7769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174354" y="2888817"/>
              <a:ext cx="483870" cy="926465"/>
            </a:xfrm>
            <a:custGeom>
              <a:avLst/>
              <a:gdLst/>
              <a:ahLst/>
              <a:cxnLst/>
              <a:rect l="l" t="t" r="r" b="b"/>
              <a:pathLst>
                <a:path w="483869" h="926464">
                  <a:moveTo>
                    <a:pt x="476402" y="84086"/>
                  </a:moveTo>
                  <a:lnTo>
                    <a:pt x="470204" y="58242"/>
                  </a:lnTo>
                  <a:lnTo>
                    <a:pt x="452437" y="35128"/>
                  </a:lnTo>
                  <a:lnTo>
                    <a:pt x="424294" y="15481"/>
                  </a:lnTo>
                  <a:lnTo>
                    <a:pt x="386994" y="0"/>
                  </a:lnTo>
                  <a:lnTo>
                    <a:pt x="380657" y="7797"/>
                  </a:lnTo>
                  <a:lnTo>
                    <a:pt x="374269" y="15811"/>
                  </a:lnTo>
                  <a:lnTo>
                    <a:pt x="367804" y="24079"/>
                  </a:lnTo>
                  <a:lnTo>
                    <a:pt x="361276" y="32664"/>
                  </a:lnTo>
                  <a:lnTo>
                    <a:pt x="360603" y="33426"/>
                  </a:lnTo>
                  <a:lnTo>
                    <a:pt x="357644" y="37680"/>
                  </a:lnTo>
                  <a:lnTo>
                    <a:pt x="352107" y="45110"/>
                  </a:lnTo>
                  <a:lnTo>
                    <a:pt x="346621" y="52565"/>
                  </a:lnTo>
                  <a:lnTo>
                    <a:pt x="341160" y="60109"/>
                  </a:lnTo>
                  <a:lnTo>
                    <a:pt x="321183" y="88341"/>
                  </a:lnTo>
                  <a:lnTo>
                    <a:pt x="312420" y="97993"/>
                  </a:lnTo>
                  <a:lnTo>
                    <a:pt x="301764" y="105206"/>
                  </a:lnTo>
                  <a:lnTo>
                    <a:pt x="289712" y="109728"/>
                  </a:lnTo>
                  <a:lnTo>
                    <a:pt x="276758" y="111290"/>
                  </a:lnTo>
                  <a:lnTo>
                    <a:pt x="263804" y="109728"/>
                  </a:lnTo>
                  <a:lnTo>
                    <a:pt x="251764" y="105206"/>
                  </a:lnTo>
                  <a:lnTo>
                    <a:pt x="241109" y="97993"/>
                  </a:lnTo>
                  <a:lnTo>
                    <a:pt x="232346" y="88341"/>
                  </a:lnTo>
                  <a:lnTo>
                    <a:pt x="210985" y="58242"/>
                  </a:lnTo>
                  <a:lnTo>
                    <a:pt x="207391" y="53251"/>
                  </a:lnTo>
                  <a:lnTo>
                    <a:pt x="203466" y="47917"/>
                  </a:lnTo>
                  <a:lnTo>
                    <a:pt x="199390" y="42506"/>
                  </a:lnTo>
                  <a:lnTo>
                    <a:pt x="195122" y="36957"/>
                  </a:lnTo>
                  <a:lnTo>
                    <a:pt x="192735" y="33718"/>
                  </a:lnTo>
                  <a:lnTo>
                    <a:pt x="185420" y="24295"/>
                  </a:lnTo>
                  <a:lnTo>
                    <a:pt x="178574" y="15735"/>
                  </a:lnTo>
                  <a:lnTo>
                    <a:pt x="172504" y="8305"/>
                  </a:lnTo>
                  <a:lnTo>
                    <a:pt x="165785" y="254"/>
                  </a:lnTo>
                  <a:lnTo>
                    <a:pt x="128778" y="15735"/>
                  </a:lnTo>
                  <a:lnTo>
                    <a:pt x="100863" y="35331"/>
                  </a:lnTo>
                  <a:lnTo>
                    <a:pt x="83248" y="58356"/>
                  </a:lnTo>
                  <a:lnTo>
                    <a:pt x="77101" y="84086"/>
                  </a:lnTo>
                  <a:lnTo>
                    <a:pt x="86944" y="116319"/>
                  </a:lnTo>
                  <a:lnTo>
                    <a:pt x="114604" y="143814"/>
                  </a:lnTo>
                  <a:lnTo>
                    <a:pt x="157302" y="165163"/>
                  </a:lnTo>
                  <a:lnTo>
                    <a:pt x="212280" y="178981"/>
                  </a:lnTo>
                  <a:lnTo>
                    <a:pt x="276745" y="183908"/>
                  </a:lnTo>
                  <a:lnTo>
                    <a:pt x="341223" y="178981"/>
                  </a:lnTo>
                  <a:lnTo>
                    <a:pt x="396201" y="165163"/>
                  </a:lnTo>
                  <a:lnTo>
                    <a:pt x="438912" y="143814"/>
                  </a:lnTo>
                  <a:lnTo>
                    <a:pt x="466572" y="116319"/>
                  </a:lnTo>
                  <a:lnTo>
                    <a:pt x="468109" y="111290"/>
                  </a:lnTo>
                  <a:lnTo>
                    <a:pt x="476402" y="84086"/>
                  </a:lnTo>
                  <a:close/>
                </a:path>
                <a:path w="483869" h="926464">
                  <a:moveTo>
                    <a:pt x="483362" y="821410"/>
                  </a:moveTo>
                  <a:lnTo>
                    <a:pt x="145084" y="821410"/>
                  </a:lnTo>
                  <a:lnTo>
                    <a:pt x="118148" y="817118"/>
                  </a:lnTo>
                  <a:lnTo>
                    <a:pt x="75285" y="786257"/>
                  </a:lnTo>
                  <a:lnTo>
                    <a:pt x="58648" y="746099"/>
                  </a:lnTo>
                  <a:lnTo>
                    <a:pt x="57696" y="734021"/>
                  </a:lnTo>
                  <a:lnTo>
                    <a:pt x="57696" y="575157"/>
                  </a:lnTo>
                  <a:lnTo>
                    <a:pt x="1168" y="763854"/>
                  </a:lnTo>
                  <a:lnTo>
                    <a:pt x="6578" y="803490"/>
                  </a:lnTo>
                  <a:lnTo>
                    <a:pt x="38265" y="828052"/>
                  </a:lnTo>
                  <a:lnTo>
                    <a:pt x="403085" y="925715"/>
                  </a:lnTo>
                  <a:lnTo>
                    <a:pt x="407581" y="926274"/>
                  </a:lnTo>
                  <a:lnTo>
                    <a:pt x="412013" y="926274"/>
                  </a:lnTo>
                  <a:lnTo>
                    <a:pt x="428840" y="923505"/>
                  </a:lnTo>
                  <a:lnTo>
                    <a:pt x="443661" y="915733"/>
                  </a:lnTo>
                  <a:lnTo>
                    <a:pt x="455256" y="903706"/>
                  </a:lnTo>
                  <a:lnTo>
                    <a:pt x="462368" y="888174"/>
                  </a:lnTo>
                  <a:lnTo>
                    <a:pt x="483362" y="82141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2267" y="3399798"/>
              <a:ext cx="93217" cy="9321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262369" y="3330341"/>
              <a:ext cx="466090" cy="349885"/>
            </a:xfrm>
            <a:custGeom>
              <a:avLst/>
              <a:gdLst/>
              <a:ahLst/>
              <a:cxnLst/>
              <a:rect l="l" t="t" r="r" b="b"/>
              <a:pathLst>
                <a:path w="466089" h="349885">
                  <a:moveTo>
                    <a:pt x="407784" y="0"/>
                  </a:moveTo>
                  <a:lnTo>
                    <a:pt x="58254" y="0"/>
                  </a:lnTo>
                  <a:lnTo>
                    <a:pt x="35608" y="4585"/>
                  </a:lnTo>
                  <a:lnTo>
                    <a:pt x="17087" y="17083"/>
                  </a:lnTo>
                  <a:lnTo>
                    <a:pt x="4587" y="35602"/>
                  </a:lnTo>
                  <a:lnTo>
                    <a:pt x="0" y="58254"/>
                  </a:lnTo>
                  <a:lnTo>
                    <a:pt x="0" y="291312"/>
                  </a:lnTo>
                  <a:lnTo>
                    <a:pt x="4587" y="313966"/>
                  </a:lnTo>
                  <a:lnTo>
                    <a:pt x="17087" y="332490"/>
                  </a:lnTo>
                  <a:lnTo>
                    <a:pt x="35608" y="344992"/>
                  </a:lnTo>
                  <a:lnTo>
                    <a:pt x="58254" y="349580"/>
                  </a:lnTo>
                  <a:lnTo>
                    <a:pt x="407784" y="349580"/>
                  </a:lnTo>
                  <a:lnTo>
                    <a:pt x="430431" y="344992"/>
                  </a:lnTo>
                  <a:lnTo>
                    <a:pt x="448951" y="332490"/>
                  </a:lnTo>
                  <a:lnTo>
                    <a:pt x="461451" y="313966"/>
                  </a:lnTo>
                  <a:lnTo>
                    <a:pt x="466039" y="291312"/>
                  </a:lnTo>
                  <a:lnTo>
                    <a:pt x="466039" y="254952"/>
                  </a:lnTo>
                  <a:lnTo>
                    <a:pt x="46608" y="254952"/>
                  </a:lnTo>
                  <a:lnTo>
                    <a:pt x="46608" y="51815"/>
                  </a:lnTo>
                  <a:lnTo>
                    <a:pt x="51815" y="46596"/>
                  </a:lnTo>
                  <a:lnTo>
                    <a:pt x="463678" y="46596"/>
                  </a:lnTo>
                  <a:lnTo>
                    <a:pt x="461451" y="35602"/>
                  </a:lnTo>
                  <a:lnTo>
                    <a:pt x="448951" y="17083"/>
                  </a:lnTo>
                  <a:lnTo>
                    <a:pt x="430431" y="4585"/>
                  </a:lnTo>
                  <a:lnTo>
                    <a:pt x="407784" y="0"/>
                  </a:lnTo>
                  <a:close/>
                </a:path>
                <a:path w="466089" h="349885">
                  <a:moveTo>
                    <a:pt x="139804" y="178701"/>
                  </a:moveTo>
                  <a:lnTo>
                    <a:pt x="124422" y="181692"/>
                  </a:lnTo>
                  <a:lnTo>
                    <a:pt x="110921" y="190665"/>
                  </a:lnTo>
                  <a:lnTo>
                    <a:pt x="46608" y="254952"/>
                  </a:lnTo>
                  <a:lnTo>
                    <a:pt x="466039" y="254952"/>
                  </a:lnTo>
                  <a:lnTo>
                    <a:pt x="466039" y="218782"/>
                  </a:lnTo>
                  <a:lnTo>
                    <a:pt x="196900" y="218782"/>
                  </a:lnTo>
                  <a:lnTo>
                    <a:pt x="168706" y="190665"/>
                  </a:lnTo>
                  <a:lnTo>
                    <a:pt x="155191" y="181692"/>
                  </a:lnTo>
                  <a:lnTo>
                    <a:pt x="139804" y="178701"/>
                  </a:lnTo>
                  <a:close/>
                </a:path>
                <a:path w="466089" h="349885">
                  <a:moveTo>
                    <a:pt x="314578" y="100202"/>
                  </a:moveTo>
                  <a:lnTo>
                    <a:pt x="196900" y="218782"/>
                  </a:lnTo>
                  <a:lnTo>
                    <a:pt x="466039" y="218782"/>
                  </a:lnTo>
                  <a:lnTo>
                    <a:pt x="466039" y="200418"/>
                  </a:lnTo>
                  <a:lnTo>
                    <a:pt x="419430" y="200418"/>
                  </a:lnTo>
                  <a:lnTo>
                    <a:pt x="345820" y="114528"/>
                  </a:lnTo>
                  <a:lnTo>
                    <a:pt x="339357" y="108466"/>
                  </a:lnTo>
                  <a:lnTo>
                    <a:pt x="331828" y="104036"/>
                  </a:lnTo>
                  <a:lnTo>
                    <a:pt x="323486" y="101271"/>
                  </a:lnTo>
                  <a:lnTo>
                    <a:pt x="314578" y="100202"/>
                  </a:lnTo>
                  <a:close/>
                </a:path>
                <a:path w="466089" h="349885">
                  <a:moveTo>
                    <a:pt x="463678" y="46596"/>
                  </a:moveTo>
                  <a:lnTo>
                    <a:pt x="414210" y="46596"/>
                  </a:lnTo>
                  <a:lnTo>
                    <a:pt x="419430" y="51815"/>
                  </a:lnTo>
                  <a:lnTo>
                    <a:pt x="419430" y="200418"/>
                  </a:lnTo>
                  <a:lnTo>
                    <a:pt x="466039" y="200418"/>
                  </a:lnTo>
                  <a:lnTo>
                    <a:pt x="466039" y="58254"/>
                  </a:lnTo>
                  <a:lnTo>
                    <a:pt x="463678" y="46596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6961" y="2216976"/>
              <a:ext cx="84035" cy="11635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7407" y="2132261"/>
              <a:ext cx="84035" cy="20107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137840" y="1805952"/>
              <a:ext cx="313055" cy="527685"/>
            </a:xfrm>
            <a:custGeom>
              <a:avLst/>
              <a:gdLst/>
              <a:ahLst/>
              <a:cxnLst/>
              <a:rect l="l" t="t" r="r" b="b"/>
              <a:pathLst>
                <a:path w="313054" h="527685">
                  <a:moveTo>
                    <a:pt x="84035" y="527392"/>
                  </a:moveTo>
                  <a:lnTo>
                    <a:pt x="82283" y="522439"/>
                  </a:lnTo>
                  <a:lnTo>
                    <a:pt x="81318" y="517118"/>
                  </a:lnTo>
                  <a:lnTo>
                    <a:pt x="81318" y="241604"/>
                  </a:lnTo>
                  <a:lnTo>
                    <a:pt x="58178" y="241604"/>
                  </a:lnTo>
                  <a:lnTo>
                    <a:pt x="35560" y="246176"/>
                  </a:lnTo>
                  <a:lnTo>
                    <a:pt x="17068" y="258660"/>
                  </a:lnTo>
                  <a:lnTo>
                    <a:pt x="4584" y="277152"/>
                  </a:lnTo>
                  <a:lnTo>
                    <a:pt x="0" y="299783"/>
                  </a:lnTo>
                  <a:lnTo>
                    <a:pt x="0" y="520306"/>
                  </a:lnTo>
                  <a:lnTo>
                    <a:pt x="7086" y="527392"/>
                  </a:lnTo>
                  <a:lnTo>
                    <a:pt x="84035" y="527392"/>
                  </a:lnTo>
                  <a:close/>
                </a:path>
                <a:path w="313054" h="527685">
                  <a:moveTo>
                    <a:pt x="312521" y="170091"/>
                  </a:moveTo>
                  <a:lnTo>
                    <a:pt x="311975" y="163690"/>
                  </a:lnTo>
                  <a:lnTo>
                    <a:pt x="308419" y="158889"/>
                  </a:lnTo>
                  <a:lnTo>
                    <a:pt x="192468" y="2374"/>
                  </a:lnTo>
                  <a:lnTo>
                    <a:pt x="187769" y="0"/>
                  </a:lnTo>
                  <a:lnTo>
                    <a:pt x="177736" y="0"/>
                  </a:lnTo>
                  <a:lnTo>
                    <a:pt x="173024" y="2374"/>
                  </a:lnTo>
                  <a:lnTo>
                    <a:pt x="53530" y="163690"/>
                  </a:lnTo>
                  <a:lnTo>
                    <a:pt x="52984" y="170091"/>
                  </a:lnTo>
                  <a:lnTo>
                    <a:pt x="58356" y="180759"/>
                  </a:lnTo>
                  <a:lnTo>
                    <a:pt x="63817" y="184124"/>
                  </a:lnTo>
                  <a:lnTo>
                    <a:pt x="110464" y="184124"/>
                  </a:lnTo>
                  <a:lnTo>
                    <a:pt x="110464" y="520306"/>
                  </a:lnTo>
                  <a:lnTo>
                    <a:pt x="117538" y="527380"/>
                  </a:lnTo>
                  <a:lnTo>
                    <a:pt x="247967" y="527380"/>
                  </a:lnTo>
                  <a:lnTo>
                    <a:pt x="255041" y="520306"/>
                  </a:lnTo>
                  <a:lnTo>
                    <a:pt x="255041" y="184124"/>
                  </a:lnTo>
                  <a:lnTo>
                    <a:pt x="301675" y="184124"/>
                  </a:lnTo>
                  <a:lnTo>
                    <a:pt x="307149" y="180759"/>
                  </a:lnTo>
                  <a:lnTo>
                    <a:pt x="312521" y="170091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3664" y="2947587"/>
              <a:ext cx="196735" cy="11710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916961" y="2537713"/>
              <a:ext cx="532765" cy="389890"/>
            </a:xfrm>
            <a:custGeom>
              <a:avLst/>
              <a:gdLst/>
              <a:ahLst/>
              <a:cxnLst/>
              <a:rect l="l" t="t" r="r" b="b"/>
              <a:pathLst>
                <a:path w="532764" h="389889">
                  <a:moveTo>
                    <a:pt x="403377" y="189890"/>
                  </a:moveTo>
                  <a:lnTo>
                    <a:pt x="401904" y="182587"/>
                  </a:lnTo>
                  <a:lnTo>
                    <a:pt x="397878" y="176618"/>
                  </a:lnTo>
                  <a:lnTo>
                    <a:pt x="391922" y="172605"/>
                  </a:lnTo>
                  <a:lnTo>
                    <a:pt x="384619" y="171132"/>
                  </a:lnTo>
                  <a:lnTo>
                    <a:pt x="80378" y="171145"/>
                  </a:lnTo>
                  <a:lnTo>
                    <a:pt x="901" y="216801"/>
                  </a:lnTo>
                  <a:lnTo>
                    <a:pt x="0" y="218592"/>
                  </a:lnTo>
                  <a:lnTo>
                    <a:pt x="0" y="222402"/>
                  </a:lnTo>
                  <a:lnTo>
                    <a:pt x="49110" y="259613"/>
                  </a:lnTo>
                  <a:lnTo>
                    <a:pt x="80378" y="269862"/>
                  </a:lnTo>
                  <a:lnTo>
                    <a:pt x="384619" y="269862"/>
                  </a:lnTo>
                  <a:lnTo>
                    <a:pt x="391922" y="268389"/>
                  </a:lnTo>
                  <a:lnTo>
                    <a:pt x="397878" y="264363"/>
                  </a:lnTo>
                  <a:lnTo>
                    <a:pt x="401904" y="258406"/>
                  </a:lnTo>
                  <a:lnTo>
                    <a:pt x="403377" y="251104"/>
                  </a:lnTo>
                  <a:lnTo>
                    <a:pt x="403377" y="189890"/>
                  </a:lnTo>
                  <a:close/>
                </a:path>
                <a:path w="532764" h="389889">
                  <a:moveTo>
                    <a:pt x="460603" y="337464"/>
                  </a:moveTo>
                  <a:lnTo>
                    <a:pt x="459676" y="335648"/>
                  </a:lnTo>
                  <a:lnTo>
                    <a:pt x="458114" y="334505"/>
                  </a:lnTo>
                  <a:lnTo>
                    <a:pt x="410591" y="299567"/>
                  </a:lnTo>
                  <a:lnTo>
                    <a:pt x="403326" y="295071"/>
                  </a:lnTo>
                  <a:lnTo>
                    <a:pt x="395490" y="291795"/>
                  </a:lnTo>
                  <a:lnTo>
                    <a:pt x="387248" y="289788"/>
                  </a:lnTo>
                  <a:lnTo>
                    <a:pt x="378739" y="289115"/>
                  </a:lnTo>
                  <a:lnTo>
                    <a:pt x="91084" y="289115"/>
                  </a:lnTo>
                  <a:lnTo>
                    <a:pt x="83642" y="290614"/>
                  </a:lnTo>
                  <a:lnTo>
                    <a:pt x="77571" y="294716"/>
                  </a:lnTo>
                  <a:lnTo>
                    <a:pt x="73482" y="300786"/>
                  </a:lnTo>
                  <a:lnTo>
                    <a:pt x="71983" y="308229"/>
                  </a:lnTo>
                  <a:lnTo>
                    <a:pt x="71983" y="370586"/>
                  </a:lnTo>
                  <a:lnTo>
                    <a:pt x="73482" y="378002"/>
                  </a:lnTo>
                  <a:lnTo>
                    <a:pt x="77558" y="384073"/>
                  </a:lnTo>
                  <a:lnTo>
                    <a:pt x="83604" y="388162"/>
                  </a:lnTo>
                  <a:lnTo>
                    <a:pt x="91020" y="389686"/>
                  </a:lnTo>
                  <a:lnTo>
                    <a:pt x="378891" y="389686"/>
                  </a:lnTo>
                  <a:lnTo>
                    <a:pt x="459676" y="343166"/>
                  </a:lnTo>
                  <a:lnTo>
                    <a:pt x="460603" y="341350"/>
                  </a:lnTo>
                  <a:lnTo>
                    <a:pt x="460603" y="337464"/>
                  </a:lnTo>
                  <a:close/>
                </a:path>
                <a:path w="532764" h="389889">
                  <a:moveTo>
                    <a:pt x="532396" y="99644"/>
                  </a:moveTo>
                  <a:lnTo>
                    <a:pt x="531482" y="97828"/>
                  </a:lnTo>
                  <a:lnTo>
                    <a:pt x="529920" y="96685"/>
                  </a:lnTo>
                  <a:lnTo>
                    <a:pt x="482384" y="61747"/>
                  </a:lnTo>
                  <a:lnTo>
                    <a:pt x="475119" y="57251"/>
                  </a:lnTo>
                  <a:lnTo>
                    <a:pt x="467296" y="53975"/>
                  </a:lnTo>
                  <a:lnTo>
                    <a:pt x="459054" y="51981"/>
                  </a:lnTo>
                  <a:lnTo>
                    <a:pt x="450532" y="51295"/>
                  </a:lnTo>
                  <a:lnTo>
                    <a:pt x="295338" y="51295"/>
                  </a:lnTo>
                  <a:lnTo>
                    <a:pt x="295338" y="20269"/>
                  </a:lnTo>
                  <a:lnTo>
                    <a:pt x="293751" y="12382"/>
                  </a:lnTo>
                  <a:lnTo>
                    <a:pt x="289394" y="5943"/>
                  </a:lnTo>
                  <a:lnTo>
                    <a:pt x="282956" y="1600"/>
                  </a:lnTo>
                  <a:lnTo>
                    <a:pt x="275069" y="0"/>
                  </a:lnTo>
                  <a:lnTo>
                    <a:pt x="267169" y="1600"/>
                  </a:lnTo>
                  <a:lnTo>
                    <a:pt x="260731" y="5943"/>
                  </a:lnTo>
                  <a:lnTo>
                    <a:pt x="256387" y="12382"/>
                  </a:lnTo>
                  <a:lnTo>
                    <a:pt x="254787" y="20269"/>
                  </a:lnTo>
                  <a:lnTo>
                    <a:pt x="254787" y="51295"/>
                  </a:lnTo>
                  <a:lnTo>
                    <a:pt x="153974" y="51295"/>
                  </a:lnTo>
                  <a:lnTo>
                    <a:pt x="146532" y="52806"/>
                  </a:lnTo>
                  <a:lnTo>
                    <a:pt x="140462" y="56896"/>
                  </a:lnTo>
                  <a:lnTo>
                    <a:pt x="136372" y="62979"/>
                  </a:lnTo>
                  <a:lnTo>
                    <a:pt x="134874" y="70408"/>
                  </a:lnTo>
                  <a:lnTo>
                    <a:pt x="134874" y="132740"/>
                  </a:lnTo>
                  <a:lnTo>
                    <a:pt x="136372" y="140195"/>
                  </a:lnTo>
                  <a:lnTo>
                    <a:pt x="140462" y="146265"/>
                  </a:lnTo>
                  <a:lnTo>
                    <a:pt x="146532" y="150368"/>
                  </a:lnTo>
                  <a:lnTo>
                    <a:pt x="153974" y="151866"/>
                  </a:lnTo>
                  <a:lnTo>
                    <a:pt x="450532" y="151866"/>
                  </a:lnTo>
                  <a:lnTo>
                    <a:pt x="531482" y="105321"/>
                  </a:lnTo>
                  <a:lnTo>
                    <a:pt x="532396" y="103517"/>
                  </a:lnTo>
                  <a:lnTo>
                    <a:pt x="532396" y="9964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09747" y="3304494"/>
              <a:ext cx="138506" cy="16616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79446" y="3501854"/>
              <a:ext cx="169913" cy="13850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9442" y="3304496"/>
              <a:ext cx="169925" cy="16616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6965" y="3304496"/>
              <a:ext cx="161594" cy="16616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79442" y="3671538"/>
              <a:ext cx="169925" cy="16535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16966" y="3501850"/>
              <a:ext cx="161594" cy="13850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09748" y="3501854"/>
              <a:ext cx="138506" cy="13850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09753" y="3671538"/>
              <a:ext cx="138506" cy="16535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16972" y="3671538"/>
              <a:ext cx="161594" cy="165353"/>
            </a:xfrm>
            <a:prstGeom prst="rect">
              <a:avLst/>
            </a:prstGeom>
          </p:spPr>
        </p:pic>
      </p:grpSp>
      <p:sp>
        <p:nvSpPr>
          <p:cNvPr id="26" name="object 26" descr=""/>
          <p:cNvSpPr/>
          <p:nvPr/>
        </p:nvSpPr>
        <p:spPr>
          <a:xfrm>
            <a:off x="641184" y="4352772"/>
            <a:ext cx="2985135" cy="2580640"/>
          </a:xfrm>
          <a:custGeom>
            <a:avLst/>
            <a:gdLst/>
            <a:ahLst/>
            <a:cxnLst/>
            <a:rect l="l" t="t" r="r" b="b"/>
            <a:pathLst>
              <a:path w="2985135" h="2580640">
                <a:moveTo>
                  <a:pt x="2984779" y="0"/>
                </a:moveTo>
                <a:lnTo>
                  <a:pt x="0" y="0"/>
                </a:lnTo>
                <a:lnTo>
                  <a:pt x="0" y="2580068"/>
                </a:lnTo>
                <a:lnTo>
                  <a:pt x="2984779" y="2580068"/>
                </a:lnTo>
                <a:lnTo>
                  <a:pt x="2984779" y="0"/>
                </a:lnTo>
                <a:close/>
              </a:path>
            </a:pathLst>
          </a:custGeom>
          <a:solidFill>
            <a:srgbClr val="E7DD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527300" y="4169747"/>
            <a:ext cx="278320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85" b="1">
                <a:latin typeface="Arial Narrow"/>
                <a:cs typeface="Arial Narrow"/>
              </a:rPr>
              <a:t>Water</a:t>
            </a:r>
            <a:r>
              <a:rPr dirty="0" sz="2150" spc="-90" b="1">
                <a:latin typeface="Arial Narrow"/>
                <a:cs typeface="Arial Narrow"/>
              </a:rPr>
              <a:t> </a:t>
            </a:r>
            <a:r>
              <a:rPr dirty="0" sz="2150" spc="-135" b="1">
                <a:latin typeface="Arial Narrow"/>
                <a:cs typeface="Arial Narrow"/>
              </a:rPr>
              <a:t>and</a:t>
            </a:r>
            <a:r>
              <a:rPr dirty="0" sz="2150" spc="-85" b="1">
                <a:latin typeface="Arial Narrow"/>
                <a:cs typeface="Arial Narrow"/>
              </a:rPr>
              <a:t> </a:t>
            </a:r>
            <a:r>
              <a:rPr dirty="0" sz="2150" spc="-75" b="1">
                <a:latin typeface="Arial Narrow"/>
                <a:cs typeface="Arial Narrow"/>
              </a:rPr>
              <a:t>renewable</a:t>
            </a:r>
            <a:r>
              <a:rPr dirty="0" sz="2150" spc="-90" b="1">
                <a:latin typeface="Arial Narrow"/>
                <a:cs typeface="Arial Narrow"/>
              </a:rPr>
              <a:t> </a:t>
            </a:r>
            <a:r>
              <a:rPr dirty="0" sz="2150" spc="-70" b="1">
                <a:latin typeface="Arial Narrow"/>
                <a:cs typeface="Arial Narrow"/>
              </a:rPr>
              <a:t>energy</a:t>
            </a:r>
            <a:endParaRPr sz="2150">
              <a:latin typeface="Arial Narrow"/>
              <a:cs typeface="Arial Narrow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540004" y="4632617"/>
            <a:ext cx="2910840" cy="2141855"/>
            <a:chOff x="540004" y="4632617"/>
            <a:chExt cx="2910840" cy="2141855"/>
          </a:xfrm>
        </p:grpSpPr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0004" y="4632617"/>
              <a:ext cx="1467103" cy="2141816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2184920" y="4686553"/>
              <a:ext cx="532765" cy="1161415"/>
            </a:xfrm>
            <a:custGeom>
              <a:avLst/>
              <a:gdLst/>
              <a:ahLst/>
              <a:cxnLst/>
              <a:rect l="l" t="t" r="r" b="b"/>
              <a:pathLst>
                <a:path w="532764" h="1161414">
                  <a:moveTo>
                    <a:pt x="250596" y="281800"/>
                  </a:moveTo>
                  <a:lnTo>
                    <a:pt x="150647" y="281800"/>
                  </a:lnTo>
                  <a:lnTo>
                    <a:pt x="150647" y="225856"/>
                  </a:lnTo>
                  <a:lnTo>
                    <a:pt x="148767" y="216090"/>
                  </a:lnTo>
                  <a:lnTo>
                    <a:pt x="143598" y="207924"/>
                  </a:lnTo>
                  <a:lnTo>
                    <a:pt x="135864" y="202247"/>
                  </a:lnTo>
                  <a:lnTo>
                    <a:pt x="126276" y="199898"/>
                  </a:lnTo>
                  <a:lnTo>
                    <a:pt x="116065" y="201625"/>
                  </a:lnTo>
                  <a:lnTo>
                    <a:pt x="107696" y="206997"/>
                  </a:lnTo>
                  <a:lnTo>
                    <a:pt x="102019" y="215163"/>
                  </a:lnTo>
                  <a:lnTo>
                    <a:pt x="99936" y="225234"/>
                  </a:lnTo>
                  <a:lnTo>
                    <a:pt x="99936" y="281800"/>
                  </a:lnTo>
                  <a:lnTo>
                    <a:pt x="0" y="281800"/>
                  </a:lnTo>
                  <a:lnTo>
                    <a:pt x="0" y="469519"/>
                  </a:lnTo>
                  <a:lnTo>
                    <a:pt x="4940" y="493991"/>
                  </a:lnTo>
                  <a:lnTo>
                    <a:pt x="18402" y="513981"/>
                  </a:lnTo>
                  <a:lnTo>
                    <a:pt x="38392" y="527456"/>
                  </a:lnTo>
                  <a:lnTo>
                    <a:pt x="62877" y="532396"/>
                  </a:lnTo>
                  <a:lnTo>
                    <a:pt x="250596" y="532396"/>
                  </a:lnTo>
                  <a:lnTo>
                    <a:pt x="250596" y="463651"/>
                  </a:lnTo>
                  <a:lnTo>
                    <a:pt x="226301" y="463651"/>
                  </a:lnTo>
                  <a:lnTo>
                    <a:pt x="204368" y="459371"/>
                  </a:lnTo>
                  <a:lnTo>
                    <a:pt x="186182" y="447636"/>
                  </a:lnTo>
                  <a:lnTo>
                    <a:pt x="173659" y="430110"/>
                  </a:lnTo>
                  <a:lnTo>
                    <a:pt x="168694" y="408457"/>
                  </a:lnTo>
                  <a:lnTo>
                    <a:pt x="172758" y="386003"/>
                  </a:lnTo>
                  <a:lnTo>
                    <a:pt x="184810" y="367576"/>
                  </a:lnTo>
                  <a:lnTo>
                    <a:pt x="202946" y="355130"/>
                  </a:lnTo>
                  <a:lnTo>
                    <a:pt x="225234" y="350545"/>
                  </a:lnTo>
                  <a:lnTo>
                    <a:pt x="250596" y="350545"/>
                  </a:lnTo>
                  <a:lnTo>
                    <a:pt x="250596" y="281800"/>
                  </a:lnTo>
                  <a:close/>
                </a:path>
                <a:path w="532764" h="1161414">
                  <a:moveTo>
                    <a:pt x="332511" y="125298"/>
                  </a:moveTo>
                  <a:lnTo>
                    <a:pt x="330504" y="115443"/>
                  </a:lnTo>
                  <a:lnTo>
                    <a:pt x="325069" y="107378"/>
                  </a:lnTo>
                  <a:lnTo>
                    <a:pt x="317004" y="101942"/>
                  </a:lnTo>
                  <a:lnTo>
                    <a:pt x="307149" y="99936"/>
                  </a:lnTo>
                  <a:lnTo>
                    <a:pt x="250596" y="99936"/>
                  </a:lnTo>
                  <a:lnTo>
                    <a:pt x="250596" y="0"/>
                  </a:lnTo>
                  <a:lnTo>
                    <a:pt x="62877" y="0"/>
                  </a:lnTo>
                  <a:lnTo>
                    <a:pt x="38392" y="4953"/>
                  </a:lnTo>
                  <a:lnTo>
                    <a:pt x="18402" y="18427"/>
                  </a:lnTo>
                  <a:lnTo>
                    <a:pt x="4927" y="38404"/>
                  </a:lnTo>
                  <a:lnTo>
                    <a:pt x="0" y="62877"/>
                  </a:lnTo>
                  <a:lnTo>
                    <a:pt x="0" y="250596"/>
                  </a:lnTo>
                  <a:lnTo>
                    <a:pt x="68732" y="250596"/>
                  </a:lnTo>
                  <a:lnTo>
                    <a:pt x="68732" y="226301"/>
                  </a:lnTo>
                  <a:lnTo>
                    <a:pt x="73012" y="204381"/>
                  </a:lnTo>
                  <a:lnTo>
                    <a:pt x="84747" y="186194"/>
                  </a:lnTo>
                  <a:lnTo>
                    <a:pt x="102273" y="173672"/>
                  </a:lnTo>
                  <a:lnTo>
                    <a:pt x="123939" y="168694"/>
                  </a:lnTo>
                  <a:lnTo>
                    <a:pt x="146392" y="172770"/>
                  </a:lnTo>
                  <a:lnTo>
                    <a:pt x="164820" y="184823"/>
                  </a:lnTo>
                  <a:lnTo>
                    <a:pt x="177266" y="202958"/>
                  </a:lnTo>
                  <a:lnTo>
                    <a:pt x="181851" y="225234"/>
                  </a:lnTo>
                  <a:lnTo>
                    <a:pt x="181851" y="250596"/>
                  </a:lnTo>
                  <a:lnTo>
                    <a:pt x="250596" y="250596"/>
                  </a:lnTo>
                  <a:lnTo>
                    <a:pt x="250596" y="150660"/>
                  </a:lnTo>
                  <a:lnTo>
                    <a:pt x="307149" y="150660"/>
                  </a:lnTo>
                  <a:lnTo>
                    <a:pt x="317004" y="148666"/>
                  </a:lnTo>
                  <a:lnTo>
                    <a:pt x="325069" y="143230"/>
                  </a:lnTo>
                  <a:lnTo>
                    <a:pt x="330504" y="135166"/>
                  </a:lnTo>
                  <a:lnTo>
                    <a:pt x="332511" y="125298"/>
                  </a:lnTo>
                  <a:close/>
                </a:path>
                <a:path w="532764" h="1161414">
                  <a:moveTo>
                    <a:pt x="437857" y="899744"/>
                  </a:moveTo>
                  <a:lnTo>
                    <a:pt x="432447" y="855294"/>
                  </a:lnTo>
                  <a:lnTo>
                    <a:pt x="420484" y="825106"/>
                  </a:lnTo>
                  <a:lnTo>
                    <a:pt x="416471" y="814971"/>
                  </a:lnTo>
                  <a:lnTo>
                    <a:pt x="391350" y="780288"/>
                  </a:lnTo>
                  <a:lnTo>
                    <a:pt x="358533" y="752805"/>
                  </a:lnTo>
                  <a:lnTo>
                    <a:pt x="341337" y="744550"/>
                  </a:lnTo>
                  <a:lnTo>
                    <a:pt x="341337" y="900252"/>
                  </a:lnTo>
                  <a:lnTo>
                    <a:pt x="338048" y="922324"/>
                  </a:lnTo>
                  <a:lnTo>
                    <a:pt x="328688" y="942073"/>
                  </a:lnTo>
                  <a:lnTo>
                    <a:pt x="314058" y="958303"/>
                  </a:lnTo>
                  <a:lnTo>
                    <a:pt x="294944" y="969835"/>
                  </a:lnTo>
                  <a:lnTo>
                    <a:pt x="273278" y="975233"/>
                  </a:lnTo>
                  <a:lnTo>
                    <a:pt x="251447" y="974128"/>
                  </a:lnTo>
                  <a:lnTo>
                    <a:pt x="212915" y="953528"/>
                  </a:lnTo>
                  <a:lnTo>
                    <a:pt x="192316" y="914984"/>
                  </a:lnTo>
                  <a:lnTo>
                    <a:pt x="191211" y="893152"/>
                  </a:lnTo>
                  <a:lnTo>
                    <a:pt x="196608" y="871499"/>
                  </a:lnTo>
                  <a:lnTo>
                    <a:pt x="208127" y="852373"/>
                  </a:lnTo>
                  <a:lnTo>
                    <a:pt x="224358" y="837742"/>
                  </a:lnTo>
                  <a:lnTo>
                    <a:pt x="244119" y="828382"/>
                  </a:lnTo>
                  <a:lnTo>
                    <a:pt x="266192" y="825106"/>
                  </a:lnTo>
                  <a:lnTo>
                    <a:pt x="295427" y="831037"/>
                  </a:lnTo>
                  <a:lnTo>
                    <a:pt x="319303" y="847140"/>
                  </a:lnTo>
                  <a:lnTo>
                    <a:pt x="335407" y="871016"/>
                  </a:lnTo>
                  <a:lnTo>
                    <a:pt x="341337" y="900252"/>
                  </a:lnTo>
                  <a:lnTo>
                    <a:pt x="341337" y="744550"/>
                  </a:lnTo>
                  <a:lnTo>
                    <a:pt x="319430" y="734021"/>
                  </a:lnTo>
                  <a:lnTo>
                    <a:pt x="275488" y="725500"/>
                  </a:lnTo>
                  <a:lnTo>
                    <a:pt x="224840" y="730300"/>
                  </a:lnTo>
                  <a:lnTo>
                    <a:pt x="178727" y="749223"/>
                  </a:lnTo>
                  <a:lnTo>
                    <a:pt x="139992" y="780567"/>
                  </a:lnTo>
                  <a:lnTo>
                    <a:pt x="111442" y="822680"/>
                  </a:lnTo>
                  <a:lnTo>
                    <a:pt x="96469" y="871296"/>
                  </a:lnTo>
                  <a:lnTo>
                    <a:pt x="96266" y="921131"/>
                  </a:lnTo>
                  <a:lnTo>
                    <a:pt x="110363" y="968933"/>
                  </a:lnTo>
                  <a:lnTo>
                    <a:pt x="138315" y="1011453"/>
                  </a:lnTo>
                  <a:lnTo>
                    <a:pt x="158203" y="1033856"/>
                  </a:lnTo>
                  <a:lnTo>
                    <a:pt x="176568" y="1055052"/>
                  </a:lnTo>
                  <a:lnTo>
                    <a:pt x="193675" y="1075601"/>
                  </a:lnTo>
                  <a:lnTo>
                    <a:pt x="211302" y="1097927"/>
                  </a:lnTo>
                  <a:lnTo>
                    <a:pt x="212280" y="1099210"/>
                  </a:lnTo>
                  <a:lnTo>
                    <a:pt x="213233" y="1100582"/>
                  </a:lnTo>
                  <a:lnTo>
                    <a:pt x="217728" y="1106424"/>
                  </a:lnTo>
                  <a:lnTo>
                    <a:pt x="222021" y="1112139"/>
                  </a:lnTo>
                  <a:lnTo>
                    <a:pt x="226161" y="1117765"/>
                  </a:lnTo>
                  <a:lnTo>
                    <a:pt x="230187" y="1123340"/>
                  </a:lnTo>
                  <a:lnTo>
                    <a:pt x="254787" y="1158049"/>
                  </a:lnTo>
                  <a:lnTo>
                    <a:pt x="260311" y="1160907"/>
                  </a:lnTo>
                  <a:lnTo>
                    <a:pt x="272072" y="1160907"/>
                  </a:lnTo>
                  <a:lnTo>
                    <a:pt x="277596" y="1158049"/>
                  </a:lnTo>
                  <a:lnTo>
                    <a:pt x="301218" y="1124673"/>
                  </a:lnTo>
                  <a:lnTo>
                    <a:pt x="306984" y="1116723"/>
                  </a:lnTo>
                  <a:lnTo>
                    <a:pt x="312801" y="1108837"/>
                  </a:lnTo>
                  <a:lnTo>
                    <a:pt x="318681" y="1100937"/>
                  </a:lnTo>
                  <a:lnTo>
                    <a:pt x="320027" y="1098956"/>
                  </a:lnTo>
                  <a:lnTo>
                    <a:pt x="321030" y="1097521"/>
                  </a:lnTo>
                  <a:lnTo>
                    <a:pt x="322046" y="1096225"/>
                  </a:lnTo>
                  <a:lnTo>
                    <a:pt x="337896" y="1075486"/>
                  </a:lnTo>
                  <a:lnTo>
                    <a:pt x="354406" y="1055281"/>
                  </a:lnTo>
                  <a:lnTo>
                    <a:pt x="371563" y="1035621"/>
                  </a:lnTo>
                  <a:lnTo>
                    <a:pt x="389356" y="1016508"/>
                  </a:lnTo>
                  <a:lnTo>
                    <a:pt x="409740" y="991222"/>
                  </a:lnTo>
                  <a:lnTo>
                    <a:pt x="418236" y="975233"/>
                  </a:lnTo>
                  <a:lnTo>
                    <a:pt x="424853" y="962787"/>
                  </a:lnTo>
                  <a:lnTo>
                    <a:pt x="434327" y="932027"/>
                  </a:lnTo>
                  <a:lnTo>
                    <a:pt x="437857" y="899744"/>
                  </a:lnTo>
                  <a:close/>
                </a:path>
                <a:path w="532764" h="1161414">
                  <a:moveTo>
                    <a:pt x="532384" y="281800"/>
                  </a:moveTo>
                  <a:lnTo>
                    <a:pt x="463638" y="281800"/>
                  </a:lnTo>
                  <a:lnTo>
                    <a:pt x="463638" y="306095"/>
                  </a:lnTo>
                  <a:lnTo>
                    <a:pt x="459359" y="328028"/>
                  </a:lnTo>
                  <a:lnTo>
                    <a:pt x="447624" y="346202"/>
                  </a:lnTo>
                  <a:lnTo>
                    <a:pt x="430098" y="358736"/>
                  </a:lnTo>
                  <a:lnTo>
                    <a:pt x="408444" y="363702"/>
                  </a:lnTo>
                  <a:lnTo>
                    <a:pt x="385978" y="359638"/>
                  </a:lnTo>
                  <a:lnTo>
                    <a:pt x="367563" y="347573"/>
                  </a:lnTo>
                  <a:lnTo>
                    <a:pt x="355117" y="329450"/>
                  </a:lnTo>
                  <a:lnTo>
                    <a:pt x="350532" y="307162"/>
                  </a:lnTo>
                  <a:lnTo>
                    <a:pt x="350532" y="281800"/>
                  </a:lnTo>
                  <a:lnTo>
                    <a:pt x="281787" y="281800"/>
                  </a:lnTo>
                  <a:lnTo>
                    <a:pt x="281787" y="381736"/>
                  </a:lnTo>
                  <a:lnTo>
                    <a:pt x="225844" y="381736"/>
                  </a:lnTo>
                  <a:lnTo>
                    <a:pt x="216077" y="383616"/>
                  </a:lnTo>
                  <a:lnTo>
                    <a:pt x="207911" y="388785"/>
                  </a:lnTo>
                  <a:lnTo>
                    <a:pt x="202234" y="396519"/>
                  </a:lnTo>
                  <a:lnTo>
                    <a:pt x="199885" y="406120"/>
                  </a:lnTo>
                  <a:lnTo>
                    <a:pt x="201612" y="416318"/>
                  </a:lnTo>
                  <a:lnTo>
                    <a:pt x="206984" y="424700"/>
                  </a:lnTo>
                  <a:lnTo>
                    <a:pt x="215163" y="430377"/>
                  </a:lnTo>
                  <a:lnTo>
                    <a:pt x="225221" y="432460"/>
                  </a:lnTo>
                  <a:lnTo>
                    <a:pt x="281787" y="432460"/>
                  </a:lnTo>
                  <a:lnTo>
                    <a:pt x="281787" y="532396"/>
                  </a:lnTo>
                  <a:lnTo>
                    <a:pt x="469506" y="532396"/>
                  </a:lnTo>
                  <a:lnTo>
                    <a:pt x="493979" y="527456"/>
                  </a:lnTo>
                  <a:lnTo>
                    <a:pt x="513969" y="513981"/>
                  </a:lnTo>
                  <a:lnTo>
                    <a:pt x="527443" y="493991"/>
                  </a:lnTo>
                  <a:lnTo>
                    <a:pt x="532384" y="469519"/>
                  </a:lnTo>
                  <a:lnTo>
                    <a:pt x="532384" y="281800"/>
                  </a:lnTo>
                  <a:close/>
                </a:path>
                <a:path w="532764" h="1161414">
                  <a:moveTo>
                    <a:pt x="532384" y="62877"/>
                  </a:moveTo>
                  <a:lnTo>
                    <a:pt x="527443" y="38404"/>
                  </a:lnTo>
                  <a:lnTo>
                    <a:pt x="513969" y="18415"/>
                  </a:lnTo>
                  <a:lnTo>
                    <a:pt x="493979" y="4940"/>
                  </a:lnTo>
                  <a:lnTo>
                    <a:pt x="469506" y="0"/>
                  </a:lnTo>
                  <a:lnTo>
                    <a:pt x="281787" y="0"/>
                  </a:lnTo>
                  <a:lnTo>
                    <a:pt x="281787" y="68745"/>
                  </a:lnTo>
                  <a:lnTo>
                    <a:pt x="306082" y="68745"/>
                  </a:lnTo>
                  <a:lnTo>
                    <a:pt x="328002" y="73025"/>
                  </a:lnTo>
                  <a:lnTo>
                    <a:pt x="346189" y="84759"/>
                  </a:lnTo>
                  <a:lnTo>
                    <a:pt x="358724" y="102285"/>
                  </a:lnTo>
                  <a:lnTo>
                    <a:pt x="363689" y="123939"/>
                  </a:lnTo>
                  <a:lnTo>
                    <a:pt x="359613" y="146405"/>
                  </a:lnTo>
                  <a:lnTo>
                    <a:pt x="347560" y="164820"/>
                  </a:lnTo>
                  <a:lnTo>
                    <a:pt x="329438" y="177279"/>
                  </a:lnTo>
                  <a:lnTo>
                    <a:pt x="307149" y="181851"/>
                  </a:lnTo>
                  <a:lnTo>
                    <a:pt x="281787" y="181851"/>
                  </a:lnTo>
                  <a:lnTo>
                    <a:pt x="281787" y="250596"/>
                  </a:lnTo>
                  <a:lnTo>
                    <a:pt x="381736" y="250596"/>
                  </a:lnTo>
                  <a:lnTo>
                    <a:pt x="381736" y="306539"/>
                  </a:lnTo>
                  <a:lnTo>
                    <a:pt x="383616" y="316318"/>
                  </a:lnTo>
                  <a:lnTo>
                    <a:pt x="388772" y="324472"/>
                  </a:lnTo>
                  <a:lnTo>
                    <a:pt x="396506" y="330149"/>
                  </a:lnTo>
                  <a:lnTo>
                    <a:pt x="406107" y="332498"/>
                  </a:lnTo>
                  <a:lnTo>
                    <a:pt x="416306" y="330784"/>
                  </a:lnTo>
                  <a:lnTo>
                    <a:pt x="424688" y="325399"/>
                  </a:lnTo>
                  <a:lnTo>
                    <a:pt x="430364" y="317233"/>
                  </a:lnTo>
                  <a:lnTo>
                    <a:pt x="432447" y="307162"/>
                  </a:lnTo>
                  <a:lnTo>
                    <a:pt x="432447" y="250596"/>
                  </a:lnTo>
                  <a:lnTo>
                    <a:pt x="532384" y="250596"/>
                  </a:lnTo>
                  <a:lnTo>
                    <a:pt x="532384" y="6287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12279" y="5548135"/>
              <a:ext cx="77673" cy="77695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174354" y="5772416"/>
              <a:ext cx="483870" cy="926465"/>
            </a:xfrm>
            <a:custGeom>
              <a:avLst/>
              <a:gdLst/>
              <a:ahLst/>
              <a:cxnLst/>
              <a:rect l="l" t="t" r="r" b="b"/>
              <a:pathLst>
                <a:path w="483869" h="926465">
                  <a:moveTo>
                    <a:pt x="476402" y="84086"/>
                  </a:moveTo>
                  <a:lnTo>
                    <a:pt x="470204" y="58242"/>
                  </a:lnTo>
                  <a:lnTo>
                    <a:pt x="452437" y="35140"/>
                  </a:lnTo>
                  <a:lnTo>
                    <a:pt x="424294" y="15481"/>
                  </a:lnTo>
                  <a:lnTo>
                    <a:pt x="386994" y="0"/>
                  </a:lnTo>
                  <a:lnTo>
                    <a:pt x="380657" y="7797"/>
                  </a:lnTo>
                  <a:lnTo>
                    <a:pt x="374269" y="15811"/>
                  </a:lnTo>
                  <a:lnTo>
                    <a:pt x="367804" y="24091"/>
                  </a:lnTo>
                  <a:lnTo>
                    <a:pt x="361276" y="32664"/>
                  </a:lnTo>
                  <a:lnTo>
                    <a:pt x="360603" y="33426"/>
                  </a:lnTo>
                  <a:lnTo>
                    <a:pt x="357644" y="37680"/>
                  </a:lnTo>
                  <a:lnTo>
                    <a:pt x="352107" y="45123"/>
                  </a:lnTo>
                  <a:lnTo>
                    <a:pt x="346621" y="52565"/>
                  </a:lnTo>
                  <a:lnTo>
                    <a:pt x="341160" y="60109"/>
                  </a:lnTo>
                  <a:lnTo>
                    <a:pt x="321183" y="88341"/>
                  </a:lnTo>
                  <a:lnTo>
                    <a:pt x="312420" y="98005"/>
                  </a:lnTo>
                  <a:lnTo>
                    <a:pt x="301764" y="105219"/>
                  </a:lnTo>
                  <a:lnTo>
                    <a:pt x="289712" y="109728"/>
                  </a:lnTo>
                  <a:lnTo>
                    <a:pt x="276758" y="111290"/>
                  </a:lnTo>
                  <a:lnTo>
                    <a:pt x="263804" y="109728"/>
                  </a:lnTo>
                  <a:lnTo>
                    <a:pt x="251764" y="105219"/>
                  </a:lnTo>
                  <a:lnTo>
                    <a:pt x="241109" y="98005"/>
                  </a:lnTo>
                  <a:lnTo>
                    <a:pt x="232346" y="88341"/>
                  </a:lnTo>
                  <a:lnTo>
                    <a:pt x="210985" y="58242"/>
                  </a:lnTo>
                  <a:lnTo>
                    <a:pt x="207391" y="53251"/>
                  </a:lnTo>
                  <a:lnTo>
                    <a:pt x="203466" y="47917"/>
                  </a:lnTo>
                  <a:lnTo>
                    <a:pt x="199390" y="42506"/>
                  </a:lnTo>
                  <a:lnTo>
                    <a:pt x="195122" y="36957"/>
                  </a:lnTo>
                  <a:lnTo>
                    <a:pt x="192735" y="33718"/>
                  </a:lnTo>
                  <a:lnTo>
                    <a:pt x="185420" y="24295"/>
                  </a:lnTo>
                  <a:lnTo>
                    <a:pt x="178574" y="15735"/>
                  </a:lnTo>
                  <a:lnTo>
                    <a:pt x="172504" y="8305"/>
                  </a:lnTo>
                  <a:lnTo>
                    <a:pt x="165785" y="254"/>
                  </a:lnTo>
                  <a:lnTo>
                    <a:pt x="128778" y="15735"/>
                  </a:lnTo>
                  <a:lnTo>
                    <a:pt x="100863" y="35344"/>
                  </a:lnTo>
                  <a:lnTo>
                    <a:pt x="83248" y="58356"/>
                  </a:lnTo>
                  <a:lnTo>
                    <a:pt x="77101" y="84086"/>
                  </a:lnTo>
                  <a:lnTo>
                    <a:pt x="86944" y="116319"/>
                  </a:lnTo>
                  <a:lnTo>
                    <a:pt x="114604" y="143814"/>
                  </a:lnTo>
                  <a:lnTo>
                    <a:pt x="157302" y="165163"/>
                  </a:lnTo>
                  <a:lnTo>
                    <a:pt x="212280" y="178993"/>
                  </a:lnTo>
                  <a:lnTo>
                    <a:pt x="276745" y="183908"/>
                  </a:lnTo>
                  <a:lnTo>
                    <a:pt x="341223" y="178993"/>
                  </a:lnTo>
                  <a:lnTo>
                    <a:pt x="396201" y="165163"/>
                  </a:lnTo>
                  <a:lnTo>
                    <a:pt x="438912" y="143814"/>
                  </a:lnTo>
                  <a:lnTo>
                    <a:pt x="466572" y="116319"/>
                  </a:lnTo>
                  <a:lnTo>
                    <a:pt x="468109" y="111290"/>
                  </a:lnTo>
                  <a:lnTo>
                    <a:pt x="476402" y="84086"/>
                  </a:lnTo>
                  <a:close/>
                </a:path>
                <a:path w="483869" h="926465">
                  <a:moveTo>
                    <a:pt x="483362" y="821410"/>
                  </a:moveTo>
                  <a:lnTo>
                    <a:pt x="145084" y="821410"/>
                  </a:lnTo>
                  <a:lnTo>
                    <a:pt x="118148" y="817118"/>
                  </a:lnTo>
                  <a:lnTo>
                    <a:pt x="75285" y="786257"/>
                  </a:lnTo>
                  <a:lnTo>
                    <a:pt x="58648" y="746099"/>
                  </a:lnTo>
                  <a:lnTo>
                    <a:pt x="57696" y="734021"/>
                  </a:lnTo>
                  <a:lnTo>
                    <a:pt x="57696" y="575157"/>
                  </a:lnTo>
                  <a:lnTo>
                    <a:pt x="1168" y="763854"/>
                  </a:lnTo>
                  <a:lnTo>
                    <a:pt x="6578" y="803490"/>
                  </a:lnTo>
                  <a:lnTo>
                    <a:pt x="38265" y="828052"/>
                  </a:lnTo>
                  <a:lnTo>
                    <a:pt x="403085" y="925715"/>
                  </a:lnTo>
                  <a:lnTo>
                    <a:pt x="407581" y="926274"/>
                  </a:lnTo>
                  <a:lnTo>
                    <a:pt x="412013" y="926274"/>
                  </a:lnTo>
                  <a:lnTo>
                    <a:pt x="428840" y="923518"/>
                  </a:lnTo>
                  <a:lnTo>
                    <a:pt x="443661" y="915733"/>
                  </a:lnTo>
                  <a:lnTo>
                    <a:pt x="455256" y="903706"/>
                  </a:lnTo>
                  <a:lnTo>
                    <a:pt x="462368" y="888174"/>
                  </a:lnTo>
                  <a:lnTo>
                    <a:pt x="483362" y="82141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2267" y="6283398"/>
              <a:ext cx="93217" cy="93218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2262369" y="6213941"/>
              <a:ext cx="466090" cy="349885"/>
            </a:xfrm>
            <a:custGeom>
              <a:avLst/>
              <a:gdLst/>
              <a:ahLst/>
              <a:cxnLst/>
              <a:rect l="l" t="t" r="r" b="b"/>
              <a:pathLst>
                <a:path w="466089" h="349884">
                  <a:moveTo>
                    <a:pt x="407784" y="0"/>
                  </a:moveTo>
                  <a:lnTo>
                    <a:pt x="58254" y="0"/>
                  </a:lnTo>
                  <a:lnTo>
                    <a:pt x="35608" y="4585"/>
                  </a:lnTo>
                  <a:lnTo>
                    <a:pt x="17087" y="17083"/>
                  </a:lnTo>
                  <a:lnTo>
                    <a:pt x="4587" y="35602"/>
                  </a:lnTo>
                  <a:lnTo>
                    <a:pt x="0" y="58254"/>
                  </a:lnTo>
                  <a:lnTo>
                    <a:pt x="0" y="291312"/>
                  </a:lnTo>
                  <a:lnTo>
                    <a:pt x="4587" y="313966"/>
                  </a:lnTo>
                  <a:lnTo>
                    <a:pt x="17087" y="332490"/>
                  </a:lnTo>
                  <a:lnTo>
                    <a:pt x="35608" y="344992"/>
                  </a:lnTo>
                  <a:lnTo>
                    <a:pt x="58254" y="349580"/>
                  </a:lnTo>
                  <a:lnTo>
                    <a:pt x="407784" y="349580"/>
                  </a:lnTo>
                  <a:lnTo>
                    <a:pt x="430431" y="344992"/>
                  </a:lnTo>
                  <a:lnTo>
                    <a:pt x="448951" y="332490"/>
                  </a:lnTo>
                  <a:lnTo>
                    <a:pt x="461451" y="313966"/>
                  </a:lnTo>
                  <a:lnTo>
                    <a:pt x="466039" y="291312"/>
                  </a:lnTo>
                  <a:lnTo>
                    <a:pt x="466039" y="254952"/>
                  </a:lnTo>
                  <a:lnTo>
                    <a:pt x="46608" y="254952"/>
                  </a:lnTo>
                  <a:lnTo>
                    <a:pt x="46608" y="51816"/>
                  </a:lnTo>
                  <a:lnTo>
                    <a:pt x="51815" y="46596"/>
                  </a:lnTo>
                  <a:lnTo>
                    <a:pt x="463678" y="46596"/>
                  </a:lnTo>
                  <a:lnTo>
                    <a:pt x="461451" y="35602"/>
                  </a:lnTo>
                  <a:lnTo>
                    <a:pt x="448951" y="17083"/>
                  </a:lnTo>
                  <a:lnTo>
                    <a:pt x="430431" y="4585"/>
                  </a:lnTo>
                  <a:lnTo>
                    <a:pt x="407784" y="0"/>
                  </a:lnTo>
                  <a:close/>
                </a:path>
                <a:path w="466089" h="349884">
                  <a:moveTo>
                    <a:pt x="139804" y="178701"/>
                  </a:moveTo>
                  <a:lnTo>
                    <a:pt x="124422" y="181692"/>
                  </a:lnTo>
                  <a:lnTo>
                    <a:pt x="110921" y="190665"/>
                  </a:lnTo>
                  <a:lnTo>
                    <a:pt x="46608" y="254952"/>
                  </a:lnTo>
                  <a:lnTo>
                    <a:pt x="466039" y="254952"/>
                  </a:lnTo>
                  <a:lnTo>
                    <a:pt x="466039" y="218782"/>
                  </a:lnTo>
                  <a:lnTo>
                    <a:pt x="196900" y="218782"/>
                  </a:lnTo>
                  <a:lnTo>
                    <a:pt x="168706" y="190665"/>
                  </a:lnTo>
                  <a:lnTo>
                    <a:pt x="155191" y="181692"/>
                  </a:lnTo>
                  <a:lnTo>
                    <a:pt x="139804" y="178701"/>
                  </a:lnTo>
                  <a:close/>
                </a:path>
                <a:path w="466089" h="349884">
                  <a:moveTo>
                    <a:pt x="314578" y="100203"/>
                  </a:moveTo>
                  <a:lnTo>
                    <a:pt x="196900" y="218782"/>
                  </a:lnTo>
                  <a:lnTo>
                    <a:pt x="466039" y="218782"/>
                  </a:lnTo>
                  <a:lnTo>
                    <a:pt x="466039" y="200418"/>
                  </a:lnTo>
                  <a:lnTo>
                    <a:pt x="419430" y="200418"/>
                  </a:lnTo>
                  <a:lnTo>
                    <a:pt x="345820" y="114528"/>
                  </a:lnTo>
                  <a:lnTo>
                    <a:pt x="339357" y="108466"/>
                  </a:lnTo>
                  <a:lnTo>
                    <a:pt x="331828" y="104036"/>
                  </a:lnTo>
                  <a:lnTo>
                    <a:pt x="323486" y="101271"/>
                  </a:lnTo>
                  <a:lnTo>
                    <a:pt x="314578" y="100203"/>
                  </a:lnTo>
                  <a:close/>
                </a:path>
                <a:path w="466089" h="349884">
                  <a:moveTo>
                    <a:pt x="463678" y="46596"/>
                  </a:moveTo>
                  <a:lnTo>
                    <a:pt x="414210" y="46596"/>
                  </a:lnTo>
                  <a:lnTo>
                    <a:pt x="419430" y="51816"/>
                  </a:lnTo>
                  <a:lnTo>
                    <a:pt x="419430" y="200418"/>
                  </a:lnTo>
                  <a:lnTo>
                    <a:pt x="466039" y="200418"/>
                  </a:lnTo>
                  <a:lnTo>
                    <a:pt x="466039" y="58254"/>
                  </a:lnTo>
                  <a:lnTo>
                    <a:pt x="463678" y="46596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16961" y="5100577"/>
              <a:ext cx="84035" cy="11635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27407" y="5015862"/>
              <a:ext cx="84035" cy="201079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137840" y="4689563"/>
              <a:ext cx="313055" cy="527685"/>
            </a:xfrm>
            <a:custGeom>
              <a:avLst/>
              <a:gdLst/>
              <a:ahLst/>
              <a:cxnLst/>
              <a:rect l="l" t="t" r="r" b="b"/>
              <a:pathLst>
                <a:path w="313054" h="527685">
                  <a:moveTo>
                    <a:pt x="84035" y="527380"/>
                  </a:moveTo>
                  <a:lnTo>
                    <a:pt x="82283" y="522427"/>
                  </a:lnTo>
                  <a:lnTo>
                    <a:pt x="81318" y="517105"/>
                  </a:lnTo>
                  <a:lnTo>
                    <a:pt x="81318" y="241592"/>
                  </a:lnTo>
                  <a:lnTo>
                    <a:pt x="58178" y="241592"/>
                  </a:lnTo>
                  <a:lnTo>
                    <a:pt x="35560" y="246164"/>
                  </a:lnTo>
                  <a:lnTo>
                    <a:pt x="17068" y="258648"/>
                  </a:lnTo>
                  <a:lnTo>
                    <a:pt x="4584" y="277139"/>
                  </a:lnTo>
                  <a:lnTo>
                    <a:pt x="0" y="299770"/>
                  </a:lnTo>
                  <a:lnTo>
                    <a:pt x="0" y="520293"/>
                  </a:lnTo>
                  <a:lnTo>
                    <a:pt x="7086" y="527380"/>
                  </a:lnTo>
                  <a:lnTo>
                    <a:pt x="84035" y="527380"/>
                  </a:lnTo>
                  <a:close/>
                </a:path>
                <a:path w="313054" h="527685">
                  <a:moveTo>
                    <a:pt x="312521" y="170078"/>
                  </a:moveTo>
                  <a:lnTo>
                    <a:pt x="311975" y="163690"/>
                  </a:lnTo>
                  <a:lnTo>
                    <a:pt x="308419" y="158889"/>
                  </a:lnTo>
                  <a:lnTo>
                    <a:pt x="192468" y="2374"/>
                  </a:lnTo>
                  <a:lnTo>
                    <a:pt x="187769" y="0"/>
                  </a:lnTo>
                  <a:lnTo>
                    <a:pt x="177736" y="0"/>
                  </a:lnTo>
                  <a:lnTo>
                    <a:pt x="173024" y="2374"/>
                  </a:lnTo>
                  <a:lnTo>
                    <a:pt x="53530" y="163690"/>
                  </a:lnTo>
                  <a:lnTo>
                    <a:pt x="52984" y="170078"/>
                  </a:lnTo>
                  <a:lnTo>
                    <a:pt x="58356" y="180746"/>
                  </a:lnTo>
                  <a:lnTo>
                    <a:pt x="63817" y="184124"/>
                  </a:lnTo>
                  <a:lnTo>
                    <a:pt x="110464" y="184124"/>
                  </a:lnTo>
                  <a:lnTo>
                    <a:pt x="110464" y="520306"/>
                  </a:lnTo>
                  <a:lnTo>
                    <a:pt x="117538" y="527380"/>
                  </a:lnTo>
                  <a:lnTo>
                    <a:pt x="247967" y="527380"/>
                  </a:lnTo>
                  <a:lnTo>
                    <a:pt x="255041" y="520306"/>
                  </a:lnTo>
                  <a:lnTo>
                    <a:pt x="255041" y="184124"/>
                  </a:lnTo>
                  <a:lnTo>
                    <a:pt x="301675" y="184124"/>
                  </a:lnTo>
                  <a:lnTo>
                    <a:pt x="307149" y="180746"/>
                  </a:lnTo>
                  <a:lnTo>
                    <a:pt x="312521" y="170078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93664" y="5831187"/>
              <a:ext cx="196735" cy="117106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2916961" y="5421312"/>
              <a:ext cx="532765" cy="389890"/>
            </a:xfrm>
            <a:custGeom>
              <a:avLst/>
              <a:gdLst/>
              <a:ahLst/>
              <a:cxnLst/>
              <a:rect l="l" t="t" r="r" b="b"/>
              <a:pathLst>
                <a:path w="532764" h="389889">
                  <a:moveTo>
                    <a:pt x="403377" y="189890"/>
                  </a:moveTo>
                  <a:lnTo>
                    <a:pt x="401904" y="182587"/>
                  </a:lnTo>
                  <a:lnTo>
                    <a:pt x="397878" y="176618"/>
                  </a:lnTo>
                  <a:lnTo>
                    <a:pt x="391922" y="172605"/>
                  </a:lnTo>
                  <a:lnTo>
                    <a:pt x="384619" y="171132"/>
                  </a:lnTo>
                  <a:lnTo>
                    <a:pt x="80378" y="171145"/>
                  </a:lnTo>
                  <a:lnTo>
                    <a:pt x="901" y="216801"/>
                  </a:lnTo>
                  <a:lnTo>
                    <a:pt x="0" y="218592"/>
                  </a:lnTo>
                  <a:lnTo>
                    <a:pt x="0" y="222402"/>
                  </a:lnTo>
                  <a:lnTo>
                    <a:pt x="49110" y="259613"/>
                  </a:lnTo>
                  <a:lnTo>
                    <a:pt x="80378" y="269862"/>
                  </a:lnTo>
                  <a:lnTo>
                    <a:pt x="384619" y="269862"/>
                  </a:lnTo>
                  <a:lnTo>
                    <a:pt x="391922" y="268389"/>
                  </a:lnTo>
                  <a:lnTo>
                    <a:pt x="397878" y="264363"/>
                  </a:lnTo>
                  <a:lnTo>
                    <a:pt x="401904" y="258406"/>
                  </a:lnTo>
                  <a:lnTo>
                    <a:pt x="403377" y="251104"/>
                  </a:lnTo>
                  <a:lnTo>
                    <a:pt x="403377" y="189890"/>
                  </a:lnTo>
                  <a:close/>
                </a:path>
                <a:path w="532764" h="389889">
                  <a:moveTo>
                    <a:pt x="460603" y="337464"/>
                  </a:moveTo>
                  <a:lnTo>
                    <a:pt x="459676" y="335648"/>
                  </a:lnTo>
                  <a:lnTo>
                    <a:pt x="458114" y="334505"/>
                  </a:lnTo>
                  <a:lnTo>
                    <a:pt x="410591" y="299567"/>
                  </a:lnTo>
                  <a:lnTo>
                    <a:pt x="403326" y="295071"/>
                  </a:lnTo>
                  <a:lnTo>
                    <a:pt x="395490" y="291795"/>
                  </a:lnTo>
                  <a:lnTo>
                    <a:pt x="387248" y="289788"/>
                  </a:lnTo>
                  <a:lnTo>
                    <a:pt x="378739" y="289115"/>
                  </a:lnTo>
                  <a:lnTo>
                    <a:pt x="91084" y="289115"/>
                  </a:lnTo>
                  <a:lnTo>
                    <a:pt x="83642" y="290614"/>
                  </a:lnTo>
                  <a:lnTo>
                    <a:pt x="77571" y="294716"/>
                  </a:lnTo>
                  <a:lnTo>
                    <a:pt x="73482" y="300786"/>
                  </a:lnTo>
                  <a:lnTo>
                    <a:pt x="71983" y="308229"/>
                  </a:lnTo>
                  <a:lnTo>
                    <a:pt x="71983" y="370586"/>
                  </a:lnTo>
                  <a:lnTo>
                    <a:pt x="73482" y="378002"/>
                  </a:lnTo>
                  <a:lnTo>
                    <a:pt x="77558" y="384073"/>
                  </a:lnTo>
                  <a:lnTo>
                    <a:pt x="83604" y="388162"/>
                  </a:lnTo>
                  <a:lnTo>
                    <a:pt x="91020" y="389686"/>
                  </a:lnTo>
                  <a:lnTo>
                    <a:pt x="378891" y="389686"/>
                  </a:lnTo>
                  <a:lnTo>
                    <a:pt x="459676" y="343166"/>
                  </a:lnTo>
                  <a:lnTo>
                    <a:pt x="460603" y="341350"/>
                  </a:lnTo>
                  <a:lnTo>
                    <a:pt x="460603" y="337464"/>
                  </a:lnTo>
                  <a:close/>
                </a:path>
                <a:path w="532764" h="389889">
                  <a:moveTo>
                    <a:pt x="532396" y="99644"/>
                  </a:moveTo>
                  <a:lnTo>
                    <a:pt x="531482" y="97828"/>
                  </a:lnTo>
                  <a:lnTo>
                    <a:pt x="529920" y="96685"/>
                  </a:lnTo>
                  <a:lnTo>
                    <a:pt x="482384" y="61747"/>
                  </a:lnTo>
                  <a:lnTo>
                    <a:pt x="475119" y="57251"/>
                  </a:lnTo>
                  <a:lnTo>
                    <a:pt x="467296" y="53975"/>
                  </a:lnTo>
                  <a:lnTo>
                    <a:pt x="459054" y="51981"/>
                  </a:lnTo>
                  <a:lnTo>
                    <a:pt x="450532" y="51295"/>
                  </a:lnTo>
                  <a:lnTo>
                    <a:pt x="295338" y="51295"/>
                  </a:lnTo>
                  <a:lnTo>
                    <a:pt x="295338" y="20269"/>
                  </a:lnTo>
                  <a:lnTo>
                    <a:pt x="293751" y="12382"/>
                  </a:lnTo>
                  <a:lnTo>
                    <a:pt x="289394" y="5943"/>
                  </a:lnTo>
                  <a:lnTo>
                    <a:pt x="282956" y="1600"/>
                  </a:lnTo>
                  <a:lnTo>
                    <a:pt x="275069" y="0"/>
                  </a:lnTo>
                  <a:lnTo>
                    <a:pt x="267169" y="1600"/>
                  </a:lnTo>
                  <a:lnTo>
                    <a:pt x="260731" y="5943"/>
                  </a:lnTo>
                  <a:lnTo>
                    <a:pt x="256387" y="12382"/>
                  </a:lnTo>
                  <a:lnTo>
                    <a:pt x="254787" y="20269"/>
                  </a:lnTo>
                  <a:lnTo>
                    <a:pt x="254787" y="51295"/>
                  </a:lnTo>
                  <a:lnTo>
                    <a:pt x="153974" y="51295"/>
                  </a:lnTo>
                  <a:lnTo>
                    <a:pt x="146532" y="52806"/>
                  </a:lnTo>
                  <a:lnTo>
                    <a:pt x="140462" y="56896"/>
                  </a:lnTo>
                  <a:lnTo>
                    <a:pt x="136372" y="62979"/>
                  </a:lnTo>
                  <a:lnTo>
                    <a:pt x="134874" y="70408"/>
                  </a:lnTo>
                  <a:lnTo>
                    <a:pt x="134874" y="132740"/>
                  </a:lnTo>
                  <a:lnTo>
                    <a:pt x="136372" y="140195"/>
                  </a:lnTo>
                  <a:lnTo>
                    <a:pt x="140462" y="146265"/>
                  </a:lnTo>
                  <a:lnTo>
                    <a:pt x="146532" y="150368"/>
                  </a:lnTo>
                  <a:lnTo>
                    <a:pt x="153974" y="151866"/>
                  </a:lnTo>
                  <a:lnTo>
                    <a:pt x="450532" y="151866"/>
                  </a:lnTo>
                  <a:lnTo>
                    <a:pt x="531482" y="105321"/>
                  </a:lnTo>
                  <a:lnTo>
                    <a:pt x="532396" y="103517"/>
                  </a:lnTo>
                  <a:lnTo>
                    <a:pt x="532396" y="9964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09747" y="6188095"/>
              <a:ext cx="138506" cy="166166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79446" y="6385454"/>
              <a:ext cx="169913" cy="13850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9442" y="6188096"/>
              <a:ext cx="169925" cy="166166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6965" y="6188096"/>
              <a:ext cx="161594" cy="16616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79442" y="6555138"/>
              <a:ext cx="169925" cy="16535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16966" y="6385450"/>
              <a:ext cx="161594" cy="13850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09748" y="6385454"/>
              <a:ext cx="138506" cy="13850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09753" y="6555138"/>
              <a:ext cx="138506" cy="16535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16972" y="6555138"/>
              <a:ext cx="161594" cy="165353"/>
            </a:xfrm>
            <a:prstGeom prst="rect">
              <a:avLst/>
            </a:prstGeom>
          </p:spPr>
        </p:pic>
      </p:grpSp>
      <p:grpSp>
        <p:nvGrpSpPr>
          <p:cNvPr id="49" name="object 49" descr=""/>
          <p:cNvGrpSpPr/>
          <p:nvPr/>
        </p:nvGrpSpPr>
        <p:grpSpPr>
          <a:xfrm>
            <a:off x="3803027" y="1469174"/>
            <a:ext cx="3086100" cy="2580640"/>
            <a:chOff x="3803027" y="1469174"/>
            <a:chExt cx="3086100" cy="2580640"/>
          </a:xfrm>
        </p:grpSpPr>
        <p:sp>
          <p:nvSpPr>
            <p:cNvPr id="50" name="object 50" descr=""/>
            <p:cNvSpPr/>
            <p:nvPr/>
          </p:nvSpPr>
          <p:spPr>
            <a:xfrm>
              <a:off x="3904195" y="1469174"/>
              <a:ext cx="2985135" cy="2580640"/>
            </a:xfrm>
            <a:custGeom>
              <a:avLst/>
              <a:gdLst/>
              <a:ahLst/>
              <a:cxnLst/>
              <a:rect l="l" t="t" r="r" b="b"/>
              <a:pathLst>
                <a:path w="2985134" h="2580640">
                  <a:moveTo>
                    <a:pt x="2984779" y="0"/>
                  </a:moveTo>
                  <a:lnTo>
                    <a:pt x="0" y="0"/>
                  </a:lnTo>
                  <a:lnTo>
                    <a:pt x="0" y="2580068"/>
                  </a:lnTo>
                  <a:lnTo>
                    <a:pt x="2984779" y="2580068"/>
                  </a:lnTo>
                  <a:lnTo>
                    <a:pt x="2984779" y="0"/>
                  </a:lnTo>
                  <a:close/>
                </a:path>
              </a:pathLst>
            </a:custGeom>
            <a:solidFill>
              <a:srgbClr val="E6EB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03027" y="1749008"/>
              <a:ext cx="1467091" cy="2141826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5447931" y="1802955"/>
              <a:ext cx="532765" cy="1161415"/>
            </a:xfrm>
            <a:custGeom>
              <a:avLst/>
              <a:gdLst/>
              <a:ahLst/>
              <a:cxnLst/>
              <a:rect l="l" t="t" r="r" b="b"/>
              <a:pathLst>
                <a:path w="532764" h="1161414">
                  <a:moveTo>
                    <a:pt x="250596" y="281800"/>
                  </a:moveTo>
                  <a:lnTo>
                    <a:pt x="150647" y="281800"/>
                  </a:lnTo>
                  <a:lnTo>
                    <a:pt x="150647" y="225856"/>
                  </a:lnTo>
                  <a:lnTo>
                    <a:pt x="148767" y="216090"/>
                  </a:lnTo>
                  <a:lnTo>
                    <a:pt x="143611" y="207924"/>
                  </a:lnTo>
                  <a:lnTo>
                    <a:pt x="135877" y="202247"/>
                  </a:lnTo>
                  <a:lnTo>
                    <a:pt x="126276" y="199898"/>
                  </a:lnTo>
                  <a:lnTo>
                    <a:pt x="116078" y="201612"/>
                  </a:lnTo>
                  <a:lnTo>
                    <a:pt x="107696" y="206997"/>
                  </a:lnTo>
                  <a:lnTo>
                    <a:pt x="102031" y="215163"/>
                  </a:lnTo>
                  <a:lnTo>
                    <a:pt x="99936" y="225234"/>
                  </a:lnTo>
                  <a:lnTo>
                    <a:pt x="99936" y="281800"/>
                  </a:lnTo>
                  <a:lnTo>
                    <a:pt x="0" y="281800"/>
                  </a:lnTo>
                  <a:lnTo>
                    <a:pt x="0" y="469519"/>
                  </a:lnTo>
                  <a:lnTo>
                    <a:pt x="4940" y="493991"/>
                  </a:lnTo>
                  <a:lnTo>
                    <a:pt x="18415" y="513981"/>
                  </a:lnTo>
                  <a:lnTo>
                    <a:pt x="38404" y="527456"/>
                  </a:lnTo>
                  <a:lnTo>
                    <a:pt x="62877" y="532396"/>
                  </a:lnTo>
                  <a:lnTo>
                    <a:pt x="250596" y="532396"/>
                  </a:lnTo>
                  <a:lnTo>
                    <a:pt x="250596" y="463651"/>
                  </a:lnTo>
                  <a:lnTo>
                    <a:pt x="226301" y="463651"/>
                  </a:lnTo>
                  <a:lnTo>
                    <a:pt x="204381" y="459371"/>
                  </a:lnTo>
                  <a:lnTo>
                    <a:pt x="186194" y="447636"/>
                  </a:lnTo>
                  <a:lnTo>
                    <a:pt x="173672" y="430110"/>
                  </a:lnTo>
                  <a:lnTo>
                    <a:pt x="168694" y="408457"/>
                  </a:lnTo>
                  <a:lnTo>
                    <a:pt x="172770" y="385991"/>
                  </a:lnTo>
                  <a:lnTo>
                    <a:pt x="184823" y="367576"/>
                  </a:lnTo>
                  <a:lnTo>
                    <a:pt x="202958" y="355130"/>
                  </a:lnTo>
                  <a:lnTo>
                    <a:pt x="225234" y="350545"/>
                  </a:lnTo>
                  <a:lnTo>
                    <a:pt x="250596" y="350545"/>
                  </a:lnTo>
                  <a:lnTo>
                    <a:pt x="250596" y="281800"/>
                  </a:lnTo>
                  <a:close/>
                </a:path>
                <a:path w="532764" h="1161414">
                  <a:moveTo>
                    <a:pt x="332511" y="125298"/>
                  </a:moveTo>
                  <a:lnTo>
                    <a:pt x="330517" y="115443"/>
                  </a:lnTo>
                  <a:lnTo>
                    <a:pt x="325081" y="107378"/>
                  </a:lnTo>
                  <a:lnTo>
                    <a:pt x="317017" y="101930"/>
                  </a:lnTo>
                  <a:lnTo>
                    <a:pt x="307149" y="99936"/>
                  </a:lnTo>
                  <a:lnTo>
                    <a:pt x="250596" y="99936"/>
                  </a:lnTo>
                  <a:lnTo>
                    <a:pt x="250596" y="0"/>
                  </a:lnTo>
                  <a:lnTo>
                    <a:pt x="62877" y="0"/>
                  </a:lnTo>
                  <a:lnTo>
                    <a:pt x="38404" y="4940"/>
                  </a:lnTo>
                  <a:lnTo>
                    <a:pt x="18415" y="18415"/>
                  </a:lnTo>
                  <a:lnTo>
                    <a:pt x="4940" y="38404"/>
                  </a:lnTo>
                  <a:lnTo>
                    <a:pt x="0" y="62877"/>
                  </a:lnTo>
                  <a:lnTo>
                    <a:pt x="0" y="250596"/>
                  </a:lnTo>
                  <a:lnTo>
                    <a:pt x="68732" y="250596"/>
                  </a:lnTo>
                  <a:lnTo>
                    <a:pt x="68732" y="226301"/>
                  </a:lnTo>
                  <a:lnTo>
                    <a:pt x="73025" y="204381"/>
                  </a:lnTo>
                  <a:lnTo>
                    <a:pt x="84759" y="186194"/>
                  </a:lnTo>
                  <a:lnTo>
                    <a:pt x="102285" y="173659"/>
                  </a:lnTo>
                  <a:lnTo>
                    <a:pt x="123939" y="168694"/>
                  </a:lnTo>
                  <a:lnTo>
                    <a:pt x="146405" y="172770"/>
                  </a:lnTo>
                  <a:lnTo>
                    <a:pt x="164820" y="184823"/>
                  </a:lnTo>
                  <a:lnTo>
                    <a:pt x="177279" y="202946"/>
                  </a:lnTo>
                  <a:lnTo>
                    <a:pt x="181851" y="225234"/>
                  </a:lnTo>
                  <a:lnTo>
                    <a:pt x="181851" y="250596"/>
                  </a:lnTo>
                  <a:lnTo>
                    <a:pt x="250596" y="250596"/>
                  </a:lnTo>
                  <a:lnTo>
                    <a:pt x="250596" y="150660"/>
                  </a:lnTo>
                  <a:lnTo>
                    <a:pt x="307149" y="150660"/>
                  </a:lnTo>
                  <a:lnTo>
                    <a:pt x="317017" y="148666"/>
                  </a:lnTo>
                  <a:lnTo>
                    <a:pt x="325081" y="143230"/>
                  </a:lnTo>
                  <a:lnTo>
                    <a:pt x="330517" y="135166"/>
                  </a:lnTo>
                  <a:lnTo>
                    <a:pt x="332511" y="125298"/>
                  </a:lnTo>
                  <a:close/>
                </a:path>
                <a:path w="532764" h="1161414">
                  <a:moveTo>
                    <a:pt x="437870" y="899731"/>
                  </a:moveTo>
                  <a:lnTo>
                    <a:pt x="432447" y="855294"/>
                  </a:lnTo>
                  <a:lnTo>
                    <a:pt x="416471" y="814971"/>
                  </a:lnTo>
                  <a:lnTo>
                    <a:pt x="391363" y="780288"/>
                  </a:lnTo>
                  <a:lnTo>
                    <a:pt x="358533" y="752792"/>
                  </a:lnTo>
                  <a:lnTo>
                    <a:pt x="341350" y="744550"/>
                  </a:lnTo>
                  <a:lnTo>
                    <a:pt x="341350" y="900239"/>
                  </a:lnTo>
                  <a:lnTo>
                    <a:pt x="338061" y="922312"/>
                  </a:lnTo>
                  <a:lnTo>
                    <a:pt x="328701" y="942073"/>
                  </a:lnTo>
                  <a:lnTo>
                    <a:pt x="314058" y="958303"/>
                  </a:lnTo>
                  <a:lnTo>
                    <a:pt x="294957" y="969822"/>
                  </a:lnTo>
                  <a:lnTo>
                    <a:pt x="273291" y="975233"/>
                  </a:lnTo>
                  <a:lnTo>
                    <a:pt x="251460" y="974128"/>
                  </a:lnTo>
                  <a:lnTo>
                    <a:pt x="212928" y="953516"/>
                  </a:lnTo>
                  <a:lnTo>
                    <a:pt x="192316" y="914984"/>
                  </a:lnTo>
                  <a:lnTo>
                    <a:pt x="191211" y="893152"/>
                  </a:lnTo>
                  <a:lnTo>
                    <a:pt x="196621" y="871486"/>
                  </a:lnTo>
                  <a:lnTo>
                    <a:pt x="208127" y="852373"/>
                  </a:lnTo>
                  <a:lnTo>
                    <a:pt x="224370" y="837742"/>
                  </a:lnTo>
                  <a:lnTo>
                    <a:pt x="244119" y="828382"/>
                  </a:lnTo>
                  <a:lnTo>
                    <a:pt x="266204" y="825093"/>
                  </a:lnTo>
                  <a:lnTo>
                    <a:pt x="295427" y="831024"/>
                  </a:lnTo>
                  <a:lnTo>
                    <a:pt x="319303" y="847140"/>
                  </a:lnTo>
                  <a:lnTo>
                    <a:pt x="335419" y="871016"/>
                  </a:lnTo>
                  <a:lnTo>
                    <a:pt x="341350" y="900239"/>
                  </a:lnTo>
                  <a:lnTo>
                    <a:pt x="341350" y="744550"/>
                  </a:lnTo>
                  <a:lnTo>
                    <a:pt x="319443" y="734021"/>
                  </a:lnTo>
                  <a:lnTo>
                    <a:pt x="275501" y="725487"/>
                  </a:lnTo>
                  <a:lnTo>
                    <a:pt x="224840" y="730300"/>
                  </a:lnTo>
                  <a:lnTo>
                    <a:pt x="178739" y="749223"/>
                  </a:lnTo>
                  <a:lnTo>
                    <a:pt x="140004" y="780567"/>
                  </a:lnTo>
                  <a:lnTo>
                    <a:pt x="111455" y="822667"/>
                  </a:lnTo>
                  <a:lnTo>
                    <a:pt x="96481" y="871296"/>
                  </a:lnTo>
                  <a:lnTo>
                    <a:pt x="96278" y="921131"/>
                  </a:lnTo>
                  <a:lnTo>
                    <a:pt x="110375" y="968933"/>
                  </a:lnTo>
                  <a:lnTo>
                    <a:pt x="138328" y="1011440"/>
                  </a:lnTo>
                  <a:lnTo>
                    <a:pt x="158216" y="1033856"/>
                  </a:lnTo>
                  <a:lnTo>
                    <a:pt x="176568" y="1055052"/>
                  </a:lnTo>
                  <a:lnTo>
                    <a:pt x="193687" y="1075601"/>
                  </a:lnTo>
                  <a:lnTo>
                    <a:pt x="211315" y="1097915"/>
                  </a:lnTo>
                  <a:lnTo>
                    <a:pt x="212293" y="1099197"/>
                  </a:lnTo>
                  <a:lnTo>
                    <a:pt x="213245" y="1100569"/>
                  </a:lnTo>
                  <a:lnTo>
                    <a:pt x="217741" y="1106424"/>
                  </a:lnTo>
                  <a:lnTo>
                    <a:pt x="222034" y="1112139"/>
                  </a:lnTo>
                  <a:lnTo>
                    <a:pt x="226174" y="1117765"/>
                  </a:lnTo>
                  <a:lnTo>
                    <a:pt x="230200" y="1123327"/>
                  </a:lnTo>
                  <a:lnTo>
                    <a:pt x="254800" y="1158036"/>
                  </a:lnTo>
                  <a:lnTo>
                    <a:pt x="260324" y="1160894"/>
                  </a:lnTo>
                  <a:lnTo>
                    <a:pt x="272084" y="1160894"/>
                  </a:lnTo>
                  <a:lnTo>
                    <a:pt x="277609" y="1158036"/>
                  </a:lnTo>
                  <a:lnTo>
                    <a:pt x="301231" y="1124673"/>
                  </a:lnTo>
                  <a:lnTo>
                    <a:pt x="306997" y="1116723"/>
                  </a:lnTo>
                  <a:lnTo>
                    <a:pt x="312813" y="1108837"/>
                  </a:lnTo>
                  <a:lnTo>
                    <a:pt x="318693" y="1100924"/>
                  </a:lnTo>
                  <a:lnTo>
                    <a:pt x="320040" y="1098943"/>
                  </a:lnTo>
                  <a:lnTo>
                    <a:pt x="321043" y="1097508"/>
                  </a:lnTo>
                  <a:lnTo>
                    <a:pt x="322059" y="1096213"/>
                  </a:lnTo>
                  <a:lnTo>
                    <a:pt x="337908" y="1075486"/>
                  </a:lnTo>
                  <a:lnTo>
                    <a:pt x="354418" y="1055281"/>
                  </a:lnTo>
                  <a:lnTo>
                    <a:pt x="371576" y="1035621"/>
                  </a:lnTo>
                  <a:lnTo>
                    <a:pt x="389369" y="1016495"/>
                  </a:lnTo>
                  <a:lnTo>
                    <a:pt x="409752" y="991222"/>
                  </a:lnTo>
                  <a:lnTo>
                    <a:pt x="418249" y="975233"/>
                  </a:lnTo>
                  <a:lnTo>
                    <a:pt x="424853" y="962787"/>
                  </a:lnTo>
                  <a:lnTo>
                    <a:pt x="434340" y="932027"/>
                  </a:lnTo>
                  <a:lnTo>
                    <a:pt x="437870" y="899731"/>
                  </a:lnTo>
                  <a:close/>
                </a:path>
                <a:path w="532764" h="1161414">
                  <a:moveTo>
                    <a:pt x="532396" y="281800"/>
                  </a:moveTo>
                  <a:lnTo>
                    <a:pt x="463651" y="281800"/>
                  </a:lnTo>
                  <a:lnTo>
                    <a:pt x="463651" y="306095"/>
                  </a:lnTo>
                  <a:lnTo>
                    <a:pt x="459371" y="328028"/>
                  </a:lnTo>
                  <a:lnTo>
                    <a:pt x="447636" y="346202"/>
                  </a:lnTo>
                  <a:lnTo>
                    <a:pt x="430110" y="358724"/>
                  </a:lnTo>
                  <a:lnTo>
                    <a:pt x="408457" y="363689"/>
                  </a:lnTo>
                  <a:lnTo>
                    <a:pt x="385991" y="359625"/>
                  </a:lnTo>
                  <a:lnTo>
                    <a:pt x="367576" y="347573"/>
                  </a:lnTo>
                  <a:lnTo>
                    <a:pt x="355117" y="329450"/>
                  </a:lnTo>
                  <a:lnTo>
                    <a:pt x="350545" y="307162"/>
                  </a:lnTo>
                  <a:lnTo>
                    <a:pt x="350545" y="281800"/>
                  </a:lnTo>
                  <a:lnTo>
                    <a:pt x="281800" y="281800"/>
                  </a:lnTo>
                  <a:lnTo>
                    <a:pt x="281800" y="381736"/>
                  </a:lnTo>
                  <a:lnTo>
                    <a:pt x="225856" y="381736"/>
                  </a:lnTo>
                  <a:lnTo>
                    <a:pt x="216077" y="383616"/>
                  </a:lnTo>
                  <a:lnTo>
                    <a:pt x="207924" y="388785"/>
                  </a:lnTo>
                  <a:lnTo>
                    <a:pt x="202247" y="396519"/>
                  </a:lnTo>
                  <a:lnTo>
                    <a:pt x="199898" y="406120"/>
                  </a:lnTo>
                  <a:lnTo>
                    <a:pt x="201612" y="416318"/>
                  </a:lnTo>
                  <a:lnTo>
                    <a:pt x="206997" y="424700"/>
                  </a:lnTo>
                  <a:lnTo>
                    <a:pt x="215163" y="430377"/>
                  </a:lnTo>
                  <a:lnTo>
                    <a:pt x="225234" y="432460"/>
                  </a:lnTo>
                  <a:lnTo>
                    <a:pt x="281800" y="432460"/>
                  </a:lnTo>
                  <a:lnTo>
                    <a:pt x="281800" y="532396"/>
                  </a:lnTo>
                  <a:lnTo>
                    <a:pt x="469519" y="532396"/>
                  </a:lnTo>
                  <a:lnTo>
                    <a:pt x="493991" y="527456"/>
                  </a:lnTo>
                  <a:lnTo>
                    <a:pt x="513981" y="513981"/>
                  </a:lnTo>
                  <a:lnTo>
                    <a:pt x="527456" y="493991"/>
                  </a:lnTo>
                  <a:lnTo>
                    <a:pt x="532396" y="469519"/>
                  </a:lnTo>
                  <a:lnTo>
                    <a:pt x="532396" y="281800"/>
                  </a:lnTo>
                  <a:close/>
                </a:path>
                <a:path w="532764" h="1161414">
                  <a:moveTo>
                    <a:pt x="532396" y="62877"/>
                  </a:moveTo>
                  <a:lnTo>
                    <a:pt x="527456" y="38404"/>
                  </a:lnTo>
                  <a:lnTo>
                    <a:pt x="513981" y="18415"/>
                  </a:lnTo>
                  <a:lnTo>
                    <a:pt x="493991" y="4940"/>
                  </a:lnTo>
                  <a:lnTo>
                    <a:pt x="469519" y="0"/>
                  </a:lnTo>
                  <a:lnTo>
                    <a:pt x="281800" y="0"/>
                  </a:lnTo>
                  <a:lnTo>
                    <a:pt x="281800" y="68745"/>
                  </a:lnTo>
                  <a:lnTo>
                    <a:pt x="306095" y="68745"/>
                  </a:lnTo>
                  <a:lnTo>
                    <a:pt x="328015" y="73025"/>
                  </a:lnTo>
                  <a:lnTo>
                    <a:pt x="346202" y="84759"/>
                  </a:lnTo>
                  <a:lnTo>
                    <a:pt x="358724" y="102285"/>
                  </a:lnTo>
                  <a:lnTo>
                    <a:pt x="363702" y="123939"/>
                  </a:lnTo>
                  <a:lnTo>
                    <a:pt x="359625" y="146405"/>
                  </a:lnTo>
                  <a:lnTo>
                    <a:pt x="347573" y="164820"/>
                  </a:lnTo>
                  <a:lnTo>
                    <a:pt x="329450" y="177279"/>
                  </a:lnTo>
                  <a:lnTo>
                    <a:pt x="307162" y="181851"/>
                  </a:lnTo>
                  <a:lnTo>
                    <a:pt x="281800" y="181851"/>
                  </a:lnTo>
                  <a:lnTo>
                    <a:pt x="281800" y="250596"/>
                  </a:lnTo>
                  <a:lnTo>
                    <a:pt x="381749" y="250596"/>
                  </a:lnTo>
                  <a:lnTo>
                    <a:pt x="381749" y="306539"/>
                  </a:lnTo>
                  <a:lnTo>
                    <a:pt x="383628" y="316318"/>
                  </a:lnTo>
                  <a:lnTo>
                    <a:pt x="388785" y="324472"/>
                  </a:lnTo>
                  <a:lnTo>
                    <a:pt x="396519" y="330149"/>
                  </a:lnTo>
                  <a:lnTo>
                    <a:pt x="406120" y="332498"/>
                  </a:lnTo>
                  <a:lnTo>
                    <a:pt x="416318" y="330784"/>
                  </a:lnTo>
                  <a:lnTo>
                    <a:pt x="424700" y="325399"/>
                  </a:lnTo>
                  <a:lnTo>
                    <a:pt x="430364" y="317233"/>
                  </a:lnTo>
                  <a:lnTo>
                    <a:pt x="432460" y="307162"/>
                  </a:lnTo>
                  <a:lnTo>
                    <a:pt x="432460" y="250596"/>
                  </a:lnTo>
                  <a:lnTo>
                    <a:pt x="532396" y="250596"/>
                  </a:lnTo>
                  <a:lnTo>
                    <a:pt x="532396" y="6287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75298" y="2664534"/>
              <a:ext cx="77673" cy="77695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5437365" y="2888817"/>
              <a:ext cx="483870" cy="926465"/>
            </a:xfrm>
            <a:custGeom>
              <a:avLst/>
              <a:gdLst/>
              <a:ahLst/>
              <a:cxnLst/>
              <a:rect l="l" t="t" r="r" b="b"/>
              <a:pathLst>
                <a:path w="483870" h="926464">
                  <a:moveTo>
                    <a:pt x="476415" y="84086"/>
                  </a:moveTo>
                  <a:lnTo>
                    <a:pt x="470217" y="58242"/>
                  </a:lnTo>
                  <a:lnTo>
                    <a:pt x="452437" y="35128"/>
                  </a:lnTo>
                  <a:lnTo>
                    <a:pt x="424307" y="15481"/>
                  </a:lnTo>
                  <a:lnTo>
                    <a:pt x="387007" y="0"/>
                  </a:lnTo>
                  <a:lnTo>
                    <a:pt x="380669" y="7797"/>
                  </a:lnTo>
                  <a:lnTo>
                    <a:pt x="374269" y="15811"/>
                  </a:lnTo>
                  <a:lnTo>
                    <a:pt x="367817" y="24079"/>
                  </a:lnTo>
                  <a:lnTo>
                    <a:pt x="361289" y="32664"/>
                  </a:lnTo>
                  <a:lnTo>
                    <a:pt x="360616" y="33426"/>
                  </a:lnTo>
                  <a:lnTo>
                    <a:pt x="357657" y="37680"/>
                  </a:lnTo>
                  <a:lnTo>
                    <a:pt x="352120" y="45110"/>
                  </a:lnTo>
                  <a:lnTo>
                    <a:pt x="346621" y="52565"/>
                  </a:lnTo>
                  <a:lnTo>
                    <a:pt x="341172" y="60109"/>
                  </a:lnTo>
                  <a:lnTo>
                    <a:pt x="321195" y="88341"/>
                  </a:lnTo>
                  <a:lnTo>
                    <a:pt x="312432" y="97993"/>
                  </a:lnTo>
                  <a:lnTo>
                    <a:pt x="301777" y="105206"/>
                  </a:lnTo>
                  <a:lnTo>
                    <a:pt x="289725" y="109728"/>
                  </a:lnTo>
                  <a:lnTo>
                    <a:pt x="276771" y="111290"/>
                  </a:lnTo>
                  <a:lnTo>
                    <a:pt x="263817" y="109728"/>
                  </a:lnTo>
                  <a:lnTo>
                    <a:pt x="251764" y="105206"/>
                  </a:lnTo>
                  <a:lnTo>
                    <a:pt x="241122" y="97993"/>
                  </a:lnTo>
                  <a:lnTo>
                    <a:pt x="232359" y="88341"/>
                  </a:lnTo>
                  <a:lnTo>
                    <a:pt x="210997" y="58242"/>
                  </a:lnTo>
                  <a:lnTo>
                    <a:pt x="207403" y="53251"/>
                  </a:lnTo>
                  <a:lnTo>
                    <a:pt x="203479" y="47917"/>
                  </a:lnTo>
                  <a:lnTo>
                    <a:pt x="199402" y="42506"/>
                  </a:lnTo>
                  <a:lnTo>
                    <a:pt x="195135" y="36957"/>
                  </a:lnTo>
                  <a:lnTo>
                    <a:pt x="192747" y="33718"/>
                  </a:lnTo>
                  <a:lnTo>
                    <a:pt x="185432" y="24295"/>
                  </a:lnTo>
                  <a:lnTo>
                    <a:pt x="178587" y="15735"/>
                  </a:lnTo>
                  <a:lnTo>
                    <a:pt x="172516" y="8305"/>
                  </a:lnTo>
                  <a:lnTo>
                    <a:pt x="165798" y="254"/>
                  </a:lnTo>
                  <a:lnTo>
                    <a:pt x="128790" y="15735"/>
                  </a:lnTo>
                  <a:lnTo>
                    <a:pt x="100876" y="35331"/>
                  </a:lnTo>
                  <a:lnTo>
                    <a:pt x="83248" y="58356"/>
                  </a:lnTo>
                  <a:lnTo>
                    <a:pt x="77114" y="84086"/>
                  </a:lnTo>
                  <a:lnTo>
                    <a:pt x="86956" y="116319"/>
                  </a:lnTo>
                  <a:lnTo>
                    <a:pt x="114604" y="143814"/>
                  </a:lnTo>
                  <a:lnTo>
                    <a:pt x="157314" y="165163"/>
                  </a:lnTo>
                  <a:lnTo>
                    <a:pt x="212293" y="178981"/>
                  </a:lnTo>
                  <a:lnTo>
                    <a:pt x="276758" y="183908"/>
                  </a:lnTo>
                  <a:lnTo>
                    <a:pt x="341236" y="178981"/>
                  </a:lnTo>
                  <a:lnTo>
                    <a:pt x="396214" y="165163"/>
                  </a:lnTo>
                  <a:lnTo>
                    <a:pt x="438924" y="143814"/>
                  </a:lnTo>
                  <a:lnTo>
                    <a:pt x="466585" y="116319"/>
                  </a:lnTo>
                  <a:lnTo>
                    <a:pt x="468122" y="111290"/>
                  </a:lnTo>
                  <a:lnTo>
                    <a:pt x="476415" y="84086"/>
                  </a:lnTo>
                  <a:close/>
                </a:path>
                <a:path w="483870" h="926464">
                  <a:moveTo>
                    <a:pt x="483374" y="821410"/>
                  </a:moveTo>
                  <a:lnTo>
                    <a:pt x="145097" y="821410"/>
                  </a:lnTo>
                  <a:lnTo>
                    <a:pt x="118160" y="817118"/>
                  </a:lnTo>
                  <a:lnTo>
                    <a:pt x="75298" y="786257"/>
                  </a:lnTo>
                  <a:lnTo>
                    <a:pt x="58661" y="746099"/>
                  </a:lnTo>
                  <a:lnTo>
                    <a:pt x="57708" y="734021"/>
                  </a:lnTo>
                  <a:lnTo>
                    <a:pt x="57708" y="575157"/>
                  </a:lnTo>
                  <a:lnTo>
                    <a:pt x="1181" y="763854"/>
                  </a:lnTo>
                  <a:lnTo>
                    <a:pt x="6578" y="803490"/>
                  </a:lnTo>
                  <a:lnTo>
                    <a:pt x="38277" y="828052"/>
                  </a:lnTo>
                  <a:lnTo>
                    <a:pt x="403098" y="925715"/>
                  </a:lnTo>
                  <a:lnTo>
                    <a:pt x="407593" y="926274"/>
                  </a:lnTo>
                  <a:lnTo>
                    <a:pt x="412026" y="926274"/>
                  </a:lnTo>
                  <a:lnTo>
                    <a:pt x="428840" y="923505"/>
                  </a:lnTo>
                  <a:lnTo>
                    <a:pt x="443674" y="915733"/>
                  </a:lnTo>
                  <a:lnTo>
                    <a:pt x="455269" y="903706"/>
                  </a:lnTo>
                  <a:lnTo>
                    <a:pt x="462381" y="888174"/>
                  </a:lnTo>
                  <a:lnTo>
                    <a:pt x="483374" y="82141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5288" y="3399798"/>
              <a:ext cx="93218" cy="93217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5525388" y="3330341"/>
              <a:ext cx="466090" cy="349885"/>
            </a:xfrm>
            <a:custGeom>
              <a:avLst/>
              <a:gdLst/>
              <a:ahLst/>
              <a:cxnLst/>
              <a:rect l="l" t="t" r="r" b="b"/>
              <a:pathLst>
                <a:path w="466089" h="349885">
                  <a:moveTo>
                    <a:pt x="407784" y="0"/>
                  </a:moveTo>
                  <a:lnTo>
                    <a:pt x="58254" y="0"/>
                  </a:lnTo>
                  <a:lnTo>
                    <a:pt x="35608" y="4585"/>
                  </a:lnTo>
                  <a:lnTo>
                    <a:pt x="17087" y="17083"/>
                  </a:lnTo>
                  <a:lnTo>
                    <a:pt x="4587" y="35602"/>
                  </a:lnTo>
                  <a:lnTo>
                    <a:pt x="0" y="58254"/>
                  </a:lnTo>
                  <a:lnTo>
                    <a:pt x="0" y="291312"/>
                  </a:lnTo>
                  <a:lnTo>
                    <a:pt x="4587" y="313966"/>
                  </a:lnTo>
                  <a:lnTo>
                    <a:pt x="17087" y="332490"/>
                  </a:lnTo>
                  <a:lnTo>
                    <a:pt x="35608" y="344992"/>
                  </a:lnTo>
                  <a:lnTo>
                    <a:pt x="58254" y="349580"/>
                  </a:lnTo>
                  <a:lnTo>
                    <a:pt x="407784" y="349580"/>
                  </a:lnTo>
                  <a:lnTo>
                    <a:pt x="430431" y="344992"/>
                  </a:lnTo>
                  <a:lnTo>
                    <a:pt x="448951" y="332490"/>
                  </a:lnTo>
                  <a:lnTo>
                    <a:pt x="461451" y="313966"/>
                  </a:lnTo>
                  <a:lnTo>
                    <a:pt x="466039" y="291312"/>
                  </a:lnTo>
                  <a:lnTo>
                    <a:pt x="466039" y="254952"/>
                  </a:lnTo>
                  <a:lnTo>
                    <a:pt x="46608" y="254952"/>
                  </a:lnTo>
                  <a:lnTo>
                    <a:pt x="46608" y="51815"/>
                  </a:lnTo>
                  <a:lnTo>
                    <a:pt x="51815" y="46596"/>
                  </a:lnTo>
                  <a:lnTo>
                    <a:pt x="463678" y="46596"/>
                  </a:lnTo>
                  <a:lnTo>
                    <a:pt x="461451" y="35602"/>
                  </a:lnTo>
                  <a:lnTo>
                    <a:pt x="448951" y="17083"/>
                  </a:lnTo>
                  <a:lnTo>
                    <a:pt x="430431" y="4585"/>
                  </a:lnTo>
                  <a:lnTo>
                    <a:pt x="407784" y="0"/>
                  </a:lnTo>
                  <a:close/>
                </a:path>
                <a:path w="466089" h="349885">
                  <a:moveTo>
                    <a:pt x="139804" y="178701"/>
                  </a:moveTo>
                  <a:lnTo>
                    <a:pt x="124422" y="181692"/>
                  </a:lnTo>
                  <a:lnTo>
                    <a:pt x="110921" y="190665"/>
                  </a:lnTo>
                  <a:lnTo>
                    <a:pt x="46608" y="254952"/>
                  </a:lnTo>
                  <a:lnTo>
                    <a:pt x="466039" y="254952"/>
                  </a:lnTo>
                  <a:lnTo>
                    <a:pt x="466039" y="218782"/>
                  </a:lnTo>
                  <a:lnTo>
                    <a:pt x="196900" y="218782"/>
                  </a:lnTo>
                  <a:lnTo>
                    <a:pt x="168706" y="190665"/>
                  </a:lnTo>
                  <a:lnTo>
                    <a:pt x="155191" y="181692"/>
                  </a:lnTo>
                  <a:lnTo>
                    <a:pt x="139804" y="178701"/>
                  </a:lnTo>
                  <a:close/>
                </a:path>
                <a:path w="466089" h="349885">
                  <a:moveTo>
                    <a:pt x="314578" y="100202"/>
                  </a:moveTo>
                  <a:lnTo>
                    <a:pt x="196900" y="218782"/>
                  </a:lnTo>
                  <a:lnTo>
                    <a:pt x="466039" y="218782"/>
                  </a:lnTo>
                  <a:lnTo>
                    <a:pt x="466039" y="200418"/>
                  </a:lnTo>
                  <a:lnTo>
                    <a:pt x="419430" y="200418"/>
                  </a:lnTo>
                  <a:lnTo>
                    <a:pt x="345820" y="114528"/>
                  </a:lnTo>
                  <a:lnTo>
                    <a:pt x="339357" y="108466"/>
                  </a:lnTo>
                  <a:lnTo>
                    <a:pt x="331828" y="104036"/>
                  </a:lnTo>
                  <a:lnTo>
                    <a:pt x="323486" y="101271"/>
                  </a:lnTo>
                  <a:lnTo>
                    <a:pt x="314578" y="100202"/>
                  </a:lnTo>
                  <a:close/>
                </a:path>
                <a:path w="466089" h="349885">
                  <a:moveTo>
                    <a:pt x="463678" y="46596"/>
                  </a:moveTo>
                  <a:lnTo>
                    <a:pt x="414210" y="46596"/>
                  </a:lnTo>
                  <a:lnTo>
                    <a:pt x="419430" y="51815"/>
                  </a:lnTo>
                  <a:lnTo>
                    <a:pt x="419430" y="200418"/>
                  </a:lnTo>
                  <a:lnTo>
                    <a:pt x="466039" y="200418"/>
                  </a:lnTo>
                  <a:lnTo>
                    <a:pt x="466039" y="58254"/>
                  </a:lnTo>
                  <a:lnTo>
                    <a:pt x="463678" y="46596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79982" y="2216976"/>
              <a:ext cx="84035" cy="116357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90428" y="2132261"/>
              <a:ext cx="84035" cy="201079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6400863" y="1805952"/>
              <a:ext cx="313055" cy="527685"/>
            </a:xfrm>
            <a:custGeom>
              <a:avLst/>
              <a:gdLst/>
              <a:ahLst/>
              <a:cxnLst/>
              <a:rect l="l" t="t" r="r" b="b"/>
              <a:pathLst>
                <a:path w="313054" h="527685">
                  <a:moveTo>
                    <a:pt x="84035" y="527392"/>
                  </a:moveTo>
                  <a:lnTo>
                    <a:pt x="82283" y="522439"/>
                  </a:lnTo>
                  <a:lnTo>
                    <a:pt x="81318" y="517118"/>
                  </a:lnTo>
                  <a:lnTo>
                    <a:pt x="81318" y="241604"/>
                  </a:lnTo>
                  <a:lnTo>
                    <a:pt x="58178" y="241604"/>
                  </a:lnTo>
                  <a:lnTo>
                    <a:pt x="35560" y="246176"/>
                  </a:lnTo>
                  <a:lnTo>
                    <a:pt x="17056" y="258660"/>
                  </a:lnTo>
                  <a:lnTo>
                    <a:pt x="4584" y="277152"/>
                  </a:lnTo>
                  <a:lnTo>
                    <a:pt x="0" y="299783"/>
                  </a:lnTo>
                  <a:lnTo>
                    <a:pt x="0" y="520306"/>
                  </a:lnTo>
                  <a:lnTo>
                    <a:pt x="7086" y="527392"/>
                  </a:lnTo>
                  <a:lnTo>
                    <a:pt x="84035" y="527392"/>
                  </a:lnTo>
                  <a:close/>
                </a:path>
                <a:path w="313054" h="527685">
                  <a:moveTo>
                    <a:pt x="312508" y="170091"/>
                  </a:moveTo>
                  <a:lnTo>
                    <a:pt x="311962" y="163690"/>
                  </a:lnTo>
                  <a:lnTo>
                    <a:pt x="308406" y="158889"/>
                  </a:lnTo>
                  <a:lnTo>
                    <a:pt x="192455" y="2374"/>
                  </a:lnTo>
                  <a:lnTo>
                    <a:pt x="187756" y="0"/>
                  </a:lnTo>
                  <a:lnTo>
                    <a:pt x="177723" y="0"/>
                  </a:lnTo>
                  <a:lnTo>
                    <a:pt x="173012" y="2374"/>
                  </a:lnTo>
                  <a:lnTo>
                    <a:pt x="53517" y="163690"/>
                  </a:lnTo>
                  <a:lnTo>
                    <a:pt x="52971" y="170091"/>
                  </a:lnTo>
                  <a:lnTo>
                    <a:pt x="58343" y="180759"/>
                  </a:lnTo>
                  <a:lnTo>
                    <a:pt x="63804" y="184124"/>
                  </a:lnTo>
                  <a:lnTo>
                    <a:pt x="110451" y="184124"/>
                  </a:lnTo>
                  <a:lnTo>
                    <a:pt x="110451" y="520306"/>
                  </a:lnTo>
                  <a:lnTo>
                    <a:pt x="117525" y="527380"/>
                  </a:lnTo>
                  <a:lnTo>
                    <a:pt x="247954" y="527380"/>
                  </a:lnTo>
                  <a:lnTo>
                    <a:pt x="255028" y="520306"/>
                  </a:lnTo>
                  <a:lnTo>
                    <a:pt x="255028" y="184124"/>
                  </a:lnTo>
                  <a:lnTo>
                    <a:pt x="301663" y="184124"/>
                  </a:lnTo>
                  <a:lnTo>
                    <a:pt x="307136" y="180759"/>
                  </a:lnTo>
                  <a:lnTo>
                    <a:pt x="312508" y="170091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6685" y="2947587"/>
              <a:ext cx="196735" cy="117106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6179972" y="2537713"/>
              <a:ext cx="532765" cy="389890"/>
            </a:xfrm>
            <a:custGeom>
              <a:avLst/>
              <a:gdLst/>
              <a:ahLst/>
              <a:cxnLst/>
              <a:rect l="l" t="t" r="r" b="b"/>
              <a:pathLst>
                <a:path w="532765" h="389889">
                  <a:moveTo>
                    <a:pt x="403377" y="189890"/>
                  </a:moveTo>
                  <a:lnTo>
                    <a:pt x="401904" y="182587"/>
                  </a:lnTo>
                  <a:lnTo>
                    <a:pt x="397891" y="176618"/>
                  </a:lnTo>
                  <a:lnTo>
                    <a:pt x="391922" y="172605"/>
                  </a:lnTo>
                  <a:lnTo>
                    <a:pt x="384619" y="171132"/>
                  </a:lnTo>
                  <a:lnTo>
                    <a:pt x="80378" y="171145"/>
                  </a:lnTo>
                  <a:lnTo>
                    <a:pt x="901" y="216801"/>
                  </a:lnTo>
                  <a:lnTo>
                    <a:pt x="0" y="218592"/>
                  </a:lnTo>
                  <a:lnTo>
                    <a:pt x="0" y="222402"/>
                  </a:lnTo>
                  <a:lnTo>
                    <a:pt x="49110" y="259613"/>
                  </a:lnTo>
                  <a:lnTo>
                    <a:pt x="80378" y="269862"/>
                  </a:lnTo>
                  <a:lnTo>
                    <a:pt x="384619" y="269862"/>
                  </a:lnTo>
                  <a:lnTo>
                    <a:pt x="391922" y="268389"/>
                  </a:lnTo>
                  <a:lnTo>
                    <a:pt x="397891" y="264363"/>
                  </a:lnTo>
                  <a:lnTo>
                    <a:pt x="401904" y="258406"/>
                  </a:lnTo>
                  <a:lnTo>
                    <a:pt x="403377" y="251104"/>
                  </a:lnTo>
                  <a:lnTo>
                    <a:pt x="403377" y="189890"/>
                  </a:lnTo>
                  <a:close/>
                </a:path>
                <a:path w="532765" h="389889">
                  <a:moveTo>
                    <a:pt x="460616" y="337464"/>
                  </a:moveTo>
                  <a:lnTo>
                    <a:pt x="459689" y="335648"/>
                  </a:lnTo>
                  <a:lnTo>
                    <a:pt x="458127" y="334505"/>
                  </a:lnTo>
                  <a:lnTo>
                    <a:pt x="410603" y="299567"/>
                  </a:lnTo>
                  <a:lnTo>
                    <a:pt x="403339" y="295071"/>
                  </a:lnTo>
                  <a:lnTo>
                    <a:pt x="395503" y="291795"/>
                  </a:lnTo>
                  <a:lnTo>
                    <a:pt x="387261" y="289788"/>
                  </a:lnTo>
                  <a:lnTo>
                    <a:pt x="378752" y="289115"/>
                  </a:lnTo>
                  <a:lnTo>
                    <a:pt x="91097" y="289115"/>
                  </a:lnTo>
                  <a:lnTo>
                    <a:pt x="83654" y="290614"/>
                  </a:lnTo>
                  <a:lnTo>
                    <a:pt x="77584" y="294716"/>
                  </a:lnTo>
                  <a:lnTo>
                    <a:pt x="73494" y="300786"/>
                  </a:lnTo>
                  <a:lnTo>
                    <a:pt x="71996" y="308229"/>
                  </a:lnTo>
                  <a:lnTo>
                    <a:pt x="71996" y="370586"/>
                  </a:lnTo>
                  <a:lnTo>
                    <a:pt x="73482" y="378002"/>
                  </a:lnTo>
                  <a:lnTo>
                    <a:pt x="77571" y="384073"/>
                  </a:lnTo>
                  <a:lnTo>
                    <a:pt x="83616" y="388162"/>
                  </a:lnTo>
                  <a:lnTo>
                    <a:pt x="91033" y="389686"/>
                  </a:lnTo>
                  <a:lnTo>
                    <a:pt x="378904" y="389686"/>
                  </a:lnTo>
                  <a:lnTo>
                    <a:pt x="459689" y="343166"/>
                  </a:lnTo>
                  <a:lnTo>
                    <a:pt x="460616" y="341350"/>
                  </a:lnTo>
                  <a:lnTo>
                    <a:pt x="460616" y="337464"/>
                  </a:lnTo>
                  <a:close/>
                </a:path>
                <a:path w="532765" h="389889">
                  <a:moveTo>
                    <a:pt x="532409" y="99644"/>
                  </a:moveTo>
                  <a:lnTo>
                    <a:pt x="531495" y="97828"/>
                  </a:lnTo>
                  <a:lnTo>
                    <a:pt x="529932" y="96685"/>
                  </a:lnTo>
                  <a:lnTo>
                    <a:pt x="482396" y="61747"/>
                  </a:lnTo>
                  <a:lnTo>
                    <a:pt x="475132" y="57251"/>
                  </a:lnTo>
                  <a:lnTo>
                    <a:pt x="467309" y="53975"/>
                  </a:lnTo>
                  <a:lnTo>
                    <a:pt x="459054" y="51981"/>
                  </a:lnTo>
                  <a:lnTo>
                    <a:pt x="450545" y="51295"/>
                  </a:lnTo>
                  <a:lnTo>
                    <a:pt x="295351" y="51295"/>
                  </a:lnTo>
                  <a:lnTo>
                    <a:pt x="295351" y="20269"/>
                  </a:lnTo>
                  <a:lnTo>
                    <a:pt x="293751" y="12382"/>
                  </a:lnTo>
                  <a:lnTo>
                    <a:pt x="289407" y="5943"/>
                  </a:lnTo>
                  <a:lnTo>
                    <a:pt x="282968" y="1600"/>
                  </a:lnTo>
                  <a:lnTo>
                    <a:pt x="275082" y="0"/>
                  </a:lnTo>
                  <a:lnTo>
                    <a:pt x="267182" y="1600"/>
                  </a:lnTo>
                  <a:lnTo>
                    <a:pt x="260743" y="5943"/>
                  </a:lnTo>
                  <a:lnTo>
                    <a:pt x="256387" y="12382"/>
                  </a:lnTo>
                  <a:lnTo>
                    <a:pt x="254800" y="20269"/>
                  </a:lnTo>
                  <a:lnTo>
                    <a:pt x="254800" y="51295"/>
                  </a:lnTo>
                  <a:lnTo>
                    <a:pt x="153987" y="51295"/>
                  </a:lnTo>
                  <a:lnTo>
                    <a:pt x="146545" y="52806"/>
                  </a:lnTo>
                  <a:lnTo>
                    <a:pt x="140474" y="56896"/>
                  </a:lnTo>
                  <a:lnTo>
                    <a:pt x="136385" y="62979"/>
                  </a:lnTo>
                  <a:lnTo>
                    <a:pt x="134886" y="70408"/>
                  </a:lnTo>
                  <a:lnTo>
                    <a:pt x="134886" y="132740"/>
                  </a:lnTo>
                  <a:lnTo>
                    <a:pt x="136385" y="140195"/>
                  </a:lnTo>
                  <a:lnTo>
                    <a:pt x="140474" y="146265"/>
                  </a:lnTo>
                  <a:lnTo>
                    <a:pt x="146545" y="150368"/>
                  </a:lnTo>
                  <a:lnTo>
                    <a:pt x="153987" y="151866"/>
                  </a:lnTo>
                  <a:lnTo>
                    <a:pt x="450545" y="151866"/>
                  </a:lnTo>
                  <a:lnTo>
                    <a:pt x="531495" y="105321"/>
                  </a:lnTo>
                  <a:lnTo>
                    <a:pt x="532409" y="103517"/>
                  </a:lnTo>
                  <a:lnTo>
                    <a:pt x="532409" y="9964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72769" y="3304494"/>
              <a:ext cx="138506" cy="166166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2467" y="3501854"/>
              <a:ext cx="169913" cy="138506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79986" y="3304496"/>
              <a:ext cx="161594" cy="166166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42463" y="3304496"/>
              <a:ext cx="169925" cy="166166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2464" y="3671538"/>
              <a:ext cx="169925" cy="165353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9987" y="3501850"/>
              <a:ext cx="161594" cy="138506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2774" y="3671538"/>
              <a:ext cx="138506" cy="165353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2769" y="3501854"/>
              <a:ext cx="138506" cy="138506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79993" y="3671538"/>
              <a:ext cx="161594" cy="165353"/>
            </a:xfrm>
            <a:prstGeom prst="rect">
              <a:avLst/>
            </a:prstGeom>
          </p:spPr>
        </p:pic>
      </p:grpSp>
      <p:sp>
        <p:nvSpPr>
          <p:cNvPr id="71" name="object 71" descr=""/>
          <p:cNvSpPr/>
          <p:nvPr/>
        </p:nvSpPr>
        <p:spPr>
          <a:xfrm>
            <a:off x="3904195" y="4352772"/>
            <a:ext cx="2985135" cy="2580640"/>
          </a:xfrm>
          <a:custGeom>
            <a:avLst/>
            <a:gdLst/>
            <a:ahLst/>
            <a:cxnLst/>
            <a:rect l="l" t="t" r="r" b="b"/>
            <a:pathLst>
              <a:path w="2985134" h="2580640">
                <a:moveTo>
                  <a:pt x="2984779" y="0"/>
                </a:moveTo>
                <a:lnTo>
                  <a:pt x="0" y="0"/>
                </a:lnTo>
                <a:lnTo>
                  <a:pt x="0" y="2580068"/>
                </a:lnTo>
                <a:lnTo>
                  <a:pt x="2984779" y="2580068"/>
                </a:lnTo>
                <a:lnTo>
                  <a:pt x="2984779" y="0"/>
                </a:lnTo>
                <a:close/>
              </a:path>
            </a:pathLst>
          </a:custGeom>
          <a:solidFill>
            <a:srgbClr val="ECF4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 txBox="1"/>
          <p:nvPr/>
        </p:nvSpPr>
        <p:spPr>
          <a:xfrm>
            <a:off x="3790321" y="4169747"/>
            <a:ext cx="2004060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135" b="1">
                <a:latin typeface="Arial Narrow"/>
                <a:cs typeface="Arial Narrow"/>
              </a:rPr>
              <a:t>What’s</a:t>
            </a:r>
            <a:r>
              <a:rPr dirty="0" sz="2150" spc="-90" b="1">
                <a:latin typeface="Arial Narrow"/>
                <a:cs typeface="Arial Narrow"/>
              </a:rPr>
              <a:t> </a:t>
            </a:r>
            <a:r>
              <a:rPr dirty="0" sz="2150" spc="-110" b="1">
                <a:latin typeface="Arial Narrow"/>
                <a:cs typeface="Arial Narrow"/>
              </a:rPr>
              <a:t>in</a:t>
            </a:r>
            <a:r>
              <a:rPr dirty="0" sz="2150" spc="-95" b="1">
                <a:latin typeface="Arial Narrow"/>
                <a:cs typeface="Arial Narrow"/>
              </a:rPr>
              <a:t> </a:t>
            </a:r>
            <a:r>
              <a:rPr dirty="0" sz="2150" spc="-75" b="1">
                <a:latin typeface="Arial Narrow"/>
                <a:cs typeface="Arial Narrow"/>
              </a:rPr>
              <a:t>our</a:t>
            </a:r>
            <a:r>
              <a:rPr dirty="0" sz="2150" spc="-95" b="1">
                <a:latin typeface="Arial Narrow"/>
                <a:cs typeface="Arial Narrow"/>
              </a:rPr>
              <a:t> </a:t>
            </a:r>
            <a:r>
              <a:rPr dirty="0" sz="2150" spc="-35" b="1">
                <a:latin typeface="Arial Narrow"/>
                <a:cs typeface="Arial Narrow"/>
              </a:rPr>
              <a:t>water?</a:t>
            </a:r>
            <a:endParaRPr sz="2150">
              <a:latin typeface="Arial Narrow"/>
              <a:cs typeface="Arial Narrow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3803027" y="4632617"/>
            <a:ext cx="2910840" cy="2141855"/>
            <a:chOff x="3803027" y="4632617"/>
            <a:chExt cx="2910840" cy="2141855"/>
          </a:xfrm>
        </p:grpSpPr>
        <p:pic>
          <p:nvPicPr>
            <p:cNvPr id="74" name="object 7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03027" y="4632617"/>
              <a:ext cx="1467091" cy="2141816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5447931" y="4686553"/>
              <a:ext cx="532765" cy="1161415"/>
            </a:xfrm>
            <a:custGeom>
              <a:avLst/>
              <a:gdLst/>
              <a:ahLst/>
              <a:cxnLst/>
              <a:rect l="l" t="t" r="r" b="b"/>
              <a:pathLst>
                <a:path w="532764" h="1161414">
                  <a:moveTo>
                    <a:pt x="250596" y="281800"/>
                  </a:moveTo>
                  <a:lnTo>
                    <a:pt x="150647" y="281800"/>
                  </a:lnTo>
                  <a:lnTo>
                    <a:pt x="150647" y="225856"/>
                  </a:lnTo>
                  <a:lnTo>
                    <a:pt x="148767" y="216090"/>
                  </a:lnTo>
                  <a:lnTo>
                    <a:pt x="143611" y="207924"/>
                  </a:lnTo>
                  <a:lnTo>
                    <a:pt x="135877" y="202247"/>
                  </a:lnTo>
                  <a:lnTo>
                    <a:pt x="126276" y="199898"/>
                  </a:lnTo>
                  <a:lnTo>
                    <a:pt x="116078" y="201625"/>
                  </a:lnTo>
                  <a:lnTo>
                    <a:pt x="107696" y="206997"/>
                  </a:lnTo>
                  <a:lnTo>
                    <a:pt x="102031" y="215163"/>
                  </a:lnTo>
                  <a:lnTo>
                    <a:pt x="99936" y="225234"/>
                  </a:lnTo>
                  <a:lnTo>
                    <a:pt x="99936" y="281800"/>
                  </a:lnTo>
                  <a:lnTo>
                    <a:pt x="0" y="281800"/>
                  </a:lnTo>
                  <a:lnTo>
                    <a:pt x="0" y="469519"/>
                  </a:lnTo>
                  <a:lnTo>
                    <a:pt x="4940" y="493991"/>
                  </a:lnTo>
                  <a:lnTo>
                    <a:pt x="18415" y="513981"/>
                  </a:lnTo>
                  <a:lnTo>
                    <a:pt x="38404" y="527456"/>
                  </a:lnTo>
                  <a:lnTo>
                    <a:pt x="62877" y="532396"/>
                  </a:lnTo>
                  <a:lnTo>
                    <a:pt x="250596" y="532396"/>
                  </a:lnTo>
                  <a:lnTo>
                    <a:pt x="250596" y="463651"/>
                  </a:lnTo>
                  <a:lnTo>
                    <a:pt x="226301" y="463651"/>
                  </a:lnTo>
                  <a:lnTo>
                    <a:pt x="204381" y="459371"/>
                  </a:lnTo>
                  <a:lnTo>
                    <a:pt x="186194" y="447636"/>
                  </a:lnTo>
                  <a:lnTo>
                    <a:pt x="173672" y="430110"/>
                  </a:lnTo>
                  <a:lnTo>
                    <a:pt x="168694" y="408457"/>
                  </a:lnTo>
                  <a:lnTo>
                    <a:pt x="172770" y="386003"/>
                  </a:lnTo>
                  <a:lnTo>
                    <a:pt x="184823" y="367576"/>
                  </a:lnTo>
                  <a:lnTo>
                    <a:pt x="202958" y="355130"/>
                  </a:lnTo>
                  <a:lnTo>
                    <a:pt x="225234" y="350545"/>
                  </a:lnTo>
                  <a:lnTo>
                    <a:pt x="250596" y="350545"/>
                  </a:lnTo>
                  <a:lnTo>
                    <a:pt x="250596" y="281800"/>
                  </a:lnTo>
                  <a:close/>
                </a:path>
                <a:path w="532764" h="1161414">
                  <a:moveTo>
                    <a:pt x="332511" y="125298"/>
                  </a:moveTo>
                  <a:lnTo>
                    <a:pt x="330517" y="115443"/>
                  </a:lnTo>
                  <a:lnTo>
                    <a:pt x="325081" y="107378"/>
                  </a:lnTo>
                  <a:lnTo>
                    <a:pt x="317017" y="101942"/>
                  </a:lnTo>
                  <a:lnTo>
                    <a:pt x="307149" y="99936"/>
                  </a:lnTo>
                  <a:lnTo>
                    <a:pt x="250596" y="99936"/>
                  </a:lnTo>
                  <a:lnTo>
                    <a:pt x="250596" y="0"/>
                  </a:lnTo>
                  <a:lnTo>
                    <a:pt x="62877" y="0"/>
                  </a:lnTo>
                  <a:lnTo>
                    <a:pt x="38404" y="4953"/>
                  </a:lnTo>
                  <a:lnTo>
                    <a:pt x="18415" y="18427"/>
                  </a:lnTo>
                  <a:lnTo>
                    <a:pt x="4940" y="38404"/>
                  </a:lnTo>
                  <a:lnTo>
                    <a:pt x="0" y="62877"/>
                  </a:lnTo>
                  <a:lnTo>
                    <a:pt x="0" y="250596"/>
                  </a:lnTo>
                  <a:lnTo>
                    <a:pt x="68732" y="250596"/>
                  </a:lnTo>
                  <a:lnTo>
                    <a:pt x="68732" y="226301"/>
                  </a:lnTo>
                  <a:lnTo>
                    <a:pt x="73025" y="204381"/>
                  </a:lnTo>
                  <a:lnTo>
                    <a:pt x="84759" y="186194"/>
                  </a:lnTo>
                  <a:lnTo>
                    <a:pt x="102285" y="173672"/>
                  </a:lnTo>
                  <a:lnTo>
                    <a:pt x="123939" y="168694"/>
                  </a:lnTo>
                  <a:lnTo>
                    <a:pt x="146405" y="172770"/>
                  </a:lnTo>
                  <a:lnTo>
                    <a:pt x="164820" y="184823"/>
                  </a:lnTo>
                  <a:lnTo>
                    <a:pt x="177279" y="202958"/>
                  </a:lnTo>
                  <a:lnTo>
                    <a:pt x="181851" y="225234"/>
                  </a:lnTo>
                  <a:lnTo>
                    <a:pt x="181851" y="250596"/>
                  </a:lnTo>
                  <a:lnTo>
                    <a:pt x="250596" y="250596"/>
                  </a:lnTo>
                  <a:lnTo>
                    <a:pt x="250596" y="150660"/>
                  </a:lnTo>
                  <a:lnTo>
                    <a:pt x="307149" y="150660"/>
                  </a:lnTo>
                  <a:lnTo>
                    <a:pt x="317017" y="148666"/>
                  </a:lnTo>
                  <a:lnTo>
                    <a:pt x="325081" y="143230"/>
                  </a:lnTo>
                  <a:lnTo>
                    <a:pt x="330517" y="135166"/>
                  </a:lnTo>
                  <a:lnTo>
                    <a:pt x="332511" y="125298"/>
                  </a:lnTo>
                  <a:close/>
                </a:path>
                <a:path w="532764" h="1161414">
                  <a:moveTo>
                    <a:pt x="437870" y="899744"/>
                  </a:moveTo>
                  <a:lnTo>
                    <a:pt x="432447" y="855294"/>
                  </a:lnTo>
                  <a:lnTo>
                    <a:pt x="420484" y="825106"/>
                  </a:lnTo>
                  <a:lnTo>
                    <a:pt x="416471" y="814971"/>
                  </a:lnTo>
                  <a:lnTo>
                    <a:pt x="391363" y="780288"/>
                  </a:lnTo>
                  <a:lnTo>
                    <a:pt x="358533" y="752805"/>
                  </a:lnTo>
                  <a:lnTo>
                    <a:pt x="341350" y="744550"/>
                  </a:lnTo>
                  <a:lnTo>
                    <a:pt x="341350" y="900252"/>
                  </a:lnTo>
                  <a:lnTo>
                    <a:pt x="338061" y="922324"/>
                  </a:lnTo>
                  <a:lnTo>
                    <a:pt x="328701" y="942073"/>
                  </a:lnTo>
                  <a:lnTo>
                    <a:pt x="314058" y="958303"/>
                  </a:lnTo>
                  <a:lnTo>
                    <a:pt x="294957" y="969835"/>
                  </a:lnTo>
                  <a:lnTo>
                    <a:pt x="273291" y="975233"/>
                  </a:lnTo>
                  <a:lnTo>
                    <a:pt x="251460" y="974128"/>
                  </a:lnTo>
                  <a:lnTo>
                    <a:pt x="212928" y="953528"/>
                  </a:lnTo>
                  <a:lnTo>
                    <a:pt x="192316" y="914984"/>
                  </a:lnTo>
                  <a:lnTo>
                    <a:pt x="191211" y="893152"/>
                  </a:lnTo>
                  <a:lnTo>
                    <a:pt x="196621" y="871499"/>
                  </a:lnTo>
                  <a:lnTo>
                    <a:pt x="208127" y="852373"/>
                  </a:lnTo>
                  <a:lnTo>
                    <a:pt x="224370" y="837742"/>
                  </a:lnTo>
                  <a:lnTo>
                    <a:pt x="244119" y="828382"/>
                  </a:lnTo>
                  <a:lnTo>
                    <a:pt x="266204" y="825106"/>
                  </a:lnTo>
                  <a:lnTo>
                    <a:pt x="295427" y="831037"/>
                  </a:lnTo>
                  <a:lnTo>
                    <a:pt x="319303" y="847140"/>
                  </a:lnTo>
                  <a:lnTo>
                    <a:pt x="335419" y="871016"/>
                  </a:lnTo>
                  <a:lnTo>
                    <a:pt x="341350" y="900252"/>
                  </a:lnTo>
                  <a:lnTo>
                    <a:pt x="341350" y="744550"/>
                  </a:lnTo>
                  <a:lnTo>
                    <a:pt x="319443" y="734021"/>
                  </a:lnTo>
                  <a:lnTo>
                    <a:pt x="275501" y="725500"/>
                  </a:lnTo>
                  <a:lnTo>
                    <a:pt x="224840" y="730300"/>
                  </a:lnTo>
                  <a:lnTo>
                    <a:pt x="178739" y="749223"/>
                  </a:lnTo>
                  <a:lnTo>
                    <a:pt x="140004" y="780567"/>
                  </a:lnTo>
                  <a:lnTo>
                    <a:pt x="111455" y="822680"/>
                  </a:lnTo>
                  <a:lnTo>
                    <a:pt x="96481" y="871296"/>
                  </a:lnTo>
                  <a:lnTo>
                    <a:pt x="96278" y="921131"/>
                  </a:lnTo>
                  <a:lnTo>
                    <a:pt x="110375" y="968933"/>
                  </a:lnTo>
                  <a:lnTo>
                    <a:pt x="138328" y="1011453"/>
                  </a:lnTo>
                  <a:lnTo>
                    <a:pt x="158216" y="1033856"/>
                  </a:lnTo>
                  <a:lnTo>
                    <a:pt x="176568" y="1055052"/>
                  </a:lnTo>
                  <a:lnTo>
                    <a:pt x="193687" y="1075601"/>
                  </a:lnTo>
                  <a:lnTo>
                    <a:pt x="211315" y="1097927"/>
                  </a:lnTo>
                  <a:lnTo>
                    <a:pt x="212293" y="1099210"/>
                  </a:lnTo>
                  <a:lnTo>
                    <a:pt x="213245" y="1100582"/>
                  </a:lnTo>
                  <a:lnTo>
                    <a:pt x="217741" y="1106424"/>
                  </a:lnTo>
                  <a:lnTo>
                    <a:pt x="222034" y="1112139"/>
                  </a:lnTo>
                  <a:lnTo>
                    <a:pt x="226174" y="1117765"/>
                  </a:lnTo>
                  <a:lnTo>
                    <a:pt x="230200" y="1123340"/>
                  </a:lnTo>
                  <a:lnTo>
                    <a:pt x="254800" y="1158049"/>
                  </a:lnTo>
                  <a:lnTo>
                    <a:pt x="260324" y="1160907"/>
                  </a:lnTo>
                  <a:lnTo>
                    <a:pt x="272084" y="1160907"/>
                  </a:lnTo>
                  <a:lnTo>
                    <a:pt x="277609" y="1158049"/>
                  </a:lnTo>
                  <a:lnTo>
                    <a:pt x="301231" y="1124673"/>
                  </a:lnTo>
                  <a:lnTo>
                    <a:pt x="306997" y="1116723"/>
                  </a:lnTo>
                  <a:lnTo>
                    <a:pt x="312813" y="1108837"/>
                  </a:lnTo>
                  <a:lnTo>
                    <a:pt x="318693" y="1100937"/>
                  </a:lnTo>
                  <a:lnTo>
                    <a:pt x="320040" y="1098956"/>
                  </a:lnTo>
                  <a:lnTo>
                    <a:pt x="321043" y="1097521"/>
                  </a:lnTo>
                  <a:lnTo>
                    <a:pt x="322059" y="1096225"/>
                  </a:lnTo>
                  <a:lnTo>
                    <a:pt x="337908" y="1075486"/>
                  </a:lnTo>
                  <a:lnTo>
                    <a:pt x="354418" y="1055281"/>
                  </a:lnTo>
                  <a:lnTo>
                    <a:pt x="371576" y="1035621"/>
                  </a:lnTo>
                  <a:lnTo>
                    <a:pt x="389369" y="1016508"/>
                  </a:lnTo>
                  <a:lnTo>
                    <a:pt x="409752" y="991222"/>
                  </a:lnTo>
                  <a:lnTo>
                    <a:pt x="418249" y="975233"/>
                  </a:lnTo>
                  <a:lnTo>
                    <a:pt x="424853" y="962787"/>
                  </a:lnTo>
                  <a:lnTo>
                    <a:pt x="434340" y="932027"/>
                  </a:lnTo>
                  <a:lnTo>
                    <a:pt x="437870" y="899744"/>
                  </a:lnTo>
                  <a:close/>
                </a:path>
                <a:path w="532764" h="1161414">
                  <a:moveTo>
                    <a:pt x="532396" y="281800"/>
                  </a:moveTo>
                  <a:lnTo>
                    <a:pt x="463651" y="281800"/>
                  </a:lnTo>
                  <a:lnTo>
                    <a:pt x="463651" y="306095"/>
                  </a:lnTo>
                  <a:lnTo>
                    <a:pt x="459371" y="328028"/>
                  </a:lnTo>
                  <a:lnTo>
                    <a:pt x="447636" y="346202"/>
                  </a:lnTo>
                  <a:lnTo>
                    <a:pt x="430110" y="358736"/>
                  </a:lnTo>
                  <a:lnTo>
                    <a:pt x="408457" y="363702"/>
                  </a:lnTo>
                  <a:lnTo>
                    <a:pt x="385991" y="359638"/>
                  </a:lnTo>
                  <a:lnTo>
                    <a:pt x="367576" y="347573"/>
                  </a:lnTo>
                  <a:lnTo>
                    <a:pt x="355117" y="329450"/>
                  </a:lnTo>
                  <a:lnTo>
                    <a:pt x="350545" y="307162"/>
                  </a:lnTo>
                  <a:lnTo>
                    <a:pt x="350545" y="281800"/>
                  </a:lnTo>
                  <a:lnTo>
                    <a:pt x="281800" y="281800"/>
                  </a:lnTo>
                  <a:lnTo>
                    <a:pt x="281800" y="381736"/>
                  </a:lnTo>
                  <a:lnTo>
                    <a:pt x="225856" y="381736"/>
                  </a:lnTo>
                  <a:lnTo>
                    <a:pt x="216077" y="383616"/>
                  </a:lnTo>
                  <a:lnTo>
                    <a:pt x="207924" y="388785"/>
                  </a:lnTo>
                  <a:lnTo>
                    <a:pt x="202247" y="396519"/>
                  </a:lnTo>
                  <a:lnTo>
                    <a:pt x="199898" y="406120"/>
                  </a:lnTo>
                  <a:lnTo>
                    <a:pt x="201612" y="416318"/>
                  </a:lnTo>
                  <a:lnTo>
                    <a:pt x="206997" y="424700"/>
                  </a:lnTo>
                  <a:lnTo>
                    <a:pt x="215163" y="430377"/>
                  </a:lnTo>
                  <a:lnTo>
                    <a:pt x="225234" y="432460"/>
                  </a:lnTo>
                  <a:lnTo>
                    <a:pt x="281800" y="432460"/>
                  </a:lnTo>
                  <a:lnTo>
                    <a:pt x="281800" y="532396"/>
                  </a:lnTo>
                  <a:lnTo>
                    <a:pt x="469519" y="532396"/>
                  </a:lnTo>
                  <a:lnTo>
                    <a:pt x="493991" y="527456"/>
                  </a:lnTo>
                  <a:lnTo>
                    <a:pt x="513981" y="513981"/>
                  </a:lnTo>
                  <a:lnTo>
                    <a:pt x="527456" y="493991"/>
                  </a:lnTo>
                  <a:lnTo>
                    <a:pt x="532396" y="469519"/>
                  </a:lnTo>
                  <a:lnTo>
                    <a:pt x="532396" y="281800"/>
                  </a:lnTo>
                  <a:close/>
                </a:path>
                <a:path w="532764" h="1161414">
                  <a:moveTo>
                    <a:pt x="532396" y="62877"/>
                  </a:moveTo>
                  <a:lnTo>
                    <a:pt x="527456" y="38404"/>
                  </a:lnTo>
                  <a:lnTo>
                    <a:pt x="513981" y="18415"/>
                  </a:lnTo>
                  <a:lnTo>
                    <a:pt x="493991" y="4940"/>
                  </a:lnTo>
                  <a:lnTo>
                    <a:pt x="469519" y="0"/>
                  </a:lnTo>
                  <a:lnTo>
                    <a:pt x="281800" y="0"/>
                  </a:lnTo>
                  <a:lnTo>
                    <a:pt x="281800" y="68745"/>
                  </a:lnTo>
                  <a:lnTo>
                    <a:pt x="306095" y="68745"/>
                  </a:lnTo>
                  <a:lnTo>
                    <a:pt x="328015" y="73025"/>
                  </a:lnTo>
                  <a:lnTo>
                    <a:pt x="346202" y="84759"/>
                  </a:lnTo>
                  <a:lnTo>
                    <a:pt x="358724" y="102285"/>
                  </a:lnTo>
                  <a:lnTo>
                    <a:pt x="363702" y="123939"/>
                  </a:lnTo>
                  <a:lnTo>
                    <a:pt x="359625" y="146405"/>
                  </a:lnTo>
                  <a:lnTo>
                    <a:pt x="347573" y="164820"/>
                  </a:lnTo>
                  <a:lnTo>
                    <a:pt x="329450" y="177279"/>
                  </a:lnTo>
                  <a:lnTo>
                    <a:pt x="307162" y="181851"/>
                  </a:lnTo>
                  <a:lnTo>
                    <a:pt x="281800" y="181851"/>
                  </a:lnTo>
                  <a:lnTo>
                    <a:pt x="281800" y="250596"/>
                  </a:lnTo>
                  <a:lnTo>
                    <a:pt x="381749" y="250596"/>
                  </a:lnTo>
                  <a:lnTo>
                    <a:pt x="381749" y="306539"/>
                  </a:lnTo>
                  <a:lnTo>
                    <a:pt x="383628" y="316318"/>
                  </a:lnTo>
                  <a:lnTo>
                    <a:pt x="388785" y="324472"/>
                  </a:lnTo>
                  <a:lnTo>
                    <a:pt x="396519" y="330149"/>
                  </a:lnTo>
                  <a:lnTo>
                    <a:pt x="406120" y="332498"/>
                  </a:lnTo>
                  <a:lnTo>
                    <a:pt x="416318" y="330784"/>
                  </a:lnTo>
                  <a:lnTo>
                    <a:pt x="424700" y="325399"/>
                  </a:lnTo>
                  <a:lnTo>
                    <a:pt x="430364" y="317233"/>
                  </a:lnTo>
                  <a:lnTo>
                    <a:pt x="432460" y="307162"/>
                  </a:lnTo>
                  <a:lnTo>
                    <a:pt x="432460" y="250596"/>
                  </a:lnTo>
                  <a:lnTo>
                    <a:pt x="532396" y="250596"/>
                  </a:lnTo>
                  <a:lnTo>
                    <a:pt x="532396" y="6287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75298" y="5548135"/>
              <a:ext cx="77673" cy="77695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5437365" y="5772416"/>
              <a:ext cx="483870" cy="926465"/>
            </a:xfrm>
            <a:custGeom>
              <a:avLst/>
              <a:gdLst/>
              <a:ahLst/>
              <a:cxnLst/>
              <a:rect l="l" t="t" r="r" b="b"/>
              <a:pathLst>
                <a:path w="483870" h="926465">
                  <a:moveTo>
                    <a:pt x="476415" y="84086"/>
                  </a:moveTo>
                  <a:lnTo>
                    <a:pt x="470217" y="58242"/>
                  </a:lnTo>
                  <a:lnTo>
                    <a:pt x="452437" y="35140"/>
                  </a:lnTo>
                  <a:lnTo>
                    <a:pt x="424307" y="15481"/>
                  </a:lnTo>
                  <a:lnTo>
                    <a:pt x="387007" y="0"/>
                  </a:lnTo>
                  <a:lnTo>
                    <a:pt x="380669" y="7797"/>
                  </a:lnTo>
                  <a:lnTo>
                    <a:pt x="374269" y="15811"/>
                  </a:lnTo>
                  <a:lnTo>
                    <a:pt x="367817" y="24091"/>
                  </a:lnTo>
                  <a:lnTo>
                    <a:pt x="361289" y="32664"/>
                  </a:lnTo>
                  <a:lnTo>
                    <a:pt x="360616" y="33426"/>
                  </a:lnTo>
                  <a:lnTo>
                    <a:pt x="357657" y="37680"/>
                  </a:lnTo>
                  <a:lnTo>
                    <a:pt x="352120" y="45123"/>
                  </a:lnTo>
                  <a:lnTo>
                    <a:pt x="346621" y="52565"/>
                  </a:lnTo>
                  <a:lnTo>
                    <a:pt x="341172" y="60109"/>
                  </a:lnTo>
                  <a:lnTo>
                    <a:pt x="321195" y="88341"/>
                  </a:lnTo>
                  <a:lnTo>
                    <a:pt x="312432" y="98005"/>
                  </a:lnTo>
                  <a:lnTo>
                    <a:pt x="301777" y="105219"/>
                  </a:lnTo>
                  <a:lnTo>
                    <a:pt x="289725" y="109728"/>
                  </a:lnTo>
                  <a:lnTo>
                    <a:pt x="276771" y="111290"/>
                  </a:lnTo>
                  <a:lnTo>
                    <a:pt x="263817" y="109728"/>
                  </a:lnTo>
                  <a:lnTo>
                    <a:pt x="251764" y="105219"/>
                  </a:lnTo>
                  <a:lnTo>
                    <a:pt x="241122" y="98005"/>
                  </a:lnTo>
                  <a:lnTo>
                    <a:pt x="232359" y="88341"/>
                  </a:lnTo>
                  <a:lnTo>
                    <a:pt x="210997" y="58242"/>
                  </a:lnTo>
                  <a:lnTo>
                    <a:pt x="207403" y="53251"/>
                  </a:lnTo>
                  <a:lnTo>
                    <a:pt x="203479" y="47917"/>
                  </a:lnTo>
                  <a:lnTo>
                    <a:pt x="199402" y="42506"/>
                  </a:lnTo>
                  <a:lnTo>
                    <a:pt x="195135" y="36957"/>
                  </a:lnTo>
                  <a:lnTo>
                    <a:pt x="192747" y="33718"/>
                  </a:lnTo>
                  <a:lnTo>
                    <a:pt x="185432" y="24295"/>
                  </a:lnTo>
                  <a:lnTo>
                    <a:pt x="178587" y="15735"/>
                  </a:lnTo>
                  <a:lnTo>
                    <a:pt x="172516" y="8305"/>
                  </a:lnTo>
                  <a:lnTo>
                    <a:pt x="165798" y="254"/>
                  </a:lnTo>
                  <a:lnTo>
                    <a:pt x="128790" y="15735"/>
                  </a:lnTo>
                  <a:lnTo>
                    <a:pt x="100876" y="35344"/>
                  </a:lnTo>
                  <a:lnTo>
                    <a:pt x="83248" y="58356"/>
                  </a:lnTo>
                  <a:lnTo>
                    <a:pt x="77114" y="84086"/>
                  </a:lnTo>
                  <a:lnTo>
                    <a:pt x="86956" y="116319"/>
                  </a:lnTo>
                  <a:lnTo>
                    <a:pt x="114604" y="143814"/>
                  </a:lnTo>
                  <a:lnTo>
                    <a:pt x="157314" y="165163"/>
                  </a:lnTo>
                  <a:lnTo>
                    <a:pt x="212293" y="178993"/>
                  </a:lnTo>
                  <a:lnTo>
                    <a:pt x="276758" y="183908"/>
                  </a:lnTo>
                  <a:lnTo>
                    <a:pt x="341236" y="178993"/>
                  </a:lnTo>
                  <a:lnTo>
                    <a:pt x="396214" y="165163"/>
                  </a:lnTo>
                  <a:lnTo>
                    <a:pt x="438924" y="143814"/>
                  </a:lnTo>
                  <a:lnTo>
                    <a:pt x="466585" y="116319"/>
                  </a:lnTo>
                  <a:lnTo>
                    <a:pt x="468122" y="111290"/>
                  </a:lnTo>
                  <a:lnTo>
                    <a:pt x="476415" y="84086"/>
                  </a:lnTo>
                  <a:close/>
                </a:path>
                <a:path w="483870" h="926465">
                  <a:moveTo>
                    <a:pt x="483374" y="821410"/>
                  </a:moveTo>
                  <a:lnTo>
                    <a:pt x="145097" y="821410"/>
                  </a:lnTo>
                  <a:lnTo>
                    <a:pt x="118160" y="817118"/>
                  </a:lnTo>
                  <a:lnTo>
                    <a:pt x="75298" y="786257"/>
                  </a:lnTo>
                  <a:lnTo>
                    <a:pt x="58661" y="746099"/>
                  </a:lnTo>
                  <a:lnTo>
                    <a:pt x="57708" y="734021"/>
                  </a:lnTo>
                  <a:lnTo>
                    <a:pt x="57708" y="575157"/>
                  </a:lnTo>
                  <a:lnTo>
                    <a:pt x="1181" y="763854"/>
                  </a:lnTo>
                  <a:lnTo>
                    <a:pt x="6578" y="803490"/>
                  </a:lnTo>
                  <a:lnTo>
                    <a:pt x="38277" y="828052"/>
                  </a:lnTo>
                  <a:lnTo>
                    <a:pt x="403098" y="925715"/>
                  </a:lnTo>
                  <a:lnTo>
                    <a:pt x="407593" y="926274"/>
                  </a:lnTo>
                  <a:lnTo>
                    <a:pt x="412026" y="926274"/>
                  </a:lnTo>
                  <a:lnTo>
                    <a:pt x="428840" y="923518"/>
                  </a:lnTo>
                  <a:lnTo>
                    <a:pt x="443674" y="915733"/>
                  </a:lnTo>
                  <a:lnTo>
                    <a:pt x="455269" y="903706"/>
                  </a:lnTo>
                  <a:lnTo>
                    <a:pt x="462381" y="888174"/>
                  </a:lnTo>
                  <a:lnTo>
                    <a:pt x="483374" y="82141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5288" y="6283398"/>
              <a:ext cx="93218" cy="93218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5525388" y="6213941"/>
              <a:ext cx="466090" cy="349885"/>
            </a:xfrm>
            <a:custGeom>
              <a:avLst/>
              <a:gdLst/>
              <a:ahLst/>
              <a:cxnLst/>
              <a:rect l="l" t="t" r="r" b="b"/>
              <a:pathLst>
                <a:path w="466089" h="349884">
                  <a:moveTo>
                    <a:pt x="407784" y="0"/>
                  </a:moveTo>
                  <a:lnTo>
                    <a:pt x="58254" y="0"/>
                  </a:lnTo>
                  <a:lnTo>
                    <a:pt x="35608" y="4585"/>
                  </a:lnTo>
                  <a:lnTo>
                    <a:pt x="17087" y="17083"/>
                  </a:lnTo>
                  <a:lnTo>
                    <a:pt x="4587" y="35602"/>
                  </a:lnTo>
                  <a:lnTo>
                    <a:pt x="0" y="58254"/>
                  </a:lnTo>
                  <a:lnTo>
                    <a:pt x="0" y="291312"/>
                  </a:lnTo>
                  <a:lnTo>
                    <a:pt x="4587" y="313966"/>
                  </a:lnTo>
                  <a:lnTo>
                    <a:pt x="17087" y="332490"/>
                  </a:lnTo>
                  <a:lnTo>
                    <a:pt x="35608" y="344992"/>
                  </a:lnTo>
                  <a:lnTo>
                    <a:pt x="58254" y="349580"/>
                  </a:lnTo>
                  <a:lnTo>
                    <a:pt x="407784" y="349580"/>
                  </a:lnTo>
                  <a:lnTo>
                    <a:pt x="430431" y="344992"/>
                  </a:lnTo>
                  <a:lnTo>
                    <a:pt x="448951" y="332490"/>
                  </a:lnTo>
                  <a:lnTo>
                    <a:pt x="461451" y="313966"/>
                  </a:lnTo>
                  <a:lnTo>
                    <a:pt x="466039" y="291312"/>
                  </a:lnTo>
                  <a:lnTo>
                    <a:pt x="466039" y="254952"/>
                  </a:lnTo>
                  <a:lnTo>
                    <a:pt x="46608" y="254952"/>
                  </a:lnTo>
                  <a:lnTo>
                    <a:pt x="46608" y="51816"/>
                  </a:lnTo>
                  <a:lnTo>
                    <a:pt x="51815" y="46596"/>
                  </a:lnTo>
                  <a:lnTo>
                    <a:pt x="463678" y="46596"/>
                  </a:lnTo>
                  <a:lnTo>
                    <a:pt x="461451" y="35602"/>
                  </a:lnTo>
                  <a:lnTo>
                    <a:pt x="448951" y="17083"/>
                  </a:lnTo>
                  <a:lnTo>
                    <a:pt x="430431" y="4585"/>
                  </a:lnTo>
                  <a:lnTo>
                    <a:pt x="407784" y="0"/>
                  </a:lnTo>
                  <a:close/>
                </a:path>
                <a:path w="466089" h="349884">
                  <a:moveTo>
                    <a:pt x="139804" y="178701"/>
                  </a:moveTo>
                  <a:lnTo>
                    <a:pt x="124422" y="181692"/>
                  </a:lnTo>
                  <a:lnTo>
                    <a:pt x="110921" y="190665"/>
                  </a:lnTo>
                  <a:lnTo>
                    <a:pt x="46608" y="254952"/>
                  </a:lnTo>
                  <a:lnTo>
                    <a:pt x="466039" y="254952"/>
                  </a:lnTo>
                  <a:lnTo>
                    <a:pt x="466039" y="218782"/>
                  </a:lnTo>
                  <a:lnTo>
                    <a:pt x="196900" y="218782"/>
                  </a:lnTo>
                  <a:lnTo>
                    <a:pt x="168706" y="190665"/>
                  </a:lnTo>
                  <a:lnTo>
                    <a:pt x="155191" y="181692"/>
                  </a:lnTo>
                  <a:lnTo>
                    <a:pt x="139804" y="178701"/>
                  </a:lnTo>
                  <a:close/>
                </a:path>
                <a:path w="466089" h="349884">
                  <a:moveTo>
                    <a:pt x="314578" y="100203"/>
                  </a:moveTo>
                  <a:lnTo>
                    <a:pt x="196900" y="218782"/>
                  </a:lnTo>
                  <a:lnTo>
                    <a:pt x="466039" y="218782"/>
                  </a:lnTo>
                  <a:lnTo>
                    <a:pt x="466039" y="200418"/>
                  </a:lnTo>
                  <a:lnTo>
                    <a:pt x="419430" y="200418"/>
                  </a:lnTo>
                  <a:lnTo>
                    <a:pt x="345820" y="114528"/>
                  </a:lnTo>
                  <a:lnTo>
                    <a:pt x="339357" y="108466"/>
                  </a:lnTo>
                  <a:lnTo>
                    <a:pt x="331828" y="104036"/>
                  </a:lnTo>
                  <a:lnTo>
                    <a:pt x="323486" y="101271"/>
                  </a:lnTo>
                  <a:lnTo>
                    <a:pt x="314578" y="100203"/>
                  </a:lnTo>
                  <a:close/>
                </a:path>
                <a:path w="466089" h="349884">
                  <a:moveTo>
                    <a:pt x="463678" y="46596"/>
                  </a:moveTo>
                  <a:lnTo>
                    <a:pt x="414210" y="46596"/>
                  </a:lnTo>
                  <a:lnTo>
                    <a:pt x="419430" y="51816"/>
                  </a:lnTo>
                  <a:lnTo>
                    <a:pt x="419430" y="200418"/>
                  </a:lnTo>
                  <a:lnTo>
                    <a:pt x="466039" y="200418"/>
                  </a:lnTo>
                  <a:lnTo>
                    <a:pt x="466039" y="58254"/>
                  </a:lnTo>
                  <a:lnTo>
                    <a:pt x="463678" y="46596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79982" y="5100577"/>
              <a:ext cx="84035" cy="116357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90428" y="5015862"/>
              <a:ext cx="84035" cy="201079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6400863" y="4689563"/>
              <a:ext cx="313055" cy="527685"/>
            </a:xfrm>
            <a:custGeom>
              <a:avLst/>
              <a:gdLst/>
              <a:ahLst/>
              <a:cxnLst/>
              <a:rect l="l" t="t" r="r" b="b"/>
              <a:pathLst>
                <a:path w="313054" h="527685">
                  <a:moveTo>
                    <a:pt x="84035" y="527380"/>
                  </a:moveTo>
                  <a:lnTo>
                    <a:pt x="82283" y="522427"/>
                  </a:lnTo>
                  <a:lnTo>
                    <a:pt x="81318" y="517105"/>
                  </a:lnTo>
                  <a:lnTo>
                    <a:pt x="81318" y="241592"/>
                  </a:lnTo>
                  <a:lnTo>
                    <a:pt x="58178" y="241592"/>
                  </a:lnTo>
                  <a:lnTo>
                    <a:pt x="35560" y="246164"/>
                  </a:lnTo>
                  <a:lnTo>
                    <a:pt x="17056" y="258648"/>
                  </a:lnTo>
                  <a:lnTo>
                    <a:pt x="4584" y="277139"/>
                  </a:lnTo>
                  <a:lnTo>
                    <a:pt x="0" y="299770"/>
                  </a:lnTo>
                  <a:lnTo>
                    <a:pt x="0" y="520293"/>
                  </a:lnTo>
                  <a:lnTo>
                    <a:pt x="7086" y="527380"/>
                  </a:lnTo>
                  <a:lnTo>
                    <a:pt x="84035" y="527380"/>
                  </a:lnTo>
                  <a:close/>
                </a:path>
                <a:path w="313054" h="527685">
                  <a:moveTo>
                    <a:pt x="312508" y="170078"/>
                  </a:moveTo>
                  <a:lnTo>
                    <a:pt x="311962" y="163690"/>
                  </a:lnTo>
                  <a:lnTo>
                    <a:pt x="308406" y="158889"/>
                  </a:lnTo>
                  <a:lnTo>
                    <a:pt x="192455" y="2374"/>
                  </a:lnTo>
                  <a:lnTo>
                    <a:pt x="187756" y="0"/>
                  </a:lnTo>
                  <a:lnTo>
                    <a:pt x="177723" y="0"/>
                  </a:lnTo>
                  <a:lnTo>
                    <a:pt x="173012" y="2374"/>
                  </a:lnTo>
                  <a:lnTo>
                    <a:pt x="53517" y="163690"/>
                  </a:lnTo>
                  <a:lnTo>
                    <a:pt x="52971" y="170078"/>
                  </a:lnTo>
                  <a:lnTo>
                    <a:pt x="58343" y="180746"/>
                  </a:lnTo>
                  <a:lnTo>
                    <a:pt x="63804" y="184124"/>
                  </a:lnTo>
                  <a:lnTo>
                    <a:pt x="110451" y="184124"/>
                  </a:lnTo>
                  <a:lnTo>
                    <a:pt x="110451" y="520306"/>
                  </a:lnTo>
                  <a:lnTo>
                    <a:pt x="117525" y="527380"/>
                  </a:lnTo>
                  <a:lnTo>
                    <a:pt x="247954" y="527380"/>
                  </a:lnTo>
                  <a:lnTo>
                    <a:pt x="255028" y="520306"/>
                  </a:lnTo>
                  <a:lnTo>
                    <a:pt x="255028" y="184124"/>
                  </a:lnTo>
                  <a:lnTo>
                    <a:pt x="301663" y="184124"/>
                  </a:lnTo>
                  <a:lnTo>
                    <a:pt x="307136" y="180746"/>
                  </a:lnTo>
                  <a:lnTo>
                    <a:pt x="312508" y="170078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56685" y="5831187"/>
              <a:ext cx="196735" cy="117106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6179972" y="5421312"/>
              <a:ext cx="532765" cy="389890"/>
            </a:xfrm>
            <a:custGeom>
              <a:avLst/>
              <a:gdLst/>
              <a:ahLst/>
              <a:cxnLst/>
              <a:rect l="l" t="t" r="r" b="b"/>
              <a:pathLst>
                <a:path w="532765" h="389889">
                  <a:moveTo>
                    <a:pt x="403377" y="189890"/>
                  </a:moveTo>
                  <a:lnTo>
                    <a:pt x="401904" y="182587"/>
                  </a:lnTo>
                  <a:lnTo>
                    <a:pt x="397891" y="176618"/>
                  </a:lnTo>
                  <a:lnTo>
                    <a:pt x="391922" y="172605"/>
                  </a:lnTo>
                  <a:lnTo>
                    <a:pt x="384619" y="171132"/>
                  </a:lnTo>
                  <a:lnTo>
                    <a:pt x="80378" y="171145"/>
                  </a:lnTo>
                  <a:lnTo>
                    <a:pt x="901" y="216801"/>
                  </a:lnTo>
                  <a:lnTo>
                    <a:pt x="0" y="218592"/>
                  </a:lnTo>
                  <a:lnTo>
                    <a:pt x="0" y="222402"/>
                  </a:lnTo>
                  <a:lnTo>
                    <a:pt x="49110" y="259613"/>
                  </a:lnTo>
                  <a:lnTo>
                    <a:pt x="80378" y="269862"/>
                  </a:lnTo>
                  <a:lnTo>
                    <a:pt x="384619" y="269862"/>
                  </a:lnTo>
                  <a:lnTo>
                    <a:pt x="391922" y="268389"/>
                  </a:lnTo>
                  <a:lnTo>
                    <a:pt x="397891" y="264363"/>
                  </a:lnTo>
                  <a:lnTo>
                    <a:pt x="401904" y="258406"/>
                  </a:lnTo>
                  <a:lnTo>
                    <a:pt x="403377" y="251104"/>
                  </a:lnTo>
                  <a:lnTo>
                    <a:pt x="403377" y="189890"/>
                  </a:lnTo>
                  <a:close/>
                </a:path>
                <a:path w="532765" h="389889">
                  <a:moveTo>
                    <a:pt x="460616" y="337464"/>
                  </a:moveTo>
                  <a:lnTo>
                    <a:pt x="459689" y="335648"/>
                  </a:lnTo>
                  <a:lnTo>
                    <a:pt x="458127" y="334505"/>
                  </a:lnTo>
                  <a:lnTo>
                    <a:pt x="410603" y="299567"/>
                  </a:lnTo>
                  <a:lnTo>
                    <a:pt x="403339" y="295071"/>
                  </a:lnTo>
                  <a:lnTo>
                    <a:pt x="395503" y="291795"/>
                  </a:lnTo>
                  <a:lnTo>
                    <a:pt x="387261" y="289788"/>
                  </a:lnTo>
                  <a:lnTo>
                    <a:pt x="378752" y="289115"/>
                  </a:lnTo>
                  <a:lnTo>
                    <a:pt x="91097" y="289115"/>
                  </a:lnTo>
                  <a:lnTo>
                    <a:pt x="83654" y="290614"/>
                  </a:lnTo>
                  <a:lnTo>
                    <a:pt x="77584" y="294716"/>
                  </a:lnTo>
                  <a:lnTo>
                    <a:pt x="73494" y="300786"/>
                  </a:lnTo>
                  <a:lnTo>
                    <a:pt x="71996" y="308229"/>
                  </a:lnTo>
                  <a:lnTo>
                    <a:pt x="71996" y="370586"/>
                  </a:lnTo>
                  <a:lnTo>
                    <a:pt x="73482" y="378002"/>
                  </a:lnTo>
                  <a:lnTo>
                    <a:pt x="77571" y="384073"/>
                  </a:lnTo>
                  <a:lnTo>
                    <a:pt x="83616" y="388162"/>
                  </a:lnTo>
                  <a:lnTo>
                    <a:pt x="91033" y="389686"/>
                  </a:lnTo>
                  <a:lnTo>
                    <a:pt x="378904" y="389686"/>
                  </a:lnTo>
                  <a:lnTo>
                    <a:pt x="459689" y="343166"/>
                  </a:lnTo>
                  <a:lnTo>
                    <a:pt x="460616" y="341350"/>
                  </a:lnTo>
                  <a:lnTo>
                    <a:pt x="460616" y="337464"/>
                  </a:lnTo>
                  <a:close/>
                </a:path>
                <a:path w="532765" h="389889">
                  <a:moveTo>
                    <a:pt x="532409" y="99644"/>
                  </a:moveTo>
                  <a:lnTo>
                    <a:pt x="531495" y="97828"/>
                  </a:lnTo>
                  <a:lnTo>
                    <a:pt x="529932" y="96685"/>
                  </a:lnTo>
                  <a:lnTo>
                    <a:pt x="482396" y="61747"/>
                  </a:lnTo>
                  <a:lnTo>
                    <a:pt x="475132" y="57251"/>
                  </a:lnTo>
                  <a:lnTo>
                    <a:pt x="467309" y="53975"/>
                  </a:lnTo>
                  <a:lnTo>
                    <a:pt x="459054" y="51981"/>
                  </a:lnTo>
                  <a:lnTo>
                    <a:pt x="450545" y="51295"/>
                  </a:lnTo>
                  <a:lnTo>
                    <a:pt x="295351" y="51295"/>
                  </a:lnTo>
                  <a:lnTo>
                    <a:pt x="295351" y="20269"/>
                  </a:lnTo>
                  <a:lnTo>
                    <a:pt x="293751" y="12382"/>
                  </a:lnTo>
                  <a:lnTo>
                    <a:pt x="289407" y="5943"/>
                  </a:lnTo>
                  <a:lnTo>
                    <a:pt x="282968" y="1600"/>
                  </a:lnTo>
                  <a:lnTo>
                    <a:pt x="275082" y="0"/>
                  </a:lnTo>
                  <a:lnTo>
                    <a:pt x="267182" y="1600"/>
                  </a:lnTo>
                  <a:lnTo>
                    <a:pt x="260743" y="5943"/>
                  </a:lnTo>
                  <a:lnTo>
                    <a:pt x="256387" y="12382"/>
                  </a:lnTo>
                  <a:lnTo>
                    <a:pt x="254800" y="20269"/>
                  </a:lnTo>
                  <a:lnTo>
                    <a:pt x="254800" y="51295"/>
                  </a:lnTo>
                  <a:lnTo>
                    <a:pt x="153987" y="51295"/>
                  </a:lnTo>
                  <a:lnTo>
                    <a:pt x="146545" y="52806"/>
                  </a:lnTo>
                  <a:lnTo>
                    <a:pt x="140474" y="56896"/>
                  </a:lnTo>
                  <a:lnTo>
                    <a:pt x="136385" y="62979"/>
                  </a:lnTo>
                  <a:lnTo>
                    <a:pt x="134886" y="70408"/>
                  </a:lnTo>
                  <a:lnTo>
                    <a:pt x="134886" y="132740"/>
                  </a:lnTo>
                  <a:lnTo>
                    <a:pt x="136385" y="140195"/>
                  </a:lnTo>
                  <a:lnTo>
                    <a:pt x="140474" y="146265"/>
                  </a:lnTo>
                  <a:lnTo>
                    <a:pt x="146545" y="150368"/>
                  </a:lnTo>
                  <a:lnTo>
                    <a:pt x="153987" y="151866"/>
                  </a:lnTo>
                  <a:lnTo>
                    <a:pt x="450545" y="151866"/>
                  </a:lnTo>
                  <a:lnTo>
                    <a:pt x="531495" y="105321"/>
                  </a:lnTo>
                  <a:lnTo>
                    <a:pt x="532409" y="103517"/>
                  </a:lnTo>
                  <a:lnTo>
                    <a:pt x="532409" y="9964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72769" y="6188095"/>
              <a:ext cx="138506" cy="166166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2467" y="6385454"/>
              <a:ext cx="169913" cy="138506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42463" y="6188096"/>
              <a:ext cx="169925" cy="166166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79986" y="6188096"/>
              <a:ext cx="161594" cy="166166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42464" y="6555138"/>
              <a:ext cx="169925" cy="16535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9987" y="6385450"/>
              <a:ext cx="161594" cy="138506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2769" y="6385454"/>
              <a:ext cx="138506" cy="138506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72774" y="6555138"/>
              <a:ext cx="138506" cy="165353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79993" y="6555138"/>
              <a:ext cx="161594" cy="165353"/>
            </a:xfrm>
            <a:prstGeom prst="rect">
              <a:avLst/>
            </a:prstGeom>
          </p:spPr>
        </p:pic>
      </p:grpSp>
      <p:sp>
        <p:nvSpPr>
          <p:cNvPr id="94" name="object 94" descr=""/>
          <p:cNvSpPr/>
          <p:nvPr/>
        </p:nvSpPr>
        <p:spPr>
          <a:xfrm>
            <a:off x="7167219" y="1469174"/>
            <a:ext cx="2985135" cy="2580640"/>
          </a:xfrm>
          <a:custGeom>
            <a:avLst/>
            <a:gdLst/>
            <a:ahLst/>
            <a:cxnLst/>
            <a:rect l="l" t="t" r="r" b="b"/>
            <a:pathLst>
              <a:path w="2985134" h="2580640">
                <a:moveTo>
                  <a:pt x="2984779" y="0"/>
                </a:moveTo>
                <a:lnTo>
                  <a:pt x="0" y="0"/>
                </a:lnTo>
                <a:lnTo>
                  <a:pt x="0" y="2580068"/>
                </a:lnTo>
                <a:lnTo>
                  <a:pt x="2984779" y="2580068"/>
                </a:lnTo>
                <a:lnTo>
                  <a:pt x="2984779" y="0"/>
                </a:lnTo>
                <a:close/>
              </a:path>
            </a:pathLst>
          </a:custGeom>
          <a:solidFill>
            <a:srgbClr val="FEE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 txBox="1"/>
          <p:nvPr/>
        </p:nvSpPr>
        <p:spPr>
          <a:xfrm>
            <a:off x="527300" y="1286148"/>
            <a:ext cx="963231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75329" algn="l"/>
                <a:tab pos="6538595" algn="l"/>
              </a:tabLst>
            </a:pPr>
            <a:r>
              <a:rPr dirty="0" sz="2150" spc="-65" b="1">
                <a:latin typeface="Arial Narrow"/>
                <a:cs typeface="Arial Narrow"/>
              </a:rPr>
              <a:t>Plastics</a:t>
            </a:r>
            <a:r>
              <a:rPr dirty="0" sz="2150" spc="-80" b="1">
                <a:latin typeface="Arial Narrow"/>
                <a:cs typeface="Arial Narrow"/>
              </a:rPr>
              <a:t> </a:t>
            </a:r>
            <a:r>
              <a:rPr dirty="0" sz="2150" spc="-60" b="1">
                <a:latin typeface="Arial Narrow"/>
                <a:cs typeface="Arial Narrow"/>
              </a:rPr>
              <a:t>from</a:t>
            </a:r>
            <a:r>
              <a:rPr dirty="0" sz="2150" spc="-75" b="1">
                <a:latin typeface="Arial Narrow"/>
                <a:cs typeface="Arial Narrow"/>
              </a:rPr>
              <a:t> </a:t>
            </a:r>
            <a:r>
              <a:rPr dirty="0" sz="2150" spc="-20" b="1">
                <a:latin typeface="Arial Narrow"/>
                <a:cs typeface="Arial Narrow"/>
              </a:rPr>
              <a:t>waste</a:t>
            </a:r>
            <a:r>
              <a:rPr dirty="0" sz="2150" b="1">
                <a:latin typeface="Arial Narrow"/>
                <a:cs typeface="Arial Narrow"/>
              </a:rPr>
              <a:t>	</a:t>
            </a:r>
            <a:r>
              <a:rPr dirty="0" sz="2150" spc="-65" b="1">
                <a:latin typeface="Arial Narrow"/>
                <a:cs typeface="Arial Narrow"/>
              </a:rPr>
              <a:t>Protecting</a:t>
            </a:r>
            <a:r>
              <a:rPr dirty="0" sz="2150" spc="-85" b="1">
                <a:latin typeface="Arial Narrow"/>
                <a:cs typeface="Arial Narrow"/>
              </a:rPr>
              <a:t> </a:t>
            </a:r>
            <a:r>
              <a:rPr dirty="0" sz="2150" spc="-20" b="1">
                <a:latin typeface="Arial Narrow"/>
                <a:cs typeface="Arial Narrow"/>
              </a:rPr>
              <a:t>rivers</a:t>
            </a:r>
            <a:r>
              <a:rPr dirty="0" sz="2150" spc="-85" b="1">
                <a:latin typeface="Arial Narrow"/>
                <a:cs typeface="Arial Narrow"/>
              </a:rPr>
              <a:t> </a:t>
            </a:r>
            <a:r>
              <a:rPr dirty="0" sz="2150" spc="-135" b="1">
                <a:latin typeface="Arial Narrow"/>
                <a:cs typeface="Arial Narrow"/>
              </a:rPr>
              <a:t>and</a:t>
            </a:r>
            <a:r>
              <a:rPr dirty="0" sz="2150" spc="-85" b="1">
                <a:latin typeface="Arial Narrow"/>
                <a:cs typeface="Arial Narrow"/>
              </a:rPr>
              <a:t> </a:t>
            </a:r>
            <a:r>
              <a:rPr dirty="0" sz="2150" spc="-10" b="1">
                <a:latin typeface="Arial Narrow"/>
                <a:cs typeface="Arial Narrow"/>
              </a:rPr>
              <a:t>oceans</a:t>
            </a:r>
            <a:r>
              <a:rPr dirty="0" sz="2150" b="1">
                <a:latin typeface="Arial Narrow"/>
                <a:cs typeface="Arial Narrow"/>
              </a:rPr>
              <a:t>	</a:t>
            </a:r>
            <a:r>
              <a:rPr dirty="0" sz="2150" spc="-200" b="1">
                <a:latin typeface="Arial Narrow"/>
                <a:cs typeface="Arial Narrow"/>
              </a:rPr>
              <a:t>Flood</a:t>
            </a:r>
            <a:r>
              <a:rPr dirty="0" sz="2150" spc="-180" b="1">
                <a:latin typeface="Arial Narrow"/>
                <a:cs typeface="Arial Narrow"/>
              </a:rPr>
              <a:t> defence </a:t>
            </a:r>
            <a:r>
              <a:rPr dirty="0" sz="2150" spc="-200" b="1">
                <a:latin typeface="Arial Narrow"/>
                <a:cs typeface="Arial Narrow"/>
              </a:rPr>
              <a:t>and</a:t>
            </a:r>
            <a:r>
              <a:rPr dirty="0" sz="2150" spc="-180" b="1">
                <a:latin typeface="Arial Narrow"/>
                <a:cs typeface="Arial Narrow"/>
              </a:rPr>
              <a:t> </a:t>
            </a:r>
            <a:r>
              <a:rPr dirty="0" sz="2150" spc="-105" b="1">
                <a:latin typeface="Arial Narrow"/>
                <a:cs typeface="Arial Narrow"/>
              </a:rPr>
              <a:t>the</a:t>
            </a:r>
            <a:r>
              <a:rPr dirty="0" sz="2150" spc="-180" b="1">
                <a:latin typeface="Arial Narrow"/>
                <a:cs typeface="Arial Narrow"/>
              </a:rPr>
              <a:t> </a:t>
            </a:r>
            <a:r>
              <a:rPr dirty="0" sz="2150" spc="-150" b="1">
                <a:latin typeface="Arial Narrow"/>
                <a:cs typeface="Arial Narrow"/>
              </a:rPr>
              <a:t>environment</a:t>
            </a:r>
            <a:endParaRPr sz="2150">
              <a:latin typeface="Arial Narrow"/>
              <a:cs typeface="Arial Narrow"/>
            </a:endParaRPr>
          </a:p>
        </p:txBody>
      </p:sp>
      <p:grpSp>
        <p:nvGrpSpPr>
          <p:cNvPr id="96" name="object 96" descr=""/>
          <p:cNvGrpSpPr/>
          <p:nvPr/>
        </p:nvGrpSpPr>
        <p:grpSpPr>
          <a:xfrm>
            <a:off x="7066038" y="1749008"/>
            <a:ext cx="2910840" cy="2141855"/>
            <a:chOff x="7066038" y="1749008"/>
            <a:chExt cx="2910840" cy="2141855"/>
          </a:xfrm>
        </p:grpSpPr>
        <p:pic>
          <p:nvPicPr>
            <p:cNvPr id="97" name="object 9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66038" y="1749008"/>
              <a:ext cx="1467103" cy="2141826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8710955" y="1802955"/>
              <a:ext cx="532765" cy="1161415"/>
            </a:xfrm>
            <a:custGeom>
              <a:avLst/>
              <a:gdLst/>
              <a:ahLst/>
              <a:cxnLst/>
              <a:rect l="l" t="t" r="r" b="b"/>
              <a:pathLst>
                <a:path w="532765" h="1161414">
                  <a:moveTo>
                    <a:pt x="250596" y="281800"/>
                  </a:moveTo>
                  <a:lnTo>
                    <a:pt x="150647" y="281800"/>
                  </a:lnTo>
                  <a:lnTo>
                    <a:pt x="150647" y="225856"/>
                  </a:lnTo>
                  <a:lnTo>
                    <a:pt x="148767" y="216090"/>
                  </a:lnTo>
                  <a:lnTo>
                    <a:pt x="143611" y="207924"/>
                  </a:lnTo>
                  <a:lnTo>
                    <a:pt x="135877" y="202247"/>
                  </a:lnTo>
                  <a:lnTo>
                    <a:pt x="126276" y="199898"/>
                  </a:lnTo>
                  <a:lnTo>
                    <a:pt x="116078" y="201612"/>
                  </a:lnTo>
                  <a:lnTo>
                    <a:pt x="107696" y="206997"/>
                  </a:lnTo>
                  <a:lnTo>
                    <a:pt x="102031" y="215163"/>
                  </a:lnTo>
                  <a:lnTo>
                    <a:pt x="99936" y="225234"/>
                  </a:lnTo>
                  <a:lnTo>
                    <a:pt x="99936" y="281800"/>
                  </a:lnTo>
                  <a:lnTo>
                    <a:pt x="0" y="281800"/>
                  </a:lnTo>
                  <a:lnTo>
                    <a:pt x="0" y="469519"/>
                  </a:lnTo>
                  <a:lnTo>
                    <a:pt x="4940" y="493991"/>
                  </a:lnTo>
                  <a:lnTo>
                    <a:pt x="18415" y="513981"/>
                  </a:lnTo>
                  <a:lnTo>
                    <a:pt x="38404" y="527456"/>
                  </a:lnTo>
                  <a:lnTo>
                    <a:pt x="62877" y="532396"/>
                  </a:lnTo>
                  <a:lnTo>
                    <a:pt x="250596" y="532396"/>
                  </a:lnTo>
                  <a:lnTo>
                    <a:pt x="250596" y="463651"/>
                  </a:lnTo>
                  <a:lnTo>
                    <a:pt x="226301" y="463651"/>
                  </a:lnTo>
                  <a:lnTo>
                    <a:pt x="204381" y="459371"/>
                  </a:lnTo>
                  <a:lnTo>
                    <a:pt x="186194" y="447636"/>
                  </a:lnTo>
                  <a:lnTo>
                    <a:pt x="173659" y="430110"/>
                  </a:lnTo>
                  <a:lnTo>
                    <a:pt x="168694" y="408457"/>
                  </a:lnTo>
                  <a:lnTo>
                    <a:pt x="172770" y="385991"/>
                  </a:lnTo>
                  <a:lnTo>
                    <a:pt x="184823" y="367576"/>
                  </a:lnTo>
                  <a:lnTo>
                    <a:pt x="202946" y="355130"/>
                  </a:lnTo>
                  <a:lnTo>
                    <a:pt x="225234" y="350545"/>
                  </a:lnTo>
                  <a:lnTo>
                    <a:pt x="250596" y="350545"/>
                  </a:lnTo>
                  <a:lnTo>
                    <a:pt x="250596" y="281800"/>
                  </a:lnTo>
                  <a:close/>
                </a:path>
                <a:path w="532765" h="1161414">
                  <a:moveTo>
                    <a:pt x="332511" y="125298"/>
                  </a:moveTo>
                  <a:lnTo>
                    <a:pt x="330517" y="115443"/>
                  </a:lnTo>
                  <a:lnTo>
                    <a:pt x="325081" y="107378"/>
                  </a:lnTo>
                  <a:lnTo>
                    <a:pt x="317017" y="101930"/>
                  </a:lnTo>
                  <a:lnTo>
                    <a:pt x="307149" y="99936"/>
                  </a:lnTo>
                  <a:lnTo>
                    <a:pt x="250596" y="99936"/>
                  </a:lnTo>
                  <a:lnTo>
                    <a:pt x="250596" y="0"/>
                  </a:lnTo>
                  <a:lnTo>
                    <a:pt x="62877" y="0"/>
                  </a:lnTo>
                  <a:lnTo>
                    <a:pt x="38404" y="4940"/>
                  </a:lnTo>
                  <a:lnTo>
                    <a:pt x="18415" y="18415"/>
                  </a:lnTo>
                  <a:lnTo>
                    <a:pt x="4940" y="38404"/>
                  </a:lnTo>
                  <a:lnTo>
                    <a:pt x="0" y="62877"/>
                  </a:lnTo>
                  <a:lnTo>
                    <a:pt x="0" y="250596"/>
                  </a:lnTo>
                  <a:lnTo>
                    <a:pt x="68732" y="250596"/>
                  </a:lnTo>
                  <a:lnTo>
                    <a:pt x="68732" y="226301"/>
                  </a:lnTo>
                  <a:lnTo>
                    <a:pt x="73012" y="204381"/>
                  </a:lnTo>
                  <a:lnTo>
                    <a:pt x="84759" y="186194"/>
                  </a:lnTo>
                  <a:lnTo>
                    <a:pt x="102285" y="173659"/>
                  </a:lnTo>
                  <a:lnTo>
                    <a:pt x="123939" y="168694"/>
                  </a:lnTo>
                  <a:lnTo>
                    <a:pt x="146405" y="172770"/>
                  </a:lnTo>
                  <a:lnTo>
                    <a:pt x="164820" y="184823"/>
                  </a:lnTo>
                  <a:lnTo>
                    <a:pt x="177279" y="202946"/>
                  </a:lnTo>
                  <a:lnTo>
                    <a:pt x="181851" y="225234"/>
                  </a:lnTo>
                  <a:lnTo>
                    <a:pt x="181851" y="250596"/>
                  </a:lnTo>
                  <a:lnTo>
                    <a:pt x="250596" y="250596"/>
                  </a:lnTo>
                  <a:lnTo>
                    <a:pt x="250596" y="150660"/>
                  </a:lnTo>
                  <a:lnTo>
                    <a:pt x="307162" y="150660"/>
                  </a:lnTo>
                  <a:lnTo>
                    <a:pt x="317017" y="148666"/>
                  </a:lnTo>
                  <a:lnTo>
                    <a:pt x="325081" y="143230"/>
                  </a:lnTo>
                  <a:lnTo>
                    <a:pt x="330517" y="135166"/>
                  </a:lnTo>
                  <a:lnTo>
                    <a:pt x="332511" y="125298"/>
                  </a:lnTo>
                  <a:close/>
                </a:path>
                <a:path w="532765" h="1161414">
                  <a:moveTo>
                    <a:pt x="437857" y="899731"/>
                  </a:moveTo>
                  <a:lnTo>
                    <a:pt x="432447" y="855294"/>
                  </a:lnTo>
                  <a:lnTo>
                    <a:pt x="416471" y="814971"/>
                  </a:lnTo>
                  <a:lnTo>
                    <a:pt x="391363" y="780288"/>
                  </a:lnTo>
                  <a:lnTo>
                    <a:pt x="358533" y="752792"/>
                  </a:lnTo>
                  <a:lnTo>
                    <a:pt x="341337" y="744537"/>
                  </a:lnTo>
                  <a:lnTo>
                    <a:pt x="341337" y="900239"/>
                  </a:lnTo>
                  <a:lnTo>
                    <a:pt x="338061" y="922312"/>
                  </a:lnTo>
                  <a:lnTo>
                    <a:pt x="328688" y="942073"/>
                  </a:lnTo>
                  <a:lnTo>
                    <a:pt x="314058" y="958303"/>
                  </a:lnTo>
                  <a:lnTo>
                    <a:pt x="294932" y="969822"/>
                  </a:lnTo>
                  <a:lnTo>
                    <a:pt x="273291" y="975233"/>
                  </a:lnTo>
                  <a:lnTo>
                    <a:pt x="251447" y="974128"/>
                  </a:lnTo>
                  <a:lnTo>
                    <a:pt x="212915" y="953516"/>
                  </a:lnTo>
                  <a:lnTo>
                    <a:pt x="192316" y="914984"/>
                  </a:lnTo>
                  <a:lnTo>
                    <a:pt x="191211" y="893152"/>
                  </a:lnTo>
                  <a:lnTo>
                    <a:pt x="196608" y="871486"/>
                  </a:lnTo>
                  <a:lnTo>
                    <a:pt x="208127" y="852373"/>
                  </a:lnTo>
                  <a:lnTo>
                    <a:pt x="224370" y="837742"/>
                  </a:lnTo>
                  <a:lnTo>
                    <a:pt x="244119" y="828382"/>
                  </a:lnTo>
                  <a:lnTo>
                    <a:pt x="266192" y="825093"/>
                  </a:lnTo>
                  <a:lnTo>
                    <a:pt x="295427" y="831024"/>
                  </a:lnTo>
                  <a:lnTo>
                    <a:pt x="319303" y="847140"/>
                  </a:lnTo>
                  <a:lnTo>
                    <a:pt x="335407" y="871016"/>
                  </a:lnTo>
                  <a:lnTo>
                    <a:pt x="341337" y="900239"/>
                  </a:lnTo>
                  <a:lnTo>
                    <a:pt x="341337" y="744537"/>
                  </a:lnTo>
                  <a:lnTo>
                    <a:pt x="319443" y="734021"/>
                  </a:lnTo>
                  <a:lnTo>
                    <a:pt x="275488" y="725487"/>
                  </a:lnTo>
                  <a:lnTo>
                    <a:pt x="224840" y="730300"/>
                  </a:lnTo>
                  <a:lnTo>
                    <a:pt x="178739" y="749223"/>
                  </a:lnTo>
                  <a:lnTo>
                    <a:pt x="140004" y="780567"/>
                  </a:lnTo>
                  <a:lnTo>
                    <a:pt x="111442" y="822667"/>
                  </a:lnTo>
                  <a:lnTo>
                    <a:pt x="96481" y="871296"/>
                  </a:lnTo>
                  <a:lnTo>
                    <a:pt x="96266" y="921131"/>
                  </a:lnTo>
                  <a:lnTo>
                    <a:pt x="110363" y="968933"/>
                  </a:lnTo>
                  <a:lnTo>
                    <a:pt x="138303" y="1011440"/>
                  </a:lnTo>
                  <a:lnTo>
                    <a:pt x="158216" y="1033856"/>
                  </a:lnTo>
                  <a:lnTo>
                    <a:pt x="176568" y="1055052"/>
                  </a:lnTo>
                  <a:lnTo>
                    <a:pt x="193687" y="1075601"/>
                  </a:lnTo>
                  <a:lnTo>
                    <a:pt x="211302" y="1097915"/>
                  </a:lnTo>
                  <a:lnTo>
                    <a:pt x="212280" y="1099197"/>
                  </a:lnTo>
                  <a:lnTo>
                    <a:pt x="213233" y="1100569"/>
                  </a:lnTo>
                  <a:lnTo>
                    <a:pt x="217728" y="1106424"/>
                  </a:lnTo>
                  <a:lnTo>
                    <a:pt x="222034" y="1112139"/>
                  </a:lnTo>
                  <a:lnTo>
                    <a:pt x="226161" y="1117765"/>
                  </a:lnTo>
                  <a:lnTo>
                    <a:pt x="230174" y="1123327"/>
                  </a:lnTo>
                  <a:lnTo>
                    <a:pt x="254787" y="1158036"/>
                  </a:lnTo>
                  <a:lnTo>
                    <a:pt x="260311" y="1160894"/>
                  </a:lnTo>
                  <a:lnTo>
                    <a:pt x="272072" y="1160894"/>
                  </a:lnTo>
                  <a:lnTo>
                    <a:pt x="277596" y="1158036"/>
                  </a:lnTo>
                  <a:lnTo>
                    <a:pt x="301231" y="1124673"/>
                  </a:lnTo>
                  <a:lnTo>
                    <a:pt x="306997" y="1116723"/>
                  </a:lnTo>
                  <a:lnTo>
                    <a:pt x="312813" y="1108837"/>
                  </a:lnTo>
                  <a:lnTo>
                    <a:pt x="318681" y="1100924"/>
                  </a:lnTo>
                  <a:lnTo>
                    <a:pt x="320027" y="1098943"/>
                  </a:lnTo>
                  <a:lnTo>
                    <a:pt x="321030" y="1097508"/>
                  </a:lnTo>
                  <a:lnTo>
                    <a:pt x="322046" y="1096213"/>
                  </a:lnTo>
                  <a:lnTo>
                    <a:pt x="337908" y="1075486"/>
                  </a:lnTo>
                  <a:lnTo>
                    <a:pt x="354418" y="1055281"/>
                  </a:lnTo>
                  <a:lnTo>
                    <a:pt x="371576" y="1035621"/>
                  </a:lnTo>
                  <a:lnTo>
                    <a:pt x="389356" y="1016495"/>
                  </a:lnTo>
                  <a:lnTo>
                    <a:pt x="409752" y="991222"/>
                  </a:lnTo>
                  <a:lnTo>
                    <a:pt x="418249" y="975233"/>
                  </a:lnTo>
                  <a:lnTo>
                    <a:pt x="424853" y="962787"/>
                  </a:lnTo>
                  <a:lnTo>
                    <a:pt x="434340" y="932027"/>
                  </a:lnTo>
                  <a:lnTo>
                    <a:pt x="437857" y="899731"/>
                  </a:lnTo>
                  <a:close/>
                </a:path>
                <a:path w="532765" h="1161414">
                  <a:moveTo>
                    <a:pt x="532396" y="281800"/>
                  </a:moveTo>
                  <a:lnTo>
                    <a:pt x="463651" y="281800"/>
                  </a:lnTo>
                  <a:lnTo>
                    <a:pt x="463651" y="306095"/>
                  </a:lnTo>
                  <a:lnTo>
                    <a:pt x="459371" y="328028"/>
                  </a:lnTo>
                  <a:lnTo>
                    <a:pt x="447636" y="346202"/>
                  </a:lnTo>
                  <a:lnTo>
                    <a:pt x="430110" y="358724"/>
                  </a:lnTo>
                  <a:lnTo>
                    <a:pt x="408457" y="363689"/>
                  </a:lnTo>
                  <a:lnTo>
                    <a:pt x="385991" y="359625"/>
                  </a:lnTo>
                  <a:lnTo>
                    <a:pt x="367576" y="347573"/>
                  </a:lnTo>
                  <a:lnTo>
                    <a:pt x="355117" y="329450"/>
                  </a:lnTo>
                  <a:lnTo>
                    <a:pt x="350545" y="307162"/>
                  </a:lnTo>
                  <a:lnTo>
                    <a:pt x="350545" y="281800"/>
                  </a:lnTo>
                  <a:lnTo>
                    <a:pt x="281800" y="281800"/>
                  </a:lnTo>
                  <a:lnTo>
                    <a:pt x="281800" y="381736"/>
                  </a:lnTo>
                  <a:lnTo>
                    <a:pt x="225856" y="381736"/>
                  </a:lnTo>
                  <a:lnTo>
                    <a:pt x="216077" y="383616"/>
                  </a:lnTo>
                  <a:lnTo>
                    <a:pt x="207924" y="388785"/>
                  </a:lnTo>
                  <a:lnTo>
                    <a:pt x="202247" y="396519"/>
                  </a:lnTo>
                  <a:lnTo>
                    <a:pt x="199898" y="406120"/>
                  </a:lnTo>
                  <a:lnTo>
                    <a:pt x="201612" y="416318"/>
                  </a:lnTo>
                  <a:lnTo>
                    <a:pt x="206997" y="424700"/>
                  </a:lnTo>
                  <a:lnTo>
                    <a:pt x="215163" y="430377"/>
                  </a:lnTo>
                  <a:lnTo>
                    <a:pt x="225234" y="432460"/>
                  </a:lnTo>
                  <a:lnTo>
                    <a:pt x="281800" y="432460"/>
                  </a:lnTo>
                  <a:lnTo>
                    <a:pt x="281800" y="532396"/>
                  </a:lnTo>
                  <a:lnTo>
                    <a:pt x="469519" y="532396"/>
                  </a:lnTo>
                  <a:lnTo>
                    <a:pt x="493991" y="527456"/>
                  </a:lnTo>
                  <a:lnTo>
                    <a:pt x="513981" y="513981"/>
                  </a:lnTo>
                  <a:lnTo>
                    <a:pt x="527456" y="493991"/>
                  </a:lnTo>
                  <a:lnTo>
                    <a:pt x="532396" y="469519"/>
                  </a:lnTo>
                  <a:lnTo>
                    <a:pt x="532396" y="281800"/>
                  </a:lnTo>
                  <a:close/>
                </a:path>
                <a:path w="532765" h="1161414">
                  <a:moveTo>
                    <a:pt x="532396" y="62877"/>
                  </a:moveTo>
                  <a:lnTo>
                    <a:pt x="527456" y="38404"/>
                  </a:lnTo>
                  <a:lnTo>
                    <a:pt x="513981" y="18415"/>
                  </a:lnTo>
                  <a:lnTo>
                    <a:pt x="493991" y="4940"/>
                  </a:lnTo>
                  <a:lnTo>
                    <a:pt x="469519" y="0"/>
                  </a:lnTo>
                  <a:lnTo>
                    <a:pt x="281800" y="0"/>
                  </a:lnTo>
                  <a:lnTo>
                    <a:pt x="281800" y="68745"/>
                  </a:lnTo>
                  <a:lnTo>
                    <a:pt x="306095" y="68745"/>
                  </a:lnTo>
                  <a:lnTo>
                    <a:pt x="328015" y="73025"/>
                  </a:lnTo>
                  <a:lnTo>
                    <a:pt x="346202" y="84759"/>
                  </a:lnTo>
                  <a:lnTo>
                    <a:pt x="358724" y="102285"/>
                  </a:lnTo>
                  <a:lnTo>
                    <a:pt x="363702" y="123939"/>
                  </a:lnTo>
                  <a:lnTo>
                    <a:pt x="359625" y="146405"/>
                  </a:lnTo>
                  <a:lnTo>
                    <a:pt x="347573" y="164820"/>
                  </a:lnTo>
                  <a:lnTo>
                    <a:pt x="329438" y="177279"/>
                  </a:lnTo>
                  <a:lnTo>
                    <a:pt x="307162" y="181851"/>
                  </a:lnTo>
                  <a:lnTo>
                    <a:pt x="281800" y="181851"/>
                  </a:lnTo>
                  <a:lnTo>
                    <a:pt x="281800" y="250596"/>
                  </a:lnTo>
                  <a:lnTo>
                    <a:pt x="381749" y="250596"/>
                  </a:lnTo>
                  <a:lnTo>
                    <a:pt x="381749" y="306539"/>
                  </a:lnTo>
                  <a:lnTo>
                    <a:pt x="383616" y="316318"/>
                  </a:lnTo>
                  <a:lnTo>
                    <a:pt x="388785" y="324472"/>
                  </a:lnTo>
                  <a:lnTo>
                    <a:pt x="396519" y="330149"/>
                  </a:lnTo>
                  <a:lnTo>
                    <a:pt x="406120" y="332498"/>
                  </a:lnTo>
                  <a:lnTo>
                    <a:pt x="416318" y="330784"/>
                  </a:lnTo>
                  <a:lnTo>
                    <a:pt x="424700" y="325399"/>
                  </a:lnTo>
                  <a:lnTo>
                    <a:pt x="430364" y="317233"/>
                  </a:lnTo>
                  <a:lnTo>
                    <a:pt x="432460" y="307162"/>
                  </a:lnTo>
                  <a:lnTo>
                    <a:pt x="432460" y="250596"/>
                  </a:lnTo>
                  <a:lnTo>
                    <a:pt x="532396" y="250596"/>
                  </a:lnTo>
                  <a:lnTo>
                    <a:pt x="532396" y="6287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938321" y="2664534"/>
              <a:ext cx="77673" cy="77695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8700389" y="2888817"/>
              <a:ext cx="483870" cy="926465"/>
            </a:xfrm>
            <a:custGeom>
              <a:avLst/>
              <a:gdLst/>
              <a:ahLst/>
              <a:cxnLst/>
              <a:rect l="l" t="t" r="r" b="b"/>
              <a:pathLst>
                <a:path w="483870" h="926464">
                  <a:moveTo>
                    <a:pt x="476415" y="84086"/>
                  </a:moveTo>
                  <a:lnTo>
                    <a:pt x="470217" y="58242"/>
                  </a:lnTo>
                  <a:lnTo>
                    <a:pt x="452437" y="35128"/>
                  </a:lnTo>
                  <a:lnTo>
                    <a:pt x="424294" y="15481"/>
                  </a:lnTo>
                  <a:lnTo>
                    <a:pt x="387007" y="0"/>
                  </a:lnTo>
                  <a:lnTo>
                    <a:pt x="380657" y="7797"/>
                  </a:lnTo>
                  <a:lnTo>
                    <a:pt x="374269" y="15811"/>
                  </a:lnTo>
                  <a:lnTo>
                    <a:pt x="367817" y="24079"/>
                  </a:lnTo>
                  <a:lnTo>
                    <a:pt x="361289" y="32664"/>
                  </a:lnTo>
                  <a:lnTo>
                    <a:pt x="360616" y="33426"/>
                  </a:lnTo>
                  <a:lnTo>
                    <a:pt x="357657" y="37680"/>
                  </a:lnTo>
                  <a:lnTo>
                    <a:pt x="352120" y="45110"/>
                  </a:lnTo>
                  <a:lnTo>
                    <a:pt x="346621" y="52565"/>
                  </a:lnTo>
                  <a:lnTo>
                    <a:pt x="341160" y="60109"/>
                  </a:lnTo>
                  <a:lnTo>
                    <a:pt x="321195" y="88341"/>
                  </a:lnTo>
                  <a:lnTo>
                    <a:pt x="312432" y="97993"/>
                  </a:lnTo>
                  <a:lnTo>
                    <a:pt x="301777" y="105206"/>
                  </a:lnTo>
                  <a:lnTo>
                    <a:pt x="289725" y="109728"/>
                  </a:lnTo>
                  <a:lnTo>
                    <a:pt x="276771" y="111290"/>
                  </a:lnTo>
                  <a:lnTo>
                    <a:pt x="263817" y="109728"/>
                  </a:lnTo>
                  <a:lnTo>
                    <a:pt x="251764" y="105206"/>
                  </a:lnTo>
                  <a:lnTo>
                    <a:pt x="241122" y="97993"/>
                  </a:lnTo>
                  <a:lnTo>
                    <a:pt x="232359" y="88341"/>
                  </a:lnTo>
                  <a:lnTo>
                    <a:pt x="210997" y="58242"/>
                  </a:lnTo>
                  <a:lnTo>
                    <a:pt x="207403" y="53251"/>
                  </a:lnTo>
                  <a:lnTo>
                    <a:pt x="203479" y="47917"/>
                  </a:lnTo>
                  <a:lnTo>
                    <a:pt x="199402" y="42506"/>
                  </a:lnTo>
                  <a:lnTo>
                    <a:pt x="195135" y="36957"/>
                  </a:lnTo>
                  <a:lnTo>
                    <a:pt x="192747" y="33718"/>
                  </a:lnTo>
                  <a:lnTo>
                    <a:pt x="185432" y="24295"/>
                  </a:lnTo>
                  <a:lnTo>
                    <a:pt x="178587" y="15735"/>
                  </a:lnTo>
                  <a:lnTo>
                    <a:pt x="172516" y="8305"/>
                  </a:lnTo>
                  <a:lnTo>
                    <a:pt x="165798" y="254"/>
                  </a:lnTo>
                  <a:lnTo>
                    <a:pt x="128778" y="15735"/>
                  </a:lnTo>
                  <a:lnTo>
                    <a:pt x="100876" y="35331"/>
                  </a:lnTo>
                  <a:lnTo>
                    <a:pt x="83248" y="58356"/>
                  </a:lnTo>
                  <a:lnTo>
                    <a:pt x="77114" y="84086"/>
                  </a:lnTo>
                  <a:lnTo>
                    <a:pt x="86944" y="116319"/>
                  </a:lnTo>
                  <a:lnTo>
                    <a:pt x="114604" y="143814"/>
                  </a:lnTo>
                  <a:lnTo>
                    <a:pt x="157314" y="165163"/>
                  </a:lnTo>
                  <a:lnTo>
                    <a:pt x="212293" y="178981"/>
                  </a:lnTo>
                  <a:lnTo>
                    <a:pt x="276758" y="183908"/>
                  </a:lnTo>
                  <a:lnTo>
                    <a:pt x="341236" y="178981"/>
                  </a:lnTo>
                  <a:lnTo>
                    <a:pt x="396214" y="165163"/>
                  </a:lnTo>
                  <a:lnTo>
                    <a:pt x="438912" y="143814"/>
                  </a:lnTo>
                  <a:lnTo>
                    <a:pt x="466572" y="116319"/>
                  </a:lnTo>
                  <a:lnTo>
                    <a:pt x="468109" y="111290"/>
                  </a:lnTo>
                  <a:lnTo>
                    <a:pt x="476415" y="84086"/>
                  </a:lnTo>
                  <a:close/>
                </a:path>
                <a:path w="483870" h="926464">
                  <a:moveTo>
                    <a:pt x="483374" y="821410"/>
                  </a:moveTo>
                  <a:lnTo>
                    <a:pt x="145097" y="821410"/>
                  </a:lnTo>
                  <a:lnTo>
                    <a:pt x="118160" y="817118"/>
                  </a:lnTo>
                  <a:lnTo>
                    <a:pt x="75298" y="786257"/>
                  </a:lnTo>
                  <a:lnTo>
                    <a:pt x="58661" y="746099"/>
                  </a:lnTo>
                  <a:lnTo>
                    <a:pt x="57708" y="734021"/>
                  </a:lnTo>
                  <a:lnTo>
                    <a:pt x="57708" y="575157"/>
                  </a:lnTo>
                  <a:lnTo>
                    <a:pt x="1181" y="763854"/>
                  </a:lnTo>
                  <a:lnTo>
                    <a:pt x="6578" y="803490"/>
                  </a:lnTo>
                  <a:lnTo>
                    <a:pt x="38277" y="828052"/>
                  </a:lnTo>
                  <a:lnTo>
                    <a:pt x="403098" y="925715"/>
                  </a:lnTo>
                  <a:lnTo>
                    <a:pt x="407593" y="926274"/>
                  </a:lnTo>
                  <a:lnTo>
                    <a:pt x="412026" y="926274"/>
                  </a:lnTo>
                  <a:lnTo>
                    <a:pt x="428840" y="923505"/>
                  </a:lnTo>
                  <a:lnTo>
                    <a:pt x="443674" y="915733"/>
                  </a:lnTo>
                  <a:lnTo>
                    <a:pt x="455269" y="903706"/>
                  </a:lnTo>
                  <a:lnTo>
                    <a:pt x="462381" y="888174"/>
                  </a:lnTo>
                  <a:lnTo>
                    <a:pt x="483374" y="82141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858309" y="3399798"/>
              <a:ext cx="93217" cy="93217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8788409" y="3330341"/>
              <a:ext cx="466090" cy="349885"/>
            </a:xfrm>
            <a:custGeom>
              <a:avLst/>
              <a:gdLst/>
              <a:ahLst/>
              <a:cxnLst/>
              <a:rect l="l" t="t" r="r" b="b"/>
              <a:pathLst>
                <a:path w="466090" h="349885">
                  <a:moveTo>
                    <a:pt x="407784" y="0"/>
                  </a:moveTo>
                  <a:lnTo>
                    <a:pt x="58254" y="0"/>
                  </a:lnTo>
                  <a:lnTo>
                    <a:pt x="35608" y="4585"/>
                  </a:lnTo>
                  <a:lnTo>
                    <a:pt x="17087" y="17083"/>
                  </a:lnTo>
                  <a:lnTo>
                    <a:pt x="4587" y="35602"/>
                  </a:lnTo>
                  <a:lnTo>
                    <a:pt x="0" y="58254"/>
                  </a:lnTo>
                  <a:lnTo>
                    <a:pt x="0" y="291312"/>
                  </a:lnTo>
                  <a:lnTo>
                    <a:pt x="4587" y="313966"/>
                  </a:lnTo>
                  <a:lnTo>
                    <a:pt x="17087" y="332490"/>
                  </a:lnTo>
                  <a:lnTo>
                    <a:pt x="35608" y="344992"/>
                  </a:lnTo>
                  <a:lnTo>
                    <a:pt x="58254" y="349580"/>
                  </a:lnTo>
                  <a:lnTo>
                    <a:pt x="407784" y="349580"/>
                  </a:lnTo>
                  <a:lnTo>
                    <a:pt x="430431" y="344992"/>
                  </a:lnTo>
                  <a:lnTo>
                    <a:pt x="448951" y="332490"/>
                  </a:lnTo>
                  <a:lnTo>
                    <a:pt x="461451" y="313966"/>
                  </a:lnTo>
                  <a:lnTo>
                    <a:pt x="466039" y="291312"/>
                  </a:lnTo>
                  <a:lnTo>
                    <a:pt x="466039" y="254952"/>
                  </a:lnTo>
                  <a:lnTo>
                    <a:pt x="46608" y="254952"/>
                  </a:lnTo>
                  <a:lnTo>
                    <a:pt x="46608" y="51815"/>
                  </a:lnTo>
                  <a:lnTo>
                    <a:pt x="51815" y="46596"/>
                  </a:lnTo>
                  <a:lnTo>
                    <a:pt x="463678" y="46596"/>
                  </a:lnTo>
                  <a:lnTo>
                    <a:pt x="461451" y="35602"/>
                  </a:lnTo>
                  <a:lnTo>
                    <a:pt x="448951" y="17083"/>
                  </a:lnTo>
                  <a:lnTo>
                    <a:pt x="430431" y="4585"/>
                  </a:lnTo>
                  <a:lnTo>
                    <a:pt x="407784" y="0"/>
                  </a:lnTo>
                  <a:close/>
                </a:path>
                <a:path w="466090" h="349885">
                  <a:moveTo>
                    <a:pt x="139804" y="178701"/>
                  </a:moveTo>
                  <a:lnTo>
                    <a:pt x="124422" y="181692"/>
                  </a:lnTo>
                  <a:lnTo>
                    <a:pt x="110921" y="190665"/>
                  </a:lnTo>
                  <a:lnTo>
                    <a:pt x="46608" y="254952"/>
                  </a:lnTo>
                  <a:lnTo>
                    <a:pt x="466039" y="254952"/>
                  </a:lnTo>
                  <a:lnTo>
                    <a:pt x="466039" y="218782"/>
                  </a:lnTo>
                  <a:lnTo>
                    <a:pt x="196900" y="218782"/>
                  </a:lnTo>
                  <a:lnTo>
                    <a:pt x="168706" y="190665"/>
                  </a:lnTo>
                  <a:lnTo>
                    <a:pt x="155191" y="181692"/>
                  </a:lnTo>
                  <a:lnTo>
                    <a:pt x="139804" y="178701"/>
                  </a:lnTo>
                  <a:close/>
                </a:path>
                <a:path w="466090" h="349885">
                  <a:moveTo>
                    <a:pt x="314578" y="100202"/>
                  </a:moveTo>
                  <a:lnTo>
                    <a:pt x="196900" y="218782"/>
                  </a:lnTo>
                  <a:lnTo>
                    <a:pt x="466039" y="218782"/>
                  </a:lnTo>
                  <a:lnTo>
                    <a:pt x="466039" y="200418"/>
                  </a:lnTo>
                  <a:lnTo>
                    <a:pt x="419430" y="200418"/>
                  </a:lnTo>
                  <a:lnTo>
                    <a:pt x="345820" y="114528"/>
                  </a:lnTo>
                  <a:lnTo>
                    <a:pt x="339355" y="108466"/>
                  </a:lnTo>
                  <a:lnTo>
                    <a:pt x="331824" y="104036"/>
                  </a:lnTo>
                  <a:lnTo>
                    <a:pt x="323480" y="101271"/>
                  </a:lnTo>
                  <a:lnTo>
                    <a:pt x="314578" y="100202"/>
                  </a:lnTo>
                  <a:close/>
                </a:path>
                <a:path w="466090" h="349885">
                  <a:moveTo>
                    <a:pt x="463678" y="46596"/>
                  </a:moveTo>
                  <a:lnTo>
                    <a:pt x="414210" y="46596"/>
                  </a:lnTo>
                  <a:lnTo>
                    <a:pt x="419430" y="51815"/>
                  </a:lnTo>
                  <a:lnTo>
                    <a:pt x="419430" y="200418"/>
                  </a:lnTo>
                  <a:lnTo>
                    <a:pt x="466039" y="200418"/>
                  </a:lnTo>
                  <a:lnTo>
                    <a:pt x="466039" y="58254"/>
                  </a:lnTo>
                  <a:lnTo>
                    <a:pt x="463678" y="46596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443003" y="2216976"/>
              <a:ext cx="84035" cy="116357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553449" y="2132261"/>
              <a:ext cx="84035" cy="201079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9663887" y="1805952"/>
              <a:ext cx="313055" cy="527685"/>
            </a:xfrm>
            <a:custGeom>
              <a:avLst/>
              <a:gdLst/>
              <a:ahLst/>
              <a:cxnLst/>
              <a:rect l="l" t="t" r="r" b="b"/>
              <a:pathLst>
                <a:path w="313054" h="527685">
                  <a:moveTo>
                    <a:pt x="84035" y="527392"/>
                  </a:moveTo>
                  <a:lnTo>
                    <a:pt x="82283" y="522439"/>
                  </a:lnTo>
                  <a:lnTo>
                    <a:pt x="81318" y="517118"/>
                  </a:lnTo>
                  <a:lnTo>
                    <a:pt x="81318" y="241604"/>
                  </a:lnTo>
                  <a:lnTo>
                    <a:pt x="58178" y="241604"/>
                  </a:lnTo>
                  <a:lnTo>
                    <a:pt x="35560" y="246176"/>
                  </a:lnTo>
                  <a:lnTo>
                    <a:pt x="17056" y="258660"/>
                  </a:lnTo>
                  <a:lnTo>
                    <a:pt x="4584" y="277152"/>
                  </a:lnTo>
                  <a:lnTo>
                    <a:pt x="0" y="299783"/>
                  </a:lnTo>
                  <a:lnTo>
                    <a:pt x="0" y="520306"/>
                  </a:lnTo>
                  <a:lnTo>
                    <a:pt x="7086" y="527392"/>
                  </a:lnTo>
                  <a:lnTo>
                    <a:pt x="84035" y="527392"/>
                  </a:lnTo>
                  <a:close/>
                </a:path>
                <a:path w="313054" h="527685">
                  <a:moveTo>
                    <a:pt x="312508" y="170091"/>
                  </a:moveTo>
                  <a:lnTo>
                    <a:pt x="311962" y="163690"/>
                  </a:lnTo>
                  <a:lnTo>
                    <a:pt x="308406" y="158889"/>
                  </a:lnTo>
                  <a:lnTo>
                    <a:pt x="192455" y="2374"/>
                  </a:lnTo>
                  <a:lnTo>
                    <a:pt x="187756" y="0"/>
                  </a:lnTo>
                  <a:lnTo>
                    <a:pt x="177723" y="0"/>
                  </a:lnTo>
                  <a:lnTo>
                    <a:pt x="173012" y="2374"/>
                  </a:lnTo>
                  <a:lnTo>
                    <a:pt x="53517" y="163690"/>
                  </a:lnTo>
                  <a:lnTo>
                    <a:pt x="52971" y="170091"/>
                  </a:lnTo>
                  <a:lnTo>
                    <a:pt x="58343" y="180759"/>
                  </a:lnTo>
                  <a:lnTo>
                    <a:pt x="63804" y="184124"/>
                  </a:lnTo>
                  <a:lnTo>
                    <a:pt x="110451" y="184124"/>
                  </a:lnTo>
                  <a:lnTo>
                    <a:pt x="110451" y="520306"/>
                  </a:lnTo>
                  <a:lnTo>
                    <a:pt x="117525" y="527380"/>
                  </a:lnTo>
                  <a:lnTo>
                    <a:pt x="247954" y="527380"/>
                  </a:lnTo>
                  <a:lnTo>
                    <a:pt x="255028" y="520306"/>
                  </a:lnTo>
                  <a:lnTo>
                    <a:pt x="255028" y="184124"/>
                  </a:lnTo>
                  <a:lnTo>
                    <a:pt x="301663" y="184124"/>
                  </a:lnTo>
                  <a:lnTo>
                    <a:pt x="307136" y="180759"/>
                  </a:lnTo>
                  <a:lnTo>
                    <a:pt x="312508" y="170091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19704" y="2947587"/>
              <a:ext cx="196735" cy="117106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9442996" y="2537713"/>
              <a:ext cx="532765" cy="389890"/>
            </a:xfrm>
            <a:custGeom>
              <a:avLst/>
              <a:gdLst/>
              <a:ahLst/>
              <a:cxnLst/>
              <a:rect l="l" t="t" r="r" b="b"/>
              <a:pathLst>
                <a:path w="532765" h="389889">
                  <a:moveTo>
                    <a:pt x="403377" y="189890"/>
                  </a:moveTo>
                  <a:lnTo>
                    <a:pt x="401904" y="182587"/>
                  </a:lnTo>
                  <a:lnTo>
                    <a:pt x="397891" y="176618"/>
                  </a:lnTo>
                  <a:lnTo>
                    <a:pt x="391922" y="172605"/>
                  </a:lnTo>
                  <a:lnTo>
                    <a:pt x="384619" y="171132"/>
                  </a:lnTo>
                  <a:lnTo>
                    <a:pt x="80378" y="171145"/>
                  </a:lnTo>
                  <a:lnTo>
                    <a:pt x="901" y="216801"/>
                  </a:lnTo>
                  <a:lnTo>
                    <a:pt x="0" y="218592"/>
                  </a:lnTo>
                  <a:lnTo>
                    <a:pt x="0" y="222402"/>
                  </a:lnTo>
                  <a:lnTo>
                    <a:pt x="49110" y="259613"/>
                  </a:lnTo>
                  <a:lnTo>
                    <a:pt x="80378" y="269862"/>
                  </a:lnTo>
                  <a:lnTo>
                    <a:pt x="384619" y="269862"/>
                  </a:lnTo>
                  <a:lnTo>
                    <a:pt x="391922" y="268389"/>
                  </a:lnTo>
                  <a:lnTo>
                    <a:pt x="397891" y="264363"/>
                  </a:lnTo>
                  <a:lnTo>
                    <a:pt x="401904" y="258406"/>
                  </a:lnTo>
                  <a:lnTo>
                    <a:pt x="403377" y="251104"/>
                  </a:lnTo>
                  <a:lnTo>
                    <a:pt x="403377" y="189890"/>
                  </a:lnTo>
                  <a:close/>
                </a:path>
                <a:path w="532765" h="389889">
                  <a:moveTo>
                    <a:pt x="460616" y="337464"/>
                  </a:moveTo>
                  <a:lnTo>
                    <a:pt x="459689" y="335648"/>
                  </a:lnTo>
                  <a:lnTo>
                    <a:pt x="458127" y="334505"/>
                  </a:lnTo>
                  <a:lnTo>
                    <a:pt x="410603" y="299567"/>
                  </a:lnTo>
                  <a:lnTo>
                    <a:pt x="403326" y="295071"/>
                  </a:lnTo>
                  <a:lnTo>
                    <a:pt x="395503" y="291795"/>
                  </a:lnTo>
                  <a:lnTo>
                    <a:pt x="387261" y="289788"/>
                  </a:lnTo>
                  <a:lnTo>
                    <a:pt x="378752" y="289115"/>
                  </a:lnTo>
                  <a:lnTo>
                    <a:pt x="91097" y="289115"/>
                  </a:lnTo>
                  <a:lnTo>
                    <a:pt x="83654" y="290614"/>
                  </a:lnTo>
                  <a:lnTo>
                    <a:pt x="77584" y="294716"/>
                  </a:lnTo>
                  <a:lnTo>
                    <a:pt x="73494" y="300786"/>
                  </a:lnTo>
                  <a:lnTo>
                    <a:pt x="71996" y="308229"/>
                  </a:lnTo>
                  <a:lnTo>
                    <a:pt x="71996" y="370586"/>
                  </a:lnTo>
                  <a:lnTo>
                    <a:pt x="73482" y="378002"/>
                  </a:lnTo>
                  <a:lnTo>
                    <a:pt x="77558" y="384073"/>
                  </a:lnTo>
                  <a:lnTo>
                    <a:pt x="83616" y="388162"/>
                  </a:lnTo>
                  <a:lnTo>
                    <a:pt x="91033" y="389686"/>
                  </a:lnTo>
                  <a:lnTo>
                    <a:pt x="378904" y="389686"/>
                  </a:lnTo>
                  <a:lnTo>
                    <a:pt x="459689" y="343166"/>
                  </a:lnTo>
                  <a:lnTo>
                    <a:pt x="460616" y="341350"/>
                  </a:lnTo>
                  <a:lnTo>
                    <a:pt x="460616" y="337464"/>
                  </a:lnTo>
                  <a:close/>
                </a:path>
                <a:path w="532765" h="389889">
                  <a:moveTo>
                    <a:pt x="532409" y="99644"/>
                  </a:moveTo>
                  <a:lnTo>
                    <a:pt x="531495" y="97828"/>
                  </a:lnTo>
                  <a:lnTo>
                    <a:pt x="529932" y="96685"/>
                  </a:lnTo>
                  <a:lnTo>
                    <a:pt x="482396" y="61747"/>
                  </a:lnTo>
                  <a:lnTo>
                    <a:pt x="475132" y="57251"/>
                  </a:lnTo>
                  <a:lnTo>
                    <a:pt x="467309" y="53975"/>
                  </a:lnTo>
                  <a:lnTo>
                    <a:pt x="459054" y="51981"/>
                  </a:lnTo>
                  <a:lnTo>
                    <a:pt x="450545" y="51295"/>
                  </a:lnTo>
                  <a:lnTo>
                    <a:pt x="295351" y="51295"/>
                  </a:lnTo>
                  <a:lnTo>
                    <a:pt x="295351" y="20269"/>
                  </a:lnTo>
                  <a:lnTo>
                    <a:pt x="293751" y="12382"/>
                  </a:lnTo>
                  <a:lnTo>
                    <a:pt x="289407" y="5943"/>
                  </a:lnTo>
                  <a:lnTo>
                    <a:pt x="282968" y="1600"/>
                  </a:lnTo>
                  <a:lnTo>
                    <a:pt x="275082" y="0"/>
                  </a:lnTo>
                  <a:lnTo>
                    <a:pt x="267182" y="1600"/>
                  </a:lnTo>
                  <a:lnTo>
                    <a:pt x="260731" y="5943"/>
                  </a:lnTo>
                  <a:lnTo>
                    <a:pt x="256387" y="12382"/>
                  </a:lnTo>
                  <a:lnTo>
                    <a:pt x="254800" y="20269"/>
                  </a:lnTo>
                  <a:lnTo>
                    <a:pt x="254800" y="51295"/>
                  </a:lnTo>
                  <a:lnTo>
                    <a:pt x="153987" y="51295"/>
                  </a:lnTo>
                  <a:lnTo>
                    <a:pt x="146545" y="52806"/>
                  </a:lnTo>
                  <a:lnTo>
                    <a:pt x="140474" y="56896"/>
                  </a:lnTo>
                  <a:lnTo>
                    <a:pt x="136385" y="62979"/>
                  </a:lnTo>
                  <a:lnTo>
                    <a:pt x="134886" y="70408"/>
                  </a:lnTo>
                  <a:lnTo>
                    <a:pt x="134886" y="132740"/>
                  </a:lnTo>
                  <a:lnTo>
                    <a:pt x="136385" y="140195"/>
                  </a:lnTo>
                  <a:lnTo>
                    <a:pt x="140474" y="146265"/>
                  </a:lnTo>
                  <a:lnTo>
                    <a:pt x="146545" y="150368"/>
                  </a:lnTo>
                  <a:lnTo>
                    <a:pt x="153987" y="151866"/>
                  </a:lnTo>
                  <a:lnTo>
                    <a:pt x="450545" y="151866"/>
                  </a:lnTo>
                  <a:lnTo>
                    <a:pt x="531495" y="105321"/>
                  </a:lnTo>
                  <a:lnTo>
                    <a:pt x="532409" y="103517"/>
                  </a:lnTo>
                  <a:lnTo>
                    <a:pt x="532409" y="9964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635789" y="3304494"/>
              <a:ext cx="138506" cy="166166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805488" y="3501854"/>
              <a:ext cx="169913" cy="138506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805484" y="3304496"/>
              <a:ext cx="169925" cy="166166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443007" y="3304496"/>
              <a:ext cx="161594" cy="166166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805484" y="3671538"/>
              <a:ext cx="169925" cy="165353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43008" y="3501850"/>
              <a:ext cx="161594" cy="138506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35790" y="3501854"/>
              <a:ext cx="138506" cy="138506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35795" y="3671538"/>
              <a:ext cx="138506" cy="165353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43014" y="3671538"/>
              <a:ext cx="161594" cy="165353"/>
            </a:xfrm>
            <a:prstGeom prst="rect">
              <a:avLst/>
            </a:prstGeom>
          </p:spPr>
        </p:pic>
      </p:grpSp>
      <p:sp>
        <p:nvSpPr>
          <p:cNvPr id="117" name="object 117" descr=""/>
          <p:cNvSpPr/>
          <p:nvPr/>
        </p:nvSpPr>
        <p:spPr>
          <a:xfrm>
            <a:off x="7167219" y="4352772"/>
            <a:ext cx="2985135" cy="2580640"/>
          </a:xfrm>
          <a:custGeom>
            <a:avLst/>
            <a:gdLst/>
            <a:ahLst/>
            <a:cxnLst/>
            <a:rect l="l" t="t" r="r" b="b"/>
            <a:pathLst>
              <a:path w="2985134" h="2580640">
                <a:moveTo>
                  <a:pt x="2984779" y="0"/>
                </a:moveTo>
                <a:lnTo>
                  <a:pt x="0" y="0"/>
                </a:lnTo>
                <a:lnTo>
                  <a:pt x="0" y="2580068"/>
                </a:lnTo>
                <a:lnTo>
                  <a:pt x="2984779" y="2580068"/>
                </a:lnTo>
                <a:lnTo>
                  <a:pt x="2984779" y="0"/>
                </a:lnTo>
                <a:close/>
              </a:path>
            </a:pathLst>
          </a:custGeom>
          <a:solidFill>
            <a:srgbClr val="D7EF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 txBox="1"/>
          <p:nvPr/>
        </p:nvSpPr>
        <p:spPr>
          <a:xfrm>
            <a:off x="7053341" y="4169747"/>
            <a:ext cx="1488440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229" b="1">
                <a:latin typeface="Arial Narrow"/>
                <a:cs typeface="Arial Narrow"/>
              </a:rPr>
              <a:t>Soap</a:t>
            </a:r>
            <a:r>
              <a:rPr dirty="0" sz="2150" spc="-95" b="1">
                <a:latin typeface="Arial Narrow"/>
                <a:cs typeface="Arial Narrow"/>
              </a:rPr>
              <a:t> </a:t>
            </a:r>
            <a:r>
              <a:rPr dirty="0" sz="2150" spc="-135" b="1">
                <a:latin typeface="Arial Narrow"/>
                <a:cs typeface="Arial Narrow"/>
              </a:rPr>
              <a:t>and</a:t>
            </a:r>
            <a:r>
              <a:rPr dirty="0" sz="2150" spc="-100" b="1">
                <a:latin typeface="Arial Narrow"/>
                <a:cs typeface="Arial Narrow"/>
              </a:rPr>
              <a:t> </a:t>
            </a:r>
            <a:r>
              <a:rPr dirty="0" sz="2150" spc="-20" b="1">
                <a:latin typeface="Arial Narrow"/>
                <a:cs typeface="Arial Narrow"/>
              </a:rPr>
              <a:t>water</a:t>
            </a:r>
            <a:endParaRPr sz="2150">
              <a:latin typeface="Arial Narrow"/>
              <a:cs typeface="Arial Narrow"/>
            </a:endParaRPr>
          </a:p>
        </p:txBody>
      </p:sp>
      <p:grpSp>
        <p:nvGrpSpPr>
          <p:cNvPr id="119" name="object 119" descr=""/>
          <p:cNvGrpSpPr/>
          <p:nvPr/>
        </p:nvGrpSpPr>
        <p:grpSpPr>
          <a:xfrm>
            <a:off x="7066038" y="4633061"/>
            <a:ext cx="2910840" cy="2141220"/>
            <a:chOff x="7066038" y="4633061"/>
            <a:chExt cx="2910840" cy="2141220"/>
          </a:xfrm>
        </p:grpSpPr>
        <p:pic>
          <p:nvPicPr>
            <p:cNvPr id="120" name="object 12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066038" y="4633061"/>
              <a:ext cx="1467103" cy="2140927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8710955" y="4686554"/>
              <a:ext cx="532765" cy="1161415"/>
            </a:xfrm>
            <a:custGeom>
              <a:avLst/>
              <a:gdLst/>
              <a:ahLst/>
              <a:cxnLst/>
              <a:rect l="l" t="t" r="r" b="b"/>
              <a:pathLst>
                <a:path w="532765" h="1161414">
                  <a:moveTo>
                    <a:pt x="250596" y="281800"/>
                  </a:moveTo>
                  <a:lnTo>
                    <a:pt x="150647" y="281800"/>
                  </a:lnTo>
                  <a:lnTo>
                    <a:pt x="150647" y="225856"/>
                  </a:lnTo>
                  <a:lnTo>
                    <a:pt x="148767" y="216090"/>
                  </a:lnTo>
                  <a:lnTo>
                    <a:pt x="143611" y="207924"/>
                  </a:lnTo>
                  <a:lnTo>
                    <a:pt x="135877" y="202247"/>
                  </a:lnTo>
                  <a:lnTo>
                    <a:pt x="126276" y="199898"/>
                  </a:lnTo>
                  <a:lnTo>
                    <a:pt x="116078" y="201625"/>
                  </a:lnTo>
                  <a:lnTo>
                    <a:pt x="107696" y="206997"/>
                  </a:lnTo>
                  <a:lnTo>
                    <a:pt x="102031" y="215163"/>
                  </a:lnTo>
                  <a:lnTo>
                    <a:pt x="99936" y="225234"/>
                  </a:lnTo>
                  <a:lnTo>
                    <a:pt x="99936" y="281800"/>
                  </a:lnTo>
                  <a:lnTo>
                    <a:pt x="0" y="281800"/>
                  </a:lnTo>
                  <a:lnTo>
                    <a:pt x="0" y="469519"/>
                  </a:lnTo>
                  <a:lnTo>
                    <a:pt x="4940" y="493991"/>
                  </a:lnTo>
                  <a:lnTo>
                    <a:pt x="18415" y="513981"/>
                  </a:lnTo>
                  <a:lnTo>
                    <a:pt x="38404" y="527456"/>
                  </a:lnTo>
                  <a:lnTo>
                    <a:pt x="62877" y="532396"/>
                  </a:lnTo>
                  <a:lnTo>
                    <a:pt x="250596" y="532396"/>
                  </a:lnTo>
                  <a:lnTo>
                    <a:pt x="250596" y="463651"/>
                  </a:lnTo>
                  <a:lnTo>
                    <a:pt x="226301" y="463651"/>
                  </a:lnTo>
                  <a:lnTo>
                    <a:pt x="204381" y="459371"/>
                  </a:lnTo>
                  <a:lnTo>
                    <a:pt x="186194" y="447636"/>
                  </a:lnTo>
                  <a:lnTo>
                    <a:pt x="173659" y="430110"/>
                  </a:lnTo>
                  <a:lnTo>
                    <a:pt x="168694" y="408457"/>
                  </a:lnTo>
                  <a:lnTo>
                    <a:pt x="172770" y="386003"/>
                  </a:lnTo>
                  <a:lnTo>
                    <a:pt x="184823" y="367576"/>
                  </a:lnTo>
                  <a:lnTo>
                    <a:pt x="202946" y="355130"/>
                  </a:lnTo>
                  <a:lnTo>
                    <a:pt x="225234" y="350545"/>
                  </a:lnTo>
                  <a:lnTo>
                    <a:pt x="250596" y="350545"/>
                  </a:lnTo>
                  <a:lnTo>
                    <a:pt x="250596" y="281800"/>
                  </a:lnTo>
                  <a:close/>
                </a:path>
                <a:path w="532765" h="1161414">
                  <a:moveTo>
                    <a:pt x="332511" y="125298"/>
                  </a:moveTo>
                  <a:lnTo>
                    <a:pt x="330517" y="115443"/>
                  </a:lnTo>
                  <a:lnTo>
                    <a:pt x="325081" y="107378"/>
                  </a:lnTo>
                  <a:lnTo>
                    <a:pt x="317017" y="101942"/>
                  </a:lnTo>
                  <a:lnTo>
                    <a:pt x="307149" y="99936"/>
                  </a:lnTo>
                  <a:lnTo>
                    <a:pt x="250596" y="99936"/>
                  </a:lnTo>
                  <a:lnTo>
                    <a:pt x="250596" y="0"/>
                  </a:lnTo>
                  <a:lnTo>
                    <a:pt x="62877" y="0"/>
                  </a:lnTo>
                  <a:lnTo>
                    <a:pt x="38404" y="4953"/>
                  </a:lnTo>
                  <a:lnTo>
                    <a:pt x="18415" y="18427"/>
                  </a:lnTo>
                  <a:lnTo>
                    <a:pt x="4940" y="38404"/>
                  </a:lnTo>
                  <a:lnTo>
                    <a:pt x="0" y="62877"/>
                  </a:lnTo>
                  <a:lnTo>
                    <a:pt x="0" y="250596"/>
                  </a:lnTo>
                  <a:lnTo>
                    <a:pt x="68732" y="250596"/>
                  </a:lnTo>
                  <a:lnTo>
                    <a:pt x="68732" y="226301"/>
                  </a:lnTo>
                  <a:lnTo>
                    <a:pt x="73012" y="204381"/>
                  </a:lnTo>
                  <a:lnTo>
                    <a:pt x="84759" y="186194"/>
                  </a:lnTo>
                  <a:lnTo>
                    <a:pt x="102285" y="173672"/>
                  </a:lnTo>
                  <a:lnTo>
                    <a:pt x="123939" y="168694"/>
                  </a:lnTo>
                  <a:lnTo>
                    <a:pt x="146405" y="172770"/>
                  </a:lnTo>
                  <a:lnTo>
                    <a:pt x="164820" y="184823"/>
                  </a:lnTo>
                  <a:lnTo>
                    <a:pt x="177279" y="202958"/>
                  </a:lnTo>
                  <a:lnTo>
                    <a:pt x="181851" y="225234"/>
                  </a:lnTo>
                  <a:lnTo>
                    <a:pt x="181851" y="250596"/>
                  </a:lnTo>
                  <a:lnTo>
                    <a:pt x="250596" y="250596"/>
                  </a:lnTo>
                  <a:lnTo>
                    <a:pt x="250596" y="150660"/>
                  </a:lnTo>
                  <a:lnTo>
                    <a:pt x="307162" y="150660"/>
                  </a:lnTo>
                  <a:lnTo>
                    <a:pt x="317017" y="148666"/>
                  </a:lnTo>
                  <a:lnTo>
                    <a:pt x="325081" y="143230"/>
                  </a:lnTo>
                  <a:lnTo>
                    <a:pt x="330517" y="135166"/>
                  </a:lnTo>
                  <a:lnTo>
                    <a:pt x="332511" y="125298"/>
                  </a:lnTo>
                  <a:close/>
                </a:path>
                <a:path w="532765" h="1161414">
                  <a:moveTo>
                    <a:pt x="437857" y="899744"/>
                  </a:moveTo>
                  <a:lnTo>
                    <a:pt x="432447" y="855294"/>
                  </a:lnTo>
                  <a:lnTo>
                    <a:pt x="420484" y="825106"/>
                  </a:lnTo>
                  <a:lnTo>
                    <a:pt x="416471" y="814971"/>
                  </a:lnTo>
                  <a:lnTo>
                    <a:pt x="391363" y="780288"/>
                  </a:lnTo>
                  <a:lnTo>
                    <a:pt x="358533" y="752805"/>
                  </a:lnTo>
                  <a:lnTo>
                    <a:pt x="341337" y="744550"/>
                  </a:lnTo>
                  <a:lnTo>
                    <a:pt x="341337" y="900252"/>
                  </a:lnTo>
                  <a:lnTo>
                    <a:pt x="338061" y="922324"/>
                  </a:lnTo>
                  <a:lnTo>
                    <a:pt x="328688" y="942073"/>
                  </a:lnTo>
                  <a:lnTo>
                    <a:pt x="314058" y="958303"/>
                  </a:lnTo>
                  <a:lnTo>
                    <a:pt x="294932" y="969835"/>
                  </a:lnTo>
                  <a:lnTo>
                    <a:pt x="273291" y="975233"/>
                  </a:lnTo>
                  <a:lnTo>
                    <a:pt x="251447" y="974128"/>
                  </a:lnTo>
                  <a:lnTo>
                    <a:pt x="212915" y="953528"/>
                  </a:lnTo>
                  <a:lnTo>
                    <a:pt x="192316" y="914984"/>
                  </a:lnTo>
                  <a:lnTo>
                    <a:pt x="191211" y="893152"/>
                  </a:lnTo>
                  <a:lnTo>
                    <a:pt x="196608" y="871499"/>
                  </a:lnTo>
                  <a:lnTo>
                    <a:pt x="208127" y="852373"/>
                  </a:lnTo>
                  <a:lnTo>
                    <a:pt x="224370" y="837742"/>
                  </a:lnTo>
                  <a:lnTo>
                    <a:pt x="244119" y="828382"/>
                  </a:lnTo>
                  <a:lnTo>
                    <a:pt x="266192" y="825106"/>
                  </a:lnTo>
                  <a:lnTo>
                    <a:pt x="295427" y="831037"/>
                  </a:lnTo>
                  <a:lnTo>
                    <a:pt x="319303" y="847140"/>
                  </a:lnTo>
                  <a:lnTo>
                    <a:pt x="335407" y="871016"/>
                  </a:lnTo>
                  <a:lnTo>
                    <a:pt x="341337" y="900252"/>
                  </a:lnTo>
                  <a:lnTo>
                    <a:pt x="341337" y="744550"/>
                  </a:lnTo>
                  <a:lnTo>
                    <a:pt x="319443" y="734021"/>
                  </a:lnTo>
                  <a:lnTo>
                    <a:pt x="275488" y="725500"/>
                  </a:lnTo>
                  <a:lnTo>
                    <a:pt x="224840" y="730300"/>
                  </a:lnTo>
                  <a:lnTo>
                    <a:pt x="178739" y="749223"/>
                  </a:lnTo>
                  <a:lnTo>
                    <a:pt x="140004" y="780567"/>
                  </a:lnTo>
                  <a:lnTo>
                    <a:pt x="111442" y="822680"/>
                  </a:lnTo>
                  <a:lnTo>
                    <a:pt x="96481" y="871296"/>
                  </a:lnTo>
                  <a:lnTo>
                    <a:pt x="96266" y="921131"/>
                  </a:lnTo>
                  <a:lnTo>
                    <a:pt x="110363" y="968933"/>
                  </a:lnTo>
                  <a:lnTo>
                    <a:pt x="138303" y="1011453"/>
                  </a:lnTo>
                  <a:lnTo>
                    <a:pt x="158216" y="1033856"/>
                  </a:lnTo>
                  <a:lnTo>
                    <a:pt x="176568" y="1055052"/>
                  </a:lnTo>
                  <a:lnTo>
                    <a:pt x="193687" y="1075601"/>
                  </a:lnTo>
                  <a:lnTo>
                    <a:pt x="211302" y="1097927"/>
                  </a:lnTo>
                  <a:lnTo>
                    <a:pt x="212280" y="1099210"/>
                  </a:lnTo>
                  <a:lnTo>
                    <a:pt x="213233" y="1100582"/>
                  </a:lnTo>
                  <a:lnTo>
                    <a:pt x="217728" y="1106424"/>
                  </a:lnTo>
                  <a:lnTo>
                    <a:pt x="222034" y="1112139"/>
                  </a:lnTo>
                  <a:lnTo>
                    <a:pt x="226161" y="1117765"/>
                  </a:lnTo>
                  <a:lnTo>
                    <a:pt x="230174" y="1123340"/>
                  </a:lnTo>
                  <a:lnTo>
                    <a:pt x="254787" y="1158049"/>
                  </a:lnTo>
                  <a:lnTo>
                    <a:pt x="260311" y="1160907"/>
                  </a:lnTo>
                  <a:lnTo>
                    <a:pt x="272072" y="1160907"/>
                  </a:lnTo>
                  <a:lnTo>
                    <a:pt x="277596" y="1158049"/>
                  </a:lnTo>
                  <a:lnTo>
                    <a:pt x="301231" y="1124673"/>
                  </a:lnTo>
                  <a:lnTo>
                    <a:pt x="306997" y="1116723"/>
                  </a:lnTo>
                  <a:lnTo>
                    <a:pt x="312813" y="1108837"/>
                  </a:lnTo>
                  <a:lnTo>
                    <a:pt x="318681" y="1100937"/>
                  </a:lnTo>
                  <a:lnTo>
                    <a:pt x="320027" y="1098956"/>
                  </a:lnTo>
                  <a:lnTo>
                    <a:pt x="321030" y="1097521"/>
                  </a:lnTo>
                  <a:lnTo>
                    <a:pt x="322046" y="1096225"/>
                  </a:lnTo>
                  <a:lnTo>
                    <a:pt x="337908" y="1075486"/>
                  </a:lnTo>
                  <a:lnTo>
                    <a:pt x="354418" y="1055281"/>
                  </a:lnTo>
                  <a:lnTo>
                    <a:pt x="371576" y="1035621"/>
                  </a:lnTo>
                  <a:lnTo>
                    <a:pt x="389356" y="1016508"/>
                  </a:lnTo>
                  <a:lnTo>
                    <a:pt x="409752" y="991222"/>
                  </a:lnTo>
                  <a:lnTo>
                    <a:pt x="418249" y="975233"/>
                  </a:lnTo>
                  <a:lnTo>
                    <a:pt x="424853" y="962787"/>
                  </a:lnTo>
                  <a:lnTo>
                    <a:pt x="434340" y="932027"/>
                  </a:lnTo>
                  <a:lnTo>
                    <a:pt x="437857" y="899744"/>
                  </a:lnTo>
                  <a:close/>
                </a:path>
                <a:path w="532765" h="1161414">
                  <a:moveTo>
                    <a:pt x="532396" y="281800"/>
                  </a:moveTo>
                  <a:lnTo>
                    <a:pt x="463651" y="281800"/>
                  </a:lnTo>
                  <a:lnTo>
                    <a:pt x="463651" y="306095"/>
                  </a:lnTo>
                  <a:lnTo>
                    <a:pt x="459371" y="328028"/>
                  </a:lnTo>
                  <a:lnTo>
                    <a:pt x="447636" y="346202"/>
                  </a:lnTo>
                  <a:lnTo>
                    <a:pt x="430110" y="358736"/>
                  </a:lnTo>
                  <a:lnTo>
                    <a:pt x="408457" y="363702"/>
                  </a:lnTo>
                  <a:lnTo>
                    <a:pt x="385991" y="359638"/>
                  </a:lnTo>
                  <a:lnTo>
                    <a:pt x="367576" y="347573"/>
                  </a:lnTo>
                  <a:lnTo>
                    <a:pt x="355117" y="329450"/>
                  </a:lnTo>
                  <a:lnTo>
                    <a:pt x="350545" y="307162"/>
                  </a:lnTo>
                  <a:lnTo>
                    <a:pt x="350545" y="281800"/>
                  </a:lnTo>
                  <a:lnTo>
                    <a:pt x="281800" y="281800"/>
                  </a:lnTo>
                  <a:lnTo>
                    <a:pt x="281800" y="381736"/>
                  </a:lnTo>
                  <a:lnTo>
                    <a:pt x="225856" y="381736"/>
                  </a:lnTo>
                  <a:lnTo>
                    <a:pt x="216077" y="383616"/>
                  </a:lnTo>
                  <a:lnTo>
                    <a:pt x="207924" y="388785"/>
                  </a:lnTo>
                  <a:lnTo>
                    <a:pt x="202247" y="396519"/>
                  </a:lnTo>
                  <a:lnTo>
                    <a:pt x="199898" y="406120"/>
                  </a:lnTo>
                  <a:lnTo>
                    <a:pt x="201612" y="416318"/>
                  </a:lnTo>
                  <a:lnTo>
                    <a:pt x="206997" y="424700"/>
                  </a:lnTo>
                  <a:lnTo>
                    <a:pt x="215163" y="430377"/>
                  </a:lnTo>
                  <a:lnTo>
                    <a:pt x="225234" y="432460"/>
                  </a:lnTo>
                  <a:lnTo>
                    <a:pt x="281800" y="432460"/>
                  </a:lnTo>
                  <a:lnTo>
                    <a:pt x="281800" y="532396"/>
                  </a:lnTo>
                  <a:lnTo>
                    <a:pt x="469519" y="532396"/>
                  </a:lnTo>
                  <a:lnTo>
                    <a:pt x="493991" y="527456"/>
                  </a:lnTo>
                  <a:lnTo>
                    <a:pt x="513981" y="513981"/>
                  </a:lnTo>
                  <a:lnTo>
                    <a:pt x="527456" y="493991"/>
                  </a:lnTo>
                  <a:lnTo>
                    <a:pt x="532396" y="469519"/>
                  </a:lnTo>
                  <a:lnTo>
                    <a:pt x="532396" y="281800"/>
                  </a:lnTo>
                  <a:close/>
                </a:path>
                <a:path w="532765" h="1161414">
                  <a:moveTo>
                    <a:pt x="532396" y="62877"/>
                  </a:moveTo>
                  <a:lnTo>
                    <a:pt x="527456" y="38404"/>
                  </a:lnTo>
                  <a:lnTo>
                    <a:pt x="513981" y="18415"/>
                  </a:lnTo>
                  <a:lnTo>
                    <a:pt x="493991" y="4940"/>
                  </a:lnTo>
                  <a:lnTo>
                    <a:pt x="469519" y="0"/>
                  </a:lnTo>
                  <a:lnTo>
                    <a:pt x="281800" y="0"/>
                  </a:lnTo>
                  <a:lnTo>
                    <a:pt x="281800" y="68745"/>
                  </a:lnTo>
                  <a:lnTo>
                    <a:pt x="306095" y="68745"/>
                  </a:lnTo>
                  <a:lnTo>
                    <a:pt x="328015" y="73025"/>
                  </a:lnTo>
                  <a:lnTo>
                    <a:pt x="346202" y="84759"/>
                  </a:lnTo>
                  <a:lnTo>
                    <a:pt x="358724" y="102285"/>
                  </a:lnTo>
                  <a:lnTo>
                    <a:pt x="363702" y="123939"/>
                  </a:lnTo>
                  <a:lnTo>
                    <a:pt x="359625" y="146405"/>
                  </a:lnTo>
                  <a:lnTo>
                    <a:pt x="347573" y="164820"/>
                  </a:lnTo>
                  <a:lnTo>
                    <a:pt x="329438" y="177279"/>
                  </a:lnTo>
                  <a:lnTo>
                    <a:pt x="307162" y="181851"/>
                  </a:lnTo>
                  <a:lnTo>
                    <a:pt x="281800" y="181851"/>
                  </a:lnTo>
                  <a:lnTo>
                    <a:pt x="281800" y="250596"/>
                  </a:lnTo>
                  <a:lnTo>
                    <a:pt x="381749" y="250596"/>
                  </a:lnTo>
                  <a:lnTo>
                    <a:pt x="381749" y="306539"/>
                  </a:lnTo>
                  <a:lnTo>
                    <a:pt x="383616" y="316318"/>
                  </a:lnTo>
                  <a:lnTo>
                    <a:pt x="388785" y="324472"/>
                  </a:lnTo>
                  <a:lnTo>
                    <a:pt x="396519" y="330149"/>
                  </a:lnTo>
                  <a:lnTo>
                    <a:pt x="406120" y="332498"/>
                  </a:lnTo>
                  <a:lnTo>
                    <a:pt x="416318" y="330784"/>
                  </a:lnTo>
                  <a:lnTo>
                    <a:pt x="424700" y="325399"/>
                  </a:lnTo>
                  <a:lnTo>
                    <a:pt x="430364" y="317233"/>
                  </a:lnTo>
                  <a:lnTo>
                    <a:pt x="432460" y="307162"/>
                  </a:lnTo>
                  <a:lnTo>
                    <a:pt x="432460" y="250596"/>
                  </a:lnTo>
                  <a:lnTo>
                    <a:pt x="532396" y="250596"/>
                  </a:lnTo>
                  <a:lnTo>
                    <a:pt x="532396" y="62877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938321" y="5548135"/>
              <a:ext cx="77673" cy="77695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8700389" y="5772416"/>
              <a:ext cx="483870" cy="926465"/>
            </a:xfrm>
            <a:custGeom>
              <a:avLst/>
              <a:gdLst/>
              <a:ahLst/>
              <a:cxnLst/>
              <a:rect l="l" t="t" r="r" b="b"/>
              <a:pathLst>
                <a:path w="483870" h="926465">
                  <a:moveTo>
                    <a:pt x="476415" y="84086"/>
                  </a:moveTo>
                  <a:lnTo>
                    <a:pt x="470217" y="58242"/>
                  </a:lnTo>
                  <a:lnTo>
                    <a:pt x="452437" y="35140"/>
                  </a:lnTo>
                  <a:lnTo>
                    <a:pt x="424294" y="15481"/>
                  </a:lnTo>
                  <a:lnTo>
                    <a:pt x="387007" y="0"/>
                  </a:lnTo>
                  <a:lnTo>
                    <a:pt x="380657" y="7797"/>
                  </a:lnTo>
                  <a:lnTo>
                    <a:pt x="374269" y="15811"/>
                  </a:lnTo>
                  <a:lnTo>
                    <a:pt x="367817" y="24091"/>
                  </a:lnTo>
                  <a:lnTo>
                    <a:pt x="361289" y="32664"/>
                  </a:lnTo>
                  <a:lnTo>
                    <a:pt x="360616" y="33426"/>
                  </a:lnTo>
                  <a:lnTo>
                    <a:pt x="357657" y="37680"/>
                  </a:lnTo>
                  <a:lnTo>
                    <a:pt x="352120" y="45123"/>
                  </a:lnTo>
                  <a:lnTo>
                    <a:pt x="346621" y="52565"/>
                  </a:lnTo>
                  <a:lnTo>
                    <a:pt x="341160" y="60109"/>
                  </a:lnTo>
                  <a:lnTo>
                    <a:pt x="321195" y="88341"/>
                  </a:lnTo>
                  <a:lnTo>
                    <a:pt x="312432" y="98005"/>
                  </a:lnTo>
                  <a:lnTo>
                    <a:pt x="301777" y="105219"/>
                  </a:lnTo>
                  <a:lnTo>
                    <a:pt x="289725" y="109728"/>
                  </a:lnTo>
                  <a:lnTo>
                    <a:pt x="276771" y="111290"/>
                  </a:lnTo>
                  <a:lnTo>
                    <a:pt x="263817" y="109728"/>
                  </a:lnTo>
                  <a:lnTo>
                    <a:pt x="251764" y="105219"/>
                  </a:lnTo>
                  <a:lnTo>
                    <a:pt x="241122" y="98005"/>
                  </a:lnTo>
                  <a:lnTo>
                    <a:pt x="232359" y="88341"/>
                  </a:lnTo>
                  <a:lnTo>
                    <a:pt x="210997" y="58242"/>
                  </a:lnTo>
                  <a:lnTo>
                    <a:pt x="207403" y="53251"/>
                  </a:lnTo>
                  <a:lnTo>
                    <a:pt x="203479" y="47917"/>
                  </a:lnTo>
                  <a:lnTo>
                    <a:pt x="199402" y="42506"/>
                  </a:lnTo>
                  <a:lnTo>
                    <a:pt x="195135" y="36957"/>
                  </a:lnTo>
                  <a:lnTo>
                    <a:pt x="192747" y="33718"/>
                  </a:lnTo>
                  <a:lnTo>
                    <a:pt x="185432" y="24295"/>
                  </a:lnTo>
                  <a:lnTo>
                    <a:pt x="178587" y="15735"/>
                  </a:lnTo>
                  <a:lnTo>
                    <a:pt x="172516" y="8305"/>
                  </a:lnTo>
                  <a:lnTo>
                    <a:pt x="165798" y="254"/>
                  </a:lnTo>
                  <a:lnTo>
                    <a:pt x="128778" y="15735"/>
                  </a:lnTo>
                  <a:lnTo>
                    <a:pt x="100876" y="35344"/>
                  </a:lnTo>
                  <a:lnTo>
                    <a:pt x="83248" y="58356"/>
                  </a:lnTo>
                  <a:lnTo>
                    <a:pt x="77114" y="84086"/>
                  </a:lnTo>
                  <a:lnTo>
                    <a:pt x="86944" y="116319"/>
                  </a:lnTo>
                  <a:lnTo>
                    <a:pt x="114604" y="143814"/>
                  </a:lnTo>
                  <a:lnTo>
                    <a:pt x="157314" y="165163"/>
                  </a:lnTo>
                  <a:lnTo>
                    <a:pt x="212293" y="178993"/>
                  </a:lnTo>
                  <a:lnTo>
                    <a:pt x="276758" y="183908"/>
                  </a:lnTo>
                  <a:lnTo>
                    <a:pt x="341236" y="178993"/>
                  </a:lnTo>
                  <a:lnTo>
                    <a:pt x="396214" y="165163"/>
                  </a:lnTo>
                  <a:lnTo>
                    <a:pt x="438912" y="143814"/>
                  </a:lnTo>
                  <a:lnTo>
                    <a:pt x="466572" y="116319"/>
                  </a:lnTo>
                  <a:lnTo>
                    <a:pt x="468109" y="111290"/>
                  </a:lnTo>
                  <a:lnTo>
                    <a:pt x="476415" y="84086"/>
                  </a:lnTo>
                  <a:close/>
                </a:path>
                <a:path w="483870" h="926465">
                  <a:moveTo>
                    <a:pt x="483374" y="821410"/>
                  </a:moveTo>
                  <a:lnTo>
                    <a:pt x="145097" y="821410"/>
                  </a:lnTo>
                  <a:lnTo>
                    <a:pt x="118160" y="817118"/>
                  </a:lnTo>
                  <a:lnTo>
                    <a:pt x="75298" y="786257"/>
                  </a:lnTo>
                  <a:lnTo>
                    <a:pt x="58661" y="746099"/>
                  </a:lnTo>
                  <a:lnTo>
                    <a:pt x="57708" y="734021"/>
                  </a:lnTo>
                  <a:lnTo>
                    <a:pt x="57708" y="575157"/>
                  </a:lnTo>
                  <a:lnTo>
                    <a:pt x="1181" y="763854"/>
                  </a:lnTo>
                  <a:lnTo>
                    <a:pt x="6578" y="803490"/>
                  </a:lnTo>
                  <a:lnTo>
                    <a:pt x="38277" y="828052"/>
                  </a:lnTo>
                  <a:lnTo>
                    <a:pt x="403098" y="925715"/>
                  </a:lnTo>
                  <a:lnTo>
                    <a:pt x="407593" y="926274"/>
                  </a:lnTo>
                  <a:lnTo>
                    <a:pt x="412026" y="926274"/>
                  </a:lnTo>
                  <a:lnTo>
                    <a:pt x="428840" y="923518"/>
                  </a:lnTo>
                  <a:lnTo>
                    <a:pt x="443674" y="915733"/>
                  </a:lnTo>
                  <a:lnTo>
                    <a:pt x="455269" y="903706"/>
                  </a:lnTo>
                  <a:lnTo>
                    <a:pt x="462381" y="888174"/>
                  </a:lnTo>
                  <a:lnTo>
                    <a:pt x="483374" y="82141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858309" y="6283398"/>
              <a:ext cx="93217" cy="93218"/>
            </a:xfrm>
            <a:prstGeom prst="rect">
              <a:avLst/>
            </a:prstGeom>
          </p:spPr>
        </p:pic>
        <p:sp>
          <p:nvSpPr>
            <p:cNvPr id="125" name="object 125" descr=""/>
            <p:cNvSpPr/>
            <p:nvPr/>
          </p:nvSpPr>
          <p:spPr>
            <a:xfrm>
              <a:off x="8788409" y="6213941"/>
              <a:ext cx="466090" cy="349885"/>
            </a:xfrm>
            <a:custGeom>
              <a:avLst/>
              <a:gdLst/>
              <a:ahLst/>
              <a:cxnLst/>
              <a:rect l="l" t="t" r="r" b="b"/>
              <a:pathLst>
                <a:path w="466090" h="349884">
                  <a:moveTo>
                    <a:pt x="407784" y="0"/>
                  </a:moveTo>
                  <a:lnTo>
                    <a:pt x="58254" y="0"/>
                  </a:lnTo>
                  <a:lnTo>
                    <a:pt x="35608" y="4585"/>
                  </a:lnTo>
                  <a:lnTo>
                    <a:pt x="17087" y="17083"/>
                  </a:lnTo>
                  <a:lnTo>
                    <a:pt x="4587" y="35602"/>
                  </a:lnTo>
                  <a:lnTo>
                    <a:pt x="0" y="58254"/>
                  </a:lnTo>
                  <a:lnTo>
                    <a:pt x="0" y="291312"/>
                  </a:lnTo>
                  <a:lnTo>
                    <a:pt x="4587" y="313966"/>
                  </a:lnTo>
                  <a:lnTo>
                    <a:pt x="17087" y="332490"/>
                  </a:lnTo>
                  <a:lnTo>
                    <a:pt x="35608" y="344992"/>
                  </a:lnTo>
                  <a:lnTo>
                    <a:pt x="58254" y="349580"/>
                  </a:lnTo>
                  <a:lnTo>
                    <a:pt x="407784" y="349580"/>
                  </a:lnTo>
                  <a:lnTo>
                    <a:pt x="430431" y="344992"/>
                  </a:lnTo>
                  <a:lnTo>
                    <a:pt x="448951" y="332490"/>
                  </a:lnTo>
                  <a:lnTo>
                    <a:pt x="461451" y="313966"/>
                  </a:lnTo>
                  <a:lnTo>
                    <a:pt x="466039" y="291312"/>
                  </a:lnTo>
                  <a:lnTo>
                    <a:pt x="466039" y="254952"/>
                  </a:lnTo>
                  <a:lnTo>
                    <a:pt x="46608" y="254952"/>
                  </a:lnTo>
                  <a:lnTo>
                    <a:pt x="46608" y="51816"/>
                  </a:lnTo>
                  <a:lnTo>
                    <a:pt x="51815" y="46596"/>
                  </a:lnTo>
                  <a:lnTo>
                    <a:pt x="463678" y="46596"/>
                  </a:lnTo>
                  <a:lnTo>
                    <a:pt x="461451" y="35602"/>
                  </a:lnTo>
                  <a:lnTo>
                    <a:pt x="448951" y="17083"/>
                  </a:lnTo>
                  <a:lnTo>
                    <a:pt x="430431" y="4585"/>
                  </a:lnTo>
                  <a:lnTo>
                    <a:pt x="407784" y="0"/>
                  </a:lnTo>
                  <a:close/>
                </a:path>
                <a:path w="466090" h="349884">
                  <a:moveTo>
                    <a:pt x="139804" y="178701"/>
                  </a:moveTo>
                  <a:lnTo>
                    <a:pt x="124422" y="181692"/>
                  </a:lnTo>
                  <a:lnTo>
                    <a:pt x="110921" y="190665"/>
                  </a:lnTo>
                  <a:lnTo>
                    <a:pt x="46608" y="254952"/>
                  </a:lnTo>
                  <a:lnTo>
                    <a:pt x="466039" y="254952"/>
                  </a:lnTo>
                  <a:lnTo>
                    <a:pt x="466039" y="218782"/>
                  </a:lnTo>
                  <a:lnTo>
                    <a:pt x="196900" y="218782"/>
                  </a:lnTo>
                  <a:lnTo>
                    <a:pt x="168706" y="190665"/>
                  </a:lnTo>
                  <a:lnTo>
                    <a:pt x="155191" y="181692"/>
                  </a:lnTo>
                  <a:lnTo>
                    <a:pt x="139804" y="178701"/>
                  </a:lnTo>
                  <a:close/>
                </a:path>
                <a:path w="466090" h="349884">
                  <a:moveTo>
                    <a:pt x="314578" y="100203"/>
                  </a:moveTo>
                  <a:lnTo>
                    <a:pt x="196900" y="218782"/>
                  </a:lnTo>
                  <a:lnTo>
                    <a:pt x="466039" y="218782"/>
                  </a:lnTo>
                  <a:lnTo>
                    <a:pt x="466039" y="200418"/>
                  </a:lnTo>
                  <a:lnTo>
                    <a:pt x="419430" y="200418"/>
                  </a:lnTo>
                  <a:lnTo>
                    <a:pt x="345820" y="114528"/>
                  </a:lnTo>
                  <a:lnTo>
                    <a:pt x="339355" y="108466"/>
                  </a:lnTo>
                  <a:lnTo>
                    <a:pt x="331824" y="104036"/>
                  </a:lnTo>
                  <a:lnTo>
                    <a:pt x="323480" y="101271"/>
                  </a:lnTo>
                  <a:lnTo>
                    <a:pt x="314578" y="100203"/>
                  </a:lnTo>
                  <a:close/>
                </a:path>
                <a:path w="466090" h="349884">
                  <a:moveTo>
                    <a:pt x="463678" y="46596"/>
                  </a:moveTo>
                  <a:lnTo>
                    <a:pt x="414210" y="46596"/>
                  </a:lnTo>
                  <a:lnTo>
                    <a:pt x="419430" y="51816"/>
                  </a:lnTo>
                  <a:lnTo>
                    <a:pt x="419430" y="200418"/>
                  </a:lnTo>
                  <a:lnTo>
                    <a:pt x="466039" y="200418"/>
                  </a:lnTo>
                  <a:lnTo>
                    <a:pt x="466039" y="58254"/>
                  </a:lnTo>
                  <a:lnTo>
                    <a:pt x="463678" y="46596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43003" y="5100578"/>
              <a:ext cx="84035" cy="116357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553449" y="5015862"/>
              <a:ext cx="84035" cy="201079"/>
            </a:xfrm>
            <a:prstGeom prst="rect">
              <a:avLst/>
            </a:prstGeom>
          </p:spPr>
        </p:pic>
        <p:sp>
          <p:nvSpPr>
            <p:cNvPr id="128" name="object 128" descr=""/>
            <p:cNvSpPr/>
            <p:nvPr/>
          </p:nvSpPr>
          <p:spPr>
            <a:xfrm>
              <a:off x="9663887" y="4689563"/>
              <a:ext cx="313055" cy="527685"/>
            </a:xfrm>
            <a:custGeom>
              <a:avLst/>
              <a:gdLst/>
              <a:ahLst/>
              <a:cxnLst/>
              <a:rect l="l" t="t" r="r" b="b"/>
              <a:pathLst>
                <a:path w="313054" h="527685">
                  <a:moveTo>
                    <a:pt x="84035" y="527380"/>
                  </a:moveTo>
                  <a:lnTo>
                    <a:pt x="82283" y="522427"/>
                  </a:lnTo>
                  <a:lnTo>
                    <a:pt x="81318" y="517105"/>
                  </a:lnTo>
                  <a:lnTo>
                    <a:pt x="81318" y="241592"/>
                  </a:lnTo>
                  <a:lnTo>
                    <a:pt x="58178" y="241592"/>
                  </a:lnTo>
                  <a:lnTo>
                    <a:pt x="35560" y="246164"/>
                  </a:lnTo>
                  <a:lnTo>
                    <a:pt x="17056" y="258648"/>
                  </a:lnTo>
                  <a:lnTo>
                    <a:pt x="4584" y="277139"/>
                  </a:lnTo>
                  <a:lnTo>
                    <a:pt x="0" y="299770"/>
                  </a:lnTo>
                  <a:lnTo>
                    <a:pt x="0" y="520293"/>
                  </a:lnTo>
                  <a:lnTo>
                    <a:pt x="7086" y="527380"/>
                  </a:lnTo>
                  <a:lnTo>
                    <a:pt x="84035" y="527380"/>
                  </a:lnTo>
                  <a:close/>
                </a:path>
                <a:path w="313054" h="527685">
                  <a:moveTo>
                    <a:pt x="312508" y="170078"/>
                  </a:moveTo>
                  <a:lnTo>
                    <a:pt x="311962" y="163690"/>
                  </a:lnTo>
                  <a:lnTo>
                    <a:pt x="308406" y="158889"/>
                  </a:lnTo>
                  <a:lnTo>
                    <a:pt x="192455" y="2374"/>
                  </a:lnTo>
                  <a:lnTo>
                    <a:pt x="187756" y="0"/>
                  </a:lnTo>
                  <a:lnTo>
                    <a:pt x="177723" y="0"/>
                  </a:lnTo>
                  <a:lnTo>
                    <a:pt x="173012" y="2374"/>
                  </a:lnTo>
                  <a:lnTo>
                    <a:pt x="53517" y="163690"/>
                  </a:lnTo>
                  <a:lnTo>
                    <a:pt x="52971" y="170078"/>
                  </a:lnTo>
                  <a:lnTo>
                    <a:pt x="58343" y="180746"/>
                  </a:lnTo>
                  <a:lnTo>
                    <a:pt x="63804" y="184124"/>
                  </a:lnTo>
                  <a:lnTo>
                    <a:pt x="110451" y="184124"/>
                  </a:lnTo>
                  <a:lnTo>
                    <a:pt x="110451" y="520306"/>
                  </a:lnTo>
                  <a:lnTo>
                    <a:pt x="117525" y="527380"/>
                  </a:lnTo>
                  <a:lnTo>
                    <a:pt x="247954" y="527380"/>
                  </a:lnTo>
                  <a:lnTo>
                    <a:pt x="255028" y="520306"/>
                  </a:lnTo>
                  <a:lnTo>
                    <a:pt x="255028" y="184124"/>
                  </a:lnTo>
                  <a:lnTo>
                    <a:pt x="301663" y="184124"/>
                  </a:lnTo>
                  <a:lnTo>
                    <a:pt x="307136" y="180746"/>
                  </a:lnTo>
                  <a:lnTo>
                    <a:pt x="312508" y="170078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19704" y="5831187"/>
              <a:ext cx="196735" cy="117106"/>
            </a:xfrm>
            <a:prstGeom prst="rect">
              <a:avLst/>
            </a:prstGeom>
          </p:spPr>
        </p:pic>
        <p:sp>
          <p:nvSpPr>
            <p:cNvPr id="130" name="object 130" descr=""/>
            <p:cNvSpPr/>
            <p:nvPr/>
          </p:nvSpPr>
          <p:spPr>
            <a:xfrm>
              <a:off x="9442996" y="5421312"/>
              <a:ext cx="532765" cy="389890"/>
            </a:xfrm>
            <a:custGeom>
              <a:avLst/>
              <a:gdLst/>
              <a:ahLst/>
              <a:cxnLst/>
              <a:rect l="l" t="t" r="r" b="b"/>
              <a:pathLst>
                <a:path w="532765" h="389889">
                  <a:moveTo>
                    <a:pt x="403377" y="189890"/>
                  </a:moveTo>
                  <a:lnTo>
                    <a:pt x="401904" y="182587"/>
                  </a:lnTo>
                  <a:lnTo>
                    <a:pt x="397891" y="176618"/>
                  </a:lnTo>
                  <a:lnTo>
                    <a:pt x="391922" y="172605"/>
                  </a:lnTo>
                  <a:lnTo>
                    <a:pt x="384619" y="171132"/>
                  </a:lnTo>
                  <a:lnTo>
                    <a:pt x="80378" y="171145"/>
                  </a:lnTo>
                  <a:lnTo>
                    <a:pt x="901" y="216801"/>
                  </a:lnTo>
                  <a:lnTo>
                    <a:pt x="0" y="218592"/>
                  </a:lnTo>
                  <a:lnTo>
                    <a:pt x="0" y="222402"/>
                  </a:lnTo>
                  <a:lnTo>
                    <a:pt x="49110" y="259613"/>
                  </a:lnTo>
                  <a:lnTo>
                    <a:pt x="80378" y="269862"/>
                  </a:lnTo>
                  <a:lnTo>
                    <a:pt x="384619" y="269862"/>
                  </a:lnTo>
                  <a:lnTo>
                    <a:pt x="391922" y="268389"/>
                  </a:lnTo>
                  <a:lnTo>
                    <a:pt x="397891" y="264363"/>
                  </a:lnTo>
                  <a:lnTo>
                    <a:pt x="401904" y="258406"/>
                  </a:lnTo>
                  <a:lnTo>
                    <a:pt x="403377" y="251104"/>
                  </a:lnTo>
                  <a:lnTo>
                    <a:pt x="403377" y="189890"/>
                  </a:lnTo>
                  <a:close/>
                </a:path>
                <a:path w="532765" h="389889">
                  <a:moveTo>
                    <a:pt x="460616" y="337464"/>
                  </a:moveTo>
                  <a:lnTo>
                    <a:pt x="459689" y="335648"/>
                  </a:lnTo>
                  <a:lnTo>
                    <a:pt x="458127" y="334505"/>
                  </a:lnTo>
                  <a:lnTo>
                    <a:pt x="410603" y="299567"/>
                  </a:lnTo>
                  <a:lnTo>
                    <a:pt x="403326" y="295071"/>
                  </a:lnTo>
                  <a:lnTo>
                    <a:pt x="395503" y="291795"/>
                  </a:lnTo>
                  <a:lnTo>
                    <a:pt x="387261" y="289788"/>
                  </a:lnTo>
                  <a:lnTo>
                    <a:pt x="378752" y="289115"/>
                  </a:lnTo>
                  <a:lnTo>
                    <a:pt x="91097" y="289115"/>
                  </a:lnTo>
                  <a:lnTo>
                    <a:pt x="83654" y="290614"/>
                  </a:lnTo>
                  <a:lnTo>
                    <a:pt x="77584" y="294716"/>
                  </a:lnTo>
                  <a:lnTo>
                    <a:pt x="73494" y="300786"/>
                  </a:lnTo>
                  <a:lnTo>
                    <a:pt x="71996" y="308229"/>
                  </a:lnTo>
                  <a:lnTo>
                    <a:pt x="71996" y="370586"/>
                  </a:lnTo>
                  <a:lnTo>
                    <a:pt x="73482" y="378002"/>
                  </a:lnTo>
                  <a:lnTo>
                    <a:pt x="77558" y="384073"/>
                  </a:lnTo>
                  <a:lnTo>
                    <a:pt x="83616" y="388162"/>
                  </a:lnTo>
                  <a:lnTo>
                    <a:pt x="91033" y="389686"/>
                  </a:lnTo>
                  <a:lnTo>
                    <a:pt x="378904" y="389686"/>
                  </a:lnTo>
                  <a:lnTo>
                    <a:pt x="459689" y="343166"/>
                  </a:lnTo>
                  <a:lnTo>
                    <a:pt x="460616" y="341350"/>
                  </a:lnTo>
                  <a:lnTo>
                    <a:pt x="460616" y="337464"/>
                  </a:lnTo>
                  <a:close/>
                </a:path>
                <a:path w="532765" h="389889">
                  <a:moveTo>
                    <a:pt x="532409" y="99644"/>
                  </a:moveTo>
                  <a:lnTo>
                    <a:pt x="531495" y="97828"/>
                  </a:lnTo>
                  <a:lnTo>
                    <a:pt x="529932" y="96685"/>
                  </a:lnTo>
                  <a:lnTo>
                    <a:pt x="482396" y="61747"/>
                  </a:lnTo>
                  <a:lnTo>
                    <a:pt x="475132" y="57251"/>
                  </a:lnTo>
                  <a:lnTo>
                    <a:pt x="467309" y="53975"/>
                  </a:lnTo>
                  <a:lnTo>
                    <a:pt x="459054" y="51981"/>
                  </a:lnTo>
                  <a:lnTo>
                    <a:pt x="450545" y="51295"/>
                  </a:lnTo>
                  <a:lnTo>
                    <a:pt x="295351" y="51295"/>
                  </a:lnTo>
                  <a:lnTo>
                    <a:pt x="295351" y="20269"/>
                  </a:lnTo>
                  <a:lnTo>
                    <a:pt x="293751" y="12382"/>
                  </a:lnTo>
                  <a:lnTo>
                    <a:pt x="289407" y="5943"/>
                  </a:lnTo>
                  <a:lnTo>
                    <a:pt x="282968" y="1600"/>
                  </a:lnTo>
                  <a:lnTo>
                    <a:pt x="275082" y="0"/>
                  </a:lnTo>
                  <a:lnTo>
                    <a:pt x="267182" y="1600"/>
                  </a:lnTo>
                  <a:lnTo>
                    <a:pt x="260731" y="5943"/>
                  </a:lnTo>
                  <a:lnTo>
                    <a:pt x="256387" y="12382"/>
                  </a:lnTo>
                  <a:lnTo>
                    <a:pt x="254800" y="20269"/>
                  </a:lnTo>
                  <a:lnTo>
                    <a:pt x="254800" y="51295"/>
                  </a:lnTo>
                  <a:lnTo>
                    <a:pt x="153987" y="51295"/>
                  </a:lnTo>
                  <a:lnTo>
                    <a:pt x="146545" y="52806"/>
                  </a:lnTo>
                  <a:lnTo>
                    <a:pt x="140474" y="56896"/>
                  </a:lnTo>
                  <a:lnTo>
                    <a:pt x="136385" y="62979"/>
                  </a:lnTo>
                  <a:lnTo>
                    <a:pt x="134886" y="70408"/>
                  </a:lnTo>
                  <a:lnTo>
                    <a:pt x="134886" y="132740"/>
                  </a:lnTo>
                  <a:lnTo>
                    <a:pt x="136385" y="140195"/>
                  </a:lnTo>
                  <a:lnTo>
                    <a:pt x="140474" y="146265"/>
                  </a:lnTo>
                  <a:lnTo>
                    <a:pt x="146545" y="150368"/>
                  </a:lnTo>
                  <a:lnTo>
                    <a:pt x="153987" y="151866"/>
                  </a:lnTo>
                  <a:lnTo>
                    <a:pt x="450545" y="151866"/>
                  </a:lnTo>
                  <a:lnTo>
                    <a:pt x="531495" y="105321"/>
                  </a:lnTo>
                  <a:lnTo>
                    <a:pt x="532409" y="103517"/>
                  </a:lnTo>
                  <a:lnTo>
                    <a:pt x="532409" y="99644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635789" y="6188095"/>
              <a:ext cx="138506" cy="166166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805488" y="6385454"/>
              <a:ext cx="169913" cy="138506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805484" y="6188096"/>
              <a:ext cx="169925" cy="166166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443007" y="6188096"/>
              <a:ext cx="161594" cy="166166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805484" y="6555138"/>
              <a:ext cx="169925" cy="165353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43008" y="6385450"/>
              <a:ext cx="161594" cy="138506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35790" y="6385454"/>
              <a:ext cx="138506" cy="138506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635795" y="6555138"/>
              <a:ext cx="138506" cy="165353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443014" y="6555138"/>
              <a:ext cx="161594" cy="165353"/>
            </a:xfrm>
            <a:prstGeom prst="rect">
              <a:avLst/>
            </a:prstGeom>
          </p:spPr>
        </p:pic>
      </p:grpSp>
      <p:sp>
        <p:nvSpPr>
          <p:cNvPr id="140" name="object 140" descr=""/>
          <p:cNvSpPr txBox="1"/>
          <p:nvPr/>
        </p:nvSpPr>
        <p:spPr>
          <a:xfrm>
            <a:off x="4682058" y="540004"/>
            <a:ext cx="5470525" cy="544830"/>
          </a:xfrm>
          <a:prstGeom prst="rect">
            <a:avLst/>
          </a:prstGeom>
          <a:solidFill>
            <a:srgbClr val="D0F4F5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5095">
              <a:lnSpc>
                <a:spcPct val="100000"/>
              </a:lnSpc>
            </a:pPr>
            <a:r>
              <a:rPr dirty="0" sz="1100" spc="-10" b="1">
                <a:latin typeface="Calibri"/>
                <a:cs typeface="Calibri"/>
              </a:rPr>
              <a:t>Name: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527300" y="7113761"/>
            <a:ext cx="13303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dirty="0" sz="1000" spc="-50">
                <a:latin typeface="Arial Narrow"/>
                <a:cs typeface="Arial Narrow"/>
              </a:rPr>
              <a:t>8</a:t>
            </a:r>
            <a:r>
              <a:rPr dirty="0" sz="1000">
                <a:latin typeface="Arial Narrow"/>
                <a:cs typeface="Arial Narrow"/>
              </a:rPr>
              <a:t>	</a:t>
            </a: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WATER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544970"/>
            <a:ext cx="6745109" cy="5445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00" y="458751"/>
            <a:ext cx="6626859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4"/>
              <a:t>Solutions</a:t>
            </a:r>
            <a:r>
              <a:rPr dirty="0" spc="-225"/>
              <a:t> </a:t>
            </a:r>
            <a:r>
              <a:rPr dirty="0" spc="-315"/>
              <a:t>and</a:t>
            </a:r>
            <a:r>
              <a:rPr dirty="0" spc="-220"/>
              <a:t> </a:t>
            </a:r>
            <a:r>
              <a:rPr dirty="0"/>
              <a:t>further</a:t>
            </a:r>
            <a:r>
              <a:rPr dirty="0" spc="-225"/>
              <a:t> </a:t>
            </a:r>
            <a:r>
              <a:rPr dirty="0" spc="-195"/>
              <a:t>investigation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27300" y="1272201"/>
            <a:ext cx="2454910" cy="108458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45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Degradable,</a:t>
            </a:r>
            <a:r>
              <a:rPr dirty="0" sz="1300" spc="30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biodegradable</a:t>
            </a:r>
            <a:r>
              <a:rPr dirty="0" sz="1300" spc="47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-25" b="1">
                <a:solidFill>
                  <a:srgbClr val="14C9CF"/>
                </a:solidFill>
                <a:latin typeface="Calibri"/>
                <a:cs typeface="Calibri"/>
              </a:rPr>
              <a:t>and </a:t>
            </a:r>
            <a:r>
              <a:rPr dirty="0" sz="1300" spc="55" b="1">
                <a:solidFill>
                  <a:srgbClr val="14C9CF"/>
                </a:solidFill>
                <a:latin typeface="Calibri"/>
                <a:cs typeface="Calibri"/>
              </a:rPr>
              <a:t>compostable</a:t>
            </a:r>
            <a:r>
              <a:rPr dirty="0" sz="1300" spc="4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60" b="1">
                <a:solidFill>
                  <a:srgbClr val="14C9CF"/>
                </a:solidFill>
                <a:latin typeface="Calibri"/>
                <a:cs typeface="Calibri"/>
              </a:rPr>
              <a:t>plastic</a:t>
            </a:r>
            <a:r>
              <a:rPr dirty="0" sz="1300" spc="4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–</a:t>
            </a:r>
            <a:r>
              <a:rPr dirty="0" sz="1300" spc="4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what’s</a:t>
            </a:r>
            <a:r>
              <a:rPr dirty="0" sz="1300" spc="3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25" b="1">
                <a:solidFill>
                  <a:srgbClr val="14C9CF"/>
                </a:solidFill>
                <a:latin typeface="Calibri"/>
                <a:cs typeface="Calibri"/>
              </a:rPr>
              <a:t>the </a:t>
            </a:r>
            <a:r>
              <a:rPr dirty="0" sz="1300" spc="-10" b="1">
                <a:solidFill>
                  <a:srgbClr val="14C9CF"/>
                </a:solidFill>
                <a:latin typeface="Calibri"/>
                <a:cs typeface="Calibri"/>
              </a:rPr>
              <a:t>difference?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100" b="1">
                <a:latin typeface="Calibri"/>
                <a:cs typeface="Calibri"/>
              </a:rPr>
              <a:t>Page</a:t>
            </a:r>
            <a:r>
              <a:rPr dirty="0" sz="1100" spc="16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950">
                <a:latin typeface="Gill Sans MT"/>
                <a:cs typeface="Gill Sans MT"/>
              </a:rPr>
              <a:t>The </a:t>
            </a:r>
            <a:r>
              <a:rPr dirty="0" sz="950" spc="70">
                <a:latin typeface="Gill Sans MT"/>
                <a:cs typeface="Gill Sans MT"/>
              </a:rPr>
              <a:t>image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shows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microplastics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7300" y="2461948"/>
            <a:ext cx="3116580" cy="178879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Testing</a:t>
            </a:r>
            <a:r>
              <a:rPr dirty="0" sz="1300" spc="35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biodegradable</a:t>
            </a:r>
            <a:r>
              <a:rPr dirty="0" sz="1300" spc="36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50" b="1">
                <a:solidFill>
                  <a:srgbClr val="14C9CF"/>
                </a:solidFill>
                <a:latin typeface="Calibri"/>
                <a:cs typeface="Calibri"/>
              </a:rPr>
              <a:t>plastic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100" b="1">
                <a:latin typeface="Calibri"/>
                <a:cs typeface="Calibri"/>
              </a:rPr>
              <a:t>Page</a:t>
            </a:r>
            <a:r>
              <a:rPr dirty="0" sz="1100" spc="16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7200"/>
              </a:lnSpc>
              <a:spcBef>
                <a:spcPts val="820"/>
              </a:spcBef>
            </a:pPr>
            <a:r>
              <a:rPr dirty="0" sz="950">
                <a:latin typeface="Gill Sans MT"/>
                <a:cs typeface="Gill Sans MT"/>
              </a:rPr>
              <a:t>Young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learners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might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predict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potato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(natural </a:t>
            </a:r>
            <a:r>
              <a:rPr dirty="0" sz="950">
                <a:latin typeface="Gill Sans MT"/>
                <a:cs typeface="Gill Sans MT"/>
              </a:rPr>
              <a:t>polymer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made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starch)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will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biodegrade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more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easily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than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conventional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plastic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95">
                <a:latin typeface="Gill Sans MT"/>
                <a:cs typeface="Gill Sans MT"/>
              </a:rPr>
              <a:t>bag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(man-</a:t>
            </a:r>
            <a:r>
              <a:rPr dirty="0" sz="950" spc="95">
                <a:latin typeface="Gill Sans MT"/>
                <a:cs typeface="Gill Sans MT"/>
              </a:rPr>
              <a:t>made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polymer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made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2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hydrocarbons</a:t>
            </a:r>
            <a:r>
              <a:rPr dirty="0" sz="950" spc="20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derived</a:t>
            </a:r>
            <a:r>
              <a:rPr dirty="0" sz="950" spc="2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20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oil),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with</a:t>
            </a:r>
            <a:r>
              <a:rPr dirty="0" sz="950" spc="204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bioplastic</a:t>
            </a:r>
            <a:endParaRPr sz="950">
              <a:latin typeface="Gill Sans MT"/>
              <a:cs typeface="Gill Sans MT"/>
            </a:endParaRPr>
          </a:p>
          <a:p>
            <a:pPr marL="12700" marR="76200">
              <a:lnSpc>
                <a:spcPct val="107200"/>
              </a:lnSpc>
            </a:pPr>
            <a:r>
              <a:rPr dirty="0" sz="950">
                <a:latin typeface="Gill Sans MT"/>
                <a:cs typeface="Gill Sans MT"/>
              </a:rPr>
              <a:t>(if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used)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somewhere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between.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Older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children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may </a:t>
            </a:r>
            <a:r>
              <a:rPr dirty="0" sz="950">
                <a:latin typeface="Gill Sans MT"/>
                <a:cs typeface="Gill Sans MT"/>
              </a:rPr>
              <a:t>notice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by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adjusting</a:t>
            </a:r>
            <a:r>
              <a:rPr dirty="0" sz="950" spc="1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availability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microbes,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oxygen,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changing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temperature,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increase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 spc="65">
                <a:latin typeface="Gill Sans MT"/>
                <a:cs typeface="Gill Sans MT"/>
              </a:rPr>
              <a:t>appearance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decay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potato.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7300" y="4356354"/>
            <a:ext cx="3125470" cy="261810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Making</a:t>
            </a:r>
            <a:r>
              <a:rPr dirty="0" sz="1300" spc="15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45" b="1">
                <a:solidFill>
                  <a:srgbClr val="14C9CF"/>
                </a:solidFill>
                <a:latin typeface="Calibri"/>
                <a:cs typeface="Calibri"/>
              </a:rPr>
              <a:t>bioplastics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1100" b="1">
                <a:latin typeface="Calibri"/>
                <a:cs typeface="Calibri"/>
              </a:rPr>
              <a:t>Page</a:t>
            </a:r>
            <a:r>
              <a:rPr dirty="0" sz="1100" spc="16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Expected</a:t>
            </a:r>
            <a:r>
              <a:rPr dirty="0" sz="1000" spc="35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4C9CF"/>
                </a:solidFill>
                <a:latin typeface="Calibri"/>
                <a:cs typeface="Calibri"/>
              </a:rPr>
              <a:t>Outcomes:</a:t>
            </a:r>
            <a:endParaRPr sz="1000">
              <a:latin typeface="Calibri"/>
              <a:cs typeface="Calibri"/>
            </a:endParaRPr>
          </a:p>
          <a:p>
            <a:pPr marL="12700" marR="202565">
              <a:lnSpc>
                <a:spcPct val="107200"/>
              </a:lnSpc>
              <a:spcBef>
                <a:spcPts val="840"/>
              </a:spcBef>
            </a:pPr>
            <a:r>
              <a:rPr dirty="0" sz="950" spc="50" b="1">
                <a:latin typeface="Calibri"/>
                <a:cs typeface="Calibri"/>
              </a:rPr>
              <a:t>Substrate</a:t>
            </a:r>
            <a:r>
              <a:rPr dirty="0" sz="950" spc="114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–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Gelatine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substrate </a:t>
            </a:r>
            <a:r>
              <a:rPr dirty="0" sz="950" spc="65">
                <a:latin typeface="Gill Sans MT"/>
                <a:cs typeface="Gill Sans MT"/>
              </a:rPr>
              <a:t>tends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produce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 spc="45">
                <a:latin typeface="Gill Sans MT"/>
                <a:cs typeface="Gill Sans MT"/>
              </a:rPr>
              <a:t>strongest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material.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Results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vary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depending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 spc="55">
                <a:latin typeface="Gill Sans MT"/>
                <a:cs typeface="Gill Sans MT"/>
              </a:rPr>
              <a:t>brand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gelatine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used.</a:t>
            </a:r>
            <a:endParaRPr sz="950">
              <a:latin typeface="Gill Sans MT"/>
              <a:cs typeface="Gill Sans MT"/>
            </a:endParaRPr>
          </a:p>
          <a:p>
            <a:pPr marL="12700" marR="478790">
              <a:lnSpc>
                <a:spcPct val="107200"/>
              </a:lnSpc>
              <a:spcBef>
                <a:spcPts val="850"/>
              </a:spcBef>
            </a:pPr>
            <a:r>
              <a:rPr dirty="0" sz="950" b="1">
                <a:latin typeface="Calibri"/>
                <a:cs typeface="Calibri"/>
              </a:rPr>
              <a:t>Plasticizer</a:t>
            </a:r>
            <a:r>
              <a:rPr dirty="0" sz="950" spc="185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–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Increasing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amount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plasticizer </a:t>
            </a:r>
            <a:r>
              <a:rPr dirty="0" sz="950">
                <a:latin typeface="Gill Sans MT"/>
                <a:cs typeface="Gill Sans MT"/>
              </a:rPr>
              <a:t>increases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flexibility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final</a:t>
            </a:r>
            <a:r>
              <a:rPr dirty="0" sz="950" spc="1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product.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25">
                <a:latin typeface="Gill Sans MT"/>
                <a:cs typeface="Gill Sans MT"/>
              </a:rPr>
              <a:t>If</a:t>
            </a:r>
            <a:endParaRPr sz="950">
              <a:latin typeface="Gill Sans MT"/>
              <a:cs typeface="Gill Sans MT"/>
            </a:endParaRPr>
          </a:p>
          <a:p>
            <a:pPr marL="12700" marR="590550">
              <a:lnSpc>
                <a:spcPct val="107200"/>
              </a:lnSpc>
            </a:pPr>
            <a:r>
              <a:rPr dirty="0" sz="950">
                <a:latin typeface="Gill Sans MT"/>
                <a:cs typeface="Gill Sans MT"/>
              </a:rPr>
              <a:t>no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plasticizer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added,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substrates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produce </a:t>
            </a:r>
            <a:r>
              <a:rPr dirty="0" sz="950">
                <a:latin typeface="Gill Sans MT"/>
                <a:cs typeface="Gill Sans MT"/>
              </a:rPr>
              <a:t>brittle</a:t>
            </a:r>
            <a:r>
              <a:rPr dirty="0" sz="950" spc="18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material.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72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The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amount</a:t>
            </a:r>
            <a:r>
              <a:rPr dirty="0" sz="950" spc="55">
                <a:latin typeface="Gill Sans MT"/>
                <a:cs typeface="Gill Sans MT"/>
              </a:rPr>
              <a:t> of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plasticizer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necessary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make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best </a:t>
            </a:r>
            <a:r>
              <a:rPr dirty="0" sz="950" spc="50">
                <a:latin typeface="Gill Sans MT"/>
                <a:cs typeface="Gill Sans MT"/>
              </a:rPr>
              <a:t>bioplastic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depends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brand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substrate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>
                <a:latin typeface="Gill Sans MT"/>
                <a:cs typeface="Gill Sans MT"/>
              </a:rPr>
              <a:t>drying</a:t>
            </a:r>
            <a:r>
              <a:rPr dirty="0" sz="950" spc="2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conditions.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67305" y="1282186"/>
            <a:ext cx="3114675" cy="1430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196215">
              <a:lnSpc>
                <a:spcPct val="102600"/>
              </a:lnSpc>
              <a:spcBef>
                <a:spcPts val="95"/>
              </a:spcBef>
            </a:pPr>
            <a:r>
              <a:rPr dirty="0" sz="950" spc="55" b="1">
                <a:latin typeface="Calibri"/>
                <a:cs typeface="Calibri"/>
              </a:rPr>
              <a:t>Non-stick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spray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>
                <a:latin typeface="Gill Sans MT"/>
                <a:cs typeface="Gill Sans MT"/>
              </a:rPr>
              <a:t>–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It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extremely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important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60">
                <a:latin typeface="Gill Sans MT"/>
                <a:cs typeface="Gill Sans MT"/>
              </a:rPr>
              <a:t> use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the </a:t>
            </a:r>
            <a:r>
              <a:rPr dirty="0" sz="950" spc="65">
                <a:latin typeface="Gill Sans MT"/>
                <a:cs typeface="Gill Sans MT"/>
              </a:rPr>
              <a:t>non-</a:t>
            </a:r>
            <a:r>
              <a:rPr dirty="0" sz="950">
                <a:latin typeface="Gill Sans MT"/>
                <a:cs typeface="Gill Sans MT"/>
              </a:rPr>
              <a:t>stick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spray;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otherwise</a:t>
            </a:r>
            <a:r>
              <a:rPr dirty="0" sz="950" spc="10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aluminium</a:t>
            </a:r>
            <a:r>
              <a:rPr dirty="0" sz="950" spc="1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foil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moulds </a:t>
            </a:r>
            <a:r>
              <a:rPr dirty="0" sz="950" spc="65">
                <a:latin typeface="Gill Sans MT"/>
                <a:cs typeface="Gill Sans MT"/>
              </a:rPr>
              <a:t>cannot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removed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from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bioplastic.</a:t>
            </a:r>
            <a:endParaRPr sz="950">
              <a:latin typeface="Gill Sans MT"/>
              <a:cs typeface="Gill Sans MT"/>
            </a:endParaRPr>
          </a:p>
          <a:p>
            <a:pPr marL="12700" marR="375285">
              <a:lnSpc>
                <a:spcPct val="102600"/>
              </a:lnSpc>
              <a:spcBef>
                <a:spcPts val="850"/>
              </a:spcBef>
            </a:pPr>
            <a:r>
              <a:rPr dirty="0" sz="950" b="1">
                <a:latin typeface="Calibri"/>
                <a:cs typeface="Calibri"/>
              </a:rPr>
              <a:t>Drying</a:t>
            </a:r>
            <a:r>
              <a:rPr dirty="0" sz="950" spc="70" b="1">
                <a:latin typeface="Calibri"/>
                <a:cs typeface="Calibri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–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While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you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dry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moulds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open </a:t>
            </a:r>
            <a:r>
              <a:rPr dirty="0" sz="950">
                <a:latin typeface="Gill Sans MT"/>
                <a:cs typeface="Gill Sans MT"/>
              </a:rPr>
              <a:t>air,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drying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moulds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controlled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temperature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950">
                <a:latin typeface="Gill Sans MT"/>
                <a:cs typeface="Gill Sans MT"/>
              </a:rPr>
              <a:t>environment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is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faster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gives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more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repeatable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results.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2600"/>
              </a:lnSpc>
              <a:spcBef>
                <a:spcPts val="850"/>
              </a:spcBef>
            </a:pPr>
            <a:r>
              <a:rPr dirty="0" sz="950">
                <a:latin typeface="Gill Sans MT"/>
                <a:cs typeface="Gill Sans MT"/>
              </a:rPr>
              <a:t>Good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drying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methods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set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oven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at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65°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-55">
                <a:latin typeface="Gill Sans MT"/>
                <a:cs typeface="Gill Sans MT"/>
              </a:rPr>
              <a:t>C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or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use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dehydrator.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67299" y="2819461"/>
            <a:ext cx="2971165" cy="97853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300" b="1">
                <a:solidFill>
                  <a:srgbClr val="14C9CF"/>
                </a:solidFill>
                <a:latin typeface="Calibri"/>
                <a:cs typeface="Calibri"/>
              </a:rPr>
              <a:t>Invasive</a:t>
            </a:r>
            <a:r>
              <a:rPr dirty="0" sz="1300" spc="13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60" b="1">
                <a:solidFill>
                  <a:srgbClr val="14C9CF"/>
                </a:solidFill>
                <a:latin typeface="Calibri"/>
                <a:cs typeface="Calibri"/>
              </a:rPr>
              <a:t>species</a:t>
            </a:r>
            <a:r>
              <a:rPr dirty="0" sz="1300" spc="13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300" spc="35" b="1">
                <a:solidFill>
                  <a:srgbClr val="14C9CF"/>
                </a:solidFill>
                <a:latin typeface="Calibri"/>
                <a:cs typeface="Calibri"/>
              </a:rPr>
              <a:t>game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00" b="1">
                <a:latin typeface="Calibri"/>
                <a:cs typeface="Calibri"/>
              </a:rPr>
              <a:t>Page</a:t>
            </a:r>
            <a:r>
              <a:rPr dirty="0" sz="1100" spc="160" b="1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Time</a:t>
            </a:r>
            <a:r>
              <a:rPr dirty="0" sz="1000" spc="7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to</a:t>
            </a:r>
            <a:r>
              <a:rPr dirty="0" sz="1000" spc="9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4C9CF"/>
                </a:solidFill>
                <a:latin typeface="Calibri"/>
                <a:cs typeface="Calibri"/>
              </a:rPr>
              <a:t>reflect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950">
                <a:latin typeface="Gill Sans MT"/>
                <a:cs typeface="Gill Sans MT"/>
              </a:rPr>
              <a:t>Why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invasive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species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problem?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See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table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40" i="1">
                <a:latin typeface="Gill Sans MT"/>
                <a:cs typeface="Gill Sans MT"/>
              </a:rPr>
              <a:t>overleaf.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67299" y="3916654"/>
            <a:ext cx="3122930" cy="1285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What</a:t>
            </a:r>
            <a:r>
              <a:rPr dirty="0" sz="1000" spc="10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does</a:t>
            </a:r>
            <a:r>
              <a:rPr dirty="0" sz="1000" spc="8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this</a:t>
            </a:r>
            <a:r>
              <a:rPr dirty="0" sz="1000" spc="10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have</a:t>
            </a:r>
            <a:r>
              <a:rPr dirty="0" sz="1000" spc="8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to</a:t>
            </a:r>
            <a:r>
              <a:rPr dirty="0" sz="1000" spc="10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do</a:t>
            </a:r>
            <a:r>
              <a:rPr dirty="0" sz="1000" spc="10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with</a:t>
            </a:r>
            <a:r>
              <a:rPr dirty="0" sz="1000" spc="100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4C9CF"/>
                </a:solidFill>
                <a:latin typeface="Calibri"/>
                <a:cs typeface="Calibri"/>
              </a:rPr>
              <a:t>engineers/engineering?</a:t>
            </a:r>
            <a:endParaRPr sz="1000">
              <a:latin typeface="Calibri"/>
              <a:cs typeface="Calibri"/>
            </a:endParaRPr>
          </a:p>
          <a:p>
            <a:pPr algn="just" marL="12700" marR="143510">
              <a:lnSpc>
                <a:spcPct val="102600"/>
              </a:lnSpc>
              <a:spcBef>
                <a:spcPts val="840"/>
              </a:spcBef>
            </a:pPr>
            <a:r>
              <a:rPr dirty="0" sz="950" spc="75" i="1">
                <a:latin typeface="Gill Sans MT"/>
                <a:cs typeface="Gill Sans MT"/>
              </a:rPr>
              <a:t>Part</a:t>
            </a:r>
            <a:r>
              <a:rPr dirty="0" sz="950" spc="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of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an</a:t>
            </a:r>
            <a:r>
              <a:rPr dirty="0" sz="950" spc="5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engineer’s</a:t>
            </a:r>
            <a:r>
              <a:rPr dirty="0" sz="950" spc="10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role</a:t>
            </a:r>
            <a:r>
              <a:rPr dirty="0" sz="950" spc="5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is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to</a:t>
            </a:r>
            <a:r>
              <a:rPr dirty="0" sz="950" spc="10" i="1">
                <a:latin typeface="Gill Sans MT"/>
                <a:cs typeface="Gill Sans MT"/>
              </a:rPr>
              <a:t> </a:t>
            </a:r>
            <a:r>
              <a:rPr dirty="0" sz="950" spc="80" i="1">
                <a:latin typeface="Gill Sans MT"/>
                <a:cs typeface="Gill Sans MT"/>
              </a:rPr>
              <a:t>make</a:t>
            </a:r>
            <a:r>
              <a:rPr dirty="0" sz="950" spc="5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life</a:t>
            </a:r>
            <a:r>
              <a:rPr dirty="0" sz="950" spc="10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better</a:t>
            </a:r>
            <a:r>
              <a:rPr dirty="0" sz="950" spc="-25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for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people</a:t>
            </a:r>
            <a:r>
              <a:rPr dirty="0" sz="950" spc="5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and</a:t>
            </a:r>
            <a:r>
              <a:rPr dirty="0" sz="950" spc="-7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improvement.</a:t>
            </a:r>
            <a:r>
              <a:rPr dirty="0" sz="950" spc="-6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They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solve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problems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that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we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face. </a:t>
            </a:r>
            <a:r>
              <a:rPr dirty="0" sz="950" spc="65" i="1">
                <a:latin typeface="Gill Sans MT"/>
                <a:cs typeface="Gill Sans MT"/>
              </a:rPr>
              <a:t>Invasive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species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are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part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of</a:t>
            </a:r>
            <a:r>
              <a:rPr dirty="0" sz="950" spc="-60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this</a:t>
            </a:r>
            <a:r>
              <a:rPr dirty="0" sz="950" spc="-10" i="1">
                <a:latin typeface="Gill Sans MT"/>
                <a:cs typeface="Gill Sans MT"/>
              </a:rPr>
              <a:t> </a:t>
            </a:r>
            <a:r>
              <a:rPr dirty="0" sz="950" spc="45" i="1">
                <a:latin typeface="Gill Sans MT"/>
                <a:cs typeface="Gill Sans MT"/>
              </a:rPr>
              <a:t>problem.</a:t>
            </a:r>
            <a:endParaRPr sz="950">
              <a:latin typeface="Gill Sans MT"/>
              <a:cs typeface="Gill Sans MT"/>
            </a:endParaRPr>
          </a:p>
          <a:p>
            <a:pPr marL="12700" marR="391795">
              <a:lnSpc>
                <a:spcPct val="102600"/>
              </a:lnSpc>
              <a:spcBef>
                <a:spcPts val="850"/>
              </a:spcBef>
            </a:pPr>
            <a:r>
              <a:rPr dirty="0" sz="950" spc="75" i="1">
                <a:latin typeface="Gill Sans MT"/>
                <a:cs typeface="Gill Sans MT"/>
              </a:rPr>
              <a:t>Technology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and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systems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that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i="1">
                <a:latin typeface="Gill Sans MT"/>
                <a:cs typeface="Gill Sans MT"/>
              </a:rPr>
              <a:t>are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55" i="1">
                <a:latin typeface="Gill Sans MT"/>
                <a:cs typeface="Gill Sans MT"/>
              </a:rPr>
              <a:t>in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70" i="1">
                <a:latin typeface="Gill Sans MT"/>
                <a:cs typeface="Gill Sans MT"/>
              </a:rPr>
              <a:t>place</a:t>
            </a:r>
            <a:r>
              <a:rPr dirty="0" sz="950" spc="-20" i="1">
                <a:latin typeface="Gill Sans MT"/>
                <a:cs typeface="Gill Sans MT"/>
              </a:rPr>
              <a:t> </a:t>
            </a:r>
            <a:r>
              <a:rPr dirty="0" sz="950" spc="95" i="1">
                <a:latin typeface="Gill Sans MT"/>
                <a:cs typeface="Gill Sans MT"/>
              </a:rPr>
              <a:t>and</a:t>
            </a:r>
            <a:r>
              <a:rPr dirty="0" sz="950" spc="-1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have</a:t>
            </a:r>
            <a:r>
              <a:rPr dirty="0" sz="950" spc="65" i="1">
                <a:latin typeface="Gill Sans MT"/>
                <a:cs typeface="Gill Sans MT"/>
              </a:rPr>
              <a:t> </a:t>
            </a:r>
            <a:r>
              <a:rPr dirty="0" sz="950" spc="75" i="1">
                <a:latin typeface="Gill Sans MT"/>
                <a:cs typeface="Gill Sans MT"/>
              </a:rPr>
              <a:t>been</a:t>
            </a:r>
            <a:r>
              <a:rPr dirty="0" sz="950" spc="-45" i="1">
                <a:latin typeface="Gill Sans MT"/>
                <a:cs typeface="Gill Sans MT"/>
              </a:rPr>
              <a:t> </a:t>
            </a:r>
            <a:r>
              <a:rPr dirty="0" sz="950" spc="65" i="1">
                <a:latin typeface="Gill Sans MT"/>
                <a:cs typeface="Gill Sans MT"/>
              </a:rPr>
              <a:t>engineered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have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90" i="1">
                <a:latin typeface="Gill Sans MT"/>
                <a:cs typeface="Gill Sans MT"/>
              </a:rPr>
              <a:t>become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100" i="1">
                <a:latin typeface="Gill Sans MT"/>
                <a:cs typeface="Gill Sans MT"/>
              </a:rPr>
              <a:t>a</a:t>
            </a:r>
            <a:r>
              <a:rPr dirty="0" sz="950" spc="-35" i="1">
                <a:latin typeface="Gill Sans MT"/>
                <a:cs typeface="Gill Sans MT"/>
              </a:rPr>
              <a:t> </a:t>
            </a:r>
            <a:r>
              <a:rPr dirty="0" sz="950" spc="60" i="1">
                <a:latin typeface="Gill Sans MT"/>
                <a:cs typeface="Gill Sans MT"/>
              </a:rPr>
              <a:t>partial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85" i="1">
                <a:latin typeface="Gill Sans MT"/>
                <a:cs typeface="Gill Sans MT"/>
              </a:rPr>
              <a:t>cause</a:t>
            </a:r>
            <a:r>
              <a:rPr dirty="0" sz="950" spc="-30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of </a:t>
            </a:r>
            <a:r>
              <a:rPr dirty="0" sz="950" spc="70" i="1">
                <a:latin typeface="Gill Sans MT"/>
                <a:cs typeface="Gill Sans MT"/>
              </a:rPr>
              <a:t>invasive</a:t>
            </a:r>
            <a:r>
              <a:rPr dirty="0" sz="950" spc="-40" i="1">
                <a:latin typeface="Gill Sans MT"/>
                <a:cs typeface="Gill Sans MT"/>
              </a:rPr>
              <a:t> </a:t>
            </a:r>
            <a:r>
              <a:rPr dirty="0" sz="950" spc="50" i="1">
                <a:latin typeface="Gill Sans MT"/>
                <a:cs typeface="Gill Sans MT"/>
              </a:rPr>
              <a:t>species.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767299" y="5320593"/>
            <a:ext cx="3154045" cy="165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Time</a:t>
            </a:r>
            <a:r>
              <a:rPr dirty="0" sz="1000" spc="7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4C9CF"/>
                </a:solidFill>
                <a:latin typeface="Calibri"/>
                <a:cs typeface="Calibri"/>
              </a:rPr>
              <a:t>to</a:t>
            </a:r>
            <a:r>
              <a:rPr dirty="0" sz="1000" spc="95" b="1">
                <a:solidFill>
                  <a:srgbClr val="14C9C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4C9CF"/>
                </a:solidFill>
                <a:latin typeface="Calibri"/>
                <a:cs typeface="Calibri"/>
              </a:rPr>
              <a:t>research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  <a:spcBef>
                <a:spcPts val="840"/>
              </a:spcBef>
            </a:pPr>
            <a:r>
              <a:rPr dirty="0" sz="950">
                <a:latin typeface="Gill Sans MT"/>
                <a:cs typeface="Gill Sans MT"/>
              </a:rPr>
              <a:t>What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done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eradicate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invasive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species?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can </a:t>
            </a:r>
            <a:r>
              <a:rPr dirty="0" sz="950" spc="55">
                <a:latin typeface="Gill Sans MT"/>
                <a:cs typeface="Gill Sans MT"/>
              </a:rPr>
              <a:t>technology</a:t>
            </a:r>
            <a:r>
              <a:rPr dirty="0" sz="950" spc="-4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help?</a:t>
            </a:r>
            <a:endParaRPr sz="950">
              <a:latin typeface="Gill Sans MT"/>
              <a:cs typeface="Gill Sans MT"/>
            </a:endParaRPr>
          </a:p>
          <a:p>
            <a:pPr marL="156210" marR="189230" indent="-144145">
              <a:lnSpc>
                <a:spcPct val="102600"/>
              </a:lnSpc>
              <a:spcBef>
                <a:spcPts val="850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An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invasive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rat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species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was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eradicated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by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using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GPS </a:t>
            </a:r>
            <a:r>
              <a:rPr dirty="0" sz="950" spc="65">
                <a:latin typeface="Gill Sans MT"/>
                <a:cs typeface="Gill Sans MT"/>
              </a:rPr>
              <a:t>equipment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setting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traps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specific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places.</a:t>
            </a:r>
            <a:endParaRPr sz="950">
              <a:latin typeface="Gill Sans MT"/>
              <a:cs typeface="Gill Sans MT"/>
            </a:endParaRPr>
          </a:p>
          <a:p>
            <a:pPr marL="156210" marR="115570" indent="-144145">
              <a:lnSpc>
                <a:spcPct val="102600"/>
              </a:lnSpc>
              <a:spcBef>
                <a:spcPts val="285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An </a:t>
            </a:r>
            <a:r>
              <a:rPr dirty="0" sz="950" spc="50">
                <a:latin typeface="Gill Sans MT"/>
                <a:cs typeface="Gill Sans MT"/>
              </a:rPr>
              <a:t>invasive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cat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species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was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given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virus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that</a:t>
            </a:r>
            <a:r>
              <a:rPr dirty="0" sz="950">
                <a:latin typeface="Gill Sans MT"/>
                <a:cs typeface="Gill Sans MT"/>
              </a:rPr>
              <a:t> it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could </a:t>
            </a:r>
            <a:r>
              <a:rPr dirty="0" sz="950">
                <a:latin typeface="Gill Sans MT"/>
                <a:cs typeface="Gill Sans MT"/>
              </a:rPr>
              <a:t>not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fight.</a:t>
            </a:r>
            <a:endParaRPr sz="950">
              <a:latin typeface="Gill Sans MT"/>
              <a:cs typeface="Gill Sans MT"/>
            </a:endParaRPr>
          </a:p>
          <a:p>
            <a:pPr marL="156210" marR="163195" indent="-144145">
              <a:lnSpc>
                <a:spcPct val="102600"/>
              </a:lnSpc>
              <a:spcBef>
                <a:spcPts val="284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Artificial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intelligence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machine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learning</a:t>
            </a:r>
            <a:r>
              <a:rPr dirty="0" sz="950" spc="17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has</a:t>
            </a:r>
            <a:r>
              <a:rPr dirty="0" sz="950" spc="16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been </a:t>
            </a:r>
            <a:r>
              <a:rPr dirty="0" sz="950" spc="65">
                <a:latin typeface="Gill Sans MT"/>
                <a:cs typeface="Gill Sans MT"/>
              </a:rPr>
              <a:t>used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monitor</a:t>
            </a:r>
            <a:r>
              <a:rPr dirty="0" sz="950" spc="20">
                <a:latin typeface="Gill Sans MT"/>
                <a:cs typeface="Gill Sans MT"/>
              </a:rPr>
              <a:t> </a:t>
            </a:r>
            <a:r>
              <a:rPr dirty="0" sz="950" spc="80">
                <a:latin typeface="Gill Sans MT"/>
                <a:cs typeface="Gill Sans MT"/>
              </a:rPr>
              <a:t>data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sets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which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show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how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different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007304" y="1260477"/>
            <a:ext cx="3050540" cy="1876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6210" marR="5080">
              <a:lnSpc>
                <a:spcPct val="117900"/>
              </a:lnSpc>
              <a:spcBef>
                <a:spcPts val="95"/>
              </a:spcBef>
            </a:pPr>
            <a:r>
              <a:rPr dirty="0" sz="950" spc="60">
                <a:latin typeface="Gill Sans MT"/>
                <a:cs typeface="Gill Sans MT"/>
              </a:rPr>
              <a:t>species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behave,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interact,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their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numbers.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They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can </a:t>
            </a:r>
            <a:r>
              <a:rPr dirty="0" sz="950" spc="55">
                <a:latin typeface="Gill Sans MT"/>
                <a:cs typeface="Gill Sans MT"/>
              </a:rPr>
              <a:t>detect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activity</a:t>
            </a:r>
            <a:r>
              <a:rPr dirty="0" sz="950" spc="-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outside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6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norm.</a:t>
            </a:r>
            <a:endParaRPr sz="950">
              <a:latin typeface="Gill Sans MT"/>
              <a:cs typeface="Gill Sans MT"/>
            </a:endParaRPr>
          </a:p>
          <a:p>
            <a:pPr marL="156210" marR="49530" indent="-144145">
              <a:lnSpc>
                <a:spcPct val="117900"/>
              </a:lnSpc>
              <a:spcBef>
                <a:spcPts val="280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Underwater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robots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designed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hunt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certain</a:t>
            </a:r>
            <a:r>
              <a:rPr dirty="0" sz="950" spc="12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invasive </a:t>
            </a:r>
            <a:r>
              <a:rPr dirty="0" sz="950" spc="60">
                <a:latin typeface="Gill Sans MT"/>
                <a:cs typeface="Gill Sans MT"/>
              </a:rPr>
              <a:t>fish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species.</a:t>
            </a:r>
            <a:endParaRPr sz="950">
              <a:latin typeface="Gill Sans MT"/>
              <a:cs typeface="Gill Sans MT"/>
            </a:endParaRPr>
          </a:p>
          <a:p>
            <a:pPr marL="156210" indent="-144145">
              <a:lnSpc>
                <a:spcPct val="100000"/>
              </a:lnSpc>
              <a:spcBef>
                <a:spcPts val="489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>
                <a:latin typeface="Gill Sans MT"/>
                <a:cs typeface="Gill Sans MT"/>
              </a:rPr>
              <a:t>Infrared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cameras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been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used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2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capture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tigers.</a:t>
            </a:r>
            <a:endParaRPr sz="950">
              <a:latin typeface="Gill Sans MT"/>
              <a:cs typeface="Gill Sans MT"/>
            </a:endParaRPr>
          </a:p>
          <a:p>
            <a:pPr marL="156210" marR="106045" indent="-144145">
              <a:lnSpc>
                <a:spcPct val="117900"/>
              </a:lnSpc>
              <a:spcBef>
                <a:spcPts val="280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50">
                <a:latin typeface="Gill Sans MT"/>
                <a:cs typeface="Gill Sans MT"/>
              </a:rPr>
              <a:t>Chemicals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been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used</a:t>
            </a:r>
            <a:r>
              <a:rPr dirty="0" sz="950">
                <a:latin typeface="Gill Sans MT"/>
                <a:cs typeface="Gill Sans MT"/>
              </a:rPr>
              <a:t> to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control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invasive </a:t>
            </a:r>
            <a:r>
              <a:rPr dirty="0" sz="950" spc="55">
                <a:latin typeface="Gill Sans MT"/>
                <a:cs typeface="Gill Sans MT"/>
              </a:rPr>
              <a:t>species,</a:t>
            </a:r>
            <a:r>
              <a:rPr dirty="0" sz="950" spc="-60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but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sometimes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harm</a:t>
            </a:r>
            <a:r>
              <a:rPr dirty="0" sz="950">
                <a:latin typeface="Gill Sans MT"/>
                <a:cs typeface="Gill Sans MT"/>
              </a:rPr>
              <a:t> other</a:t>
            </a:r>
            <a:r>
              <a:rPr dirty="0" sz="950" spc="-2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plants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animals.</a:t>
            </a:r>
            <a:endParaRPr sz="950">
              <a:latin typeface="Gill Sans MT"/>
              <a:cs typeface="Gill Sans MT"/>
            </a:endParaRPr>
          </a:p>
          <a:p>
            <a:pPr marL="156210" marR="170815" indent="-144145">
              <a:lnSpc>
                <a:spcPct val="117900"/>
              </a:lnSpc>
              <a:spcBef>
                <a:spcPts val="285"/>
              </a:spcBef>
              <a:buClr>
                <a:srgbClr val="14C9CF"/>
              </a:buClr>
              <a:buFont typeface="Arial"/>
              <a:buChar char="■"/>
              <a:tabLst>
                <a:tab pos="156845" algn="l"/>
              </a:tabLst>
            </a:pPr>
            <a:r>
              <a:rPr dirty="0" sz="950" spc="60">
                <a:latin typeface="Gill Sans MT"/>
                <a:cs typeface="Gill Sans MT"/>
              </a:rPr>
              <a:t>Insects</a:t>
            </a:r>
            <a:r>
              <a:rPr dirty="0" sz="950" spc="65">
                <a:latin typeface="Gill Sans MT"/>
                <a:cs typeface="Gill Sans MT"/>
              </a:rPr>
              <a:t> have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sometimes</a:t>
            </a:r>
            <a:r>
              <a:rPr dirty="0" sz="950" spc="7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been </a:t>
            </a:r>
            <a:r>
              <a:rPr dirty="0" sz="950">
                <a:latin typeface="Gill Sans MT"/>
                <a:cs typeface="Gill Sans MT"/>
              </a:rPr>
              <a:t>introduced, </a:t>
            </a:r>
            <a:r>
              <a:rPr dirty="0" sz="950" spc="45">
                <a:latin typeface="Gill Sans MT"/>
                <a:cs typeface="Gill Sans MT"/>
              </a:rPr>
              <a:t>but </a:t>
            </a:r>
            <a:r>
              <a:rPr dirty="0" sz="950" spc="65">
                <a:latin typeface="Gill Sans MT"/>
                <a:cs typeface="Gill Sans MT"/>
              </a:rPr>
              <a:t>sometimes</a:t>
            </a:r>
            <a:r>
              <a:rPr dirty="0" sz="950" spc="-3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they</a:t>
            </a:r>
            <a:r>
              <a:rPr dirty="0" sz="950" spc="-5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themselves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become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35">
                <a:latin typeface="Gill Sans MT"/>
                <a:cs typeface="Gill Sans MT"/>
              </a:rPr>
              <a:t>invasive.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020000" y="3254121"/>
            <a:ext cx="3096260" cy="3681729"/>
          </a:xfrm>
          <a:prstGeom prst="rect">
            <a:avLst/>
          </a:prstGeom>
          <a:solidFill>
            <a:srgbClr val="DCF7F8"/>
          </a:solidFill>
        </p:spPr>
        <p:txBody>
          <a:bodyPr wrap="square" lIns="0" tIns="8001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630"/>
              </a:spcBef>
            </a:pPr>
            <a:r>
              <a:rPr dirty="0" sz="950" spc="55" b="1">
                <a:latin typeface="Calibri"/>
                <a:cs typeface="Calibri"/>
              </a:rPr>
              <a:t>Economic</a:t>
            </a:r>
            <a:r>
              <a:rPr dirty="0" sz="95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problems</a:t>
            </a:r>
            <a:endParaRPr sz="950">
              <a:latin typeface="Calibri"/>
              <a:cs typeface="Calibri"/>
            </a:endParaRPr>
          </a:p>
          <a:p>
            <a:pPr marL="107950" marR="138430">
              <a:lnSpc>
                <a:spcPct val="102600"/>
              </a:lnSpc>
              <a:spcBef>
                <a:spcPts val="285"/>
              </a:spcBef>
            </a:pPr>
            <a:r>
              <a:rPr dirty="0" sz="950" spc="50">
                <a:latin typeface="Gill Sans MT"/>
                <a:cs typeface="Gill Sans MT"/>
              </a:rPr>
              <a:t>Invasive</a:t>
            </a:r>
            <a:r>
              <a:rPr dirty="0" sz="950" spc="1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species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affect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agriculture,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forestry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and </a:t>
            </a:r>
            <a:r>
              <a:rPr dirty="0" sz="950" spc="50">
                <a:latin typeface="Gill Sans MT"/>
                <a:cs typeface="Gill Sans MT"/>
              </a:rPr>
              <a:t>fishing,</a:t>
            </a:r>
            <a:r>
              <a:rPr dirty="0" sz="950" spc="-7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even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90">
                <a:latin typeface="Gill Sans MT"/>
                <a:cs typeface="Gill Sans MT"/>
              </a:rPr>
              <a:t>damage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buildings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and </a:t>
            </a:r>
            <a:r>
              <a:rPr dirty="0" sz="950">
                <a:latin typeface="Gill Sans MT"/>
                <a:cs typeface="Gill Sans MT"/>
              </a:rPr>
              <a:t>infrastructure.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Economic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impacts</a:t>
            </a:r>
            <a:r>
              <a:rPr dirty="0" sz="950" spc="17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include:</a:t>
            </a:r>
            <a:r>
              <a:rPr dirty="0" sz="950" spc="17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lower</a:t>
            </a:r>
            <a:r>
              <a:rPr dirty="0" sz="950" spc="130">
                <a:latin typeface="Gill Sans MT"/>
                <a:cs typeface="Gill Sans MT"/>
              </a:rPr>
              <a:t> </a:t>
            </a:r>
            <a:r>
              <a:rPr dirty="0" sz="950" spc="-20">
                <a:latin typeface="Gill Sans MT"/>
                <a:cs typeface="Gill Sans MT"/>
              </a:rPr>
              <a:t>crop </a:t>
            </a:r>
            <a:r>
              <a:rPr dirty="0" sz="950">
                <a:latin typeface="Gill Sans MT"/>
                <a:cs typeface="Gill Sans MT"/>
              </a:rPr>
              <a:t>productivity,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livestock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harmed,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soil</a:t>
            </a:r>
            <a:r>
              <a:rPr dirty="0" sz="950" spc="20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quality</a:t>
            </a:r>
            <a:r>
              <a:rPr dirty="0" sz="950" spc="160">
                <a:latin typeface="Gill Sans MT"/>
                <a:cs typeface="Gill Sans MT"/>
              </a:rPr>
              <a:t> </a:t>
            </a:r>
            <a:r>
              <a:rPr dirty="0" sz="950" spc="40">
                <a:latin typeface="Gill Sans MT"/>
                <a:cs typeface="Gill Sans MT"/>
              </a:rPr>
              <a:t>degraded.</a:t>
            </a:r>
            <a:endParaRPr sz="950">
              <a:latin typeface="Gill Sans MT"/>
              <a:cs typeface="Gill Sans MT"/>
            </a:endParaRPr>
          </a:p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dirty="0" sz="950" b="1">
                <a:latin typeface="Calibri"/>
                <a:cs typeface="Calibri"/>
              </a:rPr>
              <a:t>Environmental</a:t>
            </a:r>
            <a:r>
              <a:rPr dirty="0" sz="950" spc="49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problems</a:t>
            </a:r>
            <a:endParaRPr sz="950">
              <a:latin typeface="Calibri"/>
              <a:cs typeface="Calibri"/>
            </a:endParaRPr>
          </a:p>
          <a:p>
            <a:pPr marL="107950" marR="167640">
              <a:lnSpc>
                <a:spcPct val="102600"/>
              </a:lnSpc>
              <a:spcBef>
                <a:spcPts val="285"/>
              </a:spcBef>
            </a:pPr>
            <a:r>
              <a:rPr dirty="0" sz="950" spc="50">
                <a:latin typeface="Gill Sans MT"/>
                <a:cs typeface="Gill Sans MT"/>
              </a:rPr>
              <a:t>Invasive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species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affect</a:t>
            </a:r>
            <a:r>
              <a:rPr dirty="0" sz="950" spc="9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biodiversity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ecosystems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threaten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native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species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by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outcompeting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for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habitat.</a:t>
            </a:r>
            <a:r>
              <a:rPr dirty="0" sz="950" spc="-5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Invasive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species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alter</a:t>
            </a:r>
            <a:r>
              <a:rPr dirty="0" sz="950" spc="-2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5">
                <a:latin typeface="Gill Sans MT"/>
                <a:cs typeface="Gill Sans MT"/>
              </a:rPr>
              <a:t> </a:t>
            </a:r>
            <a:r>
              <a:rPr dirty="0" sz="950" spc="45">
                <a:latin typeface="Gill Sans MT"/>
                <a:cs typeface="Gill Sans MT"/>
              </a:rPr>
              <a:t>degrade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26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environment.</a:t>
            </a:r>
            <a:r>
              <a:rPr dirty="0" sz="950" spc="1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Environmental</a:t>
            </a:r>
            <a:r>
              <a:rPr dirty="0" sz="950" spc="265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impacts</a:t>
            </a:r>
            <a:r>
              <a:rPr dirty="0" sz="950" spc="26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include: </a:t>
            </a:r>
            <a:r>
              <a:rPr dirty="0" sz="950" spc="45">
                <a:latin typeface="Gill Sans MT"/>
                <a:cs typeface="Gill Sans MT"/>
              </a:rPr>
              <a:t>reduced</a:t>
            </a:r>
            <a:r>
              <a:rPr dirty="0" sz="950" spc="1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biodiversity,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water</a:t>
            </a:r>
            <a:r>
              <a:rPr dirty="0" sz="950" spc="10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shortages,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increased </a:t>
            </a:r>
            <a:r>
              <a:rPr dirty="0" sz="950" spc="55">
                <a:latin typeface="Gill Sans MT"/>
                <a:cs typeface="Gill Sans MT"/>
              </a:rPr>
              <a:t>frequency</a:t>
            </a:r>
            <a:r>
              <a:rPr dirty="0" sz="950" spc="9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wildfires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12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flooding,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increased</a:t>
            </a:r>
            <a:r>
              <a:rPr dirty="0" sz="950" spc="50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pollution</a:t>
            </a:r>
            <a:r>
              <a:rPr dirty="0" sz="950" spc="75">
                <a:latin typeface="Gill Sans MT"/>
                <a:cs typeface="Gill Sans MT"/>
              </a:rPr>
              <a:t> caused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by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overuse</a:t>
            </a:r>
            <a:r>
              <a:rPr dirty="0" sz="950" spc="80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chemicals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75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control </a:t>
            </a:r>
            <a:r>
              <a:rPr dirty="0" sz="950" spc="40">
                <a:latin typeface="Gill Sans MT"/>
                <a:cs typeface="Gill Sans MT"/>
              </a:rPr>
              <a:t>infestations.</a:t>
            </a:r>
            <a:endParaRPr sz="950">
              <a:latin typeface="Gill Sans MT"/>
              <a:cs typeface="Gill Sans MT"/>
            </a:endParaRPr>
          </a:p>
          <a:p>
            <a:pPr marL="107950">
              <a:lnSpc>
                <a:spcPct val="100000"/>
              </a:lnSpc>
              <a:spcBef>
                <a:spcPts val="595"/>
              </a:spcBef>
            </a:pPr>
            <a:r>
              <a:rPr dirty="0" sz="950" b="1">
                <a:latin typeface="Calibri"/>
                <a:cs typeface="Calibri"/>
              </a:rPr>
              <a:t>Human/social</a:t>
            </a:r>
            <a:r>
              <a:rPr dirty="0" sz="950" spc="155" b="1">
                <a:latin typeface="Calibri"/>
                <a:cs typeface="Calibri"/>
              </a:rPr>
              <a:t>  </a:t>
            </a:r>
            <a:r>
              <a:rPr dirty="0" sz="950" spc="-10" b="1">
                <a:latin typeface="Calibri"/>
                <a:cs typeface="Calibri"/>
              </a:rPr>
              <a:t>problems</a:t>
            </a:r>
            <a:endParaRPr sz="950">
              <a:latin typeface="Calibri"/>
              <a:cs typeface="Calibri"/>
            </a:endParaRPr>
          </a:p>
          <a:p>
            <a:pPr marL="107950" marR="219710">
              <a:lnSpc>
                <a:spcPct val="102600"/>
              </a:lnSpc>
              <a:spcBef>
                <a:spcPts val="285"/>
              </a:spcBef>
            </a:pPr>
            <a:r>
              <a:rPr dirty="0" sz="950">
                <a:latin typeface="Gill Sans MT"/>
                <a:cs typeface="Gill Sans MT"/>
              </a:rPr>
              <a:t>In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70">
                <a:latin typeface="Gill Sans MT"/>
                <a:cs typeface="Gill Sans MT"/>
              </a:rPr>
              <a:t>some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regions,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invasive</a:t>
            </a:r>
            <a:r>
              <a:rPr dirty="0" sz="950" spc="60">
                <a:latin typeface="Gill Sans MT"/>
                <a:cs typeface="Gill Sans MT"/>
              </a:rPr>
              <a:t> species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are</a:t>
            </a:r>
            <a:r>
              <a:rPr dirty="0" sz="950" spc="55">
                <a:latin typeface="Gill Sans MT"/>
                <a:cs typeface="Gill Sans MT"/>
              </a:rPr>
              <a:t> </a:t>
            </a:r>
            <a:r>
              <a:rPr dirty="0" sz="950" spc="105">
                <a:latin typeface="Gill Sans MT"/>
                <a:cs typeface="Gill Sans MT"/>
              </a:rPr>
              <a:t>a</a:t>
            </a:r>
            <a:r>
              <a:rPr dirty="0" sz="950" spc="6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major </a:t>
            </a:r>
            <a:r>
              <a:rPr dirty="0" sz="950" spc="-10">
                <a:latin typeface="Gill Sans MT"/>
                <a:cs typeface="Gill Sans MT"/>
              </a:rPr>
              <a:t>threat </a:t>
            </a:r>
            <a:r>
              <a:rPr dirty="0" sz="950">
                <a:latin typeface="Gill Sans MT"/>
                <a:cs typeface="Gill Sans MT"/>
              </a:rPr>
              <a:t>to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incomes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livelihoods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55">
                <a:latin typeface="Gill Sans MT"/>
                <a:cs typeface="Gill Sans MT"/>
              </a:rPr>
              <a:t>of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4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people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who </a:t>
            </a:r>
            <a:r>
              <a:rPr dirty="0" sz="950">
                <a:latin typeface="Gill Sans MT"/>
                <a:cs typeface="Gill Sans MT"/>
              </a:rPr>
              <a:t>live</a:t>
            </a:r>
            <a:r>
              <a:rPr dirty="0" sz="950" spc="1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in </a:t>
            </a:r>
            <a:r>
              <a:rPr dirty="0" sz="950" spc="60">
                <a:latin typeface="Gill Sans MT"/>
                <a:cs typeface="Gill Sans MT"/>
              </a:rPr>
              <a:t>the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areas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affected.</a:t>
            </a:r>
            <a:r>
              <a:rPr dirty="0" sz="950" spc="-80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They</a:t>
            </a:r>
            <a:r>
              <a:rPr dirty="0" sz="950" spc="-1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can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also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have</a:t>
            </a:r>
            <a:r>
              <a:rPr dirty="0" sz="950" spc="15">
                <a:latin typeface="Gill Sans MT"/>
                <a:cs typeface="Gill Sans MT"/>
              </a:rPr>
              <a:t> </a:t>
            </a:r>
            <a:r>
              <a:rPr dirty="0" sz="950" spc="60">
                <a:latin typeface="Gill Sans MT"/>
                <a:cs typeface="Gill Sans MT"/>
              </a:rPr>
              <a:t>an </a:t>
            </a:r>
            <a:r>
              <a:rPr dirty="0" sz="950" spc="65">
                <a:latin typeface="Gill Sans MT"/>
                <a:cs typeface="Gill Sans MT"/>
              </a:rPr>
              <a:t>effect</a:t>
            </a:r>
            <a:r>
              <a:rPr dirty="0" sz="950" spc="-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on </a:t>
            </a:r>
            <a:r>
              <a:rPr dirty="0" sz="950" spc="85">
                <a:latin typeface="Gill Sans MT"/>
                <a:cs typeface="Gill Sans MT"/>
              </a:rPr>
              <a:t>human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health.</a:t>
            </a:r>
            <a:r>
              <a:rPr dirty="0" sz="950" spc="-5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Social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75">
                <a:latin typeface="Gill Sans MT"/>
                <a:cs typeface="Gill Sans MT"/>
              </a:rPr>
              <a:t>impacts</a:t>
            </a:r>
            <a:r>
              <a:rPr dirty="0" sz="9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include: </a:t>
            </a:r>
            <a:r>
              <a:rPr dirty="0" sz="950" spc="60">
                <a:latin typeface="Gill Sans MT"/>
                <a:cs typeface="Gill Sans MT"/>
              </a:rPr>
              <a:t>income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reduced,</a:t>
            </a:r>
            <a:r>
              <a:rPr dirty="0" sz="950" spc="30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food</a:t>
            </a:r>
            <a:r>
              <a:rPr dirty="0" sz="950" spc="114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security</a:t>
            </a:r>
            <a:r>
              <a:rPr dirty="0" sz="950" spc="85">
                <a:latin typeface="Gill Sans MT"/>
                <a:cs typeface="Gill Sans MT"/>
              </a:rPr>
              <a:t> </a:t>
            </a:r>
            <a:r>
              <a:rPr dirty="0" sz="950" spc="50">
                <a:latin typeface="Gill Sans MT"/>
                <a:cs typeface="Gill Sans MT"/>
              </a:rPr>
              <a:t>decreased,</a:t>
            </a:r>
            <a:r>
              <a:rPr dirty="0" sz="950" spc="3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risk</a:t>
            </a:r>
            <a:r>
              <a:rPr dirty="0" sz="950" spc="65">
                <a:latin typeface="Gill Sans MT"/>
                <a:cs typeface="Gill Sans MT"/>
              </a:rPr>
              <a:t> </a:t>
            </a:r>
            <a:r>
              <a:rPr dirty="0" sz="950" spc="-25">
                <a:latin typeface="Gill Sans MT"/>
                <a:cs typeface="Gill Sans MT"/>
              </a:rPr>
              <a:t>to </a:t>
            </a:r>
            <a:r>
              <a:rPr dirty="0" sz="950" spc="85">
                <a:latin typeface="Gill Sans MT"/>
                <a:cs typeface="Gill Sans MT"/>
              </a:rPr>
              <a:t>human</a:t>
            </a:r>
            <a:r>
              <a:rPr dirty="0" sz="950" spc="45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65">
                <a:latin typeface="Gill Sans MT"/>
                <a:cs typeface="Gill Sans MT"/>
              </a:rPr>
              <a:t>animal</a:t>
            </a:r>
            <a:r>
              <a:rPr dirty="0" sz="950" spc="50">
                <a:latin typeface="Gill Sans MT"/>
                <a:cs typeface="Gill Sans MT"/>
              </a:rPr>
              <a:t> health,</a:t>
            </a:r>
            <a:r>
              <a:rPr dirty="0" sz="950" spc="-15">
                <a:latin typeface="Gill Sans MT"/>
                <a:cs typeface="Gill Sans MT"/>
              </a:rPr>
              <a:t> </a:t>
            </a:r>
            <a:r>
              <a:rPr dirty="0" sz="950">
                <a:latin typeface="Gill Sans MT"/>
                <a:cs typeface="Gill Sans MT"/>
              </a:rPr>
              <a:t>recreational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85">
                <a:latin typeface="Gill Sans MT"/>
                <a:cs typeface="Gill Sans MT"/>
              </a:rPr>
              <a:t>and</a:t>
            </a:r>
            <a:r>
              <a:rPr dirty="0" sz="950" spc="50">
                <a:latin typeface="Gill Sans MT"/>
                <a:cs typeface="Gill Sans MT"/>
              </a:rPr>
              <a:t> </a:t>
            </a:r>
            <a:r>
              <a:rPr dirty="0" sz="950" spc="-10">
                <a:latin typeface="Gill Sans MT"/>
                <a:cs typeface="Gill Sans MT"/>
              </a:rPr>
              <a:t>social </a:t>
            </a:r>
            <a:r>
              <a:rPr dirty="0" sz="950">
                <a:latin typeface="Gill Sans MT"/>
                <a:cs typeface="Gill Sans MT"/>
              </a:rPr>
              <a:t>opportunities</a:t>
            </a:r>
            <a:r>
              <a:rPr dirty="0" sz="950" spc="135">
                <a:latin typeface="Gill Sans MT"/>
                <a:cs typeface="Gill Sans MT"/>
              </a:rPr>
              <a:t>  </a:t>
            </a:r>
            <a:r>
              <a:rPr dirty="0" sz="950" spc="-10">
                <a:latin typeface="Gill Sans MT"/>
                <a:cs typeface="Gill Sans MT"/>
              </a:rPr>
              <a:t>limited.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836434" y="7113761"/>
            <a:ext cx="13284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5555" algn="l"/>
              </a:tabLst>
            </a:pPr>
            <a:r>
              <a:rPr dirty="0" sz="1000" spc="-130" b="1">
                <a:latin typeface="Arial Narrow"/>
                <a:cs typeface="Arial Narrow"/>
              </a:rPr>
              <a:t>THIS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spc="-110" b="1">
                <a:latin typeface="Arial Narrow"/>
                <a:cs typeface="Arial Narrow"/>
              </a:rPr>
              <a:t>IS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60" b="1">
                <a:latin typeface="Arial Narrow"/>
                <a:cs typeface="Arial Narrow"/>
              </a:rPr>
              <a:t>ENGINEERING: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WATER</a:t>
            </a:r>
            <a:r>
              <a:rPr dirty="0" sz="1000" b="1">
                <a:latin typeface="Arial Narrow"/>
                <a:cs typeface="Arial Narrow"/>
              </a:rPr>
              <a:t>	</a:t>
            </a:r>
            <a:r>
              <a:rPr dirty="0" sz="1000" spc="-50">
                <a:latin typeface="Arial Narrow"/>
                <a:cs typeface="Arial Narrow"/>
              </a:rPr>
              <a:t>9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2022-11-07T17:25:35Z</dcterms:created>
  <dcterms:modified xsi:type="dcterms:W3CDTF">2022-11-07T17:25:35Z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2022-11-07T00:00:00Z</vt:filetime>
  </property>
  <property fmtid="{D5CDD505-2E9C-101B-9397-08002B2CF9AE}" pid="5" name="Producer">
    <vt:lpwstr>Adobe PDF Library 16.0.7</vt:lpwstr>
  </property>
</Properties>
</file>