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37"/>
  </p:notesMasterIdLst>
  <p:sldIdLst>
    <p:sldId id="256" r:id="rId2"/>
    <p:sldId id="275" r:id="rId3"/>
    <p:sldId id="265" r:id="rId4"/>
    <p:sldId id="271" r:id="rId5"/>
    <p:sldId id="266" r:id="rId6"/>
    <p:sldId id="316" r:id="rId7"/>
    <p:sldId id="303" r:id="rId8"/>
    <p:sldId id="305" r:id="rId9"/>
    <p:sldId id="260" r:id="rId10"/>
    <p:sldId id="307" r:id="rId11"/>
    <p:sldId id="304" r:id="rId12"/>
    <p:sldId id="310" r:id="rId13"/>
    <p:sldId id="319" r:id="rId14"/>
    <p:sldId id="311" r:id="rId15"/>
    <p:sldId id="312" r:id="rId16"/>
    <p:sldId id="313" r:id="rId17"/>
    <p:sldId id="314" r:id="rId18"/>
    <p:sldId id="309" r:id="rId19"/>
    <p:sldId id="317" r:id="rId20"/>
    <p:sldId id="286" r:id="rId21"/>
    <p:sldId id="288" r:id="rId22"/>
    <p:sldId id="289" r:id="rId23"/>
    <p:sldId id="290" r:id="rId24"/>
    <p:sldId id="292" r:id="rId25"/>
    <p:sldId id="293" r:id="rId26"/>
    <p:sldId id="295" r:id="rId27"/>
    <p:sldId id="299" r:id="rId28"/>
    <p:sldId id="320" r:id="rId29"/>
    <p:sldId id="321" r:id="rId30"/>
    <p:sldId id="300" r:id="rId31"/>
    <p:sldId id="318" r:id="rId32"/>
    <p:sldId id="302" r:id="rId33"/>
    <p:sldId id="323" r:id="rId34"/>
    <p:sldId id="325" r:id="rId35"/>
    <p:sldId id="32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3542"/>
  </p:normalViewPr>
  <p:slideViewPr>
    <p:cSldViewPr snapToGrid="0">
      <p:cViewPr varScale="1">
        <p:scale>
          <a:sx n="122" d="100"/>
          <a:sy n="122" d="100"/>
        </p:scale>
        <p:origin x="21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53437-F3AB-6A4A-B782-C647B3B9FEF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8EA3A-BE51-194F-BE15-BD64A78B8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8EA3A-BE51-194F-BE15-BD64A78B8E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0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with the variation in distance </a:t>
            </a:r>
          </a:p>
          <a:p>
            <a:r>
              <a:rPr lang="en-US" dirty="0"/>
              <a:t>Earth to the Sun: 147 million km, 152 million km</a:t>
            </a:r>
          </a:p>
          <a:p>
            <a:r>
              <a:rPr lang="en-US" dirty="0"/>
              <a:t>Mars to the Sun: 249 million km, 206 million 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8EA3A-BE51-194F-BE15-BD64A78B8E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8EA3A-BE51-194F-BE15-BD64A78B8E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8EA3A-BE51-194F-BE15-BD64A78B8E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0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Mars’ atmosphere is much thinner than the atmosphere on Earth, but still creates winds. When these winds pick up the fine, dry particles of dust on Mars, a dust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 can occur. Most dust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storms cover an area for a few days and carry small particles of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 speeds of 33 (53 kph) to 66 (106 kph) miles per hour.</a:t>
            </a:r>
            <a:endParaRPr lang="en-US" dirty="0"/>
          </a:p>
          <a:p>
            <a:endParaRPr lang="en-US" dirty="0"/>
          </a:p>
          <a:p>
            <a:r>
              <a:rPr lang="en-US" dirty="0"/>
              <a:t>As Mars is so dry, dust blown up into the atmosphere can stay suspended longer than on Earth, where rain tends to wash it out</a:t>
            </a:r>
          </a:p>
          <a:p>
            <a:r>
              <a:rPr lang="en-US" dirty="0"/>
              <a:t>More common when Mars is closer to the Sun, as 40% more sunlight</a:t>
            </a:r>
          </a:p>
          <a:p>
            <a:r>
              <a:rPr lang="en-US" dirty="0"/>
              <a:t>Dust storms can last weeks.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8EA3A-BE51-194F-BE15-BD64A78B8E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7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8EA3A-BE51-194F-BE15-BD64A78B8E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A455-8EE5-7449-9DDB-E269B251992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79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B885-641B-154F-94DA-243252CB3A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42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C7B00-4036-2445-837F-7208E19E1EA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47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EC6C-758C-5443-BCC5-B1DA6C80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533400"/>
            <a:ext cx="8162925" cy="1090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082AF-FE06-8440-B7D8-975D1F5BFA7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46B84-A446-D74A-95A1-723444EF9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82A6C-ACA1-9C41-AD8F-A92BDA1A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6EBAA-E513-F042-A529-95635D6D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708BD-1927-2845-8EB1-0844FE75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C9D670-AEB5-6D49-B73A-DA9AD767F3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15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A50B-2E0D-624A-ABFC-67174F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533400"/>
            <a:ext cx="8162925" cy="1090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DBE1-46FF-984B-8F0F-8F9CD4265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8110537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B5755-9244-7646-9F8F-4D04F01D3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813" y="4076700"/>
            <a:ext cx="8110537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6694B-28B7-7B45-A43D-BBCBA86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00D0A-106C-8E45-873B-674401F7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91B91-3222-EB46-B8D9-3163EB1D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A15BAB9-FE36-BF47-A42E-BD733F8EA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006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49DF-6D64-744B-B097-CB5E18728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533400"/>
            <a:ext cx="8162925" cy="1090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6B23F-BE44-9D4E-A693-BA45FD15D92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2813" y="1905000"/>
            <a:ext cx="3978275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8D8B6-AE7F-9447-9BBC-42EBE6E6F94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12813" y="4076700"/>
            <a:ext cx="3978275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CA22C-D342-F34B-A022-35E4FC681D20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6A4B18-FA5D-ED4A-8350-5E9CE005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129286-403F-0042-9C1E-52FCBD4E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22CA6E-1804-6A4F-8E18-315F0BA9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A8B2EE-1B86-E24F-9BC2-88E244B43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290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18FD-E8F1-2C46-8349-C6A4F1984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533400"/>
            <a:ext cx="8162925" cy="1090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45202-F92D-1F4B-AF55-6E945BD2645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2813" y="1905000"/>
            <a:ext cx="3978275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918C2-766E-754E-AB5E-8D131CF5CEE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043488" y="1905000"/>
            <a:ext cx="3979862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EDF32-EE77-0646-BA0E-2582154B803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912813" y="4076700"/>
            <a:ext cx="8110537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F527CA-0745-B745-BA0E-DBEBC511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A40A0E-32EC-7E40-B559-F9681EF7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C92B75-5D7F-424E-89F3-21CBF6A7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01BB55-75DF-F74F-A412-ED9427A73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7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C0FA-7721-DC43-863E-43A9F7DEB68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871538" y="533400"/>
            <a:ext cx="8162925" cy="1090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BC196-2B6E-6248-A5D3-C1FB229AD5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2813" y="1905000"/>
            <a:ext cx="3978275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129F8-8F0B-C94D-97F5-C39615F81CF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043488" y="1905000"/>
            <a:ext cx="3979862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0D32A1-3BCC-D14C-90D0-584973D0867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12813" y="4076700"/>
            <a:ext cx="3978275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DD50C-E812-AF40-A816-45D39FE88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3488" y="4076700"/>
            <a:ext cx="3979862" cy="2019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0BD3E-04BF-C940-A0DD-9729AC78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BC140E-2242-8B48-82E7-85A0DFA0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38EE4-00A2-664D-951D-FA781913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4BB4551-B9CA-A045-8691-AE97D27BC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4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9743-2467-5144-9870-59F6FC3E896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6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D263-2C3D-0D49-91C5-A645CBC00C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14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49FC-A546-0A48-89D7-F9816BA0E91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5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624D-9BA4-D34E-80C2-DDA54101DAD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13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02B3-D65F-8645-B9D3-C93F669F84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5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688-863A-D146-8C10-BE6F99FDC1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41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3883E-65C1-3046-9311-24CDC541EC5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95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36F1-748C-A543-AC38-626E2D0E2A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92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1D1A-E3AE-FC4C-BC2B-EB49B44A50C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 descr="black slide header-mars-1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1" y="0"/>
            <a:ext cx="9161001" cy="6843377"/>
          </a:xfrm>
          <a:prstGeom prst="rect">
            <a:avLst/>
          </a:prstGeom>
        </p:spPr>
      </p:pic>
      <p:pic>
        <p:nvPicPr>
          <p:cNvPr id="8" name="Picture 7" descr="Replacement logo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289807"/>
            <a:ext cx="1440160" cy="4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8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creativecommons.org/licenses/by-sa/2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mars.net/2019/09/candidate-sites-for-spacex-starship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842849B-0B83-F049-A5E5-8515333DD0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04804" y="645429"/>
            <a:ext cx="3145531" cy="77566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6000" dirty="0"/>
              <a:t>Mars</a:t>
            </a:r>
            <a:r>
              <a:rPr lang="en-US" altLang="en-US" dirty="0"/>
              <a:t>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A21BC44-B28A-794F-A7CA-C2BA3FD5CB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4818" y="5756715"/>
            <a:ext cx="2780928" cy="458096"/>
          </a:xfrm>
        </p:spPr>
        <p:txBody>
          <a:bodyPr/>
          <a:lstStyle/>
          <a:p>
            <a:r>
              <a:rPr lang="en-US" altLang="en-US" dirty="0"/>
              <a:t>Our new home?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7E744-0EE6-A846-ADBE-FF2045D8443B}"/>
              </a:ext>
            </a:extLst>
          </p:cNvPr>
          <p:cNvSpPr txBox="1"/>
          <p:nvPr/>
        </p:nvSpPr>
        <p:spPr>
          <a:xfrm>
            <a:off x="6046412" y="5773459"/>
            <a:ext cx="237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GB" sz="1200" dirty="0" err="1"/>
              <a:t>shaulliv</a:t>
            </a:r>
            <a:r>
              <a:rPr lang="en-GB" sz="1200" b="1" dirty="0"/>
              <a:t> </a:t>
            </a:r>
            <a:r>
              <a:rPr lang="en-US" sz="1200" dirty="0"/>
              <a:t>via </a:t>
            </a:r>
            <a:r>
              <a:rPr lang="en-US" sz="1200" dirty="0">
                <a:hlinkClick r:id="rId2"/>
              </a:rPr>
              <a:t>CC 2.0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567E6-B52F-EC46-B2EB-3EDAB6F18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352" y="1395925"/>
            <a:ext cx="7243229" cy="4074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646E5-3F15-9C43-A1A8-C18957EC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97" y="799819"/>
            <a:ext cx="7251849" cy="5166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EFC00-E99D-4C41-A73A-842AA3587A58}"/>
              </a:ext>
            </a:extLst>
          </p:cNvPr>
          <p:cNvSpPr txBox="1"/>
          <p:nvPr/>
        </p:nvSpPr>
        <p:spPr>
          <a:xfrm>
            <a:off x="326650" y="6082504"/>
            <a:ext cx="465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C4E0"/>
                </a:solidFill>
              </a:rPr>
              <a:t>Distance</a:t>
            </a:r>
            <a:r>
              <a:rPr lang="en-US" dirty="0"/>
              <a:t> to </a:t>
            </a:r>
            <a:r>
              <a:rPr lang="en-US" dirty="0">
                <a:solidFill>
                  <a:srgbClr val="8BC4E0"/>
                </a:solidFill>
              </a:rPr>
              <a:t>Mars</a:t>
            </a:r>
            <a:r>
              <a:rPr lang="en-US" dirty="0"/>
              <a:t> at </a:t>
            </a:r>
            <a:r>
              <a:rPr lang="en-US" dirty="0">
                <a:solidFill>
                  <a:srgbClr val="8BC4E0"/>
                </a:solidFill>
              </a:rPr>
              <a:t>closest approach </a:t>
            </a:r>
            <a:r>
              <a:rPr lang="en-US" dirty="0"/>
              <a:t>over time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2AFA28-F9E4-7648-BB2A-9FE8D1BA82D7}"/>
              </a:ext>
            </a:extLst>
          </p:cNvPr>
          <p:cNvSpPr/>
          <p:nvPr/>
        </p:nvSpPr>
        <p:spPr>
          <a:xfrm>
            <a:off x="3748823" y="2913555"/>
            <a:ext cx="397809" cy="382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BD1D2-FA2A-D646-8DE0-80AAB434DD95}"/>
              </a:ext>
            </a:extLst>
          </p:cNvPr>
          <p:cNvSpPr txBox="1"/>
          <p:nvPr/>
        </p:nvSpPr>
        <p:spPr>
          <a:xfrm>
            <a:off x="3861664" y="3248774"/>
            <a:ext cx="1118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Elon Musk 1st mission planned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7CCCC1-5DE9-0645-BCD4-0EFB16C4B49F}"/>
              </a:ext>
            </a:extLst>
          </p:cNvPr>
          <p:cNvSpPr/>
          <p:nvPr/>
        </p:nvSpPr>
        <p:spPr>
          <a:xfrm>
            <a:off x="3963986" y="2073750"/>
            <a:ext cx="397809" cy="382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3BAC4-9398-C34D-810F-5E43AB0DCAE9}"/>
              </a:ext>
            </a:extLst>
          </p:cNvPr>
          <p:cNvSpPr txBox="1"/>
          <p:nvPr/>
        </p:nvSpPr>
        <p:spPr>
          <a:xfrm>
            <a:off x="4007272" y="2425161"/>
            <a:ext cx="944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Elon Musk 2nd mission planned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EDC93F-523B-6246-9F01-95D0BD8A79B5}"/>
              </a:ext>
            </a:extLst>
          </p:cNvPr>
          <p:cNvSpPr/>
          <p:nvPr/>
        </p:nvSpPr>
        <p:spPr>
          <a:xfrm>
            <a:off x="4951807" y="4318311"/>
            <a:ext cx="397809" cy="356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353C6-7AB6-094F-91D1-6039C69563D7}"/>
              </a:ext>
            </a:extLst>
          </p:cNvPr>
          <p:cNvSpPr txBox="1"/>
          <p:nvPr/>
        </p:nvSpPr>
        <p:spPr>
          <a:xfrm>
            <a:off x="5424416" y="4375141"/>
            <a:ext cx="1118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Projected NASA manned orbital mission</a:t>
            </a:r>
          </a:p>
        </p:txBody>
      </p:sp>
    </p:spTree>
    <p:extLst>
      <p:ext uri="{BB962C8B-B14F-4D97-AF65-F5344CB8AC3E}">
        <p14:creationId xmlns:p14="http://schemas.microsoft.com/office/powerpoint/2010/main" val="31806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FF5A-9D0F-0A48-93A8-275F2DDA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763" y="636056"/>
            <a:ext cx="2791222" cy="68761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Mars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CBCE-8503-A642-B512-EECFEB3F4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432626"/>
            <a:ext cx="4315360" cy="25200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Surface pressure </a:t>
            </a:r>
            <a:r>
              <a:rPr lang="en-GB" dirty="0"/>
              <a:t>0.006 </a:t>
            </a:r>
            <a:r>
              <a:rPr lang="en-GB" dirty="0" err="1"/>
              <a:t>atmos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96% CO</a:t>
            </a:r>
            <a:r>
              <a:rPr lang="en-GB" baseline="-25000" dirty="0"/>
              <a:t>2</a:t>
            </a:r>
            <a:r>
              <a:rPr lang="en-GB" dirty="0"/>
              <a:t>; 1.9% </a:t>
            </a:r>
            <a:r>
              <a:rPr lang="en-GB" dirty="0" err="1"/>
              <a:t>Ar</a:t>
            </a:r>
            <a:r>
              <a:rPr lang="en-GB" dirty="0"/>
              <a:t>; 1.9% N</a:t>
            </a:r>
            <a:r>
              <a:rPr lang="en-GB" baseline="-25000" dirty="0"/>
              <a:t>2</a:t>
            </a:r>
            <a:r>
              <a:rPr lang="en-GB" dirty="0"/>
              <a:t>; 0.1% O</a:t>
            </a:r>
            <a:r>
              <a:rPr lang="en-GB" baseline="-25000" dirty="0"/>
              <a:t>2</a:t>
            </a:r>
          </a:p>
          <a:p>
            <a:pPr>
              <a:lnSpc>
                <a:spcPct val="150000"/>
              </a:lnSpc>
            </a:pPr>
            <a:r>
              <a:rPr lang="en-GB" dirty="0"/>
              <a:t>Surface temperature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Max	 ~ 30</a:t>
            </a:r>
            <a:r>
              <a:rPr lang="en-GB" baseline="30000" dirty="0"/>
              <a:t>0</a:t>
            </a:r>
            <a:r>
              <a:rPr lang="en-GB" dirty="0"/>
              <a:t> C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Min 	~ -110</a:t>
            </a:r>
            <a:r>
              <a:rPr lang="en-GB" baseline="30000" dirty="0"/>
              <a:t>0</a:t>
            </a:r>
            <a:r>
              <a:rPr lang="en-GB" dirty="0"/>
              <a:t> C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15E3D-699B-DF4F-8482-FDBE9BC12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46" y="2690468"/>
            <a:ext cx="5171386" cy="3480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25A77-B0DF-FC4B-9D95-C1D0572EA51B}"/>
              </a:ext>
            </a:extLst>
          </p:cNvPr>
          <p:cNvSpPr txBox="1"/>
          <p:nvPr/>
        </p:nvSpPr>
        <p:spPr>
          <a:xfrm>
            <a:off x="4668932" y="2365116"/>
            <a:ext cx="4475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Solar panel temperatures over time, Spirit rover (2004 – 2010)</a:t>
            </a:r>
          </a:p>
        </p:txBody>
      </p:sp>
    </p:spTree>
    <p:extLst>
      <p:ext uri="{BB962C8B-B14F-4D97-AF65-F5344CB8AC3E}">
        <p14:creationId xmlns:p14="http://schemas.microsoft.com/office/powerpoint/2010/main" val="1522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C1FCD-79D4-F24D-8150-23B6C2AC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94" y="1104928"/>
            <a:ext cx="6298148" cy="4106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C267B-2EE8-894C-B1C5-971F4F264ACF}"/>
              </a:ext>
            </a:extLst>
          </p:cNvPr>
          <p:cNvSpPr txBox="1"/>
          <p:nvPr/>
        </p:nvSpPr>
        <p:spPr>
          <a:xfrm>
            <a:off x="1067851" y="5544274"/>
            <a:ext cx="700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BC4E0"/>
                </a:solidFill>
              </a:rPr>
              <a:t>Spirit</a:t>
            </a:r>
            <a:r>
              <a:rPr lang="en-US" dirty="0"/>
              <a:t> rover during </a:t>
            </a:r>
            <a:r>
              <a:rPr lang="en-US" dirty="0">
                <a:solidFill>
                  <a:srgbClr val="8BC4E0"/>
                </a:solidFill>
              </a:rPr>
              <a:t>testing</a:t>
            </a:r>
            <a:r>
              <a:rPr lang="en-US" dirty="0"/>
              <a:t>. Name chosen after </a:t>
            </a:r>
            <a:r>
              <a:rPr lang="en-US" dirty="0">
                <a:solidFill>
                  <a:srgbClr val="8BC4E0"/>
                </a:solidFill>
              </a:rPr>
              <a:t>student essay competition</a:t>
            </a:r>
          </a:p>
        </p:txBody>
      </p:sp>
    </p:spTree>
    <p:extLst>
      <p:ext uri="{BB962C8B-B14F-4D97-AF65-F5344CB8AC3E}">
        <p14:creationId xmlns:p14="http://schemas.microsoft.com/office/powerpoint/2010/main" val="36387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FF5A-9D0F-0A48-93A8-275F2DDA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058" y="680879"/>
            <a:ext cx="4387368" cy="53030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Summer and winter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CBCE-8503-A642-B512-EECFEB3F4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53" y="1567095"/>
            <a:ext cx="3192612" cy="4904401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GB" sz="2000" dirty="0">
                <a:solidFill>
                  <a:srgbClr val="8BC4E0"/>
                </a:solidFill>
              </a:rPr>
              <a:t>Axial tilt </a:t>
            </a:r>
            <a:r>
              <a:rPr lang="en-GB" sz="2000" dirty="0"/>
              <a:t>25</a:t>
            </a:r>
            <a:r>
              <a:rPr lang="en-GB" sz="2000" baseline="30000" dirty="0"/>
              <a:t>0</a:t>
            </a:r>
            <a:r>
              <a:rPr lang="en-GB" sz="2000" dirty="0"/>
              <a:t> (Earth 23.5</a:t>
            </a:r>
            <a:r>
              <a:rPr lang="en-GB" sz="2000" baseline="30000" dirty="0"/>
              <a:t>0</a:t>
            </a:r>
            <a:r>
              <a:rPr lang="en-GB" sz="2000" dirty="0"/>
              <a:t>)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solidFill>
                  <a:srgbClr val="8BC4E0"/>
                </a:solidFill>
              </a:rPr>
              <a:t>Seasons</a:t>
            </a:r>
            <a:r>
              <a:rPr lang="en-GB" sz="2000" dirty="0"/>
              <a:t> like Earth, but longer</a:t>
            </a:r>
          </a:p>
          <a:p>
            <a:pPr>
              <a:lnSpc>
                <a:spcPct val="160000"/>
              </a:lnSpc>
            </a:pPr>
            <a:r>
              <a:rPr lang="en-GB" sz="2000" dirty="0"/>
              <a:t>Water </a:t>
            </a:r>
            <a:r>
              <a:rPr lang="en-GB" sz="2000" dirty="0">
                <a:solidFill>
                  <a:srgbClr val="8BC4E0"/>
                </a:solidFill>
              </a:rPr>
              <a:t>ice North pole </a:t>
            </a:r>
            <a:r>
              <a:rPr lang="en-GB" sz="2000" dirty="0"/>
              <a:t>in </a:t>
            </a:r>
            <a:r>
              <a:rPr lang="en-GB" sz="2000" dirty="0">
                <a:solidFill>
                  <a:srgbClr val="8BC4E0"/>
                </a:solidFill>
              </a:rPr>
              <a:t>winter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solidFill>
                  <a:srgbClr val="8BC4E0"/>
                </a:solidFill>
              </a:rPr>
              <a:t>Southern Pole </a:t>
            </a:r>
            <a:r>
              <a:rPr lang="en-GB" sz="2000" dirty="0"/>
              <a:t>permanent </a:t>
            </a:r>
            <a:r>
              <a:rPr lang="en-GB" sz="2000" dirty="0">
                <a:solidFill>
                  <a:srgbClr val="8BC4E0"/>
                </a:solidFill>
              </a:rPr>
              <a:t>CO</a:t>
            </a:r>
            <a:r>
              <a:rPr lang="en-GB" sz="2000" baseline="-25000" dirty="0">
                <a:solidFill>
                  <a:srgbClr val="8BC4E0"/>
                </a:solidFill>
              </a:rPr>
              <a:t>2</a:t>
            </a:r>
            <a:r>
              <a:rPr lang="en-GB" sz="2000" dirty="0">
                <a:solidFill>
                  <a:srgbClr val="8BC4E0"/>
                </a:solidFill>
              </a:rPr>
              <a:t> ice</a:t>
            </a:r>
            <a:endParaRPr lang="en-GB" sz="2000" baseline="-25000" dirty="0">
              <a:solidFill>
                <a:srgbClr val="8BC4E0"/>
              </a:solidFill>
            </a:endParaRPr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977FE-FE2E-EB4E-A8D6-D8D4AC73DADF}"/>
              </a:ext>
            </a:extLst>
          </p:cNvPr>
          <p:cNvSpPr txBox="1"/>
          <p:nvPr/>
        </p:nvSpPr>
        <p:spPr>
          <a:xfrm>
            <a:off x="5949388" y="5609803"/>
            <a:ext cx="3252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GB" sz="1200" dirty="0"/>
              <a:t>NASA/JPL-Caltech/Univ. of Arizona</a:t>
            </a:r>
            <a:endParaRPr lang="en-US" sz="1200" dirty="0"/>
          </a:p>
        </p:txBody>
      </p:sp>
      <p:pic>
        <p:nvPicPr>
          <p:cNvPr id="9" name="Picture 8" descr="A close up of a rock&#10;&#10;Description automatically generated">
            <a:extLst>
              <a:ext uri="{FF2B5EF4-FFF2-40B4-BE49-F238E27FC236}">
                <a16:creationId xmlns:a16="http://schemas.microsoft.com/office/drawing/2014/main" id="{591BE22F-D558-B749-BFBF-47B3DA6FD4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380" y="1387515"/>
            <a:ext cx="5521125" cy="3450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AF81DD-0965-5C45-B3E3-F8F51D0425DB}"/>
              </a:ext>
            </a:extLst>
          </p:cNvPr>
          <p:cNvSpPr txBox="1"/>
          <p:nvPr/>
        </p:nvSpPr>
        <p:spPr>
          <a:xfrm>
            <a:off x="6283057" y="4854678"/>
            <a:ext cx="2754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polar region of Mars</a:t>
            </a:r>
          </a:p>
        </p:txBody>
      </p:sp>
    </p:spTree>
    <p:extLst>
      <p:ext uri="{BB962C8B-B14F-4D97-AF65-F5344CB8AC3E}">
        <p14:creationId xmlns:p14="http://schemas.microsoft.com/office/powerpoint/2010/main" val="42655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ars dust devil.mov">
            <a:hlinkClick r:id="" action="ppaction://media"/>
            <a:extLst>
              <a:ext uri="{FF2B5EF4-FFF2-40B4-BE49-F238E27FC236}">
                <a16:creationId xmlns:a16="http://schemas.microsoft.com/office/drawing/2014/main" id="{8D7E6847-2F1C-DD43-88D4-9171BA416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354" y="1341379"/>
            <a:ext cx="7950182" cy="2037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24465-D3E1-6F4E-B4FB-D78A083A95CE}"/>
              </a:ext>
            </a:extLst>
          </p:cNvPr>
          <p:cNvSpPr txBox="1"/>
          <p:nvPr/>
        </p:nvSpPr>
        <p:spPr>
          <a:xfrm>
            <a:off x="652095" y="4148671"/>
            <a:ext cx="648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Martian </a:t>
            </a:r>
            <a:r>
              <a:rPr lang="en-US" dirty="0">
                <a:solidFill>
                  <a:srgbClr val="8BC4E0"/>
                </a:solidFill>
              </a:rPr>
              <a:t>dust devil </a:t>
            </a:r>
            <a:r>
              <a:rPr lang="en-US" dirty="0"/>
              <a:t>filmed by the </a:t>
            </a:r>
            <a:r>
              <a:rPr lang="en-US" dirty="0">
                <a:solidFill>
                  <a:srgbClr val="8BC4E0"/>
                </a:solidFill>
              </a:rPr>
              <a:t>Spirit </a:t>
            </a:r>
            <a:r>
              <a:rPr lang="en-US" dirty="0"/>
              <a:t>rover (click to start video)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9A170-C2DF-B84C-A4E5-0F3D62A99401}"/>
              </a:ext>
            </a:extLst>
          </p:cNvPr>
          <p:cNvSpPr txBox="1"/>
          <p:nvPr/>
        </p:nvSpPr>
        <p:spPr>
          <a:xfrm>
            <a:off x="6753828" y="6389225"/>
            <a:ext cx="2187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credit: NASA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24A14-8F90-4849-AC7B-A913439A3499}"/>
              </a:ext>
            </a:extLst>
          </p:cNvPr>
          <p:cNvSpPr txBox="1"/>
          <p:nvPr/>
        </p:nvSpPr>
        <p:spPr>
          <a:xfrm>
            <a:off x="652097" y="4820003"/>
            <a:ext cx="648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Caused by a rotating </a:t>
            </a:r>
            <a:r>
              <a:rPr lang="en-US" dirty="0">
                <a:solidFill>
                  <a:srgbClr val="8BC4E0"/>
                </a:solidFill>
              </a:rPr>
              <a:t>column </a:t>
            </a:r>
            <a:r>
              <a:rPr lang="en-US" dirty="0"/>
              <a:t>of </a:t>
            </a:r>
            <a:r>
              <a:rPr lang="en-US" dirty="0">
                <a:solidFill>
                  <a:srgbClr val="8BC4E0"/>
                </a:solidFill>
              </a:rPr>
              <a:t>warmer air </a:t>
            </a:r>
            <a:r>
              <a:rPr lang="en-US" dirty="0"/>
              <a:t>rising through cold air. The </a:t>
            </a:r>
            <a:r>
              <a:rPr lang="en-US" dirty="0">
                <a:solidFill>
                  <a:srgbClr val="8BC4E0"/>
                </a:solidFill>
              </a:rPr>
              <a:t>spin </a:t>
            </a:r>
            <a:r>
              <a:rPr lang="en-US" dirty="0"/>
              <a:t>coupled with </a:t>
            </a:r>
            <a:r>
              <a:rPr lang="en-US" dirty="0">
                <a:solidFill>
                  <a:srgbClr val="8BC4E0"/>
                </a:solidFill>
              </a:rPr>
              <a:t>friction</a:t>
            </a:r>
            <a:r>
              <a:rPr lang="en-US" dirty="0"/>
              <a:t> causes </a:t>
            </a:r>
            <a:r>
              <a:rPr lang="en-US" dirty="0">
                <a:solidFill>
                  <a:srgbClr val="8BC4E0"/>
                </a:solidFill>
              </a:rPr>
              <a:t>forward movement</a:t>
            </a:r>
          </a:p>
        </p:txBody>
      </p:sp>
    </p:spTree>
    <p:extLst>
      <p:ext uri="{BB962C8B-B14F-4D97-AF65-F5344CB8AC3E}">
        <p14:creationId xmlns:p14="http://schemas.microsoft.com/office/powerpoint/2010/main" val="27816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25F74-7041-2D42-A586-04F636B9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843186"/>
            <a:ext cx="6004936" cy="4530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25960-7252-C94A-B3AE-D5ECCB04CE2A}"/>
              </a:ext>
            </a:extLst>
          </p:cNvPr>
          <p:cNvSpPr txBox="1"/>
          <p:nvPr/>
        </p:nvSpPr>
        <p:spPr>
          <a:xfrm>
            <a:off x="893461" y="5278585"/>
            <a:ext cx="597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C4E0"/>
                </a:solidFill>
              </a:rPr>
              <a:t>First</a:t>
            </a:r>
            <a:r>
              <a:rPr lang="en-US" dirty="0"/>
              <a:t> ever </a:t>
            </a:r>
            <a:r>
              <a:rPr lang="en-US" dirty="0">
                <a:solidFill>
                  <a:srgbClr val="8BC4E0"/>
                </a:solidFill>
              </a:rPr>
              <a:t>picture</a:t>
            </a:r>
            <a:r>
              <a:rPr lang="en-US" dirty="0"/>
              <a:t> of </a:t>
            </a:r>
            <a:r>
              <a:rPr lang="en-US" dirty="0">
                <a:solidFill>
                  <a:srgbClr val="8BC4E0"/>
                </a:solidFill>
              </a:rPr>
              <a:t>Earth </a:t>
            </a:r>
            <a:r>
              <a:rPr lang="en-US" dirty="0"/>
              <a:t>from the </a:t>
            </a:r>
            <a:r>
              <a:rPr lang="en-US" dirty="0">
                <a:solidFill>
                  <a:srgbClr val="8BC4E0"/>
                </a:solidFill>
              </a:rPr>
              <a:t>surface</a:t>
            </a:r>
            <a:r>
              <a:rPr lang="en-US" dirty="0"/>
              <a:t> of another </a:t>
            </a:r>
            <a:r>
              <a:rPr lang="en-US" dirty="0">
                <a:solidFill>
                  <a:srgbClr val="8BC4E0"/>
                </a:solidFill>
              </a:rPr>
              <a:t>planet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8BFFF-45E3-D64C-9F88-684706646745}"/>
              </a:ext>
            </a:extLst>
          </p:cNvPr>
          <p:cNvSpPr txBox="1"/>
          <p:nvPr/>
        </p:nvSpPr>
        <p:spPr>
          <a:xfrm>
            <a:off x="1412111" y="5845215"/>
            <a:ext cx="43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 </a:t>
            </a:r>
            <a:r>
              <a:rPr lang="en-US" dirty="0">
                <a:solidFill>
                  <a:srgbClr val="8BC4E0"/>
                </a:solidFill>
              </a:rPr>
              <a:t>Spirit </a:t>
            </a:r>
            <a:r>
              <a:rPr lang="en-US" dirty="0"/>
              <a:t>rover March 2004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EFD16-0774-AC4E-A6F2-FC4AED990331}"/>
              </a:ext>
            </a:extLst>
          </p:cNvPr>
          <p:cNvSpPr txBox="1"/>
          <p:nvPr/>
        </p:nvSpPr>
        <p:spPr>
          <a:xfrm>
            <a:off x="6768770" y="5746754"/>
            <a:ext cx="2187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8522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Phobos and Deimos.mov">
            <a:hlinkClick r:id="" action="ppaction://media"/>
            <a:extLst>
              <a:ext uri="{FF2B5EF4-FFF2-40B4-BE49-F238E27FC236}">
                <a16:creationId xmlns:a16="http://schemas.microsoft.com/office/drawing/2014/main" id="{352ACE83-C838-204C-A3B5-85A3F5C3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021" y="717175"/>
            <a:ext cx="4097130" cy="4363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9F645-C4D5-D04B-8FC7-5A04DA5C6E1E}"/>
              </a:ext>
            </a:extLst>
          </p:cNvPr>
          <p:cNvSpPr txBox="1"/>
          <p:nvPr/>
        </p:nvSpPr>
        <p:spPr>
          <a:xfrm>
            <a:off x="6693647" y="2794000"/>
            <a:ext cx="2172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Mars’ </a:t>
            </a:r>
            <a:r>
              <a:rPr lang="en-US" dirty="0">
                <a:solidFill>
                  <a:srgbClr val="8BC4E0"/>
                </a:solidFill>
              </a:rPr>
              <a:t>moons</a:t>
            </a:r>
            <a:r>
              <a:rPr lang="en-US" dirty="0"/>
              <a:t>: </a:t>
            </a:r>
            <a:r>
              <a:rPr lang="en-US" dirty="0">
                <a:solidFill>
                  <a:srgbClr val="8BC4E0"/>
                </a:solidFill>
              </a:rPr>
              <a:t>Phobos</a:t>
            </a:r>
            <a:r>
              <a:rPr lang="en-US" dirty="0"/>
              <a:t> (right) &amp; </a:t>
            </a:r>
            <a:r>
              <a:rPr lang="en-US" dirty="0">
                <a:solidFill>
                  <a:srgbClr val="8BC4E0"/>
                </a:solidFill>
              </a:rPr>
              <a:t>Deimos</a:t>
            </a:r>
            <a:r>
              <a:rPr lang="en-US" dirty="0"/>
              <a:t> (left)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1A9E2-1A41-1947-8C49-FD9E36B219E1}"/>
              </a:ext>
            </a:extLst>
          </p:cNvPr>
          <p:cNvSpPr txBox="1"/>
          <p:nvPr/>
        </p:nvSpPr>
        <p:spPr>
          <a:xfrm>
            <a:off x="6341678" y="5756854"/>
            <a:ext cx="2407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US" sz="1200" dirty="0">
                <a:solidFill>
                  <a:srgbClr val="8BC4E0"/>
                </a:solidFill>
              </a:rPr>
              <a:t>Spirit </a:t>
            </a:r>
            <a:r>
              <a:rPr lang="en-US" sz="1200" dirty="0"/>
              <a:t>rover, NASA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4F5293-C43E-F246-838A-6C66E887B7DA}"/>
              </a:ext>
            </a:extLst>
          </p:cNvPr>
          <p:cNvSpPr txBox="1"/>
          <p:nvPr/>
        </p:nvSpPr>
        <p:spPr>
          <a:xfrm>
            <a:off x="2155882" y="6237421"/>
            <a:ext cx="263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(click to start video)</a:t>
            </a:r>
          </a:p>
        </p:txBody>
      </p:sp>
    </p:spTree>
    <p:extLst>
      <p:ext uri="{BB962C8B-B14F-4D97-AF65-F5344CB8AC3E}">
        <p14:creationId xmlns:p14="http://schemas.microsoft.com/office/powerpoint/2010/main" val="36312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1BE6C4-CB3B-904F-BD49-3E974A1CF3BC}"/>
              </a:ext>
            </a:extLst>
          </p:cNvPr>
          <p:cNvSpPr txBox="1"/>
          <p:nvPr/>
        </p:nvSpPr>
        <p:spPr>
          <a:xfrm>
            <a:off x="750238" y="6332827"/>
            <a:ext cx="379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credits: NASA / JPL-Caltech / University of Arizona</a:t>
            </a:r>
            <a:endParaRPr lang="en-US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312BAB-7432-644D-8955-67B5524AC593}"/>
              </a:ext>
            </a:extLst>
          </p:cNvPr>
          <p:cNvGrpSpPr/>
          <p:nvPr/>
        </p:nvGrpSpPr>
        <p:grpSpPr>
          <a:xfrm>
            <a:off x="1555882" y="1040039"/>
            <a:ext cx="3317460" cy="3499319"/>
            <a:chOff x="332370" y="481314"/>
            <a:chExt cx="3317460" cy="34993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A98E96-9235-A649-9A96-BF68A6368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370" y="481314"/>
              <a:ext cx="3317460" cy="312998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71577-00C7-B347-A88F-6E573835E4EE}"/>
                </a:ext>
              </a:extLst>
            </p:cNvPr>
            <p:cNvSpPr txBox="1"/>
            <p:nvPr/>
          </p:nvSpPr>
          <p:spPr>
            <a:xfrm>
              <a:off x="1447090" y="3611301"/>
              <a:ext cx="1088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Phobos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0BAE433-0B75-9E40-A7C8-E43FBC0A423D}"/>
              </a:ext>
            </a:extLst>
          </p:cNvPr>
          <p:cNvGrpSpPr/>
          <p:nvPr/>
        </p:nvGrpSpPr>
        <p:grpSpPr>
          <a:xfrm>
            <a:off x="5181239" y="2406201"/>
            <a:ext cx="2767957" cy="3149922"/>
            <a:chOff x="5366472" y="1817718"/>
            <a:chExt cx="2767957" cy="3149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FB19FC-3040-C742-9054-E67801035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6472" y="1817718"/>
              <a:ext cx="2767957" cy="27679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942B4F-FB78-C548-A129-370B8F007CD8}"/>
                </a:ext>
              </a:extLst>
            </p:cNvPr>
            <p:cNvSpPr txBox="1"/>
            <p:nvPr/>
          </p:nvSpPr>
          <p:spPr>
            <a:xfrm>
              <a:off x="6119630" y="4585675"/>
              <a:ext cx="1261640" cy="38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Deimos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2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C47E6B-8DB0-4542-B35B-9DD90EE72DEF}"/>
              </a:ext>
            </a:extLst>
          </p:cNvPr>
          <p:cNvSpPr txBox="1"/>
          <p:nvPr/>
        </p:nvSpPr>
        <p:spPr>
          <a:xfrm>
            <a:off x="868096" y="4930012"/>
            <a:ext cx="740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Mars </a:t>
            </a:r>
            <a:r>
              <a:rPr lang="en-US" dirty="0">
                <a:solidFill>
                  <a:srgbClr val="8BC4E0"/>
                </a:solidFill>
              </a:rPr>
              <a:t>with</a:t>
            </a:r>
            <a:r>
              <a:rPr lang="en-US" dirty="0"/>
              <a:t> (</a:t>
            </a:r>
            <a:r>
              <a:rPr lang="en-US" dirty="0">
                <a:solidFill>
                  <a:srgbClr val="8BC4E0"/>
                </a:solidFill>
              </a:rPr>
              <a:t>right</a:t>
            </a:r>
            <a:r>
              <a:rPr lang="en-US" dirty="0"/>
              <a:t>, July 2001) and</a:t>
            </a:r>
            <a:r>
              <a:rPr lang="en-US" dirty="0">
                <a:solidFill>
                  <a:srgbClr val="8BC4E0"/>
                </a:solidFill>
              </a:rPr>
              <a:t> without </a:t>
            </a:r>
            <a:r>
              <a:rPr lang="en-US" dirty="0"/>
              <a:t>(</a:t>
            </a:r>
            <a:r>
              <a:rPr lang="en-US" dirty="0">
                <a:solidFill>
                  <a:srgbClr val="8BC4E0"/>
                </a:solidFill>
              </a:rPr>
              <a:t>left</a:t>
            </a:r>
            <a:r>
              <a:rPr lang="en-US" dirty="0"/>
              <a:t>, June 2001) a </a:t>
            </a:r>
            <a:r>
              <a:rPr lang="en-US" dirty="0">
                <a:solidFill>
                  <a:srgbClr val="8BC4E0"/>
                </a:solidFill>
              </a:rPr>
              <a:t>global dust storm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10DEB-5360-5641-ABAF-00C162394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52" y="945341"/>
            <a:ext cx="7485907" cy="3984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B4466-B176-6841-A187-4FCB43BD76EB}"/>
              </a:ext>
            </a:extLst>
          </p:cNvPr>
          <p:cNvSpPr txBox="1"/>
          <p:nvPr/>
        </p:nvSpPr>
        <p:spPr>
          <a:xfrm>
            <a:off x="403407" y="6403618"/>
            <a:ext cx="4629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GB" sz="1200" dirty="0"/>
              <a:t>Jim </a:t>
            </a:r>
            <a:r>
              <a:rPr lang="en-GB" sz="1200" dirty="0" err="1"/>
              <a:t>Secosky</a:t>
            </a:r>
            <a:r>
              <a:rPr lang="en-GB" sz="1200" dirty="0"/>
              <a:t> picked out this NASA image NASA/JPL/MSSS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AF80D-21E9-EF45-AA1A-02B958A96659}"/>
              </a:ext>
            </a:extLst>
          </p:cNvPr>
          <p:cNvSpPr txBox="1"/>
          <p:nvPr/>
        </p:nvSpPr>
        <p:spPr>
          <a:xfrm>
            <a:off x="283573" y="5489619"/>
            <a:ext cx="857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Probable explanation of why people used to think there was seasonal vegetation on Mars</a:t>
            </a:r>
          </a:p>
        </p:txBody>
      </p:sp>
    </p:spTree>
    <p:extLst>
      <p:ext uri="{BB962C8B-B14F-4D97-AF65-F5344CB8AC3E}">
        <p14:creationId xmlns:p14="http://schemas.microsoft.com/office/powerpoint/2010/main" val="1520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1102F-FC2E-2644-9E06-B3D4C1515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12" y="892857"/>
            <a:ext cx="6454664" cy="3227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17865B-9F83-9746-804F-AD9509FF559A}"/>
              </a:ext>
            </a:extLst>
          </p:cNvPr>
          <p:cNvSpPr txBox="1"/>
          <p:nvPr/>
        </p:nvSpPr>
        <p:spPr>
          <a:xfrm>
            <a:off x="373530" y="4939307"/>
            <a:ext cx="360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Valley is 2 500 km long, 240 km wide and up to 10km deep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7EBCB7-3B5D-3C43-B9B2-462B94265EA8}"/>
              </a:ext>
            </a:extLst>
          </p:cNvPr>
          <p:cNvGrpSpPr/>
          <p:nvPr/>
        </p:nvGrpSpPr>
        <p:grpSpPr>
          <a:xfrm>
            <a:off x="3918177" y="1577446"/>
            <a:ext cx="4908238" cy="3786204"/>
            <a:chOff x="2245489" y="628228"/>
            <a:chExt cx="6700455" cy="51687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1CCB88-8F23-A540-9FD3-395BADA40BB3}"/>
                </a:ext>
              </a:extLst>
            </p:cNvPr>
            <p:cNvGrpSpPr/>
            <p:nvPr/>
          </p:nvGrpSpPr>
          <p:grpSpPr>
            <a:xfrm>
              <a:off x="2245489" y="2615878"/>
              <a:ext cx="6700455" cy="3181066"/>
              <a:chOff x="2245489" y="2615878"/>
              <a:chExt cx="6700455" cy="318106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F71F693-1D6F-794B-8CF2-AFE5145E06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10322" y="3006682"/>
                <a:ext cx="6235622" cy="2790262"/>
              </a:xfrm>
              <a:prstGeom prst="rect">
                <a:avLst/>
              </a:prstGeom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C150CA-194F-1447-B3DE-57E65E2DC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830" y="2708476"/>
                <a:ext cx="5485114" cy="2982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2C979C4-883E-9F4D-97F4-9F9B5A59F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489" y="2615878"/>
                <a:ext cx="464833" cy="31810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8F77FA-FE06-9C4A-91C9-B31BB44CC013}"/>
                </a:ext>
              </a:extLst>
            </p:cNvPr>
            <p:cNvSpPr txBox="1"/>
            <p:nvPr/>
          </p:nvSpPr>
          <p:spPr>
            <a:xfrm>
              <a:off x="3621746" y="628228"/>
              <a:ext cx="3611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/>
                <a:t>Valles </a:t>
              </a:r>
              <a:r>
                <a:rPr lang="en-GB" sz="4000" dirty="0" err="1"/>
                <a:t>Marineris</a:t>
              </a:r>
              <a:endParaRPr lang="en-US" sz="40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56C8FE-B2E9-1441-90C0-368859927EC5}"/>
              </a:ext>
            </a:extLst>
          </p:cNvPr>
          <p:cNvSpPr txBox="1"/>
          <p:nvPr/>
        </p:nvSpPr>
        <p:spPr>
          <a:xfrm>
            <a:off x="330295" y="5686551"/>
            <a:ext cx="364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Grand Canyon (Earth) 446 km long, 29 km wide, 1.6 km deep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9314E7-8503-3540-B1B2-CEBEA4966BDC}"/>
              </a:ext>
            </a:extLst>
          </p:cNvPr>
          <p:cNvGrpSpPr/>
          <p:nvPr/>
        </p:nvGrpSpPr>
        <p:grpSpPr>
          <a:xfrm>
            <a:off x="3363154" y="2289229"/>
            <a:ext cx="5290167" cy="3485934"/>
            <a:chOff x="1551008" y="1449654"/>
            <a:chExt cx="7221843" cy="47588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CF4F2B-7C7B-2849-A501-D34E1053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6005" y="1449654"/>
              <a:ext cx="5706846" cy="4758803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0879A3-907C-3E4C-BEAA-F494720A9728}"/>
                </a:ext>
              </a:extLst>
            </p:cNvPr>
            <p:cNvCxnSpPr/>
            <p:nvPr/>
          </p:nvCxnSpPr>
          <p:spPr>
            <a:xfrm flipH="1">
              <a:off x="1551008" y="1459763"/>
              <a:ext cx="7205481" cy="3669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147339-E801-D843-8FAB-32A5739A5F3B}"/>
                </a:ext>
              </a:extLst>
            </p:cNvPr>
            <p:cNvCxnSpPr/>
            <p:nvPr/>
          </p:nvCxnSpPr>
          <p:spPr>
            <a:xfrm flipH="1" flipV="1">
              <a:off x="1551008" y="2468216"/>
              <a:ext cx="1514997" cy="3719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6FCB44-82D2-6B4A-BDAF-7AF793823199}"/>
              </a:ext>
            </a:extLst>
          </p:cNvPr>
          <p:cNvSpPr txBox="1"/>
          <p:nvPr/>
        </p:nvSpPr>
        <p:spPr>
          <a:xfrm>
            <a:off x="385331" y="4448500"/>
            <a:ext cx="198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Tharsis</a:t>
            </a:r>
            <a:r>
              <a:rPr lang="en-US" dirty="0"/>
              <a:t> Volcanoes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97BBFF-18A1-5646-B9C2-F05360754FE2}"/>
              </a:ext>
            </a:extLst>
          </p:cNvPr>
          <p:cNvGrpSpPr/>
          <p:nvPr/>
        </p:nvGrpSpPr>
        <p:grpSpPr>
          <a:xfrm>
            <a:off x="4638555" y="1857660"/>
            <a:ext cx="2090181" cy="661847"/>
            <a:chOff x="4638555" y="1857660"/>
            <a:chExt cx="2090181" cy="66184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917A59-51FC-D544-B136-51C9BDA6BC3B}"/>
                </a:ext>
              </a:extLst>
            </p:cNvPr>
            <p:cNvSpPr txBox="1"/>
            <p:nvPr/>
          </p:nvSpPr>
          <p:spPr>
            <a:xfrm>
              <a:off x="4638555" y="1857660"/>
              <a:ext cx="1701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Olympus Mons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022F7C-6FCE-A34D-AD91-5BBE34BE78E7}"/>
                </a:ext>
              </a:extLst>
            </p:cNvPr>
            <p:cNvSpPr txBox="1"/>
            <p:nvPr/>
          </p:nvSpPr>
          <p:spPr>
            <a:xfrm>
              <a:off x="5073556" y="2150174"/>
              <a:ext cx="165518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550 km across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F2C7F1C-6AE6-8C43-822F-3045F62C5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822" y="1792941"/>
            <a:ext cx="4008816" cy="1851248"/>
          </a:xfrm>
        </p:spPr>
        <p:txBody>
          <a:bodyPr>
            <a:noAutofit/>
          </a:bodyPr>
          <a:lstStyle/>
          <a:p>
            <a:pPr defTabSz="457200"/>
            <a:r>
              <a:rPr lang="en-US" altLang="en-US" sz="1600" dirty="0">
                <a:solidFill>
                  <a:srgbClr val="8BC4E0"/>
                </a:solidFill>
                <a:latin typeface="+mn-lt"/>
                <a:ea typeface="+mn-ea"/>
                <a:cs typeface="+mn-cs"/>
              </a:rPr>
              <a:t>Mars</a:t>
            </a:r>
            <a:r>
              <a:rPr lang="en-US" altLang="en-US" sz="1600" dirty="0">
                <a:latin typeface="+mn-lt"/>
                <a:ea typeface="+mn-ea"/>
                <a:cs typeface="+mn-cs"/>
              </a:rPr>
              <a:t> from</a:t>
            </a:r>
            <a:r>
              <a:rPr lang="en-US" altLang="en-US" sz="1600" dirty="0">
                <a:solidFill>
                  <a:srgbClr val="8BC4E0"/>
                </a:solidFill>
                <a:latin typeface="+mn-lt"/>
                <a:ea typeface="+mn-ea"/>
                <a:cs typeface="+mn-cs"/>
              </a:rPr>
              <a:t> Earth</a:t>
            </a:r>
            <a:r>
              <a:rPr lang="en-US" altLang="en-US" sz="1600" dirty="0">
                <a:latin typeface="+mn-lt"/>
                <a:ea typeface="+mn-ea"/>
                <a:cs typeface="+mn-cs"/>
              </a:rPr>
              <a:t>: typical </a:t>
            </a:r>
            <a:r>
              <a:rPr lang="en-US" altLang="en-US" sz="1600" dirty="0">
                <a:solidFill>
                  <a:srgbClr val="8BC4E0"/>
                </a:solidFill>
                <a:latin typeface="+mn-lt"/>
                <a:ea typeface="+mn-ea"/>
                <a:cs typeface="+mn-cs"/>
              </a:rPr>
              <a:t>view</a:t>
            </a:r>
            <a:r>
              <a:rPr lang="en-US" altLang="en-US" sz="1600" dirty="0">
                <a:latin typeface="+mn-lt"/>
                <a:ea typeface="+mn-ea"/>
                <a:cs typeface="+mn-cs"/>
              </a:rPr>
              <a:t> </a:t>
            </a:r>
            <a:br>
              <a:rPr lang="en-US" altLang="en-US" sz="1600" dirty="0">
                <a:latin typeface="+mn-lt"/>
                <a:ea typeface="+mn-ea"/>
                <a:cs typeface="+mn-cs"/>
              </a:rPr>
            </a:br>
            <a:r>
              <a:rPr lang="en-US" altLang="en-US" sz="1600" dirty="0">
                <a:latin typeface="+mn-lt"/>
                <a:ea typeface="+mn-ea"/>
                <a:cs typeface="+mn-cs"/>
              </a:rPr>
              <a:t>through an </a:t>
            </a:r>
            <a:r>
              <a:rPr lang="en-US" altLang="en-US" sz="1600" dirty="0">
                <a:solidFill>
                  <a:srgbClr val="8BC4E0"/>
                </a:solidFill>
                <a:latin typeface="+mn-lt"/>
                <a:ea typeface="+mn-ea"/>
                <a:cs typeface="+mn-cs"/>
              </a:rPr>
              <a:t>amateur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4AEDB-A42B-E44E-92C0-2312B6DBB30D}"/>
              </a:ext>
            </a:extLst>
          </p:cNvPr>
          <p:cNvSpPr txBox="1"/>
          <p:nvPr/>
        </p:nvSpPr>
        <p:spPr>
          <a:xfrm>
            <a:off x="5040983" y="5706072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GB" sz="1200" dirty="0" err="1"/>
              <a:t>Gustaaf</a:t>
            </a:r>
            <a:r>
              <a:rPr lang="en-GB" sz="1200" dirty="0"/>
              <a:t> </a:t>
            </a:r>
            <a:r>
              <a:rPr lang="en-GB" sz="1200" dirty="0" err="1"/>
              <a:t>Prins</a:t>
            </a:r>
            <a:r>
              <a:rPr lang="en-GB" sz="1200" dirty="0"/>
              <a:t> via </a:t>
            </a:r>
            <a:r>
              <a:rPr lang="en-US" sz="1200" dirty="0">
                <a:hlinkClick r:id="rId3"/>
              </a:rPr>
              <a:t>CC 2.0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EC70B-56B8-3044-AFB9-5F01F8DE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407" y="821764"/>
            <a:ext cx="5363475" cy="4818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E3CB3-3AAF-1A42-89C8-1EF86AC5BC68}"/>
              </a:ext>
            </a:extLst>
          </p:cNvPr>
          <p:cNvSpPr txBox="1"/>
          <p:nvPr/>
        </p:nvSpPr>
        <p:spPr>
          <a:xfrm>
            <a:off x="697058" y="3257177"/>
            <a:ext cx="30531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You can</a:t>
            </a:r>
            <a:r>
              <a:rPr lang="en-US" sz="1600" dirty="0">
                <a:solidFill>
                  <a:srgbClr val="8BC4E0"/>
                </a:solidFill>
              </a:rPr>
              <a:t> see </a:t>
            </a:r>
            <a:r>
              <a:rPr lang="en-US" sz="1600" dirty="0"/>
              <a:t>how </a:t>
            </a:r>
            <a:r>
              <a:rPr lang="en-US" sz="1600" dirty="0">
                <a:solidFill>
                  <a:srgbClr val="8BC4E0"/>
                </a:solidFill>
              </a:rPr>
              <a:t>people</a:t>
            </a:r>
            <a:r>
              <a:rPr lang="en-US" sz="1600" dirty="0"/>
              <a:t> used to </a:t>
            </a:r>
            <a:r>
              <a:rPr lang="en-US" sz="1600" dirty="0">
                <a:solidFill>
                  <a:srgbClr val="8BC4E0"/>
                </a:solidFill>
              </a:rPr>
              <a:t>think</a:t>
            </a:r>
            <a:r>
              <a:rPr lang="en-US" sz="1600" dirty="0"/>
              <a:t> there was </a:t>
            </a:r>
            <a:r>
              <a:rPr lang="en-US" sz="1600" dirty="0">
                <a:solidFill>
                  <a:srgbClr val="8BC4E0"/>
                </a:solidFill>
              </a:rPr>
              <a:t>vegetation</a:t>
            </a:r>
            <a:r>
              <a:rPr lang="en-US" sz="1600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715BB56-89C5-2E4D-ADDF-509D5A9E7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4532" y="675975"/>
            <a:ext cx="3515267" cy="73981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Viking missions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4BB0C63-62F3-3149-855C-ADD6A3F836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2137" y="4082004"/>
            <a:ext cx="4350253" cy="20139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8BC4E0"/>
                </a:solidFill>
              </a:rPr>
              <a:t>2 missions </a:t>
            </a:r>
            <a:r>
              <a:rPr lang="en-US" altLang="en-US" sz="1800" dirty="0"/>
              <a:t>launched </a:t>
            </a:r>
            <a:r>
              <a:rPr lang="en-US" altLang="en-US" sz="1800" dirty="0">
                <a:solidFill>
                  <a:srgbClr val="8BC4E0"/>
                </a:solidFill>
              </a:rPr>
              <a:t>1975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Two parts - </a:t>
            </a:r>
            <a:r>
              <a:rPr lang="en-US" altLang="en-US" sz="1800" dirty="0">
                <a:solidFill>
                  <a:srgbClr val="8BC4E0"/>
                </a:solidFill>
              </a:rPr>
              <a:t>orbiter </a:t>
            </a:r>
            <a:r>
              <a:rPr lang="en-US" altLang="en-US" sz="1800" dirty="0"/>
              <a:t>and </a:t>
            </a:r>
            <a:r>
              <a:rPr lang="en-US" altLang="en-US" sz="1800" dirty="0">
                <a:solidFill>
                  <a:srgbClr val="8BC4E0"/>
                </a:solidFill>
              </a:rPr>
              <a:t>lander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Two </a:t>
            </a:r>
            <a:r>
              <a:rPr lang="en-US" altLang="en-US" sz="1800" dirty="0">
                <a:solidFill>
                  <a:srgbClr val="8BC4E0"/>
                </a:solidFill>
              </a:rPr>
              <a:t>landers</a:t>
            </a:r>
            <a:r>
              <a:rPr lang="en-US" altLang="en-US" sz="1800" dirty="0"/>
              <a:t> touched down in </a:t>
            </a:r>
            <a:r>
              <a:rPr lang="en-US" altLang="en-US" sz="1800" dirty="0">
                <a:solidFill>
                  <a:srgbClr val="8BC4E0"/>
                </a:solidFill>
              </a:rPr>
              <a:t>1976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Lander </a:t>
            </a:r>
            <a:r>
              <a:rPr lang="en-US" altLang="en-US" sz="1800" dirty="0">
                <a:solidFill>
                  <a:srgbClr val="8BC4E0"/>
                </a:solidFill>
              </a:rPr>
              <a:t>parachuted</a:t>
            </a:r>
            <a:r>
              <a:rPr lang="en-US" altLang="en-US" sz="1800" dirty="0"/>
              <a:t> from </a:t>
            </a:r>
            <a:r>
              <a:rPr lang="en-US" altLang="en-US" sz="1800" dirty="0">
                <a:solidFill>
                  <a:srgbClr val="8BC4E0"/>
                </a:solidFill>
              </a:rPr>
              <a:t>6 km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1.5 km fired </a:t>
            </a:r>
            <a:r>
              <a:rPr lang="en-US" altLang="en-US" sz="1800" dirty="0">
                <a:solidFill>
                  <a:srgbClr val="8BC4E0"/>
                </a:solidFill>
              </a:rPr>
              <a:t>rockets</a:t>
            </a:r>
            <a:r>
              <a:rPr lang="en-US" altLang="en-US" sz="1800" dirty="0"/>
              <a:t> for </a:t>
            </a:r>
            <a:r>
              <a:rPr lang="en-US" altLang="en-US" sz="1800" dirty="0">
                <a:solidFill>
                  <a:srgbClr val="8BC4E0"/>
                </a:solidFill>
              </a:rPr>
              <a:t>soft landing</a:t>
            </a:r>
          </a:p>
        </p:txBody>
      </p:sp>
      <p:pic>
        <p:nvPicPr>
          <p:cNvPr id="54279" name="Picture 7">
            <a:extLst>
              <a:ext uri="{FF2B5EF4-FFF2-40B4-BE49-F238E27FC236}">
                <a16:creationId xmlns:a16="http://schemas.microsoft.com/office/drawing/2014/main" id="{74A5859C-9373-F144-8192-CCBB762962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137" y="1365373"/>
            <a:ext cx="3979863" cy="2301875"/>
          </a:xfrm>
          <a:noFill/>
          <a:ln/>
        </p:spPr>
      </p:pic>
      <p:pic>
        <p:nvPicPr>
          <p:cNvPr id="54280" name="Picture 8">
            <a:extLst>
              <a:ext uri="{FF2B5EF4-FFF2-40B4-BE49-F238E27FC236}">
                <a16:creationId xmlns:a16="http://schemas.microsoft.com/office/drawing/2014/main" id="{A7398D03-6E7A-7245-96DC-8EF196DF0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664" y="1571748"/>
            <a:ext cx="358616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7EEEC-8F45-E643-B42B-920DCD3FAEBF}"/>
              </a:ext>
            </a:extLst>
          </p:cNvPr>
          <p:cNvSpPr txBox="1"/>
          <p:nvPr/>
        </p:nvSpPr>
        <p:spPr>
          <a:xfrm>
            <a:off x="5177930" y="5830087"/>
            <a:ext cx="1469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credits: NASA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B820D19-3E40-DA4B-9A8B-949CBEC64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9773" y="672713"/>
            <a:ext cx="3422670" cy="855562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Viking lander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9F753BA0-1A96-024C-8CD2-00F94F449D0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4800600"/>
            <a:ext cx="7620000" cy="1752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8BC4E0"/>
                </a:solidFill>
              </a:rPr>
              <a:t>First picture </a:t>
            </a:r>
            <a:r>
              <a:rPr lang="en-US" altLang="en-US" sz="2400" dirty="0"/>
              <a:t>from </a:t>
            </a:r>
            <a:r>
              <a:rPr lang="en-US" altLang="en-US" sz="2400" dirty="0">
                <a:solidFill>
                  <a:srgbClr val="8BC4E0"/>
                </a:solidFill>
              </a:rPr>
              <a:t>surface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8BC4E0"/>
                </a:solidFill>
              </a:rPr>
              <a:t>Lander sampled atmosphere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8BC4E0"/>
                </a:solidFill>
              </a:rPr>
              <a:t>Sampled soil </a:t>
            </a:r>
            <a:r>
              <a:rPr lang="en-US" altLang="en-US" sz="2400" dirty="0"/>
              <a:t>and tested for </a:t>
            </a:r>
            <a:r>
              <a:rPr lang="en-US" altLang="en-US" sz="2400" dirty="0">
                <a:solidFill>
                  <a:srgbClr val="8BC4E0"/>
                </a:solidFill>
              </a:rPr>
              <a:t>life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Took </a:t>
            </a:r>
            <a:r>
              <a:rPr lang="en-US" altLang="en-US" sz="2400" dirty="0">
                <a:solidFill>
                  <a:srgbClr val="8BC4E0"/>
                </a:solidFill>
              </a:rPr>
              <a:t>surface pictures</a:t>
            </a:r>
          </a:p>
        </p:txBody>
      </p:sp>
      <p:pic>
        <p:nvPicPr>
          <p:cNvPr id="56325" name="Picture 5">
            <a:extLst>
              <a:ext uri="{FF2B5EF4-FFF2-40B4-BE49-F238E27FC236}">
                <a16:creationId xmlns:a16="http://schemas.microsoft.com/office/drawing/2014/main" id="{C179236C-3B3F-F141-A1B7-07D6C4C170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106" y="1423687"/>
            <a:ext cx="8496238" cy="3080234"/>
          </a:xfrm>
          <a:noFill/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bldLvl="3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FD6A0D3-B373-4345-8B63-88412F1DBD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4009" y="712694"/>
            <a:ext cx="5834062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Viking surface images</a:t>
            </a:r>
          </a:p>
        </p:txBody>
      </p:sp>
      <p:pic>
        <p:nvPicPr>
          <p:cNvPr id="57353" name="Picture 9">
            <a:extLst>
              <a:ext uri="{FF2B5EF4-FFF2-40B4-BE49-F238E27FC236}">
                <a16:creationId xmlns:a16="http://schemas.microsoft.com/office/drawing/2014/main" id="{56C95717-BFE3-1347-BDD7-86F7E2B772E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4648200" cy="3268663"/>
          </a:xfrm>
          <a:noFill/>
          <a:ln/>
        </p:spPr>
      </p:pic>
      <p:pic>
        <p:nvPicPr>
          <p:cNvPr id="57352" name="Picture 8">
            <a:extLst>
              <a:ext uri="{FF2B5EF4-FFF2-40B4-BE49-F238E27FC236}">
                <a16:creationId xmlns:a16="http://schemas.microsoft.com/office/drawing/2014/main" id="{FA118B28-BBCC-2749-8EC1-712D09F254D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2057400"/>
            <a:ext cx="3657600" cy="3657600"/>
          </a:xfrm>
          <a:noFill/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6A838B-6DFF-FA42-8780-05965794BBE4}"/>
              </a:ext>
            </a:extLst>
          </p:cNvPr>
          <p:cNvSpPr txBox="1"/>
          <p:nvPr/>
        </p:nvSpPr>
        <p:spPr>
          <a:xfrm>
            <a:off x="1880392" y="6219368"/>
            <a:ext cx="1469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credits: NASA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51EE66-7357-9E40-82A0-B4A3F16F5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129" y="693483"/>
            <a:ext cx="2692350" cy="81597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Pathfinder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AAAA46F-0D2E-9F44-A897-9160A77F060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199" y="5715000"/>
            <a:ext cx="7257585" cy="685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2400" dirty="0"/>
              <a:t>First lander, with a </a:t>
            </a:r>
            <a:r>
              <a:rPr lang="en-US" altLang="en-US" sz="2400" dirty="0">
                <a:solidFill>
                  <a:srgbClr val="8BC4E0"/>
                </a:solidFill>
              </a:rPr>
              <a:t>rover</a:t>
            </a:r>
            <a:r>
              <a:rPr lang="en-US" altLang="en-US" sz="2400" dirty="0">
                <a:solidFill>
                  <a:srgbClr val="FFAC3C"/>
                </a:solidFill>
              </a:rPr>
              <a:t> </a:t>
            </a:r>
            <a:r>
              <a:rPr lang="en-US" altLang="en-US" sz="2400" dirty="0"/>
              <a:t>– first roving vehicle on another planet</a:t>
            </a:r>
          </a:p>
          <a:p>
            <a:pPr marL="0" indent="0">
              <a:buNone/>
            </a:pPr>
            <a:r>
              <a:rPr lang="en-US" altLang="en-US" sz="2400" dirty="0"/>
              <a:t>Operated for 84 days</a:t>
            </a:r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AF3E7241-D074-4E4A-8616-FB137EE420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905000"/>
            <a:ext cx="8382000" cy="3603625"/>
          </a:xfrm>
          <a:noFill/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5D60DD-E873-8B45-B1E3-5738B7F83186}"/>
              </a:ext>
            </a:extLst>
          </p:cNvPr>
          <p:cNvSpPr txBox="1"/>
          <p:nvPr/>
        </p:nvSpPr>
        <p:spPr>
          <a:xfrm>
            <a:off x="7442521" y="6400800"/>
            <a:ext cx="1469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credit: NASA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F49D948-60C4-4843-BB03-4CE5E7AA8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9200" y="728429"/>
            <a:ext cx="4462462" cy="44080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Pathfinder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860580F-3E56-3F4B-B0AE-47BA950885E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87882" y="4891269"/>
            <a:ext cx="7391400" cy="170147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8BC4E0"/>
                </a:solidFill>
              </a:rPr>
              <a:t>Sojourner </a:t>
            </a:r>
            <a:r>
              <a:rPr lang="en-US" altLang="en-US" sz="1800" dirty="0"/>
              <a:t>rover on the </a:t>
            </a:r>
            <a:r>
              <a:rPr lang="en-US" altLang="en-US" sz="1800" dirty="0">
                <a:solidFill>
                  <a:srgbClr val="8BC4E0"/>
                </a:solidFill>
              </a:rPr>
              <a:t>lander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Note the</a:t>
            </a:r>
            <a:r>
              <a:rPr lang="en-US" altLang="en-US" sz="1800" dirty="0">
                <a:solidFill>
                  <a:srgbClr val="8BC4E0"/>
                </a:solidFill>
              </a:rPr>
              <a:t> airbags</a:t>
            </a:r>
            <a:r>
              <a:rPr lang="en-US" altLang="en-US" sz="1800" dirty="0"/>
              <a:t>!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8BC4E0"/>
                </a:solidFill>
              </a:rPr>
              <a:t>Bounced </a:t>
            </a:r>
            <a:r>
              <a:rPr lang="en-US" altLang="en-US" sz="1800" dirty="0"/>
              <a:t>for </a:t>
            </a:r>
            <a:r>
              <a:rPr lang="en-US" altLang="en-US" sz="1800" dirty="0">
                <a:solidFill>
                  <a:srgbClr val="8BC4E0"/>
                </a:solidFill>
              </a:rPr>
              <a:t>100 s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8BC4E0"/>
                </a:solidFill>
              </a:rPr>
              <a:t>First bounce </a:t>
            </a:r>
            <a:r>
              <a:rPr lang="en-US" altLang="en-US" sz="1800" dirty="0"/>
              <a:t>over </a:t>
            </a:r>
            <a:r>
              <a:rPr lang="en-US" altLang="en-US" sz="1800" dirty="0">
                <a:solidFill>
                  <a:srgbClr val="8BC4E0"/>
                </a:solidFill>
              </a:rPr>
              <a:t>4 stories high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8BC4E0"/>
                </a:solidFill>
              </a:rPr>
              <a:t>15</a:t>
            </a:r>
            <a:r>
              <a:rPr lang="en-US" altLang="en-US" sz="1800" dirty="0"/>
              <a:t> subsequent </a:t>
            </a:r>
            <a:r>
              <a:rPr lang="en-US" altLang="en-US" sz="1800" dirty="0">
                <a:solidFill>
                  <a:srgbClr val="8BC4E0"/>
                </a:solidFill>
              </a:rPr>
              <a:t>bounces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solidFill>
                  <a:srgbClr val="8BC4E0"/>
                </a:solidFill>
              </a:rPr>
              <a:t>Rolled</a:t>
            </a:r>
            <a:r>
              <a:rPr lang="en-US" altLang="en-US" sz="1800" dirty="0"/>
              <a:t> for </a:t>
            </a:r>
            <a:r>
              <a:rPr lang="en-US" altLang="en-US" sz="1800" dirty="0">
                <a:solidFill>
                  <a:srgbClr val="8BC4E0"/>
                </a:solidFill>
              </a:rPr>
              <a:t>95 s </a:t>
            </a:r>
            <a:r>
              <a:rPr lang="en-US" altLang="en-US" sz="1800" dirty="0"/>
              <a:t>before coming to a stop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B88B8-D32D-0547-8BFD-33D17AA0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05" y="1565061"/>
            <a:ext cx="6753412" cy="3224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CBAF3-9E21-3940-BEF5-EC1810FDB01F}"/>
              </a:ext>
            </a:extLst>
          </p:cNvPr>
          <p:cNvSpPr txBox="1"/>
          <p:nvPr/>
        </p:nvSpPr>
        <p:spPr>
          <a:xfrm>
            <a:off x="7535118" y="6227181"/>
            <a:ext cx="1469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credits: NASA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CCCCCFD-A0C7-F043-B7E6-2D4537723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1418" y="677092"/>
            <a:ext cx="3268414" cy="744538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Pathfinder</a:t>
            </a:r>
          </a:p>
        </p:txBody>
      </p:sp>
      <p:pic>
        <p:nvPicPr>
          <p:cNvPr id="64517" name="Picture 5">
            <a:extLst>
              <a:ext uri="{FF2B5EF4-FFF2-40B4-BE49-F238E27FC236}">
                <a16:creationId xmlns:a16="http://schemas.microsoft.com/office/drawing/2014/main" id="{1F974F41-2484-684B-A32E-43D97826F5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953" y="1412776"/>
            <a:ext cx="8500093" cy="43529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82DCF-0882-9F43-B58B-D74DEEFA43E2}"/>
              </a:ext>
            </a:extLst>
          </p:cNvPr>
          <p:cNvSpPr txBox="1"/>
          <p:nvPr/>
        </p:nvSpPr>
        <p:spPr>
          <a:xfrm>
            <a:off x="360669" y="5943885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BC4E0"/>
                </a:solidFill>
              </a:rPr>
              <a:t>Featured </a:t>
            </a:r>
            <a:r>
              <a:rPr lang="en-US" dirty="0"/>
              <a:t>in the </a:t>
            </a:r>
            <a:r>
              <a:rPr lang="en-US" dirty="0">
                <a:solidFill>
                  <a:srgbClr val="8BC4E0"/>
                </a:solidFill>
              </a:rPr>
              <a:t>film</a:t>
            </a:r>
            <a:r>
              <a:rPr lang="en-US" dirty="0"/>
              <a:t> and </a:t>
            </a:r>
            <a:r>
              <a:rPr lang="en-US" dirty="0">
                <a:solidFill>
                  <a:srgbClr val="8BC4E0"/>
                </a:solidFill>
              </a:rPr>
              <a:t>book</a:t>
            </a:r>
            <a:r>
              <a:rPr lang="en-US" dirty="0"/>
              <a:t>, </a:t>
            </a:r>
            <a:r>
              <a:rPr lang="en-US" i="1" dirty="0">
                <a:solidFill>
                  <a:srgbClr val="8BC4E0"/>
                </a:solidFill>
              </a:rPr>
              <a:t>The Martian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C9270-E058-F841-88F4-177D345AB0DB}"/>
              </a:ext>
            </a:extLst>
          </p:cNvPr>
          <p:cNvSpPr txBox="1"/>
          <p:nvPr/>
        </p:nvSpPr>
        <p:spPr>
          <a:xfrm>
            <a:off x="7352061" y="6462628"/>
            <a:ext cx="1469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credits: NASA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1D06709-9C9E-E04F-B5E1-D9D0809DB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2973" y="659186"/>
            <a:ext cx="4005262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Day and night</a:t>
            </a:r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F3A74105-9626-4C43-958E-72C7252A36C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5" y="1412776"/>
            <a:ext cx="8177129" cy="1963738"/>
          </a:xfrm>
        </p:spPr>
      </p:pic>
      <p:pic>
        <p:nvPicPr>
          <p:cNvPr id="66567" name="Picture 7">
            <a:extLst>
              <a:ext uri="{FF2B5EF4-FFF2-40B4-BE49-F238E27FC236}">
                <a16:creationId xmlns:a16="http://schemas.microsoft.com/office/drawing/2014/main" id="{516F3497-D72B-C146-BF6A-5D5723A80BD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4191000"/>
            <a:ext cx="8001000" cy="19637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>
            <a:extLst>
              <a:ext uri="{FF2B5EF4-FFF2-40B4-BE49-F238E27FC236}">
                <a16:creationId xmlns:a16="http://schemas.microsoft.com/office/drawing/2014/main" id="{647A2C08-1284-734A-B260-9F2900C5357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423894" y="637989"/>
            <a:ext cx="8610600" cy="685800"/>
          </a:xfrm>
        </p:spPr>
        <p:txBody>
          <a:bodyPr/>
          <a:lstStyle/>
          <a:p>
            <a:r>
              <a:rPr lang="en-US" altLang="en-US" sz="2800" dirty="0"/>
              <a:t>Mars Global Surveyor - in orbit since Sept 1977 </a:t>
            </a:r>
            <a:endParaRPr lang="en-US" altLang="en-US" dirty="0"/>
          </a:p>
        </p:txBody>
      </p:sp>
      <p:pic>
        <p:nvPicPr>
          <p:cNvPr id="72714" name="Picture 1034">
            <a:extLst>
              <a:ext uri="{FF2B5EF4-FFF2-40B4-BE49-F238E27FC236}">
                <a16:creationId xmlns:a16="http://schemas.microsoft.com/office/drawing/2014/main" id="{00CDC696-C097-894A-9F1B-790EE4B1AED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874" y="1500424"/>
            <a:ext cx="3618857" cy="4671776"/>
          </a:xfrm>
        </p:spPr>
      </p:pic>
      <p:pic>
        <p:nvPicPr>
          <p:cNvPr id="72715" name="Picture 1035">
            <a:extLst>
              <a:ext uri="{FF2B5EF4-FFF2-40B4-BE49-F238E27FC236}">
                <a16:creationId xmlns:a16="http://schemas.microsoft.com/office/drawing/2014/main" id="{836BCB1B-5113-C049-A566-E82EE8A9426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00424"/>
            <a:ext cx="3846285" cy="467177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54ADF-5CD7-F34C-957F-C4F0969F37A8}"/>
              </a:ext>
            </a:extLst>
          </p:cNvPr>
          <p:cNvSpPr txBox="1"/>
          <p:nvPr/>
        </p:nvSpPr>
        <p:spPr>
          <a:xfrm>
            <a:off x="650874" y="6378279"/>
            <a:ext cx="440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Stopped transmissions to Earth in 2006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264F-4FBD-8343-9035-FF2165F6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568" y="637858"/>
            <a:ext cx="3374638" cy="783450"/>
          </a:xfrm>
        </p:spPr>
        <p:txBody>
          <a:bodyPr>
            <a:normAutofit/>
          </a:bodyPr>
          <a:lstStyle/>
          <a:p>
            <a:r>
              <a:rPr lang="en-US" sz="4000" dirty="0"/>
              <a:t>Mars Missions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C271C-22B7-F74C-8307-81E03099FD48}"/>
              </a:ext>
            </a:extLst>
          </p:cNvPr>
          <p:cNvSpPr txBox="1"/>
          <p:nvPr/>
        </p:nvSpPr>
        <p:spPr>
          <a:xfrm>
            <a:off x="189744" y="1333077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BC4E0"/>
                </a:solidFill>
              </a:rPr>
              <a:t>Mars Reconnaissance Orbiter</a:t>
            </a:r>
            <a:r>
              <a:rPr lang="en-GB" dirty="0"/>
              <a:t> (MRO)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Went into </a:t>
            </a:r>
            <a:r>
              <a:rPr lang="en-GB" dirty="0">
                <a:solidFill>
                  <a:srgbClr val="8BC4E0"/>
                </a:solidFill>
              </a:rPr>
              <a:t>orbit </a:t>
            </a:r>
            <a:r>
              <a:rPr lang="en-GB" dirty="0"/>
              <a:t>March </a:t>
            </a:r>
            <a:r>
              <a:rPr lang="en-GB" dirty="0">
                <a:solidFill>
                  <a:srgbClr val="8BC4E0"/>
                </a:solidFill>
              </a:rPr>
              <a:t>2006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Multi-purpose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BC4E0"/>
                </a:solidFill>
              </a:rPr>
              <a:t>Exploration</a:t>
            </a:r>
            <a:r>
              <a:rPr lang="en-US" dirty="0"/>
              <a:t> of Mars from </a:t>
            </a:r>
            <a:r>
              <a:rPr lang="en-US" dirty="0">
                <a:solidFill>
                  <a:srgbClr val="8BC4E0"/>
                </a:solidFill>
              </a:rPr>
              <a:t>orbit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82813-3E38-4B48-999E-EB517FFBEC1D}"/>
              </a:ext>
            </a:extLst>
          </p:cNvPr>
          <p:cNvGrpSpPr/>
          <p:nvPr/>
        </p:nvGrpSpPr>
        <p:grpSpPr>
          <a:xfrm>
            <a:off x="503509" y="3138570"/>
            <a:ext cx="4064000" cy="3380204"/>
            <a:chOff x="873246" y="2272766"/>
            <a:chExt cx="4064000" cy="3380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2ECCA6-C115-C145-87E7-BA57718DE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246" y="2272766"/>
              <a:ext cx="4064000" cy="2997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E3FDA-00E0-794A-B09A-EC8E211F62BC}"/>
                </a:ext>
              </a:extLst>
            </p:cNvPr>
            <p:cNvSpPr txBox="1"/>
            <p:nvPr/>
          </p:nvSpPr>
          <p:spPr>
            <a:xfrm>
              <a:off x="1339205" y="5375971"/>
              <a:ext cx="31320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Cydonia region as imaged by Viking orbiter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4085FC-1352-2846-A0F6-EC9464B35688}"/>
              </a:ext>
            </a:extLst>
          </p:cNvPr>
          <p:cNvGrpSpPr/>
          <p:nvPr/>
        </p:nvGrpSpPr>
        <p:grpSpPr>
          <a:xfrm>
            <a:off x="4830491" y="1796649"/>
            <a:ext cx="4064000" cy="3264702"/>
            <a:chOff x="4821509" y="1842714"/>
            <a:chExt cx="4064000" cy="32647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95EAC-C225-C249-8B53-633D7D7E3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1509" y="1842714"/>
              <a:ext cx="4064000" cy="2870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0427FD-6AD7-9249-81C0-EFD39E488926}"/>
                </a:ext>
              </a:extLst>
            </p:cNvPr>
            <p:cNvSpPr txBox="1"/>
            <p:nvPr/>
          </p:nvSpPr>
          <p:spPr>
            <a:xfrm>
              <a:off x="5839717" y="4830417"/>
              <a:ext cx="20275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As seen by MRO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C2E8C5-832E-C44A-89E5-319A04FCB73D}"/>
              </a:ext>
            </a:extLst>
          </p:cNvPr>
          <p:cNvSpPr txBox="1"/>
          <p:nvPr/>
        </p:nvSpPr>
        <p:spPr>
          <a:xfrm>
            <a:off x="7185991" y="6241775"/>
            <a:ext cx="1958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4758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264F-4FBD-8343-9035-FF2165F6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685" y="714856"/>
            <a:ext cx="3374638" cy="783450"/>
          </a:xfrm>
        </p:spPr>
        <p:txBody>
          <a:bodyPr>
            <a:normAutofit/>
          </a:bodyPr>
          <a:lstStyle/>
          <a:p>
            <a:r>
              <a:rPr lang="en-US" sz="4000" dirty="0"/>
              <a:t>Mars Missions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C271C-22B7-F74C-8307-81E03099FD48}"/>
              </a:ext>
            </a:extLst>
          </p:cNvPr>
          <p:cNvSpPr txBox="1"/>
          <p:nvPr/>
        </p:nvSpPr>
        <p:spPr>
          <a:xfrm>
            <a:off x="348707" y="1662659"/>
            <a:ext cx="5008291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BC4E0"/>
                </a:solidFill>
              </a:rPr>
              <a:t>Curiosity</a:t>
            </a:r>
            <a:r>
              <a:rPr lang="en-GB" dirty="0"/>
              <a:t> rover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Landed August 2012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BC4E0"/>
                </a:solidFill>
              </a:rPr>
              <a:t>Car-sized </a:t>
            </a:r>
            <a:r>
              <a:rPr lang="en-US" dirty="0"/>
              <a:t>roving vehicle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Still </a:t>
            </a:r>
            <a:r>
              <a:rPr lang="en-US" dirty="0">
                <a:solidFill>
                  <a:srgbClr val="8BC4E0"/>
                </a:solidFill>
              </a:rPr>
              <a:t>operational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Mission objectives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Determine if Mars could </a:t>
            </a:r>
            <a:r>
              <a:rPr lang="en-US" dirty="0">
                <a:solidFill>
                  <a:srgbClr val="8BC4E0"/>
                </a:solidFill>
              </a:rPr>
              <a:t>ever</a:t>
            </a:r>
            <a:r>
              <a:rPr lang="en-US" dirty="0"/>
              <a:t> have </a:t>
            </a:r>
            <a:r>
              <a:rPr lang="en-US" dirty="0">
                <a:solidFill>
                  <a:srgbClr val="8BC4E0"/>
                </a:solidFill>
              </a:rPr>
              <a:t>supported life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Role of </a:t>
            </a:r>
            <a:r>
              <a:rPr lang="en-US" dirty="0">
                <a:solidFill>
                  <a:srgbClr val="8BC4E0"/>
                </a:solidFill>
              </a:rPr>
              <a:t>water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Study </a:t>
            </a:r>
            <a:r>
              <a:rPr lang="en-US" dirty="0">
                <a:solidFill>
                  <a:srgbClr val="8BC4E0"/>
                </a:solidFill>
              </a:rPr>
              <a:t>climate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Study </a:t>
            </a:r>
            <a:r>
              <a:rPr lang="en-US" dirty="0">
                <a:solidFill>
                  <a:srgbClr val="8BC4E0"/>
                </a:solidFill>
              </a:rPr>
              <a:t>geology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2E8C5-832E-C44A-89E5-319A04FCB73D}"/>
              </a:ext>
            </a:extLst>
          </p:cNvPr>
          <p:cNvSpPr txBox="1"/>
          <p:nvPr/>
        </p:nvSpPr>
        <p:spPr>
          <a:xfrm>
            <a:off x="7185991" y="6241775"/>
            <a:ext cx="1958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credits: NASA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1FF916-3A25-CC43-9466-E8D764754A5A}"/>
              </a:ext>
            </a:extLst>
          </p:cNvPr>
          <p:cNvGrpSpPr/>
          <p:nvPr/>
        </p:nvGrpSpPr>
        <p:grpSpPr>
          <a:xfrm>
            <a:off x="5416550" y="833193"/>
            <a:ext cx="3374638" cy="5191613"/>
            <a:chOff x="5396671" y="515730"/>
            <a:chExt cx="3374638" cy="51916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3A9F4-26DB-A948-87E6-8FB5207D8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6671" y="515730"/>
              <a:ext cx="3374638" cy="46571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B72ADF-E9F0-E34D-B6C6-0D7AEE55FBEF}"/>
                </a:ext>
              </a:extLst>
            </p:cNvPr>
            <p:cNvSpPr txBox="1"/>
            <p:nvPr/>
          </p:nvSpPr>
          <p:spPr>
            <a:xfrm>
              <a:off x="5908812" y="5245678"/>
              <a:ext cx="2554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Self-portrait of Curiosity rover the at the "Big Sky" site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00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2561DC8-19A3-3C4A-B694-DA204640E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40" y="5452640"/>
            <a:ext cx="2183160" cy="914400"/>
          </a:xfrm>
        </p:spPr>
        <p:txBody>
          <a:bodyPr/>
          <a:lstStyle/>
          <a:p>
            <a:r>
              <a:rPr lang="en-US" altLang="en-US" sz="1800" dirty="0">
                <a:solidFill>
                  <a:srgbClr val="8BC4E0"/>
                </a:solidFill>
              </a:rPr>
              <a:t>Mars</a:t>
            </a:r>
            <a:r>
              <a:rPr lang="en-US" altLang="en-US" sz="1800" dirty="0"/>
              <a:t> from </a:t>
            </a:r>
            <a:r>
              <a:rPr lang="en-US" altLang="en-US" sz="1800" dirty="0">
                <a:solidFill>
                  <a:srgbClr val="8BC4E0"/>
                </a:solidFill>
              </a:rPr>
              <a:t>Hubble Space Telescope</a:t>
            </a:r>
            <a:endParaRPr lang="en-US" altLang="en-US" dirty="0">
              <a:solidFill>
                <a:srgbClr val="8BC4E0"/>
              </a:solidFill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2FC2F806-1FBC-6746-B95F-6D88F97076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2423" y="1001059"/>
            <a:ext cx="4130402" cy="51610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072CB08-11B5-514C-85F7-5FC166576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3238" y="695635"/>
            <a:ext cx="4348644" cy="635643"/>
          </a:xfrm>
        </p:spPr>
        <p:txBody>
          <a:bodyPr>
            <a:normAutofit fontScale="90000"/>
          </a:bodyPr>
          <a:lstStyle/>
          <a:p>
            <a:r>
              <a:rPr lang="en-US" altLang="en-US" sz="4000" dirty="0"/>
              <a:t>Evidence for water</a:t>
            </a:r>
          </a:p>
        </p:txBody>
      </p:sp>
      <p:pic>
        <p:nvPicPr>
          <p:cNvPr id="74758" name="Picture 6">
            <a:extLst>
              <a:ext uri="{FF2B5EF4-FFF2-40B4-BE49-F238E27FC236}">
                <a16:creationId xmlns:a16="http://schemas.microsoft.com/office/drawing/2014/main" id="{BC654A22-A52C-B040-A32C-48E4F8B2066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2" y="2034199"/>
            <a:ext cx="3651171" cy="3669753"/>
          </a:xfrm>
        </p:spPr>
      </p:pic>
      <p:pic>
        <p:nvPicPr>
          <p:cNvPr id="74759" name="Picture 7">
            <a:extLst>
              <a:ext uri="{FF2B5EF4-FFF2-40B4-BE49-F238E27FC236}">
                <a16:creationId xmlns:a16="http://schemas.microsoft.com/office/drawing/2014/main" id="{452D29A3-89A4-9A44-A0A6-55C36932E17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7884" y="1088162"/>
            <a:ext cx="1741442" cy="478372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6F74C-4C6E-C24C-BDF8-FE79CFF9941E}"/>
              </a:ext>
            </a:extLst>
          </p:cNvPr>
          <p:cNvSpPr txBox="1"/>
          <p:nvPr/>
        </p:nvSpPr>
        <p:spPr>
          <a:xfrm>
            <a:off x="344894" y="5740955"/>
            <a:ext cx="27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Morning clouds in a crater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FC26F-5B00-3949-8B1A-60BF5F1C1F63}"/>
              </a:ext>
            </a:extLst>
          </p:cNvPr>
          <p:cNvSpPr txBox="1"/>
          <p:nvPr/>
        </p:nvSpPr>
        <p:spPr>
          <a:xfrm>
            <a:off x="4355487" y="5472682"/>
            <a:ext cx="15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Mud slides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29234-61E1-FF48-84D9-11FCE978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32" y="1399438"/>
            <a:ext cx="8688554" cy="3796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82F73-4B07-AD49-A898-DC10351BF6F9}"/>
              </a:ext>
            </a:extLst>
          </p:cNvPr>
          <p:cNvSpPr txBox="1"/>
          <p:nvPr/>
        </p:nvSpPr>
        <p:spPr>
          <a:xfrm>
            <a:off x="386843" y="5328844"/>
            <a:ext cx="77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BC4E0"/>
                </a:solidFill>
              </a:rPr>
              <a:t>Cross-bedding </a:t>
            </a:r>
            <a:r>
              <a:rPr lang="en-GB" dirty="0"/>
              <a:t>seen in the </a:t>
            </a:r>
            <a:r>
              <a:rPr lang="en-GB" dirty="0">
                <a:solidFill>
                  <a:srgbClr val="8BC4E0"/>
                </a:solidFill>
              </a:rPr>
              <a:t>layers</a:t>
            </a:r>
            <a:r>
              <a:rPr lang="en-GB" dirty="0"/>
              <a:t> of this Martian </a:t>
            </a:r>
            <a:r>
              <a:rPr lang="en-GB" dirty="0">
                <a:solidFill>
                  <a:srgbClr val="8BC4E0"/>
                </a:solidFill>
              </a:rPr>
              <a:t>rock </a:t>
            </a:r>
            <a:r>
              <a:rPr lang="en-GB" dirty="0"/>
              <a:t>is evidence of </a:t>
            </a:r>
            <a:r>
              <a:rPr lang="en-GB" dirty="0">
                <a:solidFill>
                  <a:srgbClr val="8BC4E0"/>
                </a:solidFill>
              </a:rPr>
              <a:t>movement </a:t>
            </a:r>
            <a:r>
              <a:rPr lang="en-GB" dirty="0"/>
              <a:t>of </a:t>
            </a:r>
            <a:r>
              <a:rPr lang="en-GB" dirty="0">
                <a:solidFill>
                  <a:srgbClr val="8BC4E0"/>
                </a:solidFill>
              </a:rPr>
              <a:t>water </a:t>
            </a:r>
            <a:r>
              <a:rPr lang="en-GB" dirty="0"/>
              <a:t>recorded by </a:t>
            </a:r>
            <a:r>
              <a:rPr lang="en-GB" dirty="0">
                <a:solidFill>
                  <a:srgbClr val="8BC4E0"/>
                </a:solidFill>
              </a:rPr>
              <a:t>waves</a:t>
            </a:r>
            <a:r>
              <a:rPr lang="en-GB" dirty="0"/>
              <a:t> or </a:t>
            </a:r>
            <a:r>
              <a:rPr lang="en-GB" dirty="0">
                <a:solidFill>
                  <a:srgbClr val="8BC4E0"/>
                </a:solidFill>
              </a:rPr>
              <a:t>ripples</a:t>
            </a:r>
            <a:r>
              <a:rPr lang="en-GB" dirty="0"/>
              <a:t> of loose </a:t>
            </a:r>
            <a:r>
              <a:rPr lang="en-GB" dirty="0">
                <a:solidFill>
                  <a:srgbClr val="8BC4E0"/>
                </a:solidFill>
              </a:rPr>
              <a:t>sediment</a:t>
            </a:r>
            <a:r>
              <a:rPr lang="en-GB" dirty="0"/>
              <a:t> the </a:t>
            </a:r>
            <a:r>
              <a:rPr lang="en-GB" dirty="0">
                <a:solidFill>
                  <a:srgbClr val="8BC4E0"/>
                </a:solidFill>
              </a:rPr>
              <a:t>water passed over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0ABA4-8236-884D-825C-7379B4AE7BF7}"/>
              </a:ext>
            </a:extLst>
          </p:cNvPr>
          <p:cNvSpPr txBox="1"/>
          <p:nvPr/>
        </p:nvSpPr>
        <p:spPr>
          <a:xfrm>
            <a:off x="1769653" y="6351003"/>
            <a:ext cx="3032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 / JPL </a:t>
            </a:r>
            <a:r>
              <a:rPr lang="en-US" sz="1200" dirty="0">
                <a:solidFill>
                  <a:srgbClr val="8BC4E0"/>
                </a:solidFill>
              </a:rPr>
              <a:t>Curiosity</a:t>
            </a:r>
            <a:r>
              <a:rPr lang="en-US" sz="1200" dirty="0"/>
              <a:t> rover</a:t>
            </a:r>
          </a:p>
        </p:txBody>
      </p:sp>
    </p:spTree>
    <p:extLst>
      <p:ext uri="{BB962C8B-B14F-4D97-AF65-F5344CB8AC3E}">
        <p14:creationId xmlns:p14="http://schemas.microsoft.com/office/powerpoint/2010/main" val="31897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CBDE8D4-97EB-044F-B195-834964E60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4931" y="635187"/>
            <a:ext cx="6748462" cy="762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Afternoon clouds over </a:t>
            </a:r>
            <a:r>
              <a:rPr lang="en-US" altLang="en-US" dirty="0" err="1"/>
              <a:t>Tharsis</a:t>
            </a:r>
            <a:endParaRPr lang="en-US" altLang="en-US" dirty="0"/>
          </a:p>
        </p:txBody>
      </p:sp>
      <p:pic>
        <p:nvPicPr>
          <p:cNvPr id="77829" name="Picture 5">
            <a:extLst>
              <a:ext uri="{FF2B5EF4-FFF2-40B4-BE49-F238E27FC236}">
                <a16:creationId xmlns:a16="http://schemas.microsoft.com/office/drawing/2014/main" id="{56083039-A3AB-624E-B8D3-5F663DE4E1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5320" y="1546599"/>
            <a:ext cx="6279738" cy="4494114"/>
          </a:xfrm>
          <a:noFill/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9284F-6B66-A148-A157-225A0F9BE2FA}"/>
              </a:ext>
            </a:extLst>
          </p:cNvPr>
          <p:cNvSpPr txBox="1"/>
          <p:nvPr/>
        </p:nvSpPr>
        <p:spPr>
          <a:xfrm>
            <a:off x="258418" y="1112880"/>
            <a:ext cx="6669156" cy="217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Liquid water cannot exist </a:t>
            </a:r>
            <a:r>
              <a:rPr lang="en-GB" sz="1600" dirty="0"/>
              <a:t>on the </a:t>
            </a:r>
            <a:r>
              <a:rPr lang="en-GB" sz="1600" dirty="0">
                <a:solidFill>
                  <a:srgbClr val="8BC4E0"/>
                </a:solidFill>
              </a:rPr>
              <a:t>surface</a:t>
            </a:r>
            <a:r>
              <a:rPr lang="en-GB" sz="1600" dirty="0"/>
              <a:t> due to </a:t>
            </a:r>
            <a:r>
              <a:rPr lang="en-GB" sz="1600" dirty="0">
                <a:solidFill>
                  <a:srgbClr val="8BC4E0"/>
                </a:solidFill>
              </a:rPr>
              <a:t>low </a:t>
            </a:r>
            <a:r>
              <a:rPr lang="en-GB" sz="1600" dirty="0"/>
              <a:t>atmospheric </a:t>
            </a:r>
            <a:r>
              <a:rPr lang="en-GB" sz="1600" dirty="0">
                <a:solidFill>
                  <a:srgbClr val="8BC4E0"/>
                </a:solidFill>
              </a:rPr>
              <a:t>pressure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except </a:t>
            </a:r>
            <a:r>
              <a:rPr lang="en-GB" sz="1600" dirty="0"/>
              <a:t>at the </a:t>
            </a:r>
            <a:r>
              <a:rPr lang="en-GB" sz="1600" dirty="0">
                <a:solidFill>
                  <a:srgbClr val="8BC4E0"/>
                </a:solidFill>
              </a:rPr>
              <a:t>lowest elevations </a:t>
            </a:r>
            <a:r>
              <a:rPr lang="en-GB" sz="1600" dirty="0"/>
              <a:t>for </a:t>
            </a:r>
            <a:r>
              <a:rPr lang="en-GB" sz="1600" dirty="0">
                <a:solidFill>
                  <a:srgbClr val="8BC4E0"/>
                </a:solidFill>
              </a:rPr>
              <a:t>short periods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Water ice </a:t>
            </a:r>
            <a:r>
              <a:rPr lang="en-GB" sz="1600" dirty="0"/>
              <a:t>at the </a:t>
            </a:r>
            <a:r>
              <a:rPr lang="en-GB" sz="1600" dirty="0">
                <a:solidFill>
                  <a:srgbClr val="8BC4E0"/>
                </a:solidFill>
              </a:rPr>
              <a:t>South Pole</a:t>
            </a:r>
            <a:r>
              <a:rPr lang="en-GB" sz="1600" dirty="0"/>
              <a:t>, if </a:t>
            </a:r>
            <a:r>
              <a:rPr lang="en-GB" sz="1600" dirty="0">
                <a:solidFill>
                  <a:srgbClr val="8BC4E0"/>
                </a:solidFill>
              </a:rPr>
              <a:t>melted</a:t>
            </a:r>
            <a:r>
              <a:rPr lang="en-GB" sz="1600" dirty="0"/>
              <a:t>, would</a:t>
            </a:r>
            <a:r>
              <a:rPr lang="en-GB" sz="1600" dirty="0">
                <a:solidFill>
                  <a:srgbClr val="8BC4E0"/>
                </a:solidFill>
              </a:rPr>
              <a:t> cover</a:t>
            </a:r>
            <a:r>
              <a:rPr lang="en-GB" sz="1600" dirty="0"/>
              <a:t> the </a:t>
            </a:r>
            <a:r>
              <a:rPr lang="en-GB" sz="1600" dirty="0">
                <a:solidFill>
                  <a:srgbClr val="8BC4E0"/>
                </a:solidFill>
              </a:rPr>
              <a:t>surface</a:t>
            </a:r>
            <a:r>
              <a:rPr lang="en-GB" sz="1600" dirty="0"/>
              <a:t> to a </a:t>
            </a:r>
            <a:r>
              <a:rPr lang="en-GB" sz="1600" dirty="0">
                <a:solidFill>
                  <a:srgbClr val="8BC4E0"/>
                </a:solidFill>
              </a:rPr>
              <a:t>depth</a:t>
            </a:r>
            <a:r>
              <a:rPr lang="en-GB" sz="1600" dirty="0"/>
              <a:t> of </a:t>
            </a:r>
            <a:r>
              <a:rPr lang="en-GB" sz="1600" dirty="0">
                <a:solidFill>
                  <a:srgbClr val="8BC4E0"/>
                </a:solidFill>
              </a:rPr>
              <a:t>11 m</a:t>
            </a:r>
            <a:endParaRPr lang="en-US" sz="1600" dirty="0">
              <a:solidFill>
                <a:srgbClr val="8BC4E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BC4E0"/>
                </a:solidFill>
              </a:rPr>
              <a:t>Water</a:t>
            </a:r>
            <a:r>
              <a:rPr lang="en-US" sz="1600" dirty="0"/>
              <a:t> frozen into </a:t>
            </a:r>
            <a:r>
              <a:rPr lang="en-US" sz="1600" dirty="0">
                <a:solidFill>
                  <a:srgbClr val="8BC4E0"/>
                </a:solidFill>
              </a:rPr>
              <a:t>permafrost</a:t>
            </a:r>
            <a:r>
              <a:rPr lang="en-US" sz="1600" dirty="0"/>
              <a:t> layer </a:t>
            </a:r>
            <a:r>
              <a:rPr lang="en-US" sz="1600" dirty="0">
                <a:solidFill>
                  <a:srgbClr val="8BC4E0"/>
                </a:solidFill>
              </a:rPr>
              <a:t>under 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FB84C-370B-E843-968F-9545A67C9B08}"/>
              </a:ext>
            </a:extLst>
          </p:cNvPr>
          <p:cNvSpPr txBox="1"/>
          <p:nvPr/>
        </p:nvSpPr>
        <p:spPr>
          <a:xfrm>
            <a:off x="1513477" y="673935"/>
            <a:ext cx="648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Water, water everywhere…?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80FCE-D709-3040-B284-CBEE79713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7" y="3399118"/>
            <a:ext cx="5913783" cy="275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2FEC8-6767-474D-BC6D-921DBD19B14F}"/>
              </a:ext>
            </a:extLst>
          </p:cNvPr>
          <p:cNvSpPr txBox="1"/>
          <p:nvPr/>
        </p:nvSpPr>
        <p:spPr>
          <a:xfrm>
            <a:off x="6625425" y="3656049"/>
            <a:ext cx="192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Frost on Mars, as seen by one of the Viking landers on the surface at </a:t>
            </a:r>
            <a:r>
              <a:rPr lang="en-GB" sz="1200" dirty="0"/>
              <a:t>Utopia </a:t>
            </a:r>
            <a:r>
              <a:rPr lang="en-GB" sz="1200" dirty="0" err="1"/>
              <a:t>Planitia</a:t>
            </a:r>
            <a:r>
              <a:rPr lang="en-GB" sz="1200" dirty="0"/>
              <a:t>, 1979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E4BE2-F040-5B44-B92E-5AA793249609}"/>
              </a:ext>
            </a:extLst>
          </p:cNvPr>
          <p:cNvSpPr txBox="1"/>
          <p:nvPr/>
        </p:nvSpPr>
        <p:spPr>
          <a:xfrm>
            <a:off x="475506" y="6281500"/>
            <a:ext cx="198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NASA/JPL</a:t>
            </a:r>
          </a:p>
        </p:txBody>
      </p:sp>
    </p:spTree>
    <p:extLst>
      <p:ext uri="{BB962C8B-B14F-4D97-AF65-F5344CB8AC3E}">
        <p14:creationId xmlns:p14="http://schemas.microsoft.com/office/powerpoint/2010/main" val="18668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9284F-6B66-A148-A157-225A0F9BE2FA}"/>
              </a:ext>
            </a:extLst>
          </p:cNvPr>
          <p:cNvSpPr txBox="1"/>
          <p:nvPr/>
        </p:nvSpPr>
        <p:spPr>
          <a:xfrm>
            <a:off x="318183" y="1267131"/>
            <a:ext cx="8512052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Surface features </a:t>
            </a:r>
            <a:r>
              <a:rPr lang="en-GB" sz="1600" dirty="0"/>
              <a:t>strongly suggest that </a:t>
            </a:r>
            <a:r>
              <a:rPr lang="en-GB" sz="1600" dirty="0">
                <a:solidFill>
                  <a:srgbClr val="8BC4E0"/>
                </a:solidFill>
              </a:rPr>
              <a:t>liquid water </a:t>
            </a:r>
            <a:r>
              <a:rPr lang="en-GB" sz="1600" dirty="0"/>
              <a:t>once </a:t>
            </a:r>
            <a:r>
              <a:rPr lang="en-GB" sz="1600" dirty="0">
                <a:solidFill>
                  <a:srgbClr val="8BC4E0"/>
                </a:solidFill>
              </a:rPr>
              <a:t>existed </a:t>
            </a:r>
            <a:r>
              <a:rPr lang="en-GB" sz="1600" dirty="0"/>
              <a:t>on the surface: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outflow channels </a:t>
            </a:r>
            <a:r>
              <a:rPr lang="en-GB" sz="1600" dirty="0"/>
              <a:t>cut across the surface in about 25 places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erosion</a:t>
            </a:r>
            <a:r>
              <a:rPr lang="en-GB" sz="1600" dirty="0"/>
              <a:t> seen caused by the </a:t>
            </a:r>
            <a:r>
              <a:rPr lang="en-GB" sz="1600" dirty="0">
                <a:solidFill>
                  <a:srgbClr val="8BC4E0"/>
                </a:solidFill>
              </a:rPr>
              <a:t>release</a:t>
            </a:r>
            <a:r>
              <a:rPr lang="en-GB" sz="1600" dirty="0"/>
              <a:t> of </a:t>
            </a:r>
            <a:r>
              <a:rPr lang="en-GB" sz="1600" dirty="0">
                <a:solidFill>
                  <a:srgbClr val="8BC4E0"/>
                </a:solidFill>
              </a:rPr>
              <a:t>water </a:t>
            </a:r>
            <a:r>
              <a:rPr lang="en-GB" sz="1600" dirty="0"/>
              <a:t>from subsurface </a:t>
            </a:r>
            <a:r>
              <a:rPr lang="en-GB" sz="1600" dirty="0">
                <a:solidFill>
                  <a:srgbClr val="8BC4E0"/>
                </a:solidFill>
              </a:rPr>
              <a:t>aquifers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8BC4E0"/>
                </a:solidFill>
              </a:rPr>
              <a:t>crater </a:t>
            </a:r>
            <a:r>
              <a:rPr lang="en-GB" sz="1600" dirty="0"/>
              <a:t>and </a:t>
            </a:r>
            <a:r>
              <a:rPr lang="en-GB" sz="1600" dirty="0">
                <a:solidFill>
                  <a:srgbClr val="8BC4E0"/>
                </a:solidFill>
              </a:rPr>
              <a:t>canyon walls </a:t>
            </a:r>
            <a:r>
              <a:rPr lang="en-GB" sz="1600" dirty="0"/>
              <a:t>show thousands of features that appear similar to terrestrial</a:t>
            </a:r>
            <a:r>
              <a:rPr lang="en-GB" sz="1600" dirty="0">
                <a:solidFill>
                  <a:srgbClr val="8BC4E0"/>
                </a:solidFill>
              </a:rPr>
              <a:t> gullies (might be sand-formed)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Some researchers think that much of the </a:t>
            </a:r>
            <a:r>
              <a:rPr lang="en-GB" sz="1600" dirty="0">
                <a:solidFill>
                  <a:srgbClr val="8BC4E0"/>
                </a:solidFill>
              </a:rPr>
              <a:t>low northern plains </a:t>
            </a:r>
            <a:r>
              <a:rPr lang="en-GB" sz="1600" dirty="0"/>
              <a:t>were once </a:t>
            </a:r>
            <a:r>
              <a:rPr lang="en-GB" sz="1600" dirty="0">
                <a:solidFill>
                  <a:srgbClr val="8BC4E0"/>
                </a:solidFill>
              </a:rPr>
              <a:t>covered</a:t>
            </a:r>
            <a:r>
              <a:rPr lang="en-GB" sz="1600" dirty="0"/>
              <a:t> with an </a:t>
            </a:r>
            <a:r>
              <a:rPr lang="en-GB" sz="1600" dirty="0">
                <a:solidFill>
                  <a:srgbClr val="8BC4E0"/>
                </a:solidFill>
              </a:rPr>
              <a:t>ocean hundreds of meters deep</a:t>
            </a:r>
            <a:endParaRPr lang="en-US" sz="1600" dirty="0">
              <a:solidFill>
                <a:srgbClr val="8BC4E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FB84C-370B-E843-968F-9545A67C9B08}"/>
              </a:ext>
            </a:extLst>
          </p:cNvPr>
          <p:cNvSpPr txBox="1"/>
          <p:nvPr/>
        </p:nvSpPr>
        <p:spPr>
          <a:xfrm>
            <a:off x="1528418" y="703818"/>
            <a:ext cx="648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Water, water everywhere…?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4F3D4-6A10-BC43-BD0A-D002DD005EF4}"/>
              </a:ext>
            </a:extLst>
          </p:cNvPr>
          <p:cNvSpPr txBox="1"/>
          <p:nvPr/>
        </p:nvSpPr>
        <p:spPr>
          <a:xfrm>
            <a:off x="198783" y="6453006"/>
            <a:ext cx="3299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credit: Jim </a:t>
            </a:r>
            <a:r>
              <a:rPr lang="en-GB" sz="1200" dirty="0" err="1"/>
              <a:t>Secosky</a:t>
            </a:r>
            <a:r>
              <a:rPr lang="en-GB" sz="1200" dirty="0"/>
              <a:t> modified NASA image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1A610-3C93-1B4C-AC3B-70710298A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176" y="3989648"/>
            <a:ext cx="4828923" cy="2130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AD112-6B45-294B-973C-B74C2D5F053B}"/>
              </a:ext>
            </a:extLst>
          </p:cNvPr>
          <p:cNvSpPr txBox="1"/>
          <p:nvPr/>
        </p:nvSpPr>
        <p:spPr>
          <a:xfrm>
            <a:off x="1841725" y="5870299"/>
            <a:ext cx="2435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Gullies on wall of crater on Mars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49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4079B-2A7E-1047-92F8-CC0CEA717E9F}"/>
              </a:ext>
            </a:extLst>
          </p:cNvPr>
          <p:cNvSpPr txBox="1"/>
          <p:nvPr/>
        </p:nvSpPr>
        <p:spPr>
          <a:xfrm>
            <a:off x="1518477" y="666898"/>
            <a:ext cx="6251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Why is water important?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D0122-C6C0-D043-B483-200691EA364D}"/>
              </a:ext>
            </a:extLst>
          </p:cNvPr>
          <p:cNvSpPr txBox="1"/>
          <p:nvPr/>
        </p:nvSpPr>
        <p:spPr>
          <a:xfrm>
            <a:off x="302655" y="2410402"/>
            <a:ext cx="5277678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BC4E0"/>
                </a:solidFill>
              </a:rPr>
              <a:t>Mars</a:t>
            </a:r>
            <a:r>
              <a:rPr lang="en-US" dirty="0"/>
              <a:t> might once have </a:t>
            </a:r>
            <a:r>
              <a:rPr lang="en-US" dirty="0">
                <a:solidFill>
                  <a:srgbClr val="8BC4E0"/>
                </a:solidFill>
              </a:rPr>
              <a:t>supported</a:t>
            </a:r>
            <a:r>
              <a:rPr lang="en-US" dirty="0"/>
              <a:t> (primitive</a:t>
            </a:r>
            <a:r>
              <a:rPr lang="en-US" dirty="0">
                <a:solidFill>
                  <a:srgbClr val="8BC4E0"/>
                </a:solidFill>
              </a:rPr>
              <a:t>) life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Microbe evidence may be present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Regions of Mars suitable for </a:t>
            </a:r>
            <a:r>
              <a:rPr lang="en-US" dirty="0">
                <a:solidFill>
                  <a:srgbClr val="8BC4E0"/>
                </a:solidFill>
              </a:rPr>
              <a:t>bases</a:t>
            </a:r>
            <a:r>
              <a:rPr lang="en-US" dirty="0"/>
              <a:t> if </a:t>
            </a:r>
            <a:r>
              <a:rPr lang="en-US" dirty="0">
                <a:solidFill>
                  <a:srgbClr val="8BC4E0"/>
                </a:solidFill>
              </a:rPr>
              <a:t>water</a:t>
            </a:r>
            <a:r>
              <a:rPr lang="en-US" dirty="0"/>
              <a:t> present </a:t>
            </a:r>
            <a:r>
              <a:rPr lang="en-US" dirty="0">
                <a:solidFill>
                  <a:srgbClr val="8BC4E0"/>
                </a:solidFill>
              </a:rPr>
              <a:t>under</a:t>
            </a:r>
            <a:r>
              <a:rPr lang="en-US" dirty="0"/>
              <a:t> the </a:t>
            </a:r>
            <a:r>
              <a:rPr lang="en-US" dirty="0">
                <a:solidFill>
                  <a:srgbClr val="8BC4E0"/>
                </a:solidFill>
              </a:rPr>
              <a:t>surface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Elon Musk’s </a:t>
            </a:r>
            <a:r>
              <a:rPr lang="en-US" dirty="0">
                <a:solidFill>
                  <a:srgbClr val="8BC4E0"/>
                </a:solidFill>
              </a:rPr>
              <a:t>SpaceX</a:t>
            </a:r>
            <a:r>
              <a:rPr lang="en-US" dirty="0"/>
              <a:t> company suspected to be considering </a:t>
            </a:r>
            <a:r>
              <a:rPr lang="en-US" dirty="0">
                <a:solidFill>
                  <a:srgbClr val="8BC4E0"/>
                </a:solidFill>
              </a:rPr>
              <a:t>potential</a:t>
            </a:r>
            <a:r>
              <a:rPr lang="en-US" dirty="0"/>
              <a:t> landing </a:t>
            </a:r>
            <a:r>
              <a:rPr lang="en-US" dirty="0">
                <a:solidFill>
                  <a:srgbClr val="8BC4E0"/>
                </a:solidFill>
              </a:rPr>
              <a:t>sites</a:t>
            </a:r>
            <a:r>
              <a:rPr lang="en-US" dirty="0"/>
              <a:t> for mid 2020s</a:t>
            </a:r>
          </a:p>
        </p:txBody>
      </p:sp>
      <p:pic>
        <p:nvPicPr>
          <p:cNvPr id="4" name="Picture 3" descr="A picture containing text, green, building&#10;&#10;Description automatically generated">
            <a:extLst>
              <a:ext uri="{FF2B5EF4-FFF2-40B4-BE49-F238E27FC236}">
                <a16:creationId xmlns:a16="http://schemas.microsoft.com/office/drawing/2014/main" id="{87C8E186-81EA-2747-945B-18002F2C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545" y="2409101"/>
            <a:ext cx="3281826" cy="3247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5B3B5-95AE-A043-93C6-DE822BFC084B}"/>
              </a:ext>
            </a:extLst>
          </p:cNvPr>
          <p:cNvSpPr txBox="1"/>
          <p:nvPr/>
        </p:nvSpPr>
        <p:spPr>
          <a:xfrm>
            <a:off x="249414" y="5839397"/>
            <a:ext cx="724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Landing site map from: </a:t>
            </a:r>
            <a:r>
              <a:rPr lang="en-US" sz="1200" dirty="0">
                <a:hlinkClick r:id="rId3"/>
              </a:rPr>
              <a:t>https://www.humanmars.net/2019/09/candidate-sites-for-spacex-starship.html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42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592C46B3-EB1C-3840-9DCB-B559C60F9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5760408"/>
            <a:ext cx="2327176" cy="714400"/>
          </a:xfrm>
        </p:spPr>
        <p:txBody>
          <a:bodyPr/>
          <a:lstStyle/>
          <a:p>
            <a:r>
              <a:rPr lang="en-US" altLang="en-US" sz="1800" dirty="0">
                <a:solidFill>
                  <a:srgbClr val="8BC4E0"/>
                </a:solidFill>
              </a:rPr>
              <a:t>Mars</a:t>
            </a:r>
            <a:r>
              <a:rPr lang="en-US" altLang="en-US" sz="1800" dirty="0"/>
              <a:t> from </a:t>
            </a:r>
            <a:r>
              <a:rPr lang="en-US" altLang="en-US" sz="1800" dirty="0">
                <a:solidFill>
                  <a:srgbClr val="8BC4E0"/>
                </a:solidFill>
              </a:rPr>
              <a:t>Mars orbit</a:t>
            </a:r>
            <a:endParaRPr lang="en-US" altLang="en-US" dirty="0">
              <a:solidFill>
                <a:srgbClr val="8BC4E0"/>
              </a:solidFill>
            </a:endParaRPr>
          </a:p>
        </p:txBody>
      </p:sp>
      <p:pic>
        <p:nvPicPr>
          <p:cNvPr id="19460" name="Picture 1028">
            <a:extLst>
              <a:ext uri="{FF2B5EF4-FFF2-40B4-BE49-F238E27FC236}">
                <a16:creationId xmlns:a16="http://schemas.microsoft.com/office/drawing/2014/main" id="{9B7C5EBB-295E-5644-AD9F-0CE81D31EC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720" y="717176"/>
            <a:ext cx="5408706" cy="540870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198E3B7-3875-C84F-9AD1-04E13EF22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500" y="5918345"/>
            <a:ext cx="2149033" cy="570053"/>
          </a:xfrm>
        </p:spPr>
        <p:txBody>
          <a:bodyPr/>
          <a:lstStyle/>
          <a:p>
            <a:r>
              <a:rPr lang="en-US" altLang="en-US" sz="1800" dirty="0">
                <a:solidFill>
                  <a:srgbClr val="8BC4E0"/>
                </a:solidFill>
                <a:latin typeface="+mn-lt"/>
              </a:rPr>
              <a:t>Mars</a:t>
            </a:r>
            <a:r>
              <a:rPr lang="en-US" altLang="en-US" sz="1800" dirty="0">
                <a:latin typeface="+mn-lt"/>
              </a:rPr>
              <a:t> looking at </a:t>
            </a:r>
            <a:r>
              <a:rPr lang="en-US" altLang="en-US" sz="1800" dirty="0">
                <a:solidFill>
                  <a:srgbClr val="8BC4E0"/>
                </a:solidFill>
                <a:latin typeface="+mn-lt"/>
              </a:rPr>
              <a:t>us</a:t>
            </a:r>
            <a:r>
              <a:rPr lang="en-US" altLang="en-US" sz="1800" dirty="0">
                <a:latin typeface="+mn-lt"/>
              </a:rPr>
              <a:t>?</a:t>
            </a:r>
            <a:endParaRPr lang="en-US" altLang="en-US" dirty="0">
              <a:latin typeface="+mn-lt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9E84B2D-69BE-B340-AC33-45308BD634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34856" y="792506"/>
            <a:ext cx="5339144" cy="512584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FFC35-BE9D-1044-BF22-4B454996983B}"/>
              </a:ext>
            </a:extLst>
          </p:cNvPr>
          <p:cNvSpPr txBox="1"/>
          <p:nvPr/>
        </p:nvSpPr>
        <p:spPr>
          <a:xfrm>
            <a:off x="2577535" y="5905046"/>
            <a:ext cx="3445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Surface feature photographed by a Viking orbiter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A6DEF-2E8E-F643-9579-87A12C10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23" y="926038"/>
            <a:ext cx="6843972" cy="4555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266C4-FB00-494A-B6D7-19EA41BB3B7F}"/>
              </a:ext>
            </a:extLst>
          </p:cNvPr>
          <p:cNvSpPr txBox="1"/>
          <p:nvPr/>
        </p:nvSpPr>
        <p:spPr>
          <a:xfrm>
            <a:off x="1134319" y="5810491"/>
            <a:ext cx="43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sizes of Earth, Mars and the Moon</a:t>
            </a:r>
          </a:p>
        </p:txBody>
      </p:sp>
    </p:spTree>
    <p:extLst>
      <p:ext uri="{BB962C8B-B14F-4D97-AF65-F5344CB8AC3E}">
        <p14:creationId xmlns:p14="http://schemas.microsoft.com/office/powerpoint/2010/main" val="28368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FF5A-9D0F-0A48-93A8-275F2DDA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705" y="650996"/>
            <a:ext cx="2791222" cy="687610"/>
          </a:xfrm>
        </p:spPr>
        <p:txBody>
          <a:bodyPr>
            <a:normAutofit/>
          </a:bodyPr>
          <a:lstStyle/>
          <a:p>
            <a:r>
              <a:rPr lang="en-US" sz="4000" dirty="0"/>
              <a:t>Mars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CBCE-8503-A642-B512-EECFEB3F4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46384"/>
            <a:ext cx="5400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Length of day		24 h 37 mins</a:t>
            </a:r>
          </a:p>
          <a:p>
            <a:pPr>
              <a:lnSpc>
                <a:spcPct val="160000"/>
              </a:lnSpc>
            </a:pPr>
            <a:r>
              <a:rPr lang="en-US" dirty="0"/>
              <a:t>Length of year		1.9 Earth </a:t>
            </a:r>
            <a:r>
              <a:rPr lang="en-US" dirty="0" err="1"/>
              <a:t>yrs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GB" dirty="0"/>
              <a:t>Volume		0.15 Earth</a:t>
            </a:r>
          </a:p>
          <a:p>
            <a:pPr>
              <a:lnSpc>
                <a:spcPct val="160000"/>
              </a:lnSpc>
            </a:pPr>
            <a:r>
              <a:rPr lang="en-GB" dirty="0"/>
              <a:t>Mass			0.11 Earth</a:t>
            </a:r>
          </a:p>
          <a:p>
            <a:pPr>
              <a:lnSpc>
                <a:spcPct val="160000"/>
              </a:lnSpc>
            </a:pPr>
            <a:r>
              <a:rPr lang="en-GB" dirty="0"/>
              <a:t>Surface area 		~ Earth land area</a:t>
            </a:r>
          </a:p>
          <a:p>
            <a:pPr>
              <a:lnSpc>
                <a:spcPct val="160000"/>
              </a:lnSpc>
            </a:pPr>
            <a:r>
              <a:rPr lang="en-US" dirty="0"/>
              <a:t>Surface gravity		0.38 g</a:t>
            </a:r>
          </a:p>
          <a:p>
            <a:pPr>
              <a:lnSpc>
                <a:spcPct val="160000"/>
              </a:lnSpc>
            </a:pPr>
            <a:r>
              <a:rPr lang="en-US" dirty="0"/>
              <a:t>Closest to Earth		54 million km</a:t>
            </a:r>
          </a:p>
          <a:p>
            <a:pPr>
              <a:lnSpc>
                <a:spcPct val="160000"/>
              </a:lnSpc>
            </a:pPr>
            <a:r>
              <a:rPr lang="en-US" dirty="0"/>
              <a:t>Furthest from Earth	401 million km	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A17D8-F557-1B44-B5B3-2059A3E2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40" y="1337310"/>
            <a:ext cx="3939207" cy="3989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15457-325D-E747-99CD-A9641AA25D4A}"/>
              </a:ext>
            </a:extLst>
          </p:cNvPr>
          <p:cNvSpPr txBox="1"/>
          <p:nvPr/>
        </p:nvSpPr>
        <p:spPr>
          <a:xfrm>
            <a:off x="5920516" y="5410359"/>
            <a:ext cx="2124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19013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FF5A-9D0F-0A48-93A8-275F2DDA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822" y="650997"/>
            <a:ext cx="2791222" cy="687610"/>
          </a:xfrm>
        </p:spPr>
        <p:txBody>
          <a:bodyPr>
            <a:normAutofit/>
          </a:bodyPr>
          <a:lstStyle/>
          <a:p>
            <a:r>
              <a:rPr lang="en-US" sz="4000" dirty="0"/>
              <a:t>Mars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CBCE-8503-A642-B512-EECFEB3F4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10" y="1253331"/>
            <a:ext cx="4225366" cy="526743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>
                <a:solidFill>
                  <a:srgbClr val="8BC4E0"/>
                </a:solidFill>
              </a:rPr>
              <a:t>Both</a:t>
            </a:r>
            <a:r>
              <a:rPr lang="en-US" dirty="0"/>
              <a:t> planets have </a:t>
            </a:r>
            <a:r>
              <a:rPr lang="en-US" dirty="0">
                <a:solidFill>
                  <a:srgbClr val="8BC4E0"/>
                </a:solidFill>
              </a:rPr>
              <a:t>elliptical</a:t>
            </a:r>
            <a:r>
              <a:rPr lang="en-US" dirty="0"/>
              <a:t> orbits</a:t>
            </a:r>
          </a:p>
          <a:p>
            <a:pPr>
              <a:lnSpc>
                <a:spcPct val="160000"/>
              </a:lnSpc>
            </a:pPr>
            <a:r>
              <a:rPr lang="en-US" dirty="0">
                <a:solidFill>
                  <a:srgbClr val="8BC4E0"/>
                </a:solidFill>
              </a:rPr>
              <a:t>Mars’ </a:t>
            </a:r>
            <a:r>
              <a:rPr lang="en-US" dirty="0"/>
              <a:t>orbit is </a:t>
            </a:r>
            <a:r>
              <a:rPr lang="en-US" dirty="0">
                <a:solidFill>
                  <a:srgbClr val="8BC4E0"/>
                </a:solidFill>
              </a:rPr>
              <a:t>more elliptical </a:t>
            </a:r>
            <a:r>
              <a:rPr lang="en-US" dirty="0"/>
              <a:t>than </a:t>
            </a:r>
            <a:r>
              <a:rPr lang="en-US" dirty="0">
                <a:solidFill>
                  <a:srgbClr val="8BC4E0"/>
                </a:solidFill>
              </a:rPr>
              <a:t>Earth’s</a:t>
            </a:r>
          </a:p>
          <a:p>
            <a:pPr>
              <a:lnSpc>
                <a:spcPct val="160000"/>
              </a:lnSpc>
            </a:pPr>
            <a:r>
              <a:rPr lang="en-US" dirty="0"/>
              <a:t>Closest distance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8BC4E0"/>
                </a:solidFill>
              </a:rPr>
              <a:t>Earth</a:t>
            </a:r>
            <a:r>
              <a:rPr lang="en-US" dirty="0"/>
              <a:t> at </a:t>
            </a:r>
            <a:r>
              <a:rPr lang="en-US" dirty="0">
                <a:solidFill>
                  <a:srgbClr val="8BC4E0"/>
                </a:solidFill>
              </a:rPr>
              <a:t>furthest</a:t>
            </a:r>
            <a:r>
              <a:rPr lang="en-US" dirty="0"/>
              <a:t> distance from </a:t>
            </a:r>
            <a:r>
              <a:rPr lang="en-US" dirty="0">
                <a:solidFill>
                  <a:srgbClr val="8BC4E0"/>
                </a:solidFill>
              </a:rPr>
              <a:t>Sun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8BC4E0"/>
                </a:solidFill>
              </a:rPr>
              <a:t>Mars</a:t>
            </a:r>
            <a:r>
              <a:rPr lang="en-US" dirty="0"/>
              <a:t> at </a:t>
            </a:r>
            <a:r>
              <a:rPr lang="en-US" dirty="0">
                <a:solidFill>
                  <a:srgbClr val="8BC4E0"/>
                </a:solidFill>
              </a:rPr>
              <a:t>closest </a:t>
            </a:r>
            <a:r>
              <a:rPr lang="en-US" dirty="0"/>
              <a:t>distance to </a:t>
            </a:r>
            <a:r>
              <a:rPr lang="en-US" dirty="0">
                <a:solidFill>
                  <a:srgbClr val="8BC4E0"/>
                </a:solidFill>
              </a:rPr>
              <a:t>Sun</a:t>
            </a:r>
          </a:p>
          <a:p>
            <a:pPr>
              <a:lnSpc>
                <a:spcPct val="160000"/>
              </a:lnSpc>
            </a:pPr>
            <a:r>
              <a:rPr lang="en-US" dirty="0"/>
              <a:t>Furthest distance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8BC4E0"/>
                </a:solidFill>
              </a:rPr>
              <a:t>Earth</a:t>
            </a:r>
            <a:r>
              <a:rPr lang="en-US" dirty="0"/>
              <a:t> at </a:t>
            </a:r>
            <a:r>
              <a:rPr lang="en-US" dirty="0">
                <a:solidFill>
                  <a:srgbClr val="8BC4E0"/>
                </a:solidFill>
              </a:rPr>
              <a:t>closest</a:t>
            </a:r>
            <a:r>
              <a:rPr lang="en-US" dirty="0"/>
              <a:t> distance to </a:t>
            </a:r>
            <a:r>
              <a:rPr lang="en-US" dirty="0">
                <a:solidFill>
                  <a:srgbClr val="8BC4E0"/>
                </a:solidFill>
              </a:rPr>
              <a:t>Sun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8BC4E0"/>
                </a:solidFill>
              </a:rPr>
              <a:t>Mars</a:t>
            </a:r>
            <a:r>
              <a:rPr lang="en-US" dirty="0"/>
              <a:t> at </a:t>
            </a:r>
            <a:r>
              <a:rPr lang="en-US" dirty="0">
                <a:solidFill>
                  <a:srgbClr val="8BC4E0"/>
                </a:solidFill>
              </a:rPr>
              <a:t>furthest </a:t>
            </a:r>
            <a:r>
              <a:rPr lang="en-US" dirty="0"/>
              <a:t>distance from </a:t>
            </a:r>
            <a:r>
              <a:rPr lang="en-US" dirty="0">
                <a:solidFill>
                  <a:srgbClr val="8BC4E0"/>
                </a:solidFill>
              </a:rPr>
              <a:t>Sun</a:t>
            </a:r>
          </a:p>
          <a:p>
            <a:pPr>
              <a:lnSpc>
                <a:spcPct val="170000"/>
              </a:lnSpc>
            </a:pPr>
            <a:r>
              <a:rPr lang="en-GB" dirty="0"/>
              <a:t>Confusingly…</a:t>
            </a:r>
          </a:p>
          <a:p>
            <a:pPr lvl="1">
              <a:lnSpc>
                <a:spcPct val="170000"/>
              </a:lnSpc>
            </a:pPr>
            <a:r>
              <a:rPr lang="en-GB" dirty="0">
                <a:solidFill>
                  <a:srgbClr val="8BC4E0"/>
                </a:solidFill>
              </a:rPr>
              <a:t>Closest</a:t>
            </a:r>
            <a:r>
              <a:rPr lang="en-GB" dirty="0"/>
              <a:t> approach – called </a:t>
            </a:r>
            <a:r>
              <a:rPr lang="en-GB" dirty="0">
                <a:solidFill>
                  <a:srgbClr val="8BC4E0"/>
                </a:solidFill>
              </a:rPr>
              <a:t>opposition</a:t>
            </a:r>
          </a:p>
          <a:p>
            <a:pPr lvl="1">
              <a:lnSpc>
                <a:spcPct val="170000"/>
              </a:lnSpc>
            </a:pPr>
            <a:r>
              <a:rPr lang="en-GB" dirty="0">
                <a:solidFill>
                  <a:srgbClr val="8BC4E0"/>
                </a:solidFill>
              </a:rPr>
              <a:t>Furthest</a:t>
            </a:r>
            <a:r>
              <a:rPr lang="en-GB" dirty="0"/>
              <a:t> distance – called </a:t>
            </a:r>
            <a:r>
              <a:rPr lang="en-GB" dirty="0">
                <a:solidFill>
                  <a:srgbClr val="8BC4E0"/>
                </a:solidFill>
              </a:rPr>
              <a:t>conjunction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10E61-2EDA-0248-972D-C85506B8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17" y="1540381"/>
            <a:ext cx="4523671" cy="3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CA652-1E9F-594A-8B90-8B8445AFEEF9}"/>
              </a:ext>
            </a:extLst>
          </p:cNvPr>
          <p:cNvSpPr txBox="1"/>
          <p:nvPr/>
        </p:nvSpPr>
        <p:spPr>
          <a:xfrm>
            <a:off x="5743441" y="50406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8067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4C2F6F7-79AF-C34B-A812-0BD52B81F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8509" y="682492"/>
            <a:ext cx="6868814" cy="73536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Hubble Space Telescope images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3B33109B-A224-8A46-BBB8-FA0FD5A612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91714" y="4788137"/>
            <a:ext cx="8360569" cy="1219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These </a:t>
            </a:r>
            <a:r>
              <a:rPr lang="en-US" altLang="en-US" sz="2400" dirty="0">
                <a:solidFill>
                  <a:srgbClr val="8BC4E0"/>
                </a:solidFill>
              </a:rPr>
              <a:t>pictures</a:t>
            </a:r>
            <a:r>
              <a:rPr lang="en-US" altLang="en-US" sz="2400" dirty="0"/>
              <a:t> taken from </a:t>
            </a:r>
            <a:r>
              <a:rPr lang="en-US" altLang="en-US" sz="2400" dirty="0">
                <a:solidFill>
                  <a:srgbClr val="8BC4E0"/>
                </a:solidFill>
              </a:rPr>
              <a:t>1994 - 1995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Show </a:t>
            </a:r>
            <a:r>
              <a:rPr lang="en-US" altLang="en-US" sz="2400" dirty="0">
                <a:solidFill>
                  <a:srgbClr val="8BC4E0"/>
                </a:solidFill>
              </a:rPr>
              <a:t>seasonal variations </a:t>
            </a:r>
            <a:r>
              <a:rPr lang="en-US" altLang="en-US" sz="2400" dirty="0"/>
              <a:t>and the </a:t>
            </a:r>
            <a:r>
              <a:rPr lang="en-US" altLang="en-US" sz="2400" dirty="0">
                <a:solidFill>
                  <a:srgbClr val="8BC4E0"/>
                </a:solidFill>
              </a:rPr>
              <a:t>effect</a:t>
            </a:r>
            <a:r>
              <a:rPr lang="en-US" altLang="en-US" sz="2400" dirty="0"/>
              <a:t> of </a:t>
            </a:r>
            <a:r>
              <a:rPr lang="en-US" altLang="en-US" sz="2400" dirty="0">
                <a:solidFill>
                  <a:srgbClr val="8BC4E0"/>
                </a:solidFill>
              </a:rPr>
              <a:t>distance</a:t>
            </a:r>
            <a:r>
              <a:rPr lang="en-US" altLang="en-US" sz="2400" dirty="0">
                <a:solidFill>
                  <a:srgbClr val="FFAC3C"/>
                </a:solidFill>
              </a:rPr>
              <a:t> </a:t>
            </a:r>
            <a:r>
              <a:rPr lang="en-US" altLang="en-US" sz="2400" dirty="0"/>
              <a:t>changing the </a:t>
            </a:r>
            <a:r>
              <a:rPr lang="en-US" altLang="en-US" sz="2400" dirty="0">
                <a:solidFill>
                  <a:srgbClr val="8BC4E0"/>
                </a:solidFill>
              </a:rPr>
              <a:t>disk size</a:t>
            </a:r>
            <a:r>
              <a:rPr lang="en-US" altLang="en-US" sz="2400" dirty="0"/>
              <a:t>!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Again, </a:t>
            </a:r>
            <a:r>
              <a:rPr lang="en-US" altLang="en-US" sz="2400" dirty="0">
                <a:solidFill>
                  <a:srgbClr val="8BC4E0"/>
                </a:solidFill>
              </a:rPr>
              <a:t>people </a:t>
            </a:r>
            <a:r>
              <a:rPr lang="en-US" altLang="en-US" sz="2400" dirty="0"/>
              <a:t>used to </a:t>
            </a:r>
            <a:r>
              <a:rPr lang="en-US" altLang="en-US" sz="2400" dirty="0">
                <a:solidFill>
                  <a:srgbClr val="8BC4E0"/>
                </a:solidFill>
              </a:rPr>
              <a:t>think</a:t>
            </a:r>
            <a:r>
              <a:rPr lang="en-US" altLang="en-US" sz="2400" dirty="0"/>
              <a:t> that </a:t>
            </a:r>
            <a:r>
              <a:rPr lang="en-US" altLang="en-US" sz="2400" dirty="0">
                <a:solidFill>
                  <a:srgbClr val="8BC4E0"/>
                </a:solidFill>
              </a:rPr>
              <a:t>variations</a:t>
            </a:r>
            <a:r>
              <a:rPr lang="en-US" altLang="en-US" sz="2400" dirty="0"/>
              <a:t> in</a:t>
            </a:r>
            <a:r>
              <a:rPr lang="en-US" altLang="en-US" sz="2400" dirty="0">
                <a:solidFill>
                  <a:srgbClr val="8BC4E0"/>
                </a:solidFill>
              </a:rPr>
              <a:t> vegetation </a:t>
            </a:r>
            <a:r>
              <a:rPr lang="en-US" altLang="en-US" sz="2400" dirty="0"/>
              <a:t>growth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F22609C-206A-8A48-A4AC-978B015A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99" y="1990509"/>
            <a:ext cx="86106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6370</TotalTime>
  <Words>1210</Words>
  <Application>Microsoft Macintosh PowerPoint</Application>
  <PresentationFormat>On-screen Show (4:3)</PresentationFormat>
  <Paragraphs>174</Paragraphs>
  <Slides>35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Mars </vt:lpstr>
      <vt:lpstr>Mars from Earth: typical view  through an amateur telescope</vt:lpstr>
      <vt:lpstr>Mars from Hubble Space Telescope</vt:lpstr>
      <vt:lpstr>Mars from Mars orbit</vt:lpstr>
      <vt:lpstr>Mars looking at us?</vt:lpstr>
      <vt:lpstr>PowerPoint Presentation</vt:lpstr>
      <vt:lpstr>Mars Facts</vt:lpstr>
      <vt:lpstr>Mars Orbit</vt:lpstr>
      <vt:lpstr>Hubble Space Telescope images</vt:lpstr>
      <vt:lpstr>PowerPoint Presentation</vt:lpstr>
      <vt:lpstr>Mars climate</vt:lpstr>
      <vt:lpstr>PowerPoint Presentation</vt:lpstr>
      <vt:lpstr>Summer and winter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Viking missions</vt:lpstr>
      <vt:lpstr>Viking lander</vt:lpstr>
      <vt:lpstr>Viking surface images</vt:lpstr>
      <vt:lpstr>Pathfinder</vt:lpstr>
      <vt:lpstr>Pathfinder</vt:lpstr>
      <vt:lpstr>Pathfinder</vt:lpstr>
      <vt:lpstr>Day and night</vt:lpstr>
      <vt:lpstr>Mars Global Surveyor - in orbit since Sept 1977 </vt:lpstr>
      <vt:lpstr>Mars Missions</vt:lpstr>
      <vt:lpstr>Mars Missions</vt:lpstr>
      <vt:lpstr>Evidence for water</vt:lpstr>
      <vt:lpstr>PowerPoint Presentation</vt:lpstr>
      <vt:lpstr>Afternoon clouds over Tharsis</vt:lpstr>
      <vt:lpstr>PowerPoint Presentation</vt:lpstr>
      <vt:lpstr>PowerPoint Presentation</vt:lpstr>
      <vt:lpstr>PowerPoint Presentation</vt:lpstr>
    </vt:vector>
  </TitlesOfParts>
  <Company>Kings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</dc:title>
  <dc:creator>Jonathan Allday</dc:creator>
  <cp:lastModifiedBy>Reiss, Michael</cp:lastModifiedBy>
  <cp:revision>299</cp:revision>
  <dcterms:created xsi:type="dcterms:W3CDTF">2002-10-01T20:26:48Z</dcterms:created>
  <dcterms:modified xsi:type="dcterms:W3CDTF">2023-03-20T17:59:27Z</dcterms:modified>
</cp:coreProperties>
</file>