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2"/>
  </p:notesMasterIdLst>
  <p:sldIdLst>
    <p:sldId id="256" r:id="rId2"/>
    <p:sldId id="257" r:id="rId3"/>
    <p:sldId id="258" r:id="rId4"/>
    <p:sldId id="263" r:id="rId5"/>
    <p:sldId id="259" r:id="rId6"/>
    <p:sldId id="261" r:id="rId7"/>
    <p:sldId id="262" r:id="rId8"/>
    <p:sldId id="264" r:id="rId9"/>
    <p:sldId id="265" r:id="rId10"/>
    <p:sldId id="276" r:id="rId11"/>
    <p:sldId id="271" r:id="rId12"/>
    <p:sldId id="277" r:id="rId13"/>
    <p:sldId id="270" r:id="rId14"/>
    <p:sldId id="272" r:id="rId15"/>
    <p:sldId id="273" r:id="rId16"/>
    <p:sldId id="266" r:id="rId17"/>
    <p:sldId id="267" r:id="rId18"/>
    <p:sldId id="268" r:id="rId19"/>
    <p:sldId id="274" r:id="rId20"/>
    <p:sldId id="275"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AC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05"/>
    <p:restoredTop sz="94602"/>
  </p:normalViewPr>
  <p:slideViewPr>
    <p:cSldViewPr snapToGrid="0" snapToObjects="1">
      <p:cViewPr>
        <p:scale>
          <a:sx n="112" d="100"/>
          <a:sy n="112" d="100"/>
        </p:scale>
        <p:origin x="-720" y="-1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15CEF3-8F73-1F4E-A6A6-E827F9E160B5}" type="datetimeFigureOut">
              <a:rPr lang="en-US" smtClean="0"/>
              <a:t>08/03/23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01CE30-B8AC-9649-9AC0-82B229AE52B1}" type="slidenum">
              <a:rPr lang="en-US" smtClean="0"/>
              <a:t>‹#›</a:t>
            </a:fld>
            <a:endParaRPr lang="en-US"/>
          </a:p>
        </p:txBody>
      </p:sp>
    </p:spTree>
    <p:extLst>
      <p:ext uri="{BB962C8B-B14F-4D97-AF65-F5344CB8AC3E}">
        <p14:creationId xmlns:p14="http://schemas.microsoft.com/office/powerpoint/2010/main" val="4097741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SN8 test flight did not end in a successful landing, but many of the mission objectives were achieved . This video shows the various phases of the flight and the specialist maneuvers carried out.</a:t>
            </a:r>
          </a:p>
        </p:txBody>
      </p:sp>
      <p:sp>
        <p:nvSpPr>
          <p:cNvPr id="4" name="Slide Number Placeholder 3"/>
          <p:cNvSpPr>
            <a:spLocks noGrp="1"/>
          </p:cNvSpPr>
          <p:nvPr>
            <p:ph type="sldNum" sz="quarter" idx="5"/>
          </p:nvPr>
        </p:nvSpPr>
        <p:spPr/>
        <p:txBody>
          <a:bodyPr/>
          <a:lstStyle/>
          <a:p>
            <a:fld id="{A101CE30-B8AC-9649-9AC0-82B229AE52B1}" type="slidenum">
              <a:rPr lang="en-US" smtClean="0"/>
              <a:t>9</a:t>
            </a:fld>
            <a:endParaRPr lang="en-US"/>
          </a:p>
        </p:txBody>
      </p:sp>
    </p:spTree>
    <p:extLst>
      <p:ext uri="{BB962C8B-B14F-4D97-AF65-F5344CB8AC3E}">
        <p14:creationId xmlns:p14="http://schemas.microsoft.com/office/powerpoint/2010/main" val="2013299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01CE30-B8AC-9649-9AC0-82B229AE52B1}" type="slidenum">
              <a:rPr lang="en-US" smtClean="0"/>
              <a:t>19</a:t>
            </a:fld>
            <a:endParaRPr lang="en-US"/>
          </a:p>
        </p:txBody>
      </p:sp>
    </p:spTree>
    <p:extLst>
      <p:ext uri="{BB962C8B-B14F-4D97-AF65-F5344CB8AC3E}">
        <p14:creationId xmlns:p14="http://schemas.microsoft.com/office/powerpoint/2010/main" val="1760422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9FC1216F-03E1-464E-9E86-8FB4A4B14CAB}" type="datetimeFigureOut">
              <a:rPr lang="en-US" smtClean="0"/>
              <a:t>08/03/23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1B35D5-175E-F44F-895D-098483BBDAD3}" type="slidenum">
              <a:rPr lang="en-US" smtClean="0"/>
              <a:t>‹#›</a:t>
            </a:fld>
            <a:endParaRPr lang="en-US"/>
          </a:p>
        </p:txBody>
      </p:sp>
    </p:spTree>
    <p:extLst>
      <p:ext uri="{BB962C8B-B14F-4D97-AF65-F5344CB8AC3E}">
        <p14:creationId xmlns:p14="http://schemas.microsoft.com/office/powerpoint/2010/main" val="2585258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FC1216F-03E1-464E-9E86-8FB4A4B14CAB}" type="datetimeFigureOut">
              <a:rPr lang="en-US" smtClean="0"/>
              <a:t>08/03/23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1B35D5-175E-F44F-895D-098483BBDAD3}" type="slidenum">
              <a:rPr lang="en-US" smtClean="0"/>
              <a:t>‹#›</a:t>
            </a:fld>
            <a:endParaRPr lang="en-US"/>
          </a:p>
        </p:txBody>
      </p:sp>
    </p:spTree>
    <p:extLst>
      <p:ext uri="{BB962C8B-B14F-4D97-AF65-F5344CB8AC3E}">
        <p14:creationId xmlns:p14="http://schemas.microsoft.com/office/powerpoint/2010/main" val="167881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FC1216F-03E1-464E-9E86-8FB4A4B14CAB}" type="datetimeFigureOut">
              <a:rPr lang="en-US" smtClean="0"/>
              <a:t>08/03/23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1B35D5-175E-F44F-895D-098483BBDAD3}" type="slidenum">
              <a:rPr lang="en-US" smtClean="0"/>
              <a:t>‹#›</a:t>
            </a:fld>
            <a:endParaRPr lang="en-US"/>
          </a:p>
        </p:txBody>
      </p:sp>
    </p:spTree>
    <p:extLst>
      <p:ext uri="{BB962C8B-B14F-4D97-AF65-F5344CB8AC3E}">
        <p14:creationId xmlns:p14="http://schemas.microsoft.com/office/powerpoint/2010/main" val="3082344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FC1216F-03E1-464E-9E86-8FB4A4B14CAB}" type="datetimeFigureOut">
              <a:rPr lang="en-US" smtClean="0"/>
              <a:t>08/03/23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1B35D5-175E-F44F-895D-098483BBDAD3}" type="slidenum">
              <a:rPr lang="en-US" smtClean="0"/>
              <a:t>‹#›</a:t>
            </a:fld>
            <a:endParaRPr lang="en-US"/>
          </a:p>
        </p:txBody>
      </p:sp>
    </p:spTree>
    <p:extLst>
      <p:ext uri="{BB962C8B-B14F-4D97-AF65-F5344CB8AC3E}">
        <p14:creationId xmlns:p14="http://schemas.microsoft.com/office/powerpoint/2010/main" val="550694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FC1216F-03E1-464E-9E86-8FB4A4B14CAB}" type="datetimeFigureOut">
              <a:rPr lang="en-US" smtClean="0"/>
              <a:t>08/03/23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1B35D5-175E-F44F-895D-098483BBDAD3}" type="slidenum">
              <a:rPr lang="en-US" smtClean="0"/>
              <a:t>‹#›</a:t>
            </a:fld>
            <a:endParaRPr lang="en-US"/>
          </a:p>
        </p:txBody>
      </p:sp>
    </p:spTree>
    <p:extLst>
      <p:ext uri="{BB962C8B-B14F-4D97-AF65-F5344CB8AC3E}">
        <p14:creationId xmlns:p14="http://schemas.microsoft.com/office/powerpoint/2010/main" val="3627611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9FC1216F-03E1-464E-9E86-8FB4A4B14CAB}" type="datetimeFigureOut">
              <a:rPr lang="en-US" smtClean="0"/>
              <a:t>08/03/23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1B35D5-175E-F44F-895D-098483BBDAD3}" type="slidenum">
              <a:rPr lang="en-US" smtClean="0"/>
              <a:t>‹#›</a:t>
            </a:fld>
            <a:endParaRPr lang="en-US"/>
          </a:p>
        </p:txBody>
      </p:sp>
    </p:spTree>
    <p:extLst>
      <p:ext uri="{BB962C8B-B14F-4D97-AF65-F5344CB8AC3E}">
        <p14:creationId xmlns:p14="http://schemas.microsoft.com/office/powerpoint/2010/main" val="2158107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9FC1216F-03E1-464E-9E86-8FB4A4B14CAB}" type="datetimeFigureOut">
              <a:rPr lang="en-US" smtClean="0"/>
              <a:t>08/03/23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1B35D5-175E-F44F-895D-098483BBDAD3}" type="slidenum">
              <a:rPr lang="en-US" smtClean="0"/>
              <a:t>‹#›</a:t>
            </a:fld>
            <a:endParaRPr lang="en-US"/>
          </a:p>
        </p:txBody>
      </p:sp>
    </p:spTree>
    <p:extLst>
      <p:ext uri="{BB962C8B-B14F-4D97-AF65-F5344CB8AC3E}">
        <p14:creationId xmlns:p14="http://schemas.microsoft.com/office/powerpoint/2010/main" val="4173981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9FC1216F-03E1-464E-9E86-8FB4A4B14CAB}" type="datetimeFigureOut">
              <a:rPr lang="en-US" smtClean="0"/>
              <a:t>08/03/23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1B35D5-175E-F44F-895D-098483BBDAD3}" type="slidenum">
              <a:rPr lang="en-US" smtClean="0"/>
              <a:t>‹#›</a:t>
            </a:fld>
            <a:endParaRPr lang="en-US"/>
          </a:p>
        </p:txBody>
      </p:sp>
    </p:spTree>
    <p:extLst>
      <p:ext uri="{BB962C8B-B14F-4D97-AF65-F5344CB8AC3E}">
        <p14:creationId xmlns:p14="http://schemas.microsoft.com/office/powerpoint/2010/main" val="10601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C1216F-03E1-464E-9E86-8FB4A4B14CAB}" type="datetimeFigureOut">
              <a:rPr lang="en-US" smtClean="0"/>
              <a:t>08/03/23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1B35D5-175E-F44F-895D-098483BBDAD3}" type="slidenum">
              <a:rPr lang="en-US" smtClean="0"/>
              <a:t>‹#›</a:t>
            </a:fld>
            <a:endParaRPr lang="en-US"/>
          </a:p>
        </p:txBody>
      </p:sp>
    </p:spTree>
    <p:extLst>
      <p:ext uri="{BB962C8B-B14F-4D97-AF65-F5344CB8AC3E}">
        <p14:creationId xmlns:p14="http://schemas.microsoft.com/office/powerpoint/2010/main" val="105514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3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9FC1216F-03E1-464E-9E86-8FB4A4B14CAB}" type="datetimeFigureOut">
              <a:rPr lang="en-US" smtClean="0"/>
              <a:t>08/03/23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1B35D5-175E-F44F-895D-098483BBDAD3}" type="slidenum">
              <a:rPr lang="en-US" smtClean="0"/>
              <a:t>‹#›</a:t>
            </a:fld>
            <a:endParaRPr lang="en-US"/>
          </a:p>
        </p:txBody>
      </p:sp>
    </p:spTree>
    <p:extLst>
      <p:ext uri="{BB962C8B-B14F-4D97-AF65-F5344CB8AC3E}">
        <p14:creationId xmlns:p14="http://schemas.microsoft.com/office/powerpoint/2010/main" val="4213435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30"/>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9FC1216F-03E1-464E-9E86-8FB4A4B14CAB}" type="datetimeFigureOut">
              <a:rPr lang="en-US" smtClean="0"/>
              <a:t>08/03/23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1B35D5-175E-F44F-895D-098483BBDAD3}" type="slidenum">
              <a:rPr lang="en-US" smtClean="0"/>
              <a:t>‹#›</a:t>
            </a:fld>
            <a:endParaRPr lang="en-US"/>
          </a:p>
        </p:txBody>
      </p:sp>
    </p:spTree>
    <p:extLst>
      <p:ext uri="{BB962C8B-B14F-4D97-AF65-F5344CB8AC3E}">
        <p14:creationId xmlns:p14="http://schemas.microsoft.com/office/powerpoint/2010/main" val="3372127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4"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C1216F-03E1-464E-9E86-8FB4A4B14CAB}" type="datetimeFigureOut">
              <a:rPr lang="en-US" smtClean="0"/>
              <a:t>08/03/23</a:t>
            </a:fld>
            <a:endParaRPr lang="en-US"/>
          </a:p>
        </p:txBody>
      </p:sp>
      <p:sp>
        <p:nvSpPr>
          <p:cNvPr id="5" name="Footer Placeholder 4"/>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1B35D5-175E-F44F-895D-098483BBDAD3}" type="slidenum">
              <a:rPr lang="en-US" smtClean="0"/>
              <a:t>‹#›</a:t>
            </a:fld>
            <a:endParaRPr lang="en-US"/>
          </a:p>
        </p:txBody>
      </p:sp>
      <p:pic>
        <p:nvPicPr>
          <p:cNvPr id="7" name="Picture 6" descr="black slide header-mars-3.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168" y="0"/>
            <a:ext cx="9262648" cy="6919309"/>
          </a:xfrm>
          <a:prstGeom prst="rect">
            <a:avLst/>
          </a:prstGeom>
        </p:spPr>
      </p:pic>
      <p:pic>
        <p:nvPicPr>
          <p:cNvPr id="9" name="Picture 8" descr="Replacement logo.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304145" y="6356355"/>
            <a:ext cx="1380130" cy="448620"/>
          </a:xfrm>
          <a:prstGeom prst="rect">
            <a:avLst/>
          </a:prstGeom>
        </p:spPr>
      </p:pic>
    </p:spTree>
    <p:extLst>
      <p:ext uri="{BB962C8B-B14F-4D97-AF65-F5344CB8AC3E}">
        <p14:creationId xmlns:p14="http://schemas.microsoft.com/office/powerpoint/2010/main" val="332851170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3.tiff"/></Relationships>
</file>

<file path=ppt/slides/_rels/slide10.xml.rels><?xml version="1.0" encoding="UTF-8" standalone="yes"?>
<Relationships xmlns="http://schemas.openxmlformats.org/package/2006/relationships"><Relationship Id="rId1" Type="http://schemas.openxmlformats.org/officeDocument/2006/relationships/video" Target="https://www.youtube.com/embed/gA6ppby3JC8?feature=oembed" TargetMode="External"/><Relationship Id="rId2" Type="http://schemas.openxmlformats.org/officeDocument/2006/relationships/slideLayout" Target="../slideLayouts/slideLayout2.xml"/><Relationship Id="rId3"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hyperlink" Target="https://www.spacex.com/mars" TargetMode="External"/><Relationship Id="rId5" Type="http://schemas.openxmlformats.org/officeDocument/2006/relationships/image" Target="../media/image17.png"/><Relationship Id="rId1" Type="http://schemas.microsoft.com/office/2007/relationships/media" Target="../media/media1.mp4"/><Relationship Id="rId2" Type="http://schemas.openxmlformats.org/officeDocument/2006/relationships/video" Target="../media/media1.mp4"/></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hyperlink" Target="https://www.spacex.com/mars" TargetMode="External"/><Relationship Id="rId5" Type="http://schemas.openxmlformats.org/officeDocument/2006/relationships/image" Target="../media/image18.png"/><Relationship Id="rId1" Type="http://schemas.microsoft.com/office/2007/relationships/media" Target="../media/media2.mp4"/><Relationship Id="rId2" Type="http://schemas.openxmlformats.org/officeDocument/2006/relationships/video" Target="../media/media2.mp4"/></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video" Target="https://www.youtube.com/embed/zqE-ultsWt0?feature=oembed" TargetMode="External"/><Relationship Id="rId2" Type="http://schemas.openxmlformats.org/officeDocument/2006/relationships/slideLayout" Target="../slideLayouts/slideLayout2.xml"/><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tiff"/><Relationship Id="rId3" Type="http://schemas.openxmlformats.org/officeDocument/2006/relationships/image" Target="../media/image24.tif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5.png"/><Relationship Id="rId1" Type="http://schemas.microsoft.com/office/2007/relationships/media" Target="../media/media3.mp4"/><Relationship Id="rId2" Type="http://schemas.openxmlformats.org/officeDocument/2006/relationships/video" Target="../media/media3.mp4"/></Relationships>
</file>

<file path=ppt/slides/_rels/slide19.xml.rels><?xml version="1.0" encoding="UTF-8" standalone="yes"?>
<Relationships xmlns="http://schemas.openxmlformats.org/package/2006/relationships"><Relationship Id="rId3" Type="http://schemas.openxmlformats.org/officeDocument/2006/relationships/hyperlink" Target="https://www.humanmars.net/2019/09/candidate-sites-for-spacex-starship.htmlLanding" TargetMode="External"/><Relationship Id="rId4" Type="http://schemas.openxmlformats.org/officeDocument/2006/relationships/image" Target="../media/image26.tiff"/><Relationship Id="rId5" Type="http://schemas.openxmlformats.org/officeDocument/2006/relationships/image" Target="../media/image27.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creativecommons.org/licenses/by-sa/4.0/deed.en" TargetMode="External"/><Relationship Id="rId3" Type="http://schemas.openxmlformats.org/officeDocument/2006/relationships/image" Target="../media/image6.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s>
</file>

<file path=ppt/slides/_rels/slide6.xml.rels><?xml version="1.0" encoding="UTF-8" standalone="yes"?>
<Relationships xmlns="http://schemas.openxmlformats.org/package/2006/relationships"><Relationship Id="rId1" Type="http://schemas.openxmlformats.org/officeDocument/2006/relationships/video" Target="https://www.youtube.com/embed/A0FZIwabctw?feature=oembed" TargetMode="External"/><Relationship Id="rId2" Type="http://schemas.openxmlformats.org/officeDocument/2006/relationships/slideLayout" Target="../slideLayouts/slideLayout2.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f"/><Relationship Id="rId3" Type="http://schemas.openxmlformats.org/officeDocument/2006/relationships/image" Target="../media/image14.tif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15.jpeg"/><Relationship Id="rId1" Type="http://schemas.openxmlformats.org/officeDocument/2006/relationships/video" Target="https://www.youtube.com/embed/_qwLHlVjRyw?feature=oembed" TargetMode="Externa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DC63D2B-5D91-2A41-AD4E-3FE18CF469A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639883" y="1707668"/>
            <a:ext cx="2300024" cy="2308445"/>
          </a:xfrm>
          <a:prstGeom prst="rect">
            <a:avLst/>
          </a:prstGeom>
        </p:spPr>
      </p:pic>
      <p:pic>
        <p:nvPicPr>
          <p:cNvPr id="5" name="Picture 4">
            <a:extLst>
              <a:ext uri="{FF2B5EF4-FFF2-40B4-BE49-F238E27FC236}">
                <a16:creationId xmlns:a16="http://schemas.microsoft.com/office/drawing/2014/main" xmlns="" id="{2B203D32-1ACD-A245-8504-62A6A1F342DD}"/>
              </a:ext>
            </a:extLst>
          </p:cNvPr>
          <p:cNvPicPr>
            <a:picLocks noChangeAspect="1"/>
          </p:cNvPicPr>
          <p:nvPr/>
        </p:nvPicPr>
        <p:blipFill>
          <a:blip r:embed="rId3"/>
          <a:stretch>
            <a:fillRect/>
          </a:stretch>
        </p:blipFill>
        <p:spPr>
          <a:xfrm>
            <a:off x="3945583" y="1324414"/>
            <a:ext cx="2409158" cy="3160955"/>
          </a:xfrm>
          <a:prstGeom prst="rect">
            <a:avLst/>
          </a:prstGeom>
        </p:spPr>
      </p:pic>
      <p:sp>
        <p:nvSpPr>
          <p:cNvPr id="6" name="Rectangle 5">
            <a:extLst>
              <a:ext uri="{FF2B5EF4-FFF2-40B4-BE49-F238E27FC236}">
                <a16:creationId xmlns:a16="http://schemas.microsoft.com/office/drawing/2014/main" xmlns="" id="{B5462278-3830-1E4E-9179-DA05BB88A920}"/>
              </a:ext>
            </a:extLst>
          </p:cNvPr>
          <p:cNvSpPr/>
          <p:nvPr/>
        </p:nvSpPr>
        <p:spPr>
          <a:xfrm>
            <a:off x="635704" y="4156056"/>
            <a:ext cx="2957078" cy="2246769"/>
          </a:xfrm>
          <a:prstGeom prst="rect">
            <a:avLst/>
          </a:prstGeom>
        </p:spPr>
        <p:txBody>
          <a:bodyPr wrap="square">
            <a:spAutoFit/>
          </a:bodyPr>
          <a:lstStyle/>
          <a:p>
            <a:r>
              <a:rPr lang="en-GB" sz="1400" i="1" dirty="0">
                <a:solidFill>
                  <a:srgbClr val="ABABAC"/>
                </a:solidFill>
                <a:latin typeface="Arial" panose="020B0604020202020204" pitchFamily="34" charset="0"/>
              </a:rPr>
              <a:t>“You want to wake up in the morning and think the future is going to be great - and that's what being a spacefaring civilization is all about. It's about believing in the future and thinking that the future will be better than the past. And I can't think of anything more exciting than going out there and being among the stars.”</a:t>
            </a:r>
          </a:p>
          <a:p>
            <a:endParaRPr lang="en-GB" sz="1400" dirty="0">
              <a:solidFill>
                <a:srgbClr val="ABABAC"/>
              </a:solidFill>
              <a:latin typeface="Arial" panose="020B0604020202020204" pitchFamily="34" charset="0"/>
            </a:endParaRPr>
          </a:p>
          <a:p>
            <a:r>
              <a:rPr lang="en-GB" sz="1400" cap="all" dirty="0">
                <a:solidFill>
                  <a:srgbClr val="ABABAC"/>
                </a:solidFill>
                <a:latin typeface="Brandon Grotesque"/>
              </a:rPr>
              <a:t>— ELON MUSK, SPACEX</a:t>
            </a:r>
            <a:endParaRPr lang="en-US" sz="1400" dirty="0"/>
          </a:p>
        </p:txBody>
      </p:sp>
      <p:pic>
        <p:nvPicPr>
          <p:cNvPr id="8" name="Picture 7" descr="Untitl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995" y="1576137"/>
            <a:ext cx="3066838" cy="2026106"/>
          </a:xfrm>
          <a:prstGeom prst="rect">
            <a:avLst/>
          </a:prstGeom>
        </p:spPr>
      </p:pic>
      <p:sp>
        <p:nvSpPr>
          <p:cNvPr id="9" name="Title 1">
            <a:extLst>
              <a:ext uri="{FF2B5EF4-FFF2-40B4-BE49-F238E27FC236}">
                <a16:creationId xmlns:a16="http://schemas.microsoft.com/office/drawing/2014/main" xmlns="" id="{7D2FA375-C56E-8E47-92F7-F0FF90FC9E50}"/>
              </a:ext>
            </a:extLst>
          </p:cNvPr>
          <p:cNvSpPr txBox="1">
            <a:spLocks/>
          </p:cNvSpPr>
          <p:nvPr/>
        </p:nvSpPr>
        <p:spPr>
          <a:xfrm>
            <a:off x="992621" y="1821068"/>
            <a:ext cx="2669406" cy="1781175"/>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dirty="0" err="1">
                <a:solidFill>
                  <a:schemeClr val="bg1"/>
                </a:solidFill>
                <a:latin typeface="Avenir Black"/>
                <a:cs typeface="Avenir Black"/>
              </a:rPr>
              <a:t>Elon</a:t>
            </a:r>
            <a:r>
              <a:rPr lang="en-US" sz="3000" dirty="0">
                <a:solidFill>
                  <a:schemeClr val="bg1"/>
                </a:solidFill>
                <a:latin typeface="Avenir Black"/>
                <a:cs typeface="Avenir Black"/>
              </a:rPr>
              <a:t> Musk </a:t>
            </a:r>
            <a:br>
              <a:rPr lang="en-US" sz="3000" dirty="0">
                <a:solidFill>
                  <a:schemeClr val="bg1"/>
                </a:solidFill>
                <a:latin typeface="Avenir Black"/>
                <a:cs typeface="Avenir Black"/>
              </a:rPr>
            </a:br>
            <a:r>
              <a:rPr lang="en-US" sz="3000" dirty="0">
                <a:solidFill>
                  <a:schemeClr val="bg1"/>
                </a:solidFill>
                <a:latin typeface="Avenir Black"/>
                <a:cs typeface="Avenir Black"/>
              </a:rPr>
              <a:t>and the </a:t>
            </a:r>
            <a:br>
              <a:rPr lang="en-US" sz="3000" dirty="0">
                <a:solidFill>
                  <a:schemeClr val="bg1"/>
                </a:solidFill>
                <a:latin typeface="Avenir Black"/>
                <a:cs typeface="Avenir Black"/>
              </a:rPr>
            </a:br>
            <a:r>
              <a:rPr lang="en-US" sz="3000" dirty="0" err="1">
                <a:solidFill>
                  <a:schemeClr val="bg1"/>
                </a:solidFill>
                <a:latin typeface="Avenir Black"/>
                <a:cs typeface="Avenir Black"/>
              </a:rPr>
              <a:t>Colonisation</a:t>
            </a:r>
            <a:r>
              <a:rPr lang="en-US" sz="3000" dirty="0">
                <a:solidFill>
                  <a:schemeClr val="bg1"/>
                </a:solidFill>
                <a:latin typeface="Avenir Black"/>
                <a:cs typeface="Avenir Black"/>
              </a:rPr>
              <a:t> </a:t>
            </a:r>
            <a:br>
              <a:rPr lang="en-US" sz="3000" dirty="0">
                <a:solidFill>
                  <a:schemeClr val="bg1"/>
                </a:solidFill>
                <a:latin typeface="Avenir Black"/>
                <a:cs typeface="Avenir Black"/>
              </a:rPr>
            </a:br>
            <a:r>
              <a:rPr lang="en-US" sz="3000" dirty="0">
                <a:solidFill>
                  <a:schemeClr val="bg1"/>
                </a:solidFill>
                <a:latin typeface="Avenir Black"/>
                <a:cs typeface="Avenir Black"/>
              </a:rPr>
              <a:t>of Mars</a:t>
            </a:r>
          </a:p>
        </p:txBody>
      </p:sp>
    </p:spTree>
    <p:extLst>
      <p:ext uri="{BB962C8B-B14F-4D97-AF65-F5344CB8AC3E}">
        <p14:creationId xmlns:p14="http://schemas.microsoft.com/office/powerpoint/2010/main" val="2010904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477D09A4-2C84-DA45-B982-1179DC4A24F3}"/>
              </a:ext>
            </a:extLst>
          </p:cNvPr>
          <p:cNvSpPr txBox="1"/>
          <p:nvPr/>
        </p:nvSpPr>
        <p:spPr>
          <a:xfrm>
            <a:off x="3124541" y="5702811"/>
            <a:ext cx="3105150" cy="369332"/>
          </a:xfrm>
          <a:prstGeom prst="rect">
            <a:avLst/>
          </a:prstGeom>
          <a:noFill/>
        </p:spPr>
        <p:txBody>
          <a:bodyPr wrap="square" rtlCol="0">
            <a:spAutoFit/>
          </a:bodyPr>
          <a:lstStyle/>
          <a:p>
            <a:pPr algn="ctr"/>
            <a:r>
              <a:rPr lang="en-US" dirty="0"/>
              <a:t>SN10 successful test flight</a:t>
            </a:r>
          </a:p>
        </p:txBody>
      </p:sp>
      <p:pic>
        <p:nvPicPr>
          <p:cNvPr id="6" name="Online Media 3" descr="Starship | SN10 | High-Altitude Flight Recap">
            <a:hlinkClick r:id="" action="ppaction://media"/>
            <a:extLst>
              <a:ext uri="{FF2B5EF4-FFF2-40B4-BE49-F238E27FC236}">
                <a16:creationId xmlns:a16="http://schemas.microsoft.com/office/drawing/2014/main" xmlns="" id="{2EE51B11-6AE9-144C-BC5F-361F06C24D44}"/>
              </a:ext>
            </a:extLst>
          </p:cNvPr>
          <p:cNvPicPr>
            <a:picLocks noRot="1" noChangeAspect="1"/>
          </p:cNvPicPr>
          <p:nvPr>
            <a:quickTimeFile r:link="rId1"/>
          </p:nvPr>
        </p:nvPicPr>
        <p:blipFill>
          <a:blip r:embed="rId3"/>
          <a:stretch>
            <a:fillRect/>
          </a:stretch>
        </p:blipFill>
        <p:spPr>
          <a:xfrm>
            <a:off x="883754" y="1293407"/>
            <a:ext cx="7433548" cy="419995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942852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51B2E3FF-E9A4-6B4B-A099-EAD09D555CDC}"/>
              </a:ext>
            </a:extLst>
          </p:cNvPr>
          <p:cNvSpPr txBox="1"/>
          <p:nvPr/>
        </p:nvSpPr>
        <p:spPr>
          <a:xfrm>
            <a:off x="1579723" y="5923038"/>
            <a:ext cx="3307325" cy="646331"/>
          </a:xfrm>
          <a:prstGeom prst="rect">
            <a:avLst/>
          </a:prstGeom>
          <a:noFill/>
        </p:spPr>
        <p:txBody>
          <a:bodyPr wrap="square" rtlCol="0">
            <a:spAutoFit/>
          </a:bodyPr>
          <a:lstStyle/>
          <a:p>
            <a:r>
              <a:rPr lang="en-US" dirty="0">
                <a:hlinkClick r:id="rId4"/>
              </a:rPr>
              <a:t>Making Life Multiplanetary </a:t>
            </a:r>
            <a:r>
              <a:rPr lang="en-US" dirty="0"/>
              <a:t>(SpaceX Website)</a:t>
            </a:r>
          </a:p>
        </p:txBody>
      </p:sp>
      <p:pic>
        <p:nvPicPr>
          <p:cNvPr id="8" name="Online Media 3" descr="01_RocketHorizon_WEB_1.mp4">
            <a:hlinkClick r:id="" action="ppaction://media"/>
            <a:extLst>
              <a:ext uri="{FF2B5EF4-FFF2-40B4-BE49-F238E27FC236}">
                <a16:creationId xmlns:a16="http://schemas.microsoft.com/office/drawing/2014/main" xmlns="" id="{024011BD-32D7-9341-AEC4-7EC9B1BFFD5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79521" y="1480683"/>
            <a:ext cx="6825343" cy="3839256"/>
          </a:xfrm>
          <a:prstGeom prst="rect">
            <a:avLst/>
          </a:prstGeom>
        </p:spPr>
      </p:pic>
      <p:sp>
        <p:nvSpPr>
          <p:cNvPr id="9" name="Title 1">
            <a:extLst>
              <a:ext uri="{FF2B5EF4-FFF2-40B4-BE49-F238E27FC236}">
                <a16:creationId xmlns:a16="http://schemas.microsoft.com/office/drawing/2014/main" xmlns="" id="{1D46527A-D23A-1644-A769-161610D6C205}"/>
              </a:ext>
            </a:extLst>
          </p:cNvPr>
          <p:cNvSpPr>
            <a:spLocks noGrp="1"/>
          </p:cNvSpPr>
          <p:nvPr>
            <p:ph type="title"/>
          </p:nvPr>
        </p:nvSpPr>
        <p:spPr>
          <a:xfrm>
            <a:off x="1579723" y="681037"/>
            <a:ext cx="1894114" cy="799646"/>
          </a:xfrm>
        </p:spPr>
        <p:txBody>
          <a:bodyPr>
            <a:normAutofit/>
          </a:bodyPr>
          <a:lstStyle/>
          <a:p>
            <a:r>
              <a:rPr lang="en-US" sz="4000" dirty="0"/>
              <a:t>Design</a:t>
            </a:r>
          </a:p>
        </p:txBody>
      </p:sp>
      <p:grpSp>
        <p:nvGrpSpPr>
          <p:cNvPr id="10" name="Group 9">
            <a:extLst>
              <a:ext uri="{FF2B5EF4-FFF2-40B4-BE49-F238E27FC236}">
                <a16:creationId xmlns:a16="http://schemas.microsoft.com/office/drawing/2014/main" xmlns="" id="{C2144465-9CDF-2D45-9C21-25ACA5D4F6B6}"/>
              </a:ext>
            </a:extLst>
          </p:cNvPr>
          <p:cNvGrpSpPr/>
          <p:nvPr/>
        </p:nvGrpSpPr>
        <p:grpSpPr>
          <a:xfrm>
            <a:off x="815862" y="1683205"/>
            <a:ext cx="7794171" cy="4169229"/>
            <a:chOff x="729343" y="2155371"/>
            <a:chExt cx="7794171" cy="4169229"/>
          </a:xfrm>
        </p:grpSpPr>
        <p:sp>
          <p:nvSpPr>
            <p:cNvPr id="11" name="Rounded Rectangle 10">
              <a:extLst>
                <a:ext uri="{FF2B5EF4-FFF2-40B4-BE49-F238E27FC236}">
                  <a16:creationId xmlns:a16="http://schemas.microsoft.com/office/drawing/2014/main" xmlns="" id="{9B3D6956-90FF-D14C-B9FA-74E73748A7CE}"/>
                </a:ext>
              </a:extLst>
            </p:cNvPr>
            <p:cNvSpPr/>
            <p:nvPr/>
          </p:nvSpPr>
          <p:spPr>
            <a:xfrm>
              <a:off x="729343" y="2155371"/>
              <a:ext cx="7794171" cy="4169229"/>
            </a:xfrm>
            <a:prstGeom prst="roundRect">
              <a:avLst/>
            </a:prstGeom>
            <a:solidFill>
              <a:schemeClr val="bg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Online Media 3" descr="01_RocketHorizon_WEB_1.mp4">
              <a:hlinkClick r:id="" action="ppaction://media"/>
              <a:extLst>
                <a:ext uri="{FF2B5EF4-FFF2-40B4-BE49-F238E27FC236}">
                  <a16:creationId xmlns:a16="http://schemas.microsoft.com/office/drawing/2014/main" xmlns="" id="{024011BD-32D7-9341-AEC4-7EC9B1BFFD5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9199" y="2324781"/>
              <a:ext cx="6825343" cy="3839256"/>
            </a:xfrm>
            <a:prstGeom prst="rect">
              <a:avLst/>
            </a:prstGeom>
          </p:spPr>
        </p:pic>
      </p:grpSp>
    </p:spTree>
    <p:extLst>
      <p:ext uri="{BB962C8B-B14F-4D97-AF65-F5344CB8AC3E}">
        <p14:creationId xmlns:p14="http://schemas.microsoft.com/office/powerpoint/2010/main" val="4149877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video>
              <p:cMediaNode vol="80000">
                <p:cTn id="2" fill="hold" display="0">
                  <p:stCondLst>
                    <p:cond delay="indefinite"/>
                  </p:stCondLst>
                </p:cTn>
                <p:tgtEl>
                  <p:spTgt spid="8"/>
                </p:tgtEl>
              </p:cMediaNode>
            </p:video>
            <p:video>
              <p:cMediaNode vol="80000">
                <p:cTn id="3" fill="hold" display="0">
                  <p:stCondLst>
                    <p:cond delay="indefinite"/>
                  </p:stCondLst>
                </p:cTn>
                <p:tgtEl>
                  <p:spTgt spid="1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51B2E3FF-E9A4-6B4B-A099-EAD09D555CDC}"/>
              </a:ext>
            </a:extLst>
          </p:cNvPr>
          <p:cNvSpPr txBox="1"/>
          <p:nvPr/>
        </p:nvSpPr>
        <p:spPr>
          <a:xfrm>
            <a:off x="1093095" y="5966157"/>
            <a:ext cx="3307325" cy="646331"/>
          </a:xfrm>
          <a:prstGeom prst="rect">
            <a:avLst/>
          </a:prstGeom>
          <a:noFill/>
        </p:spPr>
        <p:txBody>
          <a:bodyPr wrap="square" rtlCol="0">
            <a:spAutoFit/>
          </a:bodyPr>
          <a:lstStyle/>
          <a:p>
            <a:r>
              <a:rPr lang="en-US" dirty="0">
                <a:hlinkClick r:id="rId4"/>
              </a:rPr>
              <a:t>Making Life Multiplanetary </a:t>
            </a:r>
            <a:r>
              <a:rPr lang="en-US" dirty="0"/>
              <a:t>(SpaceX Website)</a:t>
            </a:r>
          </a:p>
        </p:txBody>
      </p:sp>
      <p:sp>
        <p:nvSpPr>
          <p:cNvPr id="8" name="Rounded Rectangle 7">
            <a:extLst>
              <a:ext uri="{FF2B5EF4-FFF2-40B4-BE49-F238E27FC236}">
                <a16:creationId xmlns:a16="http://schemas.microsoft.com/office/drawing/2014/main" xmlns="" id="{70CD3CC1-83E1-D141-AFCF-B37E4CFA466D}"/>
              </a:ext>
            </a:extLst>
          </p:cNvPr>
          <p:cNvSpPr/>
          <p:nvPr/>
        </p:nvSpPr>
        <p:spPr>
          <a:xfrm>
            <a:off x="680142" y="1572806"/>
            <a:ext cx="7743408" cy="3615258"/>
          </a:xfrm>
          <a:prstGeom prst="roundRect">
            <a:avLst/>
          </a:prstGeom>
          <a:solidFill>
            <a:schemeClr val="bg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nline Media 3" descr="mars-header.mp4">
            <a:hlinkClick r:id="" action="ppaction://media"/>
            <a:extLst>
              <a:ext uri="{FF2B5EF4-FFF2-40B4-BE49-F238E27FC236}">
                <a16:creationId xmlns:a16="http://schemas.microsoft.com/office/drawing/2014/main" xmlns="" id="{6F47702D-9AD6-9247-84B6-5A314246893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93095" y="1830430"/>
            <a:ext cx="7038704" cy="2844809"/>
          </a:xfrm>
          <a:prstGeom prst="rect">
            <a:avLst/>
          </a:prstGeom>
        </p:spPr>
      </p:pic>
    </p:spTree>
    <p:extLst>
      <p:ext uri="{BB962C8B-B14F-4D97-AF65-F5344CB8AC3E}">
        <p14:creationId xmlns:p14="http://schemas.microsoft.com/office/powerpoint/2010/main" val="4149877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par>
              <p:cTn id="2"/>
            </p:par>
            <p:video>
              <p:cMediaNode vol="80000">
                <p:cTn id="3" fill="hold" display="0">
                  <p:stCondLst>
                    <p:cond delay="indefinite"/>
                  </p:stCondLst>
                </p:cTn>
                <p:tgtEl>
                  <p:spTgt spid="9"/>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1A6789-ADC6-6D4F-994D-BAEAB4BF52BE}"/>
              </a:ext>
            </a:extLst>
          </p:cNvPr>
          <p:cNvSpPr>
            <a:spLocks noGrp="1"/>
          </p:cNvSpPr>
          <p:nvPr>
            <p:ph type="title"/>
          </p:nvPr>
        </p:nvSpPr>
        <p:spPr>
          <a:xfrm>
            <a:off x="1603831" y="681038"/>
            <a:ext cx="4378942" cy="897617"/>
          </a:xfrm>
        </p:spPr>
        <p:txBody>
          <a:bodyPr>
            <a:normAutofit/>
          </a:bodyPr>
          <a:lstStyle/>
          <a:p>
            <a:r>
              <a:rPr lang="en-US" sz="4000" dirty="0"/>
              <a:t>Moon tourism</a:t>
            </a:r>
          </a:p>
        </p:txBody>
      </p:sp>
      <p:sp>
        <p:nvSpPr>
          <p:cNvPr id="3" name="Content Placeholder 2">
            <a:extLst>
              <a:ext uri="{FF2B5EF4-FFF2-40B4-BE49-F238E27FC236}">
                <a16:creationId xmlns:a16="http://schemas.microsoft.com/office/drawing/2014/main" xmlns="" id="{6FB978E1-DB97-064E-B4B2-E3C1DA754C04}"/>
              </a:ext>
            </a:extLst>
          </p:cNvPr>
          <p:cNvSpPr>
            <a:spLocks noGrp="1"/>
          </p:cNvSpPr>
          <p:nvPr>
            <p:ph idx="1"/>
          </p:nvPr>
        </p:nvSpPr>
        <p:spPr>
          <a:xfrm>
            <a:off x="118533" y="1862666"/>
            <a:ext cx="4616449" cy="4472822"/>
          </a:xfrm>
        </p:spPr>
        <p:txBody>
          <a:bodyPr>
            <a:noAutofit/>
          </a:bodyPr>
          <a:lstStyle/>
          <a:p>
            <a:pPr>
              <a:lnSpc>
                <a:spcPct val="100000"/>
              </a:lnSpc>
            </a:pPr>
            <a:r>
              <a:rPr lang="en-GB" sz="1800" dirty="0"/>
              <a:t>On September 17, 2018, </a:t>
            </a:r>
            <a:r>
              <a:rPr lang="en-GB" sz="1800" dirty="0">
                <a:solidFill>
                  <a:srgbClr val="9DC3E6"/>
                </a:solidFill>
              </a:rPr>
              <a:t>SpaceX</a:t>
            </a:r>
            <a:r>
              <a:rPr lang="en-GB" sz="1800" dirty="0"/>
              <a:t> announced that fashion innovator and art curator </a:t>
            </a:r>
            <a:r>
              <a:rPr lang="en-GB" sz="1800" dirty="0">
                <a:solidFill>
                  <a:srgbClr val="9DC3E6"/>
                </a:solidFill>
              </a:rPr>
              <a:t>Yusaku </a:t>
            </a:r>
            <a:r>
              <a:rPr lang="en-GB" sz="1800" dirty="0" err="1">
                <a:solidFill>
                  <a:srgbClr val="9DC3E6"/>
                </a:solidFill>
              </a:rPr>
              <a:t>Maezawa</a:t>
            </a:r>
            <a:r>
              <a:rPr lang="en-GB" sz="1800" dirty="0">
                <a:solidFill>
                  <a:srgbClr val="9DC3E6"/>
                </a:solidFill>
              </a:rPr>
              <a:t> </a:t>
            </a:r>
            <a:r>
              <a:rPr lang="en-GB" sz="1800" dirty="0"/>
              <a:t>will be the company’s first </a:t>
            </a:r>
            <a:r>
              <a:rPr lang="en-GB" sz="1800" dirty="0">
                <a:solidFill>
                  <a:srgbClr val="9DC3E6"/>
                </a:solidFill>
              </a:rPr>
              <a:t>private passenger </a:t>
            </a:r>
            <a:r>
              <a:rPr lang="en-GB" sz="1800" dirty="0"/>
              <a:t>to fly around the </a:t>
            </a:r>
            <a:r>
              <a:rPr lang="en-GB" sz="1800" dirty="0">
                <a:solidFill>
                  <a:srgbClr val="9DC3E6"/>
                </a:solidFill>
              </a:rPr>
              <a:t>Moon</a:t>
            </a:r>
            <a:r>
              <a:rPr lang="en-GB" sz="1800" dirty="0"/>
              <a:t> in </a:t>
            </a:r>
            <a:r>
              <a:rPr lang="en-GB" sz="1800" dirty="0">
                <a:solidFill>
                  <a:srgbClr val="9DC3E6"/>
                </a:solidFill>
              </a:rPr>
              <a:t>2023</a:t>
            </a:r>
          </a:p>
          <a:p>
            <a:pPr>
              <a:lnSpc>
                <a:spcPct val="100000"/>
              </a:lnSpc>
            </a:pPr>
            <a:r>
              <a:rPr lang="en-GB" sz="1800" dirty="0"/>
              <a:t>To date, only </a:t>
            </a:r>
            <a:r>
              <a:rPr lang="en-GB" sz="1800" dirty="0">
                <a:solidFill>
                  <a:srgbClr val="9DC3E6"/>
                </a:solidFill>
              </a:rPr>
              <a:t>24 people </a:t>
            </a:r>
            <a:r>
              <a:rPr lang="en-GB" sz="1800" dirty="0"/>
              <a:t>have visited the Moon, with the last of them flying in </a:t>
            </a:r>
            <a:r>
              <a:rPr lang="en-GB" sz="1800" dirty="0">
                <a:solidFill>
                  <a:srgbClr val="9DC3E6"/>
                </a:solidFill>
              </a:rPr>
              <a:t>1972</a:t>
            </a:r>
          </a:p>
          <a:p>
            <a:pPr>
              <a:lnSpc>
                <a:spcPct val="100000"/>
              </a:lnSpc>
            </a:pPr>
            <a:r>
              <a:rPr lang="en-GB" sz="1800" dirty="0"/>
              <a:t>This first </a:t>
            </a:r>
            <a:r>
              <a:rPr lang="en-GB" sz="1800" dirty="0">
                <a:solidFill>
                  <a:srgbClr val="9DC3E6"/>
                </a:solidFill>
              </a:rPr>
              <a:t>private </a:t>
            </a:r>
            <a:r>
              <a:rPr lang="en-GB" sz="1800" dirty="0"/>
              <a:t>lunar </a:t>
            </a:r>
            <a:r>
              <a:rPr lang="en-GB" sz="1800" dirty="0">
                <a:solidFill>
                  <a:srgbClr val="9DC3E6"/>
                </a:solidFill>
              </a:rPr>
              <a:t>passenger</a:t>
            </a:r>
            <a:r>
              <a:rPr lang="en-GB" sz="1800" dirty="0"/>
              <a:t> flight, featuring a </a:t>
            </a:r>
            <a:r>
              <a:rPr lang="en-GB" sz="1800" dirty="0">
                <a:solidFill>
                  <a:srgbClr val="9DC3E6"/>
                </a:solidFill>
              </a:rPr>
              <a:t>fly-by of the Moon </a:t>
            </a:r>
            <a:r>
              <a:rPr lang="en-GB" sz="1800" dirty="0"/>
              <a:t>as part of a </a:t>
            </a:r>
            <a:r>
              <a:rPr lang="en-GB" sz="1800" dirty="0">
                <a:solidFill>
                  <a:srgbClr val="9DC3E6"/>
                </a:solidFill>
              </a:rPr>
              <a:t>weeklong mission</a:t>
            </a:r>
            <a:r>
              <a:rPr lang="en-GB" sz="1800" dirty="0"/>
              <a:t>, will help </a:t>
            </a:r>
            <a:r>
              <a:rPr lang="en-GB" sz="1800" dirty="0">
                <a:solidFill>
                  <a:srgbClr val="9DC3E6"/>
                </a:solidFill>
              </a:rPr>
              <a:t>fund</a:t>
            </a:r>
            <a:r>
              <a:rPr lang="en-GB" sz="1800" dirty="0"/>
              <a:t> development of SpaceX's </a:t>
            </a:r>
            <a:r>
              <a:rPr lang="en-GB" sz="1800" dirty="0">
                <a:solidFill>
                  <a:srgbClr val="9DC3E6"/>
                </a:solidFill>
              </a:rPr>
              <a:t>Starship</a:t>
            </a:r>
            <a:r>
              <a:rPr lang="en-GB" sz="1800" dirty="0"/>
              <a:t> and </a:t>
            </a:r>
            <a:r>
              <a:rPr lang="en-GB" sz="1800" dirty="0">
                <a:solidFill>
                  <a:srgbClr val="9DC3E6"/>
                </a:solidFill>
              </a:rPr>
              <a:t>Super Heavy: </a:t>
            </a:r>
          </a:p>
          <a:p>
            <a:pPr>
              <a:lnSpc>
                <a:spcPct val="100000"/>
              </a:lnSpc>
            </a:pPr>
            <a:r>
              <a:rPr lang="en-GB" sz="1800" dirty="0"/>
              <a:t>Space X suggest that this is an </a:t>
            </a:r>
            <a:r>
              <a:rPr lang="en-GB" sz="1800" dirty="0">
                <a:solidFill>
                  <a:srgbClr val="9DC3E6"/>
                </a:solidFill>
              </a:rPr>
              <a:t>important step </a:t>
            </a:r>
            <a:r>
              <a:rPr lang="en-GB" sz="1800" dirty="0"/>
              <a:t>in enabling</a:t>
            </a:r>
            <a:r>
              <a:rPr lang="en-GB" sz="1800" dirty="0">
                <a:solidFill>
                  <a:srgbClr val="9DC3E6"/>
                </a:solidFill>
              </a:rPr>
              <a:t> access </a:t>
            </a:r>
            <a:r>
              <a:rPr lang="en-GB" sz="1800" dirty="0"/>
              <a:t>for everyday </a:t>
            </a:r>
            <a:r>
              <a:rPr lang="en-GB" sz="1800" dirty="0">
                <a:solidFill>
                  <a:srgbClr val="9DC3E6"/>
                </a:solidFill>
              </a:rPr>
              <a:t>people</a:t>
            </a:r>
            <a:r>
              <a:rPr lang="en-GB" sz="1800" dirty="0"/>
              <a:t> who </a:t>
            </a:r>
            <a:r>
              <a:rPr lang="en-GB" sz="1800" dirty="0">
                <a:solidFill>
                  <a:srgbClr val="9DC3E6"/>
                </a:solidFill>
              </a:rPr>
              <a:t>dream </a:t>
            </a:r>
            <a:r>
              <a:rPr lang="en-GB" sz="1800" dirty="0"/>
              <a:t>of </a:t>
            </a:r>
            <a:r>
              <a:rPr lang="en-GB" sz="1800" dirty="0">
                <a:solidFill>
                  <a:srgbClr val="9DC3E6"/>
                </a:solidFill>
              </a:rPr>
              <a:t>flying</a:t>
            </a:r>
            <a:r>
              <a:rPr lang="en-GB" sz="1800" dirty="0"/>
              <a:t> to </a:t>
            </a:r>
            <a:r>
              <a:rPr lang="en-GB" sz="1800" dirty="0">
                <a:solidFill>
                  <a:srgbClr val="9DC3E6"/>
                </a:solidFill>
              </a:rPr>
              <a:t>space</a:t>
            </a:r>
            <a:endParaRPr lang="en-US" sz="1800" dirty="0">
              <a:solidFill>
                <a:srgbClr val="9DC3E6"/>
              </a:solidFill>
            </a:endParaRPr>
          </a:p>
        </p:txBody>
      </p:sp>
      <p:pic>
        <p:nvPicPr>
          <p:cNvPr id="6" name="Picture 5">
            <a:extLst>
              <a:ext uri="{FF2B5EF4-FFF2-40B4-BE49-F238E27FC236}">
                <a16:creationId xmlns:a16="http://schemas.microsoft.com/office/drawing/2014/main" xmlns="" id="{BEA7984B-FF8A-5441-8D9E-8C9D82DDDE77}"/>
              </a:ext>
            </a:extLst>
          </p:cNvPr>
          <p:cNvPicPr>
            <a:picLocks noChangeAspect="1"/>
          </p:cNvPicPr>
          <p:nvPr/>
        </p:nvPicPr>
        <p:blipFill>
          <a:blip r:embed="rId2"/>
          <a:stretch>
            <a:fillRect/>
          </a:stretch>
        </p:blipFill>
        <p:spPr>
          <a:xfrm>
            <a:off x="4509573" y="1862666"/>
            <a:ext cx="4634427" cy="2607638"/>
          </a:xfrm>
          <a:prstGeom prst="rect">
            <a:avLst/>
          </a:prstGeom>
        </p:spPr>
      </p:pic>
    </p:spTree>
    <p:extLst>
      <p:ext uri="{BB962C8B-B14F-4D97-AF65-F5344CB8AC3E}">
        <p14:creationId xmlns:p14="http://schemas.microsoft.com/office/powerpoint/2010/main" val="1927347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F676C1-4EA1-7A45-9B08-22E5B7CA17A5}"/>
              </a:ext>
            </a:extLst>
          </p:cNvPr>
          <p:cNvSpPr>
            <a:spLocks noGrp="1"/>
          </p:cNvSpPr>
          <p:nvPr>
            <p:ph type="title"/>
          </p:nvPr>
        </p:nvSpPr>
        <p:spPr>
          <a:xfrm>
            <a:off x="1510208" y="606725"/>
            <a:ext cx="7981805" cy="808665"/>
          </a:xfrm>
        </p:spPr>
        <p:txBody>
          <a:bodyPr>
            <a:normAutofit/>
          </a:bodyPr>
          <a:lstStyle/>
          <a:p>
            <a:r>
              <a:rPr lang="en-US" sz="3600" dirty="0"/>
              <a:t>Plan to use Starship Intercontinentally</a:t>
            </a:r>
          </a:p>
        </p:txBody>
      </p:sp>
      <p:sp>
        <p:nvSpPr>
          <p:cNvPr id="6" name="Rectangle 5">
            <a:extLst>
              <a:ext uri="{FF2B5EF4-FFF2-40B4-BE49-F238E27FC236}">
                <a16:creationId xmlns:a16="http://schemas.microsoft.com/office/drawing/2014/main" xmlns="" id="{414D6AC2-B2FD-604B-8EE4-6E428F6F69D9}"/>
              </a:ext>
            </a:extLst>
          </p:cNvPr>
          <p:cNvSpPr/>
          <p:nvPr/>
        </p:nvSpPr>
        <p:spPr>
          <a:xfrm>
            <a:off x="344744" y="1415379"/>
            <a:ext cx="8454513" cy="1754327"/>
          </a:xfrm>
          <a:prstGeom prst="rect">
            <a:avLst/>
          </a:prstGeom>
        </p:spPr>
        <p:txBody>
          <a:bodyPr wrap="square">
            <a:spAutoFit/>
          </a:bodyPr>
          <a:lstStyle/>
          <a:p>
            <a:r>
              <a:rPr lang="en-GB" dirty="0">
                <a:solidFill>
                  <a:srgbClr val="ABABAC"/>
                </a:solidFill>
                <a:latin typeface="Calibri"/>
                <a:cs typeface="Calibri"/>
              </a:rPr>
              <a:t>“With </a:t>
            </a:r>
            <a:r>
              <a:rPr lang="en-GB" dirty="0">
                <a:solidFill>
                  <a:srgbClr val="9DC3E6"/>
                </a:solidFill>
                <a:latin typeface="Calibri"/>
                <a:cs typeface="Calibri"/>
              </a:rPr>
              <a:t>Starship</a:t>
            </a:r>
            <a:r>
              <a:rPr lang="en-GB" dirty="0">
                <a:solidFill>
                  <a:srgbClr val="ABABAC"/>
                </a:solidFill>
                <a:latin typeface="Calibri"/>
                <a:cs typeface="Calibri"/>
              </a:rPr>
              <a:t> and </a:t>
            </a:r>
            <a:r>
              <a:rPr lang="en-GB" dirty="0">
                <a:solidFill>
                  <a:srgbClr val="9DC3E6"/>
                </a:solidFill>
                <a:latin typeface="Calibri"/>
                <a:cs typeface="Calibri"/>
              </a:rPr>
              <a:t>Super Heavy</a:t>
            </a:r>
            <a:r>
              <a:rPr lang="en-GB" dirty="0">
                <a:solidFill>
                  <a:srgbClr val="ABABAC"/>
                </a:solidFill>
                <a:latin typeface="Calibri"/>
                <a:cs typeface="Calibri"/>
              </a:rPr>
              <a:t>, most of what people consider to be </a:t>
            </a:r>
            <a:r>
              <a:rPr lang="en-GB" dirty="0">
                <a:solidFill>
                  <a:srgbClr val="9DC3E6"/>
                </a:solidFill>
                <a:latin typeface="Calibri"/>
                <a:cs typeface="Calibri"/>
              </a:rPr>
              <a:t>long distance trips </a:t>
            </a:r>
            <a:r>
              <a:rPr lang="en-GB" dirty="0">
                <a:solidFill>
                  <a:srgbClr val="ABABAC"/>
                </a:solidFill>
                <a:latin typeface="Calibri"/>
                <a:cs typeface="Calibri"/>
              </a:rPr>
              <a:t>would be completed in </a:t>
            </a:r>
            <a:r>
              <a:rPr lang="en-GB" dirty="0">
                <a:solidFill>
                  <a:srgbClr val="9DC3E6"/>
                </a:solidFill>
                <a:latin typeface="Calibri"/>
                <a:cs typeface="Calibri"/>
              </a:rPr>
              <a:t>less than half an hour. </a:t>
            </a:r>
            <a:r>
              <a:rPr lang="en-GB" dirty="0">
                <a:solidFill>
                  <a:srgbClr val="ABABAC"/>
                </a:solidFill>
                <a:latin typeface="Calibri"/>
                <a:cs typeface="Calibri"/>
              </a:rPr>
              <a:t>In addition to vastly increased speed, one great benefit about </a:t>
            </a:r>
            <a:r>
              <a:rPr lang="en-GB" dirty="0">
                <a:solidFill>
                  <a:srgbClr val="9DC3E6"/>
                </a:solidFill>
                <a:latin typeface="Calibri"/>
                <a:cs typeface="Calibri"/>
              </a:rPr>
              <a:t>traveling in space</a:t>
            </a:r>
            <a:r>
              <a:rPr lang="en-GB" dirty="0">
                <a:solidFill>
                  <a:srgbClr val="ABABAC"/>
                </a:solidFill>
                <a:latin typeface="Calibri"/>
                <a:cs typeface="Calibri"/>
              </a:rPr>
              <a:t>, </a:t>
            </a:r>
            <a:r>
              <a:rPr lang="en-GB" dirty="0">
                <a:solidFill>
                  <a:srgbClr val="9DC3E6"/>
                </a:solidFill>
                <a:latin typeface="Calibri"/>
                <a:cs typeface="Calibri"/>
              </a:rPr>
              <a:t>outside</a:t>
            </a:r>
            <a:r>
              <a:rPr lang="en-GB" dirty="0">
                <a:solidFill>
                  <a:srgbClr val="ABABAC"/>
                </a:solidFill>
                <a:latin typeface="Calibri"/>
                <a:cs typeface="Calibri"/>
              </a:rPr>
              <a:t> of Earth’s </a:t>
            </a:r>
            <a:r>
              <a:rPr lang="en-GB" dirty="0">
                <a:solidFill>
                  <a:srgbClr val="9DC3E6"/>
                </a:solidFill>
                <a:latin typeface="Calibri"/>
                <a:cs typeface="Calibri"/>
              </a:rPr>
              <a:t>atmosphere</a:t>
            </a:r>
            <a:r>
              <a:rPr lang="en-GB" dirty="0">
                <a:solidFill>
                  <a:srgbClr val="ABABAC"/>
                </a:solidFill>
                <a:latin typeface="Calibri"/>
                <a:cs typeface="Calibri"/>
              </a:rPr>
              <a:t>, is the </a:t>
            </a:r>
            <a:r>
              <a:rPr lang="en-GB" dirty="0">
                <a:solidFill>
                  <a:srgbClr val="9DC3E6"/>
                </a:solidFill>
                <a:latin typeface="Calibri"/>
                <a:cs typeface="Calibri"/>
              </a:rPr>
              <a:t>lack</a:t>
            </a:r>
            <a:r>
              <a:rPr lang="en-GB" dirty="0">
                <a:solidFill>
                  <a:srgbClr val="ABABAC"/>
                </a:solidFill>
                <a:latin typeface="Calibri"/>
                <a:cs typeface="Calibri"/>
              </a:rPr>
              <a:t> of </a:t>
            </a:r>
            <a:r>
              <a:rPr lang="en-GB" dirty="0">
                <a:solidFill>
                  <a:srgbClr val="9DC3E6"/>
                </a:solidFill>
                <a:latin typeface="Calibri"/>
                <a:cs typeface="Calibri"/>
              </a:rPr>
              <a:t>friction</a:t>
            </a:r>
            <a:r>
              <a:rPr lang="en-GB" dirty="0">
                <a:solidFill>
                  <a:srgbClr val="ABABAC"/>
                </a:solidFill>
                <a:latin typeface="Calibri"/>
                <a:cs typeface="Calibri"/>
              </a:rPr>
              <a:t> as well as turbulence and weather. Consider how much time we currently spend travelling from one place to another. Now imagine most </a:t>
            </a:r>
            <a:r>
              <a:rPr lang="en-GB" dirty="0">
                <a:solidFill>
                  <a:srgbClr val="9DC3E6"/>
                </a:solidFill>
                <a:latin typeface="Calibri"/>
                <a:cs typeface="Calibri"/>
              </a:rPr>
              <a:t>journeys</a:t>
            </a:r>
            <a:r>
              <a:rPr lang="en-GB" dirty="0">
                <a:solidFill>
                  <a:srgbClr val="ABABAC"/>
                </a:solidFill>
                <a:latin typeface="Calibri"/>
                <a:cs typeface="Calibri"/>
              </a:rPr>
              <a:t> taking less than 30 minutes, with </a:t>
            </a:r>
            <a:r>
              <a:rPr lang="en-GB" dirty="0">
                <a:solidFill>
                  <a:srgbClr val="9DC3E6"/>
                </a:solidFill>
                <a:latin typeface="Calibri"/>
                <a:cs typeface="Calibri"/>
              </a:rPr>
              <a:t>access</a:t>
            </a:r>
            <a:r>
              <a:rPr lang="en-GB" dirty="0">
                <a:solidFill>
                  <a:srgbClr val="ABABAC"/>
                </a:solidFill>
                <a:latin typeface="Calibri"/>
                <a:cs typeface="Calibri"/>
              </a:rPr>
              <a:t> to </a:t>
            </a:r>
            <a:r>
              <a:rPr lang="en-GB" dirty="0">
                <a:solidFill>
                  <a:srgbClr val="9DC3E6"/>
                </a:solidFill>
                <a:latin typeface="Calibri"/>
                <a:cs typeface="Calibri"/>
              </a:rPr>
              <a:t>anywhere</a:t>
            </a:r>
            <a:r>
              <a:rPr lang="en-GB" dirty="0">
                <a:solidFill>
                  <a:srgbClr val="ABABAC"/>
                </a:solidFill>
                <a:latin typeface="Calibri"/>
                <a:cs typeface="Calibri"/>
              </a:rPr>
              <a:t> in the </a:t>
            </a:r>
            <a:r>
              <a:rPr lang="en-GB" dirty="0">
                <a:solidFill>
                  <a:srgbClr val="9DC3E6"/>
                </a:solidFill>
                <a:latin typeface="Calibri"/>
                <a:cs typeface="Calibri"/>
              </a:rPr>
              <a:t>world</a:t>
            </a:r>
            <a:r>
              <a:rPr lang="en-GB" dirty="0">
                <a:solidFill>
                  <a:srgbClr val="ABABAC"/>
                </a:solidFill>
                <a:latin typeface="Calibri"/>
                <a:cs typeface="Calibri"/>
              </a:rPr>
              <a:t> in an </a:t>
            </a:r>
            <a:r>
              <a:rPr lang="en-GB" dirty="0">
                <a:solidFill>
                  <a:srgbClr val="9DC3E6"/>
                </a:solidFill>
                <a:latin typeface="Calibri"/>
                <a:cs typeface="Calibri"/>
              </a:rPr>
              <a:t>hour or less</a:t>
            </a:r>
            <a:r>
              <a:rPr lang="en-GB" dirty="0">
                <a:solidFill>
                  <a:srgbClr val="ABABAC"/>
                </a:solidFill>
                <a:latin typeface="Calibri"/>
                <a:cs typeface="Calibri"/>
              </a:rPr>
              <a:t>.”</a:t>
            </a:r>
            <a:endParaRPr lang="en-US" dirty="0">
              <a:latin typeface="Calibri"/>
              <a:cs typeface="Calibri"/>
            </a:endParaRPr>
          </a:p>
        </p:txBody>
      </p:sp>
      <p:pic>
        <p:nvPicPr>
          <p:cNvPr id="7" name="Picture 6" descr="A screenshot of a cell phone&#10;&#10;Description automatically generated">
            <a:extLst>
              <a:ext uri="{FF2B5EF4-FFF2-40B4-BE49-F238E27FC236}">
                <a16:creationId xmlns:a16="http://schemas.microsoft.com/office/drawing/2014/main" xmlns="" id="{277AFA14-22C0-784F-B3AB-548DD3126524}"/>
              </a:ext>
            </a:extLst>
          </p:cNvPr>
          <p:cNvPicPr>
            <a:picLocks noChangeAspect="1"/>
          </p:cNvPicPr>
          <p:nvPr/>
        </p:nvPicPr>
        <p:blipFill>
          <a:blip r:embed="rId2"/>
          <a:stretch>
            <a:fillRect/>
          </a:stretch>
        </p:blipFill>
        <p:spPr>
          <a:xfrm>
            <a:off x="696143" y="3065993"/>
            <a:ext cx="7721304" cy="3132950"/>
          </a:xfrm>
          <a:prstGeom prst="rect">
            <a:avLst/>
          </a:prstGeom>
        </p:spPr>
      </p:pic>
    </p:spTree>
    <p:extLst>
      <p:ext uri="{BB962C8B-B14F-4D97-AF65-F5344CB8AC3E}">
        <p14:creationId xmlns:p14="http://schemas.microsoft.com/office/powerpoint/2010/main" val="3647902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3" descr="Starship | Earth to Earth">
            <a:hlinkClick r:id="" action="ppaction://media"/>
            <a:extLst>
              <a:ext uri="{FF2B5EF4-FFF2-40B4-BE49-F238E27FC236}">
                <a16:creationId xmlns:a16="http://schemas.microsoft.com/office/drawing/2014/main" xmlns="" id="{CF9AA813-6037-9548-B1BA-66B13BAC8E71}"/>
              </a:ext>
            </a:extLst>
          </p:cNvPr>
          <p:cNvPicPr>
            <a:picLocks noRot="1" noChangeAspect="1"/>
          </p:cNvPicPr>
          <p:nvPr>
            <a:quickTimeFile r:link="rId1"/>
          </p:nvPr>
        </p:nvPicPr>
        <p:blipFill>
          <a:blip r:embed="rId3"/>
          <a:stretch>
            <a:fillRect/>
          </a:stretch>
        </p:blipFill>
        <p:spPr>
          <a:xfrm>
            <a:off x="406401" y="1316291"/>
            <a:ext cx="8432800" cy="4743450"/>
          </a:xfrm>
          <a:prstGeom prst="rect">
            <a:avLst/>
          </a:prstGeom>
        </p:spPr>
      </p:pic>
    </p:spTree>
    <p:extLst>
      <p:ext uri="{BB962C8B-B14F-4D97-AF65-F5344CB8AC3E}">
        <p14:creationId xmlns:p14="http://schemas.microsoft.com/office/powerpoint/2010/main" val="2176717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B179AA-717F-924F-A3F0-D58A554ED4B7}"/>
              </a:ext>
            </a:extLst>
          </p:cNvPr>
          <p:cNvSpPr>
            <a:spLocks noGrp="1"/>
          </p:cNvSpPr>
          <p:nvPr>
            <p:ph type="title"/>
          </p:nvPr>
        </p:nvSpPr>
        <p:spPr>
          <a:xfrm>
            <a:off x="1521768" y="577726"/>
            <a:ext cx="3837215" cy="886732"/>
          </a:xfrm>
        </p:spPr>
        <p:txBody>
          <a:bodyPr>
            <a:normAutofit/>
          </a:bodyPr>
          <a:lstStyle/>
          <a:p>
            <a:r>
              <a:rPr lang="en-US" sz="4000" dirty="0"/>
              <a:t>Musk on Mars</a:t>
            </a:r>
          </a:p>
        </p:txBody>
      </p:sp>
      <p:sp>
        <p:nvSpPr>
          <p:cNvPr id="5" name="TextBox 4">
            <a:extLst>
              <a:ext uri="{FF2B5EF4-FFF2-40B4-BE49-F238E27FC236}">
                <a16:creationId xmlns:a16="http://schemas.microsoft.com/office/drawing/2014/main" xmlns="" id="{F0D7EF12-7F5A-5B4B-9610-4741D942CC9D}"/>
              </a:ext>
            </a:extLst>
          </p:cNvPr>
          <p:cNvSpPr txBox="1"/>
          <p:nvPr/>
        </p:nvSpPr>
        <p:spPr>
          <a:xfrm>
            <a:off x="4778119" y="3285495"/>
            <a:ext cx="3252602" cy="276999"/>
          </a:xfrm>
          <a:prstGeom prst="rect">
            <a:avLst/>
          </a:prstGeom>
          <a:noFill/>
        </p:spPr>
        <p:txBody>
          <a:bodyPr wrap="square" rtlCol="0">
            <a:spAutoFit/>
          </a:bodyPr>
          <a:lstStyle/>
          <a:p>
            <a:r>
              <a:rPr lang="en-US" sz="1200" dirty="0"/>
              <a:t>Artists impression of Starship landing on Mars</a:t>
            </a:r>
          </a:p>
        </p:txBody>
      </p:sp>
      <p:sp>
        <p:nvSpPr>
          <p:cNvPr id="6" name="Rectangle 5">
            <a:extLst>
              <a:ext uri="{FF2B5EF4-FFF2-40B4-BE49-F238E27FC236}">
                <a16:creationId xmlns:a16="http://schemas.microsoft.com/office/drawing/2014/main" xmlns="" id="{2A74ED9F-36BF-644C-BC1E-19017CBC4DD0}"/>
              </a:ext>
            </a:extLst>
          </p:cNvPr>
          <p:cNvSpPr/>
          <p:nvPr/>
        </p:nvSpPr>
        <p:spPr>
          <a:xfrm>
            <a:off x="133236" y="1856987"/>
            <a:ext cx="4286366" cy="4216539"/>
          </a:xfrm>
          <a:prstGeom prst="rect">
            <a:avLst/>
          </a:prstGeom>
        </p:spPr>
        <p:txBody>
          <a:bodyPr wrap="square">
            <a:spAutoFit/>
          </a:bodyPr>
          <a:lstStyle/>
          <a:p>
            <a:pPr>
              <a:spcAft>
                <a:spcPts val="0"/>
              </a:spcAft>
            </a:pPr>
            <a:r>
              <a:rPr lang="en-GB" dirty="0">
                <a:solidFill>
                  <a:schemeClr val="tx1">
                    <a:lumMod val="65000"/>
                  </a:schemeClr>
                </a:solidFill>
                <a:latin typeface="Calibri"/>
                <a:ea typeface="Calibri" panose="020F0502020204030204" pitchFamily="34" charset="0"/>
                <a:cs typeface="Calibri"/>
              </a:rPr>
              <a:t>“Once that (Starship) has been built and there is a means of getting cargo and people to and from Mars as well as to and from the Moon and other places in the solar system then I think that’s really where a tremendous amount of entrepreneurial resources will be needed because you’ve got to build out the entire base industry,” </a:t>
            </a:r>
          </a:p>
          <a:p>
            <a:pPr>
              <a:spcAft>
                <a:spcPts val="0"/>
              </a:spcAft>
            </a:pPr>
            <a:endParaRPr lang="en-GB" sz="1600" dirty="0">
              <a:solidFill>
                <a:schemeClr val="tx1">
                  <a:lumMod val="65000"/>
                </a:schemeClr>
              </a:solidFill>
              <a:latin typeface="Calibri"/>
              <a:ea typeface="Calibri" panose="020F0502020204030204" pitchFamily="34" charset="0"/>
              <a:cs typeface="Calibri"/>
            </a:endParaRPr>
          </a:p>
          <a:p>
            <a:pPr>
              <a:spcAft>
                <a:spcPts val="0"/>
              </a:spcAft>
            </a:pPr>
            <a:r>
              <a:rPr lang="en-GB" dirty="0">
                <a:solidFill>
                  <a:schemeClr val="tx1">
                    <a:lumMod val="65000"/>
                  </a:schemeClr>
                </a:solidFill>
                <a:latin typeface="Calibri"/>
                <a:ea typeface="Calibri" panose="020F0502020204030204" pitchFamily="34" charset="0"/>
                <a:cs typeface="Calibri"/>
              </a:rPr>
              <a:t>“Mars will need everything from iron foundries to pizza joints to nightclubs,” Musk said. “Mars should definitely have great bars,” </a:t>
            </a:r>
          </a:p>
          <a:p>
            <a:pPr>
              <a:spcAft>
                <a:spcPts val="0"/>
              </a:spcAft>
            </a:pPr>
            <a:endParaRPr lang="en-GB" dirty="0">
              <a:solidFill>
                <a:schemeClr val="tx1">
                  <a:lumMod val="65000"/>
                </a:schemeClr>
              </a:solidFill>
              <a:latin typeface="Calibri"/>
              <a:ea typeface="Calibri" panose="020F0502020204030204" pitchFamily="34" charset="0"/>
              <a:cs typeface="Calibri"/>
            </a:endParaRPr>
          </a:p>
          <a:p>
            <a:pPr>
              <a:spcAft>
                <a:spcPts val="0"/>
              </a:spcAft>
            </a:pPr>
            <a:r>
              <a:rPr lang="en-GB" dirty="0">
                <a:solidFill>
                  <a:schemeClr val="tx1">
                    <a:lumMod val="65000"/>
                  </a:schemeClr>
                </a:solidFill>
                <a:latin typeface="Calibri"/>
                <a:ea typeface="Calibri" panose="020F0502020204030204" pitchFamily="34" charset="0"/>
                <a:cs typeface="Calibri"/>
              </a:rPr>
              <a:t>“The Mars bar.”</a:t>
            </a:r>
            <a:endParaRPr lang="en-GB" sz="1600" dirty="0">
              <a:solidFill>
                <a:schemeClr val="tx1">
                  <a:lumMod val="65000"/>
                </a:schemeClr>
              </a:solidFill>
              <a:effectLst/>
              <a:latin typeface="Calibri"/>
              <a:ea typeface="Calibri" panose="020F0502020204030204" pitchFamily="34" charset="0"/>
              <a:cs typeface="Calibri"/>
            </a:endParaRPr>
          </a:p>
        </p:txBody>
      </p:sp>
      <p:sp>
        <p:nvSpPr>
          <p:cNvPr id="7" name="Rectangle 6">
            <a:extLst>
              <a:ext uri="{FF2B5EF4-FFF2-40B4-BE49-F238E27FC236}">
                <a16:creationId xmlns:a16="http://schemas.microsoft.com/office/drawing/2014/main" xmlns="" id="{D50AF876-3262-1340-A24A-614BE1C44E72}"/>
              </a:ext>
            </a:extLst>
          </p:cNvPr>
          <p:cNvSpPr/>
          <p:nvPr/>
        </p:nvSpPr>
        <p:spPr>
          <a:xfrm>
            <a:off x="4662484" y="4028125"/>
            <a:ext cx="4184138" cy="2031325"/>
          </a:xfrm>
          <a:prstGeom prst="rect">
            <a:avLst/>
          </a:prstGeom>
        </p:spPr>
        <p:txBody>
          <a:bodyPr wrap="square">
            <a:spAutoFit/>
          </a:bodyPr>
          <a:lstStyle/>
          <a:p>
            <a:pPr>
              <a:spcAft>
                <a:spcPts val="0"/>
              </a:spcAft>
            </a:pPr>
            <a:r>
              <a:rPr lang="en-GB" sz="1400" dirty="0">
                <a:solidFill>
                  <a:schemeClr val="tx1">
                    <a:lumMod val="65000"/>
                  </a:schemeClr>
                </a:solidFill>
                <a:latin typeface="Calibri"/>
                <a:ea typeface="Calibri" panose="020F0502020204030204" pitchFamily="34" charset="0"/>
                <a:cs typeface="Calibri"/>
              </a:rPr>
              <a:t>“It kind of reads like Shackleton’s ad for Antarctic explorers: Difficult, dangerous, a good chance you’ll die, excitement for those who survive,” </a:t>
            </a:r>
          </a:p>
          <a:p>
            <a:pPr>
              <a:spcAft>
                <a:spcPts val="0"/>
              </a:spcAft>
            </a:pPr>
            <a:endParaRPr lang="en-GB" sz="1400" dirty="0">
              <a:solidFill>
                <a:schemeClr val="tx1">
                  <a:lumMod val="65000"/>
                </a:schemeClr>
              </a:solidFill>
              <a:latin typeface="Calibri"/>
              <a:ea typeface="Calibri" panose="020F0502020204030204" pitchFamily="34" charset="0"/>
              <a:cs typeface="Calibri"/>
            </a:endParaRPr>
          </a:p>
          <a:p>
            <a:pPr>
              <a:spcAft>
                <a:spcPts val="0"/>
              </a:spcAft>
            </a:pPr>
            <a:r>
              <a:rPr lang="en-GB" sz="1400" dirty="0">
                <a:solidFill>
                  <a:schemeClr val="tx1">
                    <a:lumMod val="65000"/>
                  </a:schemeClr>
                </a:solidFill>
                <a:latin typeface="Calibri"/>
                <a:ea typeface="Calibri" panose="020F0502020204030204" pitchFamily="34" charset="0"/>
                <a:cs typeface="Calibri"/>
              </a:rPr>
              <a:t>“I think there’s not many people who will actually want to go in the beginning because all those things are true. But there will be some for whom the excitement of the frontier and the exploration exceeds the considered danger.”</a:t>
            </a:r>
            <a:endParaRPr lang="en-GB" sz="1400" dirty="0">
              <a:solidFill>
                <a:schemeClr val="tx1">
                  <a:lumMod val="65000"/>
                </a:schemeClr>
              </a:solidFill>
              <a:effectLst/>
              <a:latin typeface="Calibri"/>
              <a:ea typeface="Calibri" panose="020F0502020204030204" pitchFamily="34" charset="0"/>
              <a:cs typeface="Calibri"/>
            </a:endParaRPr>
          </a:p>
        </p:txBody>
      </p:sp>
      <p:pic>
        <p:nvPicPr>
          <p:cNvPr id="8" name="Picture 7">
            <a:extLst>
              <a:ext uri="{FF2B5EF4-FFF2-40B4-BE49-F238E27FC236}">
                <a16:creationId xmlns:a16="http://schemas.microsoft.com/office/drawing/2014/main" xmlns="" id="{DFB51A2F-97EB-5F4E-9751-6119FC580148}"/>
              </a:ext>
            </a:extLst>
          </p:cNvPr>
          <p:cNvPicPr>
            <a:picLocks noChangeAspect="1"/>
          </p:cNvPicPr>
          <p:nvPr/>
        </p:nvPicPr>
        <p:blipFill>
          <a:blip r:embed="rId2"/>
          <a:stretch>
            <a:fillRect/>
          </a:stretch>
        </p:blipFill>
        <p:spPr>
          <a:xfrm>
            <a:off x="4705234" y="902561"/>
            <a:ext cx="4209242" cy="2331920"/>
          </a:xfrm>
          <a:prstGeom prst="rect">
            <a:avLst/>
          </a:prstGeom>
        </p:spPr>
      </p:pic>
    </p:spTree>
    <p:extLst>
      <p:ext uri="{BB962C8B-B14F-4D97-AF65-F5344CB8AC3E}">
        <p14:creationId xmlns:p14="http://schemas.microsoft.com/office/powerpoint/2010/main" val="3663417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7AB940F-4015-C346-8624-479061151E4B}"/>
              </a:ext>
            </a:extLst>
          </p:cNvPr>
          <p:cNvSpPr/>
          <p:nvPr/>
        </p:nvSpPr>
        <p:spPr>
          <a:xfrm>
            <a:off x="173868" y="1337019"/>
            <a:ext cx="4572000" cy="3539430"/>
          </a:xfrm>
          <a:prstGeom prst="rect">
            <a:avLst/>
          </a:prstGeom>
        </p:spPr>
        <p:txBody>
          <a:bodyPr>
            <a:spAutoFit/>
          </a:bodyPr>
          <a:lstStyle/>
          <a:p>
            <a:r>
              <a:rPr lang="en-GB" sz="1600" dirty="0">
                <a:solidFill>
                  <a:srgbClr val="ABABAC"/>
                </a:solidFill>
                <a:latin typeface="Helvetica" pitchFamily="2" charset="0"/>
              </a:rPr>
              <a:t>Our </a:t>
            </a:r>
            <a:r>
              <a:rPr lang="en-GB" sz="1600" dirty="0">
                <a:solidFill>
                  <a:srgbClr val="9DC3E6"/>
                </a:solidFill>
                <a:latin typeface="Helvetica" pitchFamily="2" charset="0"/>
              </a:rPr>
              <a:t>aspirational goal </a:t>
            </a:r>
            <a:r>
              <a:rPr lang="en-GB" sz="1600" dirty="0">
                <a:solidFill>
                  <a:srgbClr val="ABABAC"/>
                </a:solidFill>
                <a:latin typeface="Helvetica" pitchFamily="2" charset="0"/>
              </a:rPr>
              <a:t>is to send </a:t>
            </a:r>
            <a:r>
              <a:rPr lang="en-GB" sz="1600" dirty="0">
                <a:solidFill>
                  <a:srgbClr val="9DC3E6"/>
                </a:solidFill>
                <a:latin typeface="Helvetica" pitchFamily="2" charset="0"/>
              </a:rPr>
              <a:t>our first cargo mission</a:t>
            </a:r>
            <a:r>
              <a:rPr lang="en-GB" sz="1600" dirty="0">
                <a:solidFill>
                  <a:srgbClr val="FFAC3C"/>
                </a:solidFill>
                <a:latin typeface="Helvetica" pitchFamily="2" charset="0"/>
              </a:rPr>
              <a:t> </a:t>
            </a:r>
            <a:r>
              <a:rPr lang="en-GB" sz="1600" dirty="0">
                <a:solidFill>
                  <a:srgbClr val="ABABAC"/>
                </a:solidFill>
                <a:latin typeface="Helvetica" pitchFamily="2" charset="0"/>
              </a:rPr>
              <a:t>to </a:t>
            </a:r>
            <a:r>
              <a:rPr lang="en-GB" sz="1600" dirty="0">
                <a:solidFill>
                  <a:srgbClr val="9DC3E6"/>
                </a:solidFill>
                <a:latin typeface="Helvetica" pitchFamily="2" charset="0"/>
              </a:rPr>
              <a:t>Mars</a:t>
            </a:r>
            <a:r>
              <a:rPr lang="en-GB" sz="1600" dirty="0">
                <a:solidFill>
                  <a:srgbClr val="ABABAC"/>
                </a:solidFill>
                <a:latin typeface="Helvetica" pitchFamily="2" charset="0"/>
              </a:rPr>
              <a:t> in </a:t>
            </a:r>
            <a:r>
              <a:rPr lang="en-GB" sz="1600" dirty="0">
                <a:solidFill>
                  <a:srgbClr val="9DC3E6"/>
                </a:solidFill>
                <a:latin typeface="Helvetica" pitchFamily="2" charset="0"/>
              </a:rPr>
              <a:t>2022</a:t>
            </a:r>
            <a:r>
              <a:rPr lang="en-GB" sz="1600" dirty="0">
                <a:solidFill>
                  <a:srgbClr val="ABABAC"/>
                </a:solidFill>
                <a:latin typeface="Helvetica" pitchFamily="2" charset="0"/>
              </a:rPr>
              <a:t>. </a:t>
            </a:r>
          </a:p>
          <a:p>
            <a:r>
              <a:rPr lang="en-GB" sz="1600" dirty="0">
                <a:solidFill>
                  <a:srgbClr val="ABABAC"/>
                </a:solidFill>
                <a:latin typeface="Helvetica" pitchFamily="2" charset="0"/>
              </a:rPr>
              <a:t>The objectives for the </a:t>
            </a:r>
            <a:r>
              <a:rPr lang="en-GB" sz="1600" dirty="0">
                <a:solidFill>
                  <a:srgbClr val="9DC3E6"/>
                </a:solidFill>
                <a:latin typeface="Helvetica" pitchFamily="2" charset="0"/>
              </a:rPr>
              <a:t>first mission </a:t>
            </a:r>
            <a:r>
              <a:rPr lang="en-GB" sz="1600" dirty="0">
                <a:solidFill>
                  <a:srgbClr val="ABABAC"/>
                </a:solidFill>
                <a:latin typeface="Helvetica" pitchFamily="2" charset="0"/>
              </a:rPr>
              <a:t>will be to </a:t>
            </a:r>
            <a:r>
              <a:rPr lang="en-GB" sz="1600" dirty="0">
                <a:solidFill>
                  <a:srgbClr val="9DC3E6"/>
                </a:solidFill>
                <a:latin typeface="Helvetica" pitchFamily="2" charset="0"/>
              </a:rPr>
              <a:t>confirm water </a:t>
            </a:r>
            <a:r>
              <a:rPr lang="en-GB" sz="1600" dirty="0">
                <a:solidFill>
                  <a:srgbClr val="ABABAC"/>
                </a:solidFill>
                <a:latin typeface="Helvetica" pitchFamily="2" charset="0"/>
              </a:rPr>
              <a:t>resources, </a:t>
            </a:r>
            <a:r>
              <a:rPr lang="en-GB" sz="1600" dirty="0">
                <a:solidFill>
                  <a:srgbClr val="9DC3E6"/>
                </a:solidFill>
                <a:latin typeface="Helvetica" pitchFamily="2" charset="0"/>
              </a:rPr>
              <a:t>identify hazards</a:t>
            </a:r>
            <a:r>
              <a:rPr lang="en-GB" sz="1600" dirty="0">
                <a:solidFill>
                  <a:srgbClr val="ABABAC"/>
                </a:solidFill>
                <a:latin typeface="Helvetica" pitchFamily="2" charset="0"/>
              </a:rPr>
              <a:t>, and put in place </a:t>
            </a:r>
            <a:r>
              <a:rPr lang="en-GB" sz="1600" dirty="0">
                <a:solidFill>
                  <a:srgbClr val="9DC3E6"/>
                </a:solidFill>
                <a:latin typeface="Helvetica" pitchFamily="2" charset="0"/>
              </a:rPr>
              <a:t>initial power</a:t>
            </a:r>
            <a:r>
              <a:rPr lang="en-GB" sz="1600" dirty="0">
                <a:solidFill>
                  <a:srgbClr val="ABABAC"/>
                </a:solidFill>
                <a:latin typeface="Helvetica" pitchFamily="2" charset="0"/>
              </a:rPr>
              <a:t>, </a:t>
            </a:r>
            <a:r>
              <a:rPr lang="en-GB" sz="1600" dirty="0">
                <a:solidFill>
                  <a:srgbClr val="9DC3E6"/>
                </a:solidFill>
                <a:latin typeface="Helvetica" pitchFamily="2" charset="0"/>
              </a:rPr>
              <a:t>mining</a:t>
            </a:r>
            <a:r>
              <a:rPr lang="en-GB" sz="1600" dirty="0">
                <a:solidFill>
                  <a:srgbClr val="ABABAC"/>
                </a:solidFill>
                <a:latin typeface="Helvetica" pitchFamily="2" charset="0"/>
              </a:rPr>
              <a:t>, and </a:t>
            </a:r>
            <a:r>
              <a:rPr lang="en-GB" sz="1600" dirty="0">
                <a:solidFill>
                  <a:srgbClr val="9DC3E6"/>
                </a:solidFill>
                <a:latin typeface="Helvetica" pitchFamily="2" charset="0"/>
              </a:rPr>
              <a:t>life support </a:t>
            </a:r>
            <a:r>
              <a:rPr lang="en-GB" sz="1600" dirty="0">
                <a:solidFill>
                  <a:srgbClr val="ABABAC"/>
                </a:solidFill>
                <a:latin typeface="Helvetica" pitchFamily="2" charset="0"/>
              </a:rPr>
              <a:t>infrastructure. </a:t>
            </a:r>
          </a:p>
          <a:p>
            <a:r>
              <a:rPr lang="en-GB" sz="1600" dirty="0">
                <a:solidFill>
                  <a:srgbClr val="ABABAC"/>
                </a:solidFill>
                <a:latin typeface="Helvetica" pitchFamily="2" charset="0"/>
              </a:rPr>
              <a:t>A </a:t>
            </a:r>
            <a:r>
              <a:rPr lang="en-GB" sz="1600" dirty="0">
                <a:solidFill>
                  <a:srgbClr val="9DC3E6"/>
                </a:solidFill>
                <a:latin typeface="Helvetica" pitchFamily="2" charset="0"/>
              </a:rPr>
              <a:t>second mission</a:t>
            </a:r>
            <a:r>
              <a:rPr lang="en-GB" sz="1600" dirty="0">
                <a:solidFill>
                  <a:srgbClr val="ABABAC"/>
                </a:solidFill>
                <a:latin typeface="Helvetica" pitchFamily="2" charset="0"/>
              </a:rPr>
              <a:t>, with both </a:t>
            </a:r>
            <a:r>
              <a:rPr lang="en-GB" sz="1600" dirty="0">
                <a:solidFill>
                  <a:srgbClr val="9DC3E6"/>
                </a:solidFill>
                <a:latin typeface="Helvetica" pitchFamily="2" charset="0"/>
              </a:rPr>
              <a:t>cargo and crew</a:t>
            </a:r>
            <a:r>
              <a:rPr lang="en-GB" sz="1600" dirty="0">
                <a:solidFill>
                  <a:srgbClr val="ABABAC"/>
                </a:solidFill>
                <a:latin typeface="Helvetica" pitchFamily="2" charset="0"/>
              </a:rPr>
              <a:t>, is targeted for</a:t>
            </a:r>
            <a:r>
              <a:rPr lang="en-GB" sz="1600" dirty="0">
                <a:solidFill>
                  <a:srgbClr val="9DC3E6"/>
                </a:solidFill>
                <a:latin typeface="Helvetica" pitchFamily="2" charset="0"/>
              </a:rPr>
              <a:t> 2024</a:t>
            </a:r>
            <a:r>
              <a:rPr lang="en-GB" sz="1600" dirty="0">
                <a:solidFill>
                  <a:srgbClr val="ABABAC"/>
                </a:solidFill>
                <a:latin typeface="Helvetica" pitchFamily="2" charset="0"/>
              </a:rPr>
              <a:t>, with primary objectives of </a:t>
            </a:r>
            <a:r>
              <a:rPr lang="en-GB" sz="1600" dirty="0">
                <a:solidFill>
                  <a:srgbClr val="9DC3E6"/>
                </a:solidFill>
                <a:latin typeface="Helvetica" pitchFamily="2" charset="0"/>
              </a:rPr>
              <a:t>building a propellant depot and preparing for future crew flights. </a:t>
            </a:r>
          </a:p>
          <a:p>
            <a:r>
              <a:rPr lang="en-GB" sz="1600" dirty="0">
                <a:solidFill>
                  <a:srgbClr val="ABABAC"/>
                </a:solidFill>
                <a:latin typeface="Helvetica" pitchFamily="2" charset="0"/>
              </a:rPr>
              <a:t>The </a:t>
            </a:r>
            <a:r>
              <a:rPr lang="en-GB" sz="1600" dirty="0">
                <a:solidFill>
                  <a:srgbClr val="9DC3E6"/>
                </a:solidFill>
                <a:latin typeface="Helvetica" pitchFamily="2" charset="0"/>
              </a:rPr>
              <a:t>ships</a:t>
            </a:r>
            <a:r>
              <a:rPr lang="en-GB" sz="1600" dirty="0">
                <a:solidFill>
                  <a:srgbClr val="ABABAC"/>
                </a:solidFill>
                <a:latin typeface="Helvetica" pitchFamily="2" charset="0"/>
              </a:rPr>
              <a:t> from these initial missions will also serve as the beginnings of the </a:t>
            </a:r>
            <a:r>
              <a:rPr lang="en-GB" sz="1600" dirty="0">
                <a:solidFill>
                  <a:srgbClr val="9DC3E6"/>
                </a:solidFill>
                <a:latin typeface="Helvetica" pitchFamily="2" charset="0"/>
              </a:rPr>
              <a:t>first Mars base</a:t>
            </a:r>
            <a:r>
              <a:rPr lang="en-GB" sz="1600" dirty="0">
                <a:solidFill>
                  <a:srgbClr val="ABABAC"/>
                </a:solidFill>
                <a:latin typeface="Helvetica" pitchFamily="2" charset="0"/>
              </a:rPr>
              <a:t>, from which we can build a </a:t>
            </a:r>
            <a:r>
              <a:rPr lang="en-GB" sz="1600" dirty="0">
                <a:solidFill>
                  <a:srgbClr val="9DC3E6"/>
                </a:solidFill>
                <a:latin typeface="Helvetica" pitchFamily="2" charset="0"/>
              </a:rPr>
              <a:t>thriving city </a:t>
            </a:r>
            <a:r>
              <a:rPr lang="en-GB" sz="1600" dirty="0">
                <a:solidFill>
                  <a:srgbClr val="ABABAC"/>
                </a:solidFill>
                <a:latin typeface="Helvetica" pitchFamily="2" charset="0"/>
              </a:rPr>
              <a:t>and eventually a </a:t>
            </a:r>
            <a:r>
              <a:rPr lang="en-GB" sz="1600" dirty="0">
                <a:solidFill>
                  <a:srgbClr val="9DC3E6"/>
                </a:solidFill>
                <a:latin typeface="Helvetica" pitchFamily="2" charset="0"/>
              </a:rPr>
              <a:t>self-sustaining civilization on Mars</a:t>
            </a:r>
            <a:r>
              <a:rPr lang="en-GB" sz="1600" dirty="0">
                <a:solidFill>
                  <a:srgbClr val="ABABAC"/>
                </a:solidFill>
                <a:latin typeface="Helvetica" pitchFamily="2" charset="0"/>
              </a:rPr>
              <a:t>.</a:t>
            </a:r>
            <a:endParaRPr lang="en-US" sz="1600" dirty="0">
              <a:latin typeface="Helvetica" pitchFamily="2" charset="0"/>
            </a:endParaRPr>
          </a:p>
        </p:txBody>
      </p:sp>
      <p:sp>
        <p:nvSpPr>
          <p:cNvPr id="5" name="TextBox 4">
            <a:extLst>
              <a:ext uri="{FF2B5EF4-FFF2-40B4-BE49-F238E27FC236}">
                <a16:creationId xmlns:a16="http://schemas.microsoft.com/office/drawing/2014/main" xmlns="" id="{116B4804-953E-DB46-BEF4-6EE8083DF2C4}"/>
              </a:ext>
            </a:extLst>
          </p:cNvPr>
          <p:cNvSpPr txBox="1"/>
          <p:nvPr/>
        </p:nvSpPr>
        <p:spPr>
          <a:xfrm>
            <a:off x="106135" y="5050240"/>
            <a:ext cx="2857198" cy="369332"/>
          </a:xfrm>
          <a:prstGeom prst="rect">
            <a:avLst/>
          </a:prstGeom>
          <a:noFill/>
        </p:spPr>
        <p:txBody>
          <a:bodyPr wrap="square" rtlCol="0">
            <a:spAutoFit/>
          </a:bodyPr>
          <a:lstStyle/>
          <a:p>
            <a:r>
              <a:rPr lang="en-US" dirty="0"/>
              <a:t>SpaceX website</a:t>
            </a:r>
          </a:p>
        </p:txBody>
      </p:sp>
      <p:sp>
        <p:nvSpPr>
          <p:cNvPr id="2" name="TextBox 1">
            <a:extLst>
              <a:ext uri="{FF2B5EF4-FFF2-40B4-BE49-F238E27FC236}">
                <a16:creationId xmlns:a16="http://schemas.microsoft.com/office/drawing/2014/main" xmlns="" id="{54878CF4-5F0D-3544-88E8-36A23D22E185}"/>
              </a:ext>
            </a:extLst>
          </p:cNvPr>
          <p:cNvSpPr txBox="1"/>
          <p:nvPr/>
        </p:nvSpPr>
        <p:spPr>
          <a:xfrm>
            <a:off x="106134" y="5392006"/>
            <a:ext cx="5018934" cy="369332"/>
          </a:xfrm>
          <a:prstGeom prst="rect">
            <a:avLst/>
          </a:prstGeom>
          <a:noFill/>
        </p:spPr>
        <p:txBody>
          <a:bodyPr wrap="square" rtlCol="0">
            <a:spAutoFit/>
          </a:bodyPr>
          <a:lstStyle/>
          <a:p>
            <a:r>
              <a:rPr lang="en-US" dirty="0"/>
              <a:t>Note: no initial plans to bring the explorers back….</a:t>
            </a:r>
          </a:p>
        </p:txBody>
      </p:sp>
      <p:sp>
        <p:nvSpPr>
          <p:cNvPr id="3" name="TextBox 2">
            <a:extLst>
              <a:ext uri="{FF2B5EF4-FFF2-40B4-BE49-F238E27FC236}">
                <a16:creationId xmlns:a16="http://schemas.microsoft.com/office/drawing/2014/main" xmlns="" id="{A02CE137-ADA0-3E47-88FD-87F9201F98A9}"/>
              </a:ext>
            </a:extLst>
          </p:cNvPr>
          <p:cNvSpPr txBox="1"/>
          <p:nvPr/>
        </p:nvSpPr>
        <p:spPr>
          <a:xfrm>
            <a:off x="669550" y="5707688"/>
            <a:ext cx="4025519" cy="646331"/>
          </a:xfrm>
          <a:prstGeom prst="rect">
            <a:avLst/>
          </a:prstGeom>
          <a:noFill/>
        </p:spPr>
        <p:txBody>
          <a:bodyPr wrap="square" rtlCol="0">
            <a:spAutoFit/>
          </a:bodyPr>
          <a:lstStyle/>
          <a:p>
            <a:r>
              <a:rPr lang="en-US" dirty="0"/>
              <a:t>Eventually some will bring the ships back to leverage their reusability</a:t>
            </a:r>
          </a:p>
        </p:txBody>
      </p:sp>
      <p:pic>
        <p:nvPicPr>
          <p:cNvPr id="8" name="Picture 7">
            <a:extLst>
              <a:ext uri="{FF2B5EF4-FFF2-40B4-BE49-F238E27FC236}">
                <a16:creationId xmlns:a16="http://schemas.microsoft.com/office/drawing/2014/main" xmlns="" id="{8B98B736-CEEE-7E4C-937A-13F7933CF84A}"/>
              </a:ext>
            </a:extLst>
          </p:cNvPr>
          <p:cNvPicPr>
            <a:picLocks noChangeAspect="1"/>
          </p:cNvPicPr>
          <p:nvPr/>
        </p:nvPicPr>
        <p:blipFill>
          <a:blip r:embed="rId2"/>
          <a:stretch>
            <a:fillRect/>
          </a:stretch>
        </p:blipFill>
        <p:spPr>
          <a:xfrm>
            <a:off x="4745868" y="1079272"/>
            <a:ext cx="4085773" cy="2298928"/>
          </a:xfrm>
          <a:prstGeom prst="rect">
            <a:avLst/>
          </a:prstGeom>
        </p:spPr>
      </p:pic>
      <p:pic>
        <p:nvPicPr>
          <p:cNvPr id="9" name="Picture 8">
            <a:extLst>
              <a:ext uri="{FF2B5EF4-FFF2-40B4-BE49-F238E27FC236}">
                <a16:creationId xmlns:a16="http://schemas.microsoft.com/office/drawing/2014/main" xmlns="" id="{0CBBF63B-D7B7-744C-9FB0-CACFE1B35D2D}"/>
              </a:ext>
            </a:extLst>
          </p:cNvPr>
          <p:cNvPicPr>
            <a:picLocks noChangeAspect="1"/>
          </p:cNvPicPr>
          <p:nvPr/>
        </p:nvPicPr>
        <p:blipFill>
          <a:blip r:embed="rId3"/>
          <a:stretch>
            <a:fillRect/>
          </a:stretch>
        </p:blipFill>
        <p:spPr>
          <a:xfrm>
            <a:off x="5125068" y="3702972"/>
            <a:ext cx="3706573" cy="2084947"/>
          </a:xfrm>
          <a:prstGeom prst="rect">
            <a:avLst/>
          </a:prstGeom>
        </p:spPr>
      </p:pic>
    </p:spTree>
    <p:extLst>
      <p:ext uri="{BB962C8B-B14F-4D97-AF65-F5344CB8AC3E}">
        <p14:creationId xmlns:p14="http://schemas.microsoft.com/office/powerpoint/2010/main" val="200561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87AD57-C3EB-294C-84C2-B3794B1170F9}"/>
              </a:ext>
            </a:extLst>
          </p:cNvPr>
          <p:cNvSpPr>
            <a:spLocks noGrp="1"/>
          </p:cNvSpPr>
          <p:nvPr>
            <p:ph type="title"/>
          </p:nvPr>
        </p:nvSpPr>
        <p:spPr>
          <a:xfrm>
            <a:off x="1490331" y="710291"/>
            <a:ext cx="3670849" cy="650421"/>
          </a:xfrm>
        </p:spPr>
        <p:txBody>
          <a:bodyPr>
            <a:normAutofit/>
          </a:bodyPr>
          <a:lstStyle/>
          <a:p>
            <a:r>
              <a:rPr lang="en-US" sz="4000" dirty="0"/>
              <a:t>Mars base</a:t>
            </a:r>
          </a:p>
        </p:txBody>
      </p:sp>
      <p:pic>
        <p:nvPicPr>
          <p:cNvPr id="6" name="Online Media 3" descr="mars-progression.mp4">
            <a:hlinkClick r:id="" action="ppaction://media"/>
            <a:extLst>
              <a:ext uri="{FF2B5EF4-FFF2-40B4-BE49-F238E27FC236}">
                <a16:creationId xmlns:a16="http://schemas.microsoft.com/office/drawing/2014/main" xmlns="" id="{0F9300A0-94CD-464F-B527-2BC17BDD9E4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04632" y="1872636"/>
            <a:ext cx="6738257" cy="3787637"/>
          </a:xfrm>
          <a:prstGeom prst="rect">
            <a:avLst/>
          </a:prstGeom>
        </p:spPr>
      </p:pic>
      <p:grpSp>
        <p:nvGrpSpPr>
          <p:cNvPr id="7" name="Group 6">
            <a:extLst>
              <a:ext uri="{FF2B5EF4-FFF2-40B4-BE49-F238E27FC236}">
                <a16:creationId xmlns:a16="http://schemas.microsoft.com/office/drawing/2014/main" xmlns="" id="{36E8D674-E86C-D74B-B6C6-09A4D3909C3B}"/>
              </a:ext>
            </a:extLst>
          </p:cNvPr>
          <p:cNvGrpSpPr/>
          <p:nvPr/>
        </p:nvGrpSpPr>
        <p:grpSpPr>
          <a:xfrm>
            <a:off x="923396" y="1360712"/>
            <a:ext cx="7663543" cy="4811486"/>
            <a:chOff x="272143" y="1360712"/>
            <a:chExt cx="7663543" cy="4811486"/>
          </a:xfrm>
        </p:grpSpPr>
        <p:sp>
          <p:nvSpPr>
            <p:cNvPr id="9" name="Rounded Rectangle 8">
              <a:extLst>
                <a:ext uri="{FF2B5EF4-FFF2-40B4-BE49-F238E27FC236}">
                  <a16:creationId xmlns:a16="http://schemas.microsoft.com/office/drawing/2014/main" xmlns="" id="{5A9ADCC7-06CE-8E47-BE93-28713E5C8BD8}"/>
                </a:ext>
              </a:extLst>
            </p:cNvPr>
            <p:cNvSpPr/>
            <p:nvPr/>
          </p:nvSpPr>
          <p:spPr>
            <a:xfrm>
              <a:off x="272143" y="1360712"/>
              <a:ext cx="7663543" cy="4811486"/>
            </a:xfrm>
            <a:prstGeom prst="roundRect">
              <a:avLst/>
            </a:prstGeom>
            <a:solidFill>
              <a:schemeClr val="bg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Online Media 3" descr="mars-progression.mp4">
              <a:hlinkClick r:id="" action="ppaction://media"/>
              <a:extLst>
                <a:ext uri="{FF2B5EF4-FFF2-40B4-BE49-F238E27FC236}">
                  <a16:creationId xmlns:a16="http://schemas.microsoft.com/office/drawing/2014/main" xmlns="" id="{0F9300A0-94CD-464F-B527-2BC17BDD9E4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34785" y="1872636"/>
              <a:ext cx="6738257" cy="3787637"/>
            </a:xfrm>
            <a:prstGeom prst="rect">
              <a:avLst/>
            </a:prstGeom>
          </p:spPr>
        </p:pic>
      </p:grpSp>
    </p:spTree>
    <p:extLst>
      <p:ext uri="{BB962C8B-B14F-4D97-AF65-F5344CB8AC3E}">
        <p14:creationId xmlns:p14="http://schemas.microsoft.com/office/powerpoint/2010/main" val="1659047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par>
              <p:cTn id="2"/>
            </p:par>
            <p:video>
              <p:cMediaNode vol="80000">
                <p:cTn id="3" fill="hold" display="0">
                  <p:stCondLst>
                    <p:cond delay="indefinite"/>
                  </p:stCondLst>
                </p:cTn>
                <p:tgtEl>
                  <p:spTgt spid="6"/>
                </p:tgtEl>
              </p:cMediaNode>
            </p:video>
            <p:video>
              <p:cMediaNode vol="80000">
                <p:cTn id="4" fill="hold" display="0">
                  <p:stCondLst>
                    <p:cond delay="indefinite"/>
                  </p:stCondLst>
                </p:cTn>
                <p:tgtEl>
                  <p:spTgt spid="10"/>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82F474-9C8C-EC4A-8E68-F31A98AAE619}"/>
              </a:ext>
            </a:extLst>
          </p:cNvPr>
          <p:cNvSpPr>
            <a:spLocks noGrp="1"/>
          </p:cNvSpPr>
          <p:nvPr>
            <p:ph type="title"/>
          </p:nvPr>
        </p:nvSpPr>
        <p:spPr>
          <a:xfrm>
            <a:off x="1400999" y="398782"/>
            <a:ext cx="4819703" cy="1039132"/>
          </a:xfrm>
        </p:spPr>
        <p:txBody>
          <a:bodyPr>
            <a:normAutofit/>
          </a:bodyPr>
          <a:lstStyle/>
          <a:p>
            <a:r>
              <a:rPr lang="en-US" sz="4000" dirty="0"/>
              <a:t>Prime Landing site</a:t>
            </a:r>
          </a:p>
        </p:txBody>
      </p:sp>
      <p:sp>
        <p:nvSpPr>
          <p:cNvPr id="3" name="TextBox 2">
            <a:extLst>
              <a:ext uri="{FF2B5EF4-FFF2-40B4-BE49-F238E27FC236}">
                <a16:creationId xmlns:a16="http://schemas.microsoft.com/office/drawing/2014/main" xmlns="" id="{62CF6A8A-68CE-7B4A-8615-7129CD80774F}"/>
              </a:ext>
            </a:extLst>
          </p:cNvPr>
          <p:cNvSpPr txBox="1"/>
          <p:nvPr/>
        </p:nvSpPr>
        <p:spPr>
          <a:xfrm>
            <a:off x="756375" y="1413279"/>
            <a:ext cx="3722914" cy="646331"/>
          </a:xfrm>
          <a:prstGeom prst="rect">
            <a:avLst/>
          </a:prstGeom>
          <a:noFill/>
        </p:spPr>
        <p:txBody>
          <a:bodyPr wrap="square" rtlCol="0">
            <a:spAutoFit/>
          </a:bodyPr>
          <a:lstStyle/>
          <a:p>
            <a:r>
              <a:rPr lang="en-US" dirty="0"/>
              <a:t>As of September 2019 – Alpha Base landing region</a:t>
            </a:r>
          </a:p>
        </p:txBody>
      </p:sp>
      <p:sp>
        <p:nvSpPr>
          <p:cNvPr id="10" name="TextBox 9">
            <a:extLst>
              <a:ext uri="{FF2B5EF4-FFF2-40B4-BE49-F238E27FC236}">
                <a16:creationId xmlns:a16="http://schemas.microsoft.com/office/drawing/2014/main" xmlns="" id="{75EC6170-6AA5-CF41-B93B-97E45020034F}"/>
              </a:ext>
            </a:extLst>
          </p:cNvPr>
          <p:cNvSpPr txBox="1"/>
          <p:nvPr/>
        </p:nvSpPr>
        <p:spPr>
          <a:xfrm>
            <a:off x="33866" y="6389880"/>
            <a:ext cx="5437415" cy="461665"/>
          </a:xfrm>
          <a:prstGeom prst="rect">
            <a:avLst/>
          </a:prstGeom>
          <a:noFill/>
        </p:spPr>
        <p:txBody>
          <a:bodyPr wrap="square" rtlCol="0">
            <a:spAutoFit/>
          </a:bodyPr>
          <a:lstStyle/>
          <a:p>
            <a:r>
              <a:rPr lang="en-US" sz="1200" dirty="0"/>
              <a:t>Landing site map from: </a:t>
            </a:r>
            <a:r>
              <a:rPr lang="en-US" sz="1200" dirty="0">
                <a:hlinkClick r:id="rId3"/>
              </a:rPr>
              <a:t>https://www.humanmars.net/2019/09/candidate-sites-for-spacex-starship.html</a:t>
            </a:r>
            <a:endParaRPr lang="en-US" sz="1200" dirty="0"/>
          </a:p>
        </p:txBody>
      </p:sp>
      <p:sp>
        <p:nvSpPr>
          <p:cNvPr id="12" name="TextBox 11">
            <a:extLst>
              <a:ext uri="{FF2B5EF4-FFF2-40B4-BE49-F238E27FC236}">
                <a16:creationId xmlns:a16="http://schemas.microsoft.com/office/drawing/2014/main" xmlns="" id="{E149715F-301C-2D45-ADE0-CB8803E93F9A}"/>
              </a:ext>
            </a:extLst>
          </p:cNvPr>
          <p:cNvSpPr txBox="1"/>
          <p:nvPr/>
        </p:nvSpPr>
        <p:spPr>
          <a:xfrm>
            <a:off x="319735" y="2279744"/>
            <a:ext cx="4817185" cy="3693319"/>
          </a:xfrm>
          <a:prstGeom prst="rect">
            <a:avLst/>
          </a:prstGeom>
          <a:noFill/>
        </p:spPr>
        <p:txBody>
          <a:bodyPr wrap="square" rtlCol="0">
            <a:spAutoFit/>
          </a:bodyPr>
          <a:lstStyle/>
          <a:p>
            <a:pPr marL="285750" indent="-285750">
              <a:buFont typeface="Arial" panose="020B0604020202020204" pitchFamily="34" charset="0"/>
              <a:buChar char="•"/>
            </a:pPr>
            <a:r>
              <a:rPr lang="en-GB" dirty="0"/>
              <a:t>Previous research: </a:t>
            </a:r>
          </a:p>
          <a:p>
            <a:pPr marL="742950" lvl="1" indent="-285750">
              <a:buFont typeface="Arial" panose="020B0604020202020204" pitchFamily="34" charset="0"/>
              <a:buChar char="•"/>
            </a:pPr>
            <a:r>
              <a:rPr lang="en-GB" dirty="0">
                <a:solidFill>
                  <a:srgbClr val="9DC3E6"/>
                </a:solidFill>
              </a:rPr>
              <a:t>plains</a:t>
            </a:r>
            <a:r>
              <a:rPr lang="en-GB" dirty="0"/>
              <a:t> could be </a:t>
            </a:r>
            <a:r>
              <a:rPr lang="en-GB" dirty="0">
                <a:solidFill>
                  <a:srgbClr val="9DC3E6"/>
                </a:solidFill>
              </a:rPr>
              <a:t>covered</a:t>
            </a:r>
            <a:r>
              <a:rPr lang="en-GB" dirty="0"/>
              <a:t> in abundant </a:t>
            </a:r>
            <a:r>
              <a:rPr lang="en-GB" dirty="0">
                <a:solidFill>
                  <a:srgbClr val="9DC3E6"/>
                </a:solidFill>
              </a:rPr>
              <a:t>amounts</a:t>
            </a:r>
            <a:r>
              <a:rPr lang="en-GB" dirty="0"/>
              <a:t> of </a:t>
            </a:r>
            <a:r>
              <a:rPr lang="en-GB" dirty="0">
                <a:solidFill>
                  <a:srgbClr val="9DC3E6"/>
                </a:solidFill>
              </a:rPr>
              <a:t>shallow ice </a:t>
            </a:r>
            <a:r>
              <a:rPr lang="en-GB" dirty="0"/>
              <a:t>at low altitudes</a:t>
            </a:r>
            <a:endParaRPr lang="en-GB" dirty="0">
              <a:solidFill>
                <a:srgbClr val="FFAC3C"/>
              </a:solidFill>
            </a:endParaRPr>
          </a:p>
          <a:p>
            <a:pPr marL="742950" lvl="1" indent="-285750">
              <a:buFont typeface="Arial" panose="020B0604020202020204" pitchFamily="34" charset="0"/>
              <a:buChar char="•"/>
            </a:pPr>
            <a:r>
              <a:rPr lang="en-GB" dirty="0">
                <a:solidFill>
                  <a:srgbClr val="9DC3E6"/>
                </a:solidFill>
              </a:rPr>
              <a:t>water</a:t>
            </a:r>
            <a:r>
              <a:rPr lang="en-GB" dirty="0"/>
              <a:t> for</a:t>
            </a:r>
            <a:r>
              <a:rPr lang="en-GB" dirty="0">
                <a:solidFill>
                  <a:srgbClr val="9DC3E6"/>
                </a:solidFill>
              </a:rPr>
              <a:t> subsistence </a:t>
            </a:r>
            <a:r>
              <a:rPr lang="en-GB" dirty="0"/>
              <a:t>and rocket </a:t>
            </a:r>
            <a:r>
              <a:rPr lang="en-GB" dirty="0">
                <a:solidFill>
                  <a:srgbClr val="9DC3E6"/>
                </a:solidFill>
              </a:rPr>
              <a:t>fuel </a:t>
            </a:r>
          </a:p>
          <a:p>
            <a:pPr marL="742950" lvl="1" indent="-285750">
              <a:buFont typeface="Arial" panose="020B0604020202020204" pitchFamily="34" charset="0"/>
              <a:buChar char="•"/>
            </a:pPr>
            <a:r>
              <a:rPr lang="en-GB" dirty="0">
                <a:solidFill>
                  <a:srgbClr val="9DC3E6"/>
                </a:solidFill>
              </a:rPr>
              <a:t>plains </a:t>
            </a:r>
            <a:r>
              <a:rPr lang="en-GB" dirty="0"/>
              <a:t>would be comparatively </a:t>
            </a:r>
            <a:r>
              <a:rPr lang="en-GB" dirty="0">
                <a:solidFill>
                  <a:srgbClr val="9DC3E6"/>
                </a:solidFill>
              </a:rPr>
              <a:t>easy to land</a:t>
            </a:r>
            <a:r>
              <a:rPr lang="en-GB" dirty="0">
                <a:solidFill>
                  <a:srgbClr val="FFC000"/>
                </a:solidFill>
              </a:rPr>
              <a:t> </a:t>
            </a:r>
            <a:r>
              <a:rPr lang="en-GB" dirty="0"/>
              <a:t>in </a:t>
            </a:r>
            <a:r>
              <a:rPr lang="en-GB" dirty="0">
                <a:solidFill>
                  <a:srgbClr val="9DC3E6"/>
                </a:solidFill>
              </a:rPr>
              <a:t>lack</a:t>
            </a:r>
            <a:r>
              <a:rPr lang="en-GB" dirty="0"/>
              <a:t> of </a:t>
            </a:r>
            <a:r>
              <a:rPr lang="en-GB" dirty="0">
                <a:solidFill>
                  <a:srgbClr val="9DC3E6"/>
                </a:solidFill>
              </a:rPr>
              <a:t>large rocks </a:t>
            </a:r>
            <a:r>
              <a:rPr lang="en-GB" dirty="0"/>
              <a:t>or </a:t>
            </a:r>
            <a:r>
              <a:rPr lang="en-GB" dirty="0">
                <a:solidFill>
                  <a:srgbClr val="9DC3E6"/>
                </a:solidFill>
              </a:rPr>
              <a:t>mountains</a:t>
            </a:r>
          </a:p>
          <a:p>
            <a:pPr marL="742950" lvl="1" indent="-285750">
              <a:buFont typeface="Arial" panose="020B0604020202020204" pitchFamily="34" charset="0"/>
              <a:buChar char="•"/>
            </a:pPr>
            <a:r>
              <a:rPr lang="en-GB" dirty="0">
                <a:solidFill>
                  <a:srgbClr val="9DC3E6"/>
                </a:solidFill>
              </a:rPr>
              <a:t>Arcadia </a:t>
            </a:r>
            <a:r>
              <a:rPr lang="en-GB" dirty="0" err="1">
                <a:solidFill>
                  <a:srgbClr val="9DC3E6"/>
                </a:solidFill>
              </a:rPr>
              <a:t>Planitia</a:t>
            </a:r>
            <a:r>
              <a:rPr lang="en-GB" dirty="0">
                <a:solidFill>
                  <a:srgbClr val="9DC3E6"/>
                </a:solidFill>
              </a:rPr>
              <a:t> </a:t>
            </a:r>
            <a:r>
              <a:rPr lang="en-GB" dirty="0"/>
              <a:t>is </a:t>
            </a:r>
            <a:r>
              <a:rPr lang="en-GB" dirty="0">
                <a:solidFill>
                  <a:srgbClr val="9DC3E6"/>
                </a:solidFill>
              </a:rPr>
              <a:t>warmer</a:t>
            </a:r>
            <a:r>
              <a:rPr lang="en-GB" dirty="0"/>
              <a:t>, with a </a:t>
            </a:r>
            <a:r>
              <a:rPr lang="en-GB" dirty="0">
                <a:solidFill>
                  <a:srgbClr val="9DC3E6"/>
                </a:solidFill>
              </a:rPr>
              <a:t>milder climate </a:t>
            </a:r>
            <a:r>
              <a:rPr lang="en-GB" dirty="0"/>
              <a:t>than </a:t>
            </a:r>
            <a:r>
              <a:rPr lang="en-GB" dirty="0">
                <a:solidFill>
                  <a:srgbClr val="9DC3E6"/>
                </a:solidFill>
              </a:rPr>
              <a:t>other regions </a:t>
            </a:r>
            <a:r>
              <a:rPr lang="en-GB" dirty="0"/>
              <a:t>of Mars. </a:t>
            </a:r>
          </a:p>
          <a:p>
            <a:pPr marL="742950" lvl="1" indent="-285750">
              <a:buFont typeface="Arial" panose="020B0604020202020204" pitchFamily="34" charset="0"/>
              <a:buChar char="•"/>
            </a:pPr>
            <a:r>
              <a:rPr lang="en-GB" dirty="0">
                <a:solidFill>
                  <a:srgbClr val="9DC3E6"/>
                </a:solidFill>
              </a:rPr>
              <a:t>Low altitude </a:t>
            </a:r>
            <a:r>
              <a:rPr lang="en-GB" dirty="0"/>
              <a:t>also means </a:t>
            </a:r>
            <a:r>
              <a:rPr lang="en-GB" dirty="0">
                <a:solidFill>
                  <a:srgbClr val="9DC3E6"/>
                </a:solidFill>
              </a:rPr>
              <a:t>slightly elevated air pressure</a:t>
            </a:r>
          </a:p>
          <a:p>
            <a:pPr marL="742950" lvl="1" indent="-285750">
              <a:buFont typeface="Arial" panose="020B0604020202020204" pitchFamily="34" charset="0"/>
              <a:buChar char="•"/>
            </a:pPr>
            <a:r>
              <a:rPr lang="en-GB" dirty="0">
                <a:solidFill>
                  <a:srgbClr val="9DC3E6"/>
                </a:solidFill>
              </a:rPr>
              <a:t>Lava tunnels </a:t>
            </a:r>
            <a:r>
              <a:rPr lang="en-GB" dirty="0"/>
              <a:t>in the area could be </a:t>
            </a:r>
            <a:r>
              <a:rPr lang="en-GB" dirty="0">
                <a:solidFill>
                  <a:srgbClr val="9DC3E6"/>
                </a:solidFill>
              </a:rPr>
              <a:t>used</a:t>
            </a:r>
            <a:r>
              <a:rPr lang="en-GB" dirty="0"/>
              <a:t> as </a:t>
            </a:r>
            <a:r>
              <a:rPr lang="en-GB" dirty="0">
                <a:solidFill>
                  <a:srgbClr val="9DC3E6"/>
                </a:solidFill>
              </a:rPr>
              <a:t>habitats</a:t>
            </a:r>
          </a:p>
          <a:p>
            <a:pPr marL="1200150" lvl="2" indent="-285750">
              <a:buFont typeface="Arial" panose="020B0604020202020204" pitchFamily="34" charset="0"/>
              <a:buChar char="•"/>
            </a:pPr>
            <a:r>
              <a:rPr lang="en-GB" dirty="0"/>
              <a:t>Provide </a:t>
            </a:r>
            <a:r>
              <a:rPr lang="en-GB" dirty="0">
                <a:solidFill>
                  <a:srgbClr val="9DC3E6"/>
                </a:solidFill>
              </a:rPr>
              <a:t>natural radiation shielding</a:t>
            </a:r>
          </a:p>
        </p:txBody>
      </p:sp>
      <p:grpSp>
        <p:nvGrpSpPr>
          <p:cNvPr id="11" name="Group 10">
            <a:extLst>
              <a:ext uri="{FF2B5EF4-FFF2-40B4-BE49-F238E27FC236}">
                <a16:creationId xmlns:a16="http://schemas.microsoft.com/office/drawing/2014/main" xmlns="" id="{024702F7-4461-614A-BFEA-B20EF8DD6E30}"/>
              </a:ext>
            </a:extLst>
          </p:cNvPr>
          <p:cNvGrpSpPr/>
          <p:nvPr/>
        </p:nvGrpSpPr>
        <p:grpSpPr>
          <a:xfrm>
            <a:off x="185957" y="1984105"/>
            <a:ext cx="8811550" cy="4405775"/>
            <a:chOff x="370114" y="1751818"/>
            <a:chExt cx="8811550" cy="4405775"/>
          </a:xfrm>
        </p:grpSpPr>
        <p:pic>
          <p:nvPicPr>
            <p:cNvPr id="13" name="Picture 12">
              <a:extLst>
                <a:ext uri="{FF2B5EF4-FFF2-40B4-BE49-F238E27FC236}">
                  <a16:creationId xmlns:a16="http://schemas.microsoft.com/office/drawing/2014/main" xmlns="" id="{0317776D-5FA5-F540-9B55-81BCE98651E8}"/>
                </a:ext>
              </a:extLst>
            </p:cNvPr>
            <p:cNvPicPr>
              <a:picLocks noChangeAspect="1"/>
            </p:cNvPicPr>
            <p:nvPr/>
          </p:nvPicPr>
          <p:blipFill>
            <a:blip r:embed="rId4"/>
            <a:stretch>
              <a:fillRect/>
            </a:stretch>
          </p:blipFill>
          <p:spPr>
            <a:xfrm>
              <a:off x="370114" y="1751818"/>
              <a:ext cx="8811550" cy="4405775"/>
            </a:xfrm>
            <a:prstGeom prst="rect">
              <a:avLst/>
            </a:prstGeom>
          </p:spPr>
        </p:pic>
        <p:sp>
          <p:nvSpPr>
            <p:cNvPr id="14" name="Oval 13">
              <a:extLst>
                <a:ext uri="{FF2B5EF4-FFF2-40B4-BE49-F238E27FC236}">
                  <a16:creationId xmlns:a16="http://schemas.microsoft.com/office/drawing/2014/main" xmlns="" id="{AF477FC8-58AA-D345-B03F-2365E7CB1913}"/>
                </a:ext>
              </a:extLst>
            </p:cNvPr>
            <p:cNvSpPr/>
            <p:nvPr/>
          </p:nvSpPr>
          <p:spPr>
            <a:xfrm>
              <a:off x="490487" y="2721578"/>
              <a:ext cx="595972" cy="49731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xmlns="" id="{20D12C61-9AF6-8F44-9AFD-3C2D1B21DDA1}"/>
                </a:ext>
              </a:extLst>
            </p:cNvPr>
            <p:cNvCxnSpPr>
              <a:cxnSpLocks/>
            </p:cNvCxnSpPr>
            <p:nvPr/>
          </p:nvCxnSpPr>
          <p:spPr>
            <a:xfrm flipV="1">
              <a:off x="1184431" y="2970236"/>
              <a:ext cx="5466740" cy="2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17" name="Picture 16" descr="A picture containing text, green, building&#10;&#10;Description automatically generated">
            <a:extLst>
              <a:ext uri="{FF2B5EF4-FFF2-40B4-BE49-F238E27FC236}">
                <a16:creationId xmlns:a16="http://schemas.microsoft.com/office/drawing/2014/main" xmlns="" id="{184553A2-6D9C-034E-AA17-A2797FE0A5DB}"/>
              </a:ext>
            </a:extLst>
          </p:cNvPr>
          <p:cNvPicPr>
            <a:picLocks noChangeAspect="1"/>
          </p:cNvPicPr>
          <p:nvPr/>
        </p:nvPicPr>
        <p:blipFill>
          <a:blip r:embed="rId5"/>
          <a:stretch>
            <a:fillRect/>
          </a:stretch>
        </p:blipFill>
        <p:spPr>
          <a:xfrm>
            <a:off x="5323187" y="1197723"/>
            <a:ext cx="3674320" cy="3635724"/>
          </a:xfrm>
          <a:prstGeom prst="rect">
            <a:avLst/>
          </a:prstGeom>
        </p:spPr>
      </p:pic>
    </p:spTree>
    <p:extLst>
      <p:ext uri="{BB962C8B-B14F-4D97-AF65-F5344CB8AC3E}">
        <p14:creationId xmlns:p14="http://schemas.microsoft.com/office/powerpoint/2010/main" val="161064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353AAF-3F50-2846-813B-BC869C5F4CC6}"/>
              </a:ext>
            </a:extLst>
          </p:cNvPr>
          <p:cNvSpPr>
            <a:spLocks noGrp="1"/>
          </p:cNvSpPr>
          <p:nvPr>
            <p:ph type="title"/>
          </p:nvPr>
        </p:nvSpPr>
        <p:spPr>
          <a:xfrm>
            <a:off x="1588856" y="635960"/>
            <a:ext cx="4835627" cy="652513"/>
          </a:xfrm>
        </p:spPr>
        <p:txBody>
          <a:bodyPr>
            <a:normAutofit/>
          </a:bodyPr>
          <a:lstStyle/>
          <a:p>
            <a:r>
              <a:rPr lang="en-US" sz="4000" dirty="0"/>
              <a:t>Elon Musk</a:t>
            </a:r>
          </a:p>
        </p:txBody>
      </p:sp>
      <p:sp>
        <p:nvSpPr>
          <p:cNvPr id="3" name="Content Placeholder 2">
            <a:extLst>
              <a:ext uri="{FF2B5EF4-FFF2-40B4-BE49-F238E27FC236}">
                <a16:creationId xmlns:a16="http://schemas.microsoft.com/office/drawing/2014/main" xmlns="" id="{8F32F8DD-9EEE-FF46-8F1E-E0625EC0C0D7}"/>
              </a:ext>
            </a:extLst>
          </p:cNvPr>
          <p:cNvSpPr>
            <a:spLocks noGrp="1"/>
          </p:cNvSpPr>
          <p:nvPr>
            <p:ph idx="1"/>
          </p:nvPr>
        </p:nvSpPr>
        <p:spPr>
          <a:xfrm>
            <a:off x="388988" y="1752504"/>
            <a:ext cx="5208288" cy="4845753"/>
          </a:xfrm>
        </p:spPr>
        <p:txBody>
          <a:bodyPr>
            <a:normAutofit fontScale="62500" lnSpcReduction="20000"/>
          </a:bodyPr>
          <a:lstStyle/>
          <a:p>
            <a:pPr>
              <a:lnSpc>
                <a:spcPct val="160000"/>
              </a:lnSpc>
            </a:pPr>
            <a:r>
              <a:rPr lang="en-US" dirty="0"/>
              <a:t>Born  June 1971</a:t>
            </a:r>
          </a:p>
          <a:p>
            <a:pPr>
              <a:lnSpc>
                <a:spcPct val="160000"/>
              </a:lnSpc>
            </a:pPr>
            <a:r>
              <a:rPr lang="en-GB" dirty="0"/>
              <a:t>South African, Canadian, and U.S. citizenship</a:t>
            </a:r>
            <a:endParaRPr lang="en-US" dirty="0"/>
          </a:p>
          <a:p>
            <a:pPr>
              <a:lnSpc>
                <a:spcPct val="160000"/>
              </a:lnSpc>
            </a:pPr>
            <a:r>
              <a:rPr lang="en-US" dirty="0"/>
              <a:t>Co-founder of </a:t>
            </a:r>
            <a:r>
              <a:rPr lang="en-US" i="1" dirty="0">
                <a:solidFill>
                  <a:schemeClr val="accent5">
                    <a:lumMod val="60000"/>
                    <a:lumOff val="40000"/>
                  </a:schemeClr>
                </a:solidFill>
              </a:rPr>
              <a:t>PayPal</a:t>
            </a:r>
          </a:p>
          <a:p>
            <a:pPr lvl="1">
              <a:lnSpc>
                <a:spcPct val="160000"/>
              </a:lnSpc>
            </a:pPr>
            <a:r>
              <a:rPr lang="en-US" dirty="0"/>
              <a:t>Bought by </a:t>
            </a:r>
            <a:r>
              <a:rPr lang="en-US" i="1" dirty="0">
                <a:solidFill>
                  <a:srgbClr val="9DC3E6"/>
                </a:solidFill>
              </a:rPr>
              <a:t>eBay</a:t>
            </a:r>
            <a:r>
              <a:rPr lang="en-US" dirty="0"/>
              <a:t> for $1.5 billion in 2002</a:t>
            </a:r>
          </a:p>
          <a:p>
            <a:pPr>
              <a:lnSpc>
                <a:spcPct val="160000"/>
              </a:lnSpc>
            </a:pPr>
            <a:r>
              <a:rPr lang="en-US" dirty="0"/>
              <a:t>Net worth $19.4 billion (estimated 2019)</a:t>
            </a:r>
          </a:p>
          <a:p>
            <a:pPr>
              <a:lnSpc>
                <a:spcPct val="160000"/>
              </a:lnSpc>
            </a:pPr>
            <a:r>
              <a:rPr lang="en-US" dirty="0"/>
              <a:t>Companies:</a:t>
            </a:r>
          </a:p>
          <a:p>
            <a:pPr lvl="1">
              <a:lnSpc>
                <a:spcPct val="160000"/>
              </a:lnSpc>
            </a:pPr>
            <a:r>
              <a:rPr lang="en-US" dirty="0">
                <a:solidFill>
                  <a:srgbClr val="9DC3E6"/>
                </a:solidFill>
              </a:rPr>
              <a:t>Space X </a:t>
            </a:r>
            <a:r>
              <a:rPr lang="en-US" dirty="0"/>
              <a:t>– founder, CEO and chief designer</a:t>
            </a:r>
          </a:p>
          <a:p>
            <a:pPr lvl="1">
              <a:lnSpc>
                <a:spcPct val="160000"/>
              </a:lnSpc>
            </a:pPr>
            <a:r>
              <a:rPr lang="en-US" dirty="0">
                <a:solidFill>
                  <a:srgbClr val="9DC3E6"/>
                </a:solidFill>
              </a:rPr>
              <a:t>Tesla</a:t>
            </a:r>
            <a:r>
              <a:rPr lang="en-US" dirty="0"/>
              <a:t> – co founder, CEO and product architect</a:t>
            </a:r>
          </a:p>
          <a:p>
            <a:pPr lvl="1">
              <a:lnSpc>
                <a:spcPct val="160000"/>
              </a:lnSpc>
            </a:pPr>
            <a:r>
              <a:rPr lang="en-US" dirty="0" err="1">
                <a:solidFill>
                  <a:srgbClr val="9DC3E6"/>
                </a:solidFill>
              </a:rPr>
              <a:t>Neuralink</a:t>
            </a:r>
            <a:r>
              <a:rPr lang="en-US" dirty="0">
                <a:solidFill>
                  <a:schemeClr val="accent2">
                    <a:lumMod val="75000"/>
                  </a:schemeClr>
                </a:solidFill>
              </a:rPr>
              <a:t> </a:t>
            </a:r>
            <a:r>
              <a:rPr lang="en-US" dirty="0"/>
              <a:t>– founder</a:t>
            </a:r>
          </a:p>
          <a:p>
            <a:pPr lvl="1">
              <a:lnSpc>
                <a:spcPct val="160000"/>
              </a:lnSpc>
            </a:pPr>
            <a:r>
              <a:rPr lang="en-US" dirty="0">
                <a:solidFill>
                  <a:srgbClr val="9DC3E6"/>
                </a:solidFill>
              </a:rPr>
              <a:t>The Boring Company </a:t>
            </a:r>
            <a:r>
              <a:rPr lang="en-US" dirty="0"/>
              <a:t>– founder</a:t>
            </a:r>
          </a:p>
          <a:p>
            <a:pPr lvl="1">
              <a:lnSpc>
                <a:spcPct val="160000"/>
              </a:lnSpc>
            </a:pPr>
            <a:r>
              <a:rPr lang="en-US" dirty="0" err="1">
                <a:solidFill>
                  <a:srgbClr val="9DC3E6"/>
                </a:solidFill>
              </a:rPr>
              <a:t>OpenAI</a:t>
            </a:r>
            <a:r>
              <a:rPr lang="en-US" dirty="0"/>
              <a:t> – co founder and co chairman</a:t>
            </a:r>
          </a:p>
          <a:p>
            <a:endParaRPr lang="en-US" dirty="0"/>
          </a:p>
        </p:txBody>
      </p:sp>
      <p:sp>
        <p:nvSpPr>
          <p:cNvPr id="5" name="TextBox 4">
            <a:extLst>
              <a:ext uri="{FF2B5EF4-FFF2-40B4-BE49-F238E27FC236}">
                <a16:creationId xmlns:a16="http://schemas.microsoft.com/office/drawing/2014/main" xmlns="" id="{0D85584D-9CE0-E047-AE30-42167C33B612}"/>
              </a:ext>
            </a:extLst>
          </p:cNvPr>
          <p:cNvSpPr txBox="1"/>
          <p:nvPr/>
        </p:nvSpPr>
        <p:spPr>
          <a:xfrm>
            <a:off x="6191411" y="5125379"/>
            <a:ext cx="1892009" cy="461665"/>
          </a:xfrm>
          <a:prstGeom prst="rect">
            <a:avLst/>
          </a:prstGeom>
          <a:noFill/>
        </p:spPr>
        <p:txBody>
          <a:bodyPr wrap="square" rtlCol="0">
            <a:spAutoFit/>
          </a:bodyPr>
          <a:lstStyle/>
          <a:p>
            <a:r>
              <a:rPr lang="en-US" sz="1200" dirty="0"/>
              <a:t>Image credit: </a:t>
            </a:r>
            <a:r>
              <a:rPr lang="en-GB" sz="1200" dirty="0"/>
              <a:t>Duncan Hull via </a:t>
            </a:r>
            <a:r>
              <a:rPr lang="en-GB" sz="1200" dirty="0">
                <a:hlinkClick r:id="rId2"/>
              </a:rPr>
              <a:t>CC 4.0</a:t>
            </a:r>
            <a:endParaRPr lang="en-US" sz="1200" dirty="0"/>
          </a:p>
        </p:txBody>
      </p:sp>
      <p:sp>
        <p:nvSpPr>
          <p:cNvPr id="6" name="TextBox 5">
            <a:extLst>
              <a:ext uri="{FF2B5EF4-FFF2-40B4-BE49-F238E27FC236}">
                <a16:creationId xmlns:a16="http://schemas.microsoft.com/office/drawing/2014/main" xmlns="" id="{550A4432-EE50-EE4B-B079-AA441D038B09}"/>
              </a:ext>
            </a:extLst>
          </p:cNvPr>
          <p:cNvSpPr txBox="1"/>
          <p:nvPr/>
        </p:nvSpPr>
        <p:spPr>
          <a:xfrm>
            <a:off x="6981124" y="4350297"/>
            <a:ext cx="1494065" cy="646331"/>
          </a:xfrm>
          <a:prstGeom prst="rect">
            <a:avLst/>
          </a:prstGeom>
          <a:noFill/>
        </p:spPr>
        <p:txBody>
          <a:bodyPr wrap="square" rtlCol="0">
            <a:spAutoFit/>
          </a:bodyPr>
          <a:lstStyle/>
          <a:p>
            <a:r>
              <a:rPr lang="en-US" dirty="0"/>
              <a:t>Elon Musk in 2018</a:t>
            </a:r>
          </a:p>
        </p:txBody>
      </p:sp>
      <p:pic>
        <p:nvPicPr>
          <p:cNvPr id="7" name="Picture 6">
            <a:extLst>
              <a:ext uri="{FF2B5EF4-FFF2-40B4-BE49-F238E27FC236}">
                <a16:creationId xmlns:a16="http://schemas.microsoft.com/office/drawing/2014/main" xmlns="" id="{92829B7C-43D9-6149-91D6-7CFD36694426}"/>
              </a:ext>
            </a:extLst>
          </p:cNvPr>
          <p:cNvPicPr>
            <a:picLocks noChangeAspect="1"/>
          </p:cNvPicPr>
          <p:nvPr/>
        </p:nvPicPr>
        <p:blipFill>
          <a:blip r:embed="rId3"/>
          <a:stretch>
            <a:fillRect/>
          </a:stretch>
        </p:blipFill>
        <p:spPr>
          <a:xfrm>
            <a:off x="5663601" y="1044060"/>
            <a:ext cx="2635045" cy="395256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32796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993765F-9D5D-6B43-BF0F-1C33370D0E7C}"/>
              </a:ext>
            </a:extLst>
          </p:cNvPr>
          <p:cNvSpPr txBox="1"/>
          <p:nvPr/>
        </p:nvSpPr>
        <p:spPr>
          <a:xfrm>
            <a:off x="793273" y="2241080"/>
            <a:ext cx="3152193" cy="1384995"/>
          </a:xfrm>
          <a:prstGeom prst="rect">
            <a:avLst/>
          </a:prstGeom>
          <a:noFill/>
        </p:spPr>
        <p:txBody>
          <a:bodyPr wrap="square" rtlCol="0">
            <a:spAutoFit/>
          </a:bodyPr>
          <a:lstStyle/>
          <a:p>
            <a:r>
              <a:rPr lang="en-US" sz="2800" dirty="0"/>
              <a:t>Will SpaceX get the first humans to Mars?</a:t>
            </a:r>
          </a:p>
        </p:txBody>
      </p:sp>
      <p:sp>
        <p:nvSpPr>
          <p:cNvPr id="4" name="TextBox 3">
            <a:extLst>
              <a:ext uri="{FF2B5EF4-FFF2-40B4-BE49-F238E27FC236}">
                <a16:creationId xmlns:a16="http://schemas.microsoft.com/office/drawing/2014/main" xmlns="" id="{1C12E109-37E4-7A47-AC19-859B9D2CF705}"/>
              </a:ext>
            </a:extLst>
          </p:cNvPr>
          <p:cNvSpPr txBox="1"/>
          <p:nvPr/>
        </p:nvSpPr>
        <p:spPr>
          <a:xfrm>
            <a:off x="5429777" y="5298501"/>
            <a:ext cx="2901421" cy="276999"/>
          </a:xfrm>
          <a:prstGeom prst="rect">
            <a:avLst/>
          </a:prstGeom>
          <a:noFill/>
        </p:spPr>
        <p:txBody>
          <a:bodyPr wrap="square" rtlCol="0">
            <a:spAutoFit/>
          </a:bodyPr>
          <a:lstStyle/>
          <a:p>
            <a:pPr algn="ctr"/>
            <a:r>
              <a:rPr lang="en-US" sz="1200" dirty="0"/>
              <a:t>Elon Musk at the SpaceX control center</a:t>
            </a:r>
          </a:p>
        </p:txBody>
      </p:sp>
      <p:pic>
        <p:nvPicPr>
          <p:cNvPr id="5" name="Picture 4">
            <a:extLst>
              <a:ext uri="{FF2B5EF4-FFF2-40B4-BE49-F238E27FC236}">
                <a16:creationId xmlns:a16="http://schemas.microsoft.com/office/drawing/2014/main" xmlns="" id="{97460B0A-4334-8A49-B3CD-FED9F0A75E66}"/>
              </a:ext>
            </a:extLst>
          </p:cNvPr>
          <p:cNvPicPr>
            <a:picLocks noChangeAspect="1"/>
          </p:cNvPicPr>
          <p:nvPr/>
        </p:nvPicPr>
        <p:blipFill>
          <a:blip r:embed="rId2"/>
          <a:stretch>
            <a:fillRect/>
          </a:stretch>
        </p:blipFill>
        <p:spPr>
          <a:xfrm>
            <a:off x="4553018" y="1778001"/>
            <a:ext cx="4310216" cy="3333234"/>
          </a:xfrm>
          <a:prstGeom prst="rect">
            <a:avLst/>
          </a:prstGeom>
        </p:spPr>
      </p:pic>
    </p:spTree>
    <p:extLst>
      <p:ext uri="{BB962C8B-B14F-4D97-AF65-F5344CB8AC3E}">
        <p14:creationId xmlns:p14="http://schemas.microsoft.com/office/powerpoint/2010/main" val="2536053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8EDC8-D71E-9149-B925-A17A079DFAF4}"/>
              </a:ext>
            </a:extLst>
          </p:cNvPr>
          <p:cNvSpPr>
            <a:spLocks noGrp="1"/>
          </p:cNvSpPr>
          <p:nvPr>
            <p:ph type="title"/>
          </p:nvPr>
        </p:nvSpPr>
        <p:spPr>
          <a:xfrm>
            <a:off x="1559380" y="678542"/>
            <a:ext cx="2351315" cy="810532"/>
          </a:xfrm>
        </p:spPr>
        <p:txBody>
          <a:bodyPr/>
          <a:lstStyle/>
          <a:p>
            <a:r>
              <a:rPr lang="en-US" dirty="0"/>
              <a:t>SpaceX</a:t>
            </a:r>
          </a:p>
        </p:txBody>
      </p:sp>
      <p:sp>
        <p:nvSpPr>
          <p:cNvPr id="3" name="Content Placeholder 2">
            <a:extLst>
              <a:ext uri="{FF2B5EF4-FFF2-40B4-BE49-F238E27FC236}">
                <a16:creationId xmlns:a16="http://schemas.microsoft.com/office/drawing/2014/main" xmlns="" id="{4FB6A9A7-531F-9248-9D28-EDB4D3D02F7E}"/>
              </a:ext>
            </a:extLst>
          </p:cNvPr>
          <p:cNvSpPr>
            <a:spLocks noGrp="1"/>
          </p:cNvSpPr>
          <p:nvPr>
            <p:ph idx="1"/>
          </p:nvPr>
        </p:nvSpPr>
        <p:spPr>
          <a:xfrm>
            <a:off x="151091" y="1489549"/>
            <a:ext cx="4027637" cy="5001005"/>
          </a:xfrm>
        </p:spPr>
        <p:txBody>
          <a:bodyPr>
            <a:normAutofit fontScale="55000" lnSpcReduction="20000"/>
          </a:bodyPr>
          <a:lstStyle/>
          <a:p>
            <a:pPr>
              <a:lnSpc>
                <a:spcPct val="160000"/>
              </a:lnSpc>
            </a:pPr>
            <a:r>
              <a:rPr lang="en-US" dirty="0"/>
              <a:t>Company mission statement:</a:t>
            </a:r>
          </a:p>
          <a:p>
            <a:pPr lvl="1">
              <a:lnSpc>
                <a:spcPct val="160000"/>
              </a:lnSpc>
            </a:pPr>
            <a:r>
              <a:rPr lang="en-GB" i="1" dirty="0"/>
              <a:t>To enable the space flight capabilities necessary to make human life multiplanetary - or more specifically enable a self-sustaining human civilization on Mars.</a:t>
            </a:r>
            <a:endParaRPr lang="en-GB" dirty="0"/>
          </a:p>
          <a:p>
            <a:pPr>
              <a:lnSpc>
                <a:spcPct val="160000"/>
              </a:lnSpc>
            </a:pPr>
            <a:r>
              <a:rPr lang="en-US" dirty="0"/>
              <a:t>On the job application documents:</a:t>
            </a:r>
          </a:p>
          <a:p>
            <a:pPr lvl="1">
              <a:lnSpc>
                <a:spcPct val="160000"/>
              </a:lnSpc>
            </a:pPr>
            <a:r>
              <a:rPr lang="en-GB" i="1" dirty="0"/>
              <a:t>SpaceX was founded under the belief that a future where humanity is out exploring the stars is fundamentally more exciting than one where we are not. Today SpaceX is actively developing the technologies to make this possible, with the ultimate goal of enabling human life on Mars.</a:t>
            </a:r>
            <a:r>
              <a:rPr lang="en-GB" dirty="0"/>
              <a:t> </a:t>
            </a:r>
            <a:endParaRPr lang="en-US" dirty="0"/>
          </a:p>
        </p:txBody>
      </p:sp>
      <p:sp>
        <p:nvSpPr>
          <p:cNvPr id="5" name="TextBox 4">
            <a:extLst>
              <a:ext uri="{FF2B5EF4-FFF2-40B4-BE49-F238E27FC236}">
                <a16:creationId xmlns:a16="http://schemas.microsoft.com/office/drawing/2014/main" xmlns="" id="{9E94FCF2-3F07-0944-A889-6FC385EF1C4D}"/>
              </a:ext>
            </a:extLst>
          </p:cNvPr>
          <p:cNvSpPr txBox="1"/>
          <p:nvPr/>
        </p:nvSpPr>
        <p:spPr>
          <a:xfrm>
            <a:off x="6024841" y="5246920"/>
            <a:ext cx="2163938" cy="461665"/>
          </a:xfrm>
          <a:prstGeom prst="rect">
            <a:avLst/>
          </a:prstGeom>
          <a:noFill/>
        </p:spPr>
        <p:txBody>
          <a:bodyPr wrap="square" rtlCol="0">
            <a:spAutoFit/>
          </a:bodyPr>
          <a:lstStyle/>
          <a:p>
            <a:pPr algn="ctr"/>
            <a:r>
              <a:rPr lang="en-US" sz="1200" dirty="0"/>
              <a:t>SpaceX company headquarters California</a:t>
            </a:r>
          </a:p>
        </p:txBody>
      </p:sp>
      <p:pic>
        <p:nvPicPr>
          <p:cNvPr id="6" name="Picture 5">
            <a:extLst>
              <a:ext uri="{FF2B5EF4-FFF2-40B4-BE49-F238E27FC236}">
                <a16:creationId xmlns:a16="http://schemas.microsoft.com/office/drawing/2014/main" xmlns="" id="{46524547-5E68-0E40-90D4-B33DD43979B2}"/>
              </a:ext>
            </a:extLst>
          </p:cNvPr>
          <p:cNvPicPr>
            <a:picLocks noChangeAspect="1"/>
          </p:cNvPicPr>
          <p:nvPr/>
        </p:nvPicPr>
        <p:blipFill>
          <a:blip r:embed="rId2"/>
          <a:stretch>
            <a:fillRect/>
          </a:stretch>
        </p:blipFill>
        <p:spPr>
          <a:xfrm>
            <a:off x="4178728" y="1489549"/>
            <a:ext cx="4747819" cy="3167193"/>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2278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ADDBA0-22BB-B440-B178-52FA1B36FFFC}"/>
              </a:ext>
            </a:extLst>
          </p:cNvPr>
          <p:cNvSpPr>
            <a:spLocks noGrp="1"/>
          </p:cNvSpPr>
          <p:nvPr>
            <p:ph type="title"/>
          </p:nvPr>
        </p:nvSpPr>
        <p:spPr>
          <a:xfrm>
            <a:off x="1490421" y="629266"/>
            <a:ext cx="2738600" cy="731448"/>
          </a:xfrm>
        </p:spPr>
        <p:txBody>
          <a:bodyPr>
            <a:normAutofit/>
          </a:bodyPr>
          <a:lstStyle/>
          <a:p>
            <a:r>
              <a:rPr lang="en-US" dirty="0"/>
              <a:t>SpaceX</a:t>
            </a:r>
          </a:p>
        </p:txBody>
      </p:sp>
      <p:sp>
        <p:nvSpPr>
          <p:cNvPr id="3" name="Content Placeholder 2">
            <a:extLst>
              <a:ext uri="{FF2B5EF4-FFF2-40B4-BE49-F238E27FC236}">
                <a16:creationId xmlns:a16="http://schemas.microsoft.com/office/drawing/2014/main" xmlns="" id="{A0653C80-EA4B-784A-A7A4-38F053639BEE}"/>
              </a:ext>
            </a:extLst>
          </p:cNvPr>
          <p:cNvSpPr>
            <a:spLocks noGrp="1"/>
          </p:cNvSpPr>
          <p:nvPr>
            <p:ph idx="1"/>
          </p:nvPr>
        </p:nvSpPr>
        <p:spPr>
          <a:xfrm>
            <a:off x="4567869" y="1807824"/>
            <a:ext cx="4689461" cy="4169301"/>
          </a:xfrm>
        </p:spPr>
        <p:txBody>
          <a:bodyPr>
            <a:normAutofit/>
          </a:bodyPr>
          <a:lstStyle/>
          <a:p>
            <a:r>
              <a:rPr lang="en-US" sz="2400" dirty="0"/>
              <a:t>Developing </a:t>
            </a:r>
            <a:r>
              <a:rPr lang="en-US" sz="2400" dirty="0">
                <a:solidFill>
                  <a:srgbClr val="9DC3E6"/>
                </a:solidFill>
              </a:rPr>
              <a:t>launch capabilities</a:t>
            </a:r>
          </a:p>
          <a:p>
            <a:r>
              <a:rPr lang="en-US" sz="2400" dirty="0"/>
              <a:t>Place </a:t>
            </a:r>
            <a:r>
              <a:rPr lang="en-US" sz="2400" dirty="0">
                <a:solidFill>
                  <a:srgbClr val="9DC3E6"/>
                </a:solidFill>
              </a:rPr>
              <a:t>satellites</a:t>
            </a:r>
            <a:r>
              <a:rPr lang="en-US" sz="2400" dirty="0"/>
              <a:t> in orbit for </a:t>
            </a:r>
            <a:r>
              <a:rPr lang="en-US" sz="2400" dirty="0">
                <a:solidFill>
                  <a:srgbClr val="9DC3E6"/>
                </a:solidFill>
              </a:rPr>
              <a:t>other companies</a:t>
            </a:r>
          </a:p>
          <a:p>
            <a:r>
              <a:rPr lang="en-US" sz="2400" dirty="0"/>
              <a:t>Send </a:t>
            </a:r>
            <a:r>
              <a:rPr lang="en-US" sz="2400" dirty="0">
                <a:solidFill>
                  <a:srgbClr val="9DC3E6"/>
                </a:solidFill>
              </a:rPr>
              <a:t>supplies</a:t>
            </a:r>
            <a:r>
              <a:rPr lang="en-US" sz="2400" dirty="0"/>
              <a:t> to the </a:t>
            </a:r>
            <a:r>
              <a:rPr lang="en-US" sz="2400" dirty="0">
                <a:solidFill>
                  <a:srgbClr val="9DC3E6"/>
                </a:solidFill>
              </a:rPr>
              <a:t>International Space Station</a:t>
            </a:r>
          </a:p>
          <a:p>
            <a:r>
              <a:rPr lang="en-US" sz="2400" dirty="0"/>
              <a:t>Developed the </a:t>
            </a:r>
            <a:r>
              <a:rPr lang="en-US" sz="2400" dirty="0">
                <a:solidFill>
                  <a:srgbClr val="9DC3E6"/>
                </a:solidFill>
              </a:rPr>
              <a:t>Dragon crew capsule</a:t>
            </a:r>
          </a:p>
          <a:p>
            <a:pPr lvl="1"/>
            <a:r>
              <a:rPr lang="en-US" dirty="0"/>
              <a:t>Delivering </a:t>
            </a:r>
            <a:r>
              <a:rPr lang="en-US" dirty="0">
                <a:solidFill>
                  <a:srgbClr val="9DC3E6"/>
                </a:solidFill>
              </a:rPr>
              <a:t>crew</a:t>
            </a:r>
            <a:r>
              <a:rPr lang="en-US" dirty="0"/>
              <a:t> to the </a:t>
            </a:r>
            <a:r>
              <a:rPr lang="en-US" dirty="0">
                <a:solidFill>
                  <a:srgbClr val="9DC3E6"/>
                </a:solidFill>
              </a:rPr>
              <a:t>ISS</a:t>
            </a:r>
          </a:p>
          <a:p>
            <a:r>
              <a:rPr lang="en-US" sz="2400" dirty="0"/>
              <a:t>Steadily </a:t>
            </a:r>
            <a:r>
              <a:rPr lang="en-US" sz="2400" dirty="0">
                <a:solidFill>
                  <a:srgbClr val="9DC3E6"/>
                </a:solidFill>
              </a:rPr>
              <a:t>developing</a:t>
            </a:r>
            <a:r>
              <a:rPr lang="en-US" sz="2400" dirty="0"/>
              <a:t> the </a:t>
            </a:r>
            <a:r>
              <a:rPr lang="en-US" sz="2400" dirty="0">
                <a:solidFill>
                  <a:srgbClr val="9DC3E6"/>
                </a:solidFill>
              </a:rPr>
              <a:t>capability</a:t>
            </a:r>
            <a:r>
              <a:rPr lang="en-US" sz="2400" dirty="0"/>
              <a:t> to go to the </a:t>
            </a:r>
            <a:r>
              <a:rPr lang="en-US" sz="2400" dirty="0">
                <a:solidFill>
                  <a:srgbClr val="9DC3E6"/>
                </a:solidFill>
              </a:rPr>
              <a:t>Moon / Mars</a:t>
            </a:r>
          </a:p>
          <a:p>
            <a:endParaRPr lang="en-US" sz="1800" dirty="0"/>
          </a:p>
        </p:txBody>
      </p:sp>
      <p:sp>
        <p:nvSpPr>
          <p:cNvPr id="5" name="TextBox 4">
            <a:extLst>
              <a:ext uri="{FF2B5EF4-FFF2-40B4-BE49-F238E27FC236}">
                <a16:creationId xmlns:a16="http://schemas.microsoft.com/office/drawing/2014/main" xmlns="" id="{5FA92C5C-B0B6-DD47-85E8-09AA7E03036C}"/>
              </a:ext>
            </a:extLst>
          </p:cNvPr>
          <p:cNvSpPr txBox="1"/>
          <p:nvPr/>
        </p:nvSpPr>
        <p:spPr>
          <a:xfrm>
            <a:off x="235680" y="5783032"/>
            <a:ext cx="3612062" cy="276999"/>
          </a:xfrm>
          <a:prstGeom prst="rect">
            <a:avLst/>
          </a:prstGeom>
          <a:noFill/>
        </p:spPr>
        <p:txBody>
          <a:bodyPr wrap="none" rtlCol="0">
            <a:spAutoFit/>
          </a:bodyPr>
          <a:lstStyle/>
          <a:p>
            <a:r>
              <a:rPr lang="en-US" sz="1200" dirty="0"/>
              <a:t>An unmanned Dragon test capsule approaching the ISS</a:t>
            </a:r>
          </a:p>
        </p:txBody>
      </p:sp>
      <p:pic>
        <p:nvPicPr>
          <p:cNvPr id="6" name="Picture 5">
            <a:extLst>
              <a:ext uri="{FF2B5EF4-FFF2-40B4-BE49-F238E27FC236}">
                <a16:creationId xmlns:a16="http://schemas.microsoft.com/office/drawing/2014/main" xmlns="" id="{A92DC854-71AB-0E4B-8282-010F361BA4D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35680" y="1807824"/>
            <a:ext cx="4332189" cy="393358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008008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54ED78-D272-4149-B64B-2FA14245F132}"/>
              </a:ext>
            </a:extLst>
          </p:cNvPr>
          <p:cNvSpPr>
            <a:spLocks noGrp="1"/>
          </p:cNvSpPr>
          <p:nvPr>
            <p:ph type="title"/>
          </p:nvPr>
        </p:nvSpPr>
        <p:spPr>
          <a:xfrm>
            <a:off x="1556800" y="697921"/>
            <a:ext cx="4233183" cy="549275"/>
          </a:xfrm>
        </p:spPr>
        <p:txBody>
          <a:bodyPr>
            <a:normAutofit fontScale="90000"/>
          </a:bodyPr>
          <a:lstStyle/>
          <a:p>
            <a:r>
              <a:rPr lang="en-US" dirty="0"/>
              <a:t>Falcon Heavy</a:t>
            </a:r>
          </a:p>
        </p:txBody>
      </p:sp>
      <p:sp>
        <p:nvSpPr>
          <p:cNvPr id="3" name="Content Placeholder 2">
            <a:extLst>
              <a:ext uri="{FF2B5EF4-FFF2-40B4-BE49-F238E27FC236}">
                <a16:creationId xmlns:a16="http://schemas.microsoft.com/office/drawing/2014/main" xmlns="" id="{5DC72AA7-ADB1-EF4D-A84B-A9596375D0A4}"/>
              </a:ext>
            </a:extLst>
          </p:cNvPr>
          <p:cNvSpPr>
            <a:spLocks noGrp="1"/>
          </p:cNvSpPr>
          <p:nvPr>
            <p:ph idx="1"/>
          </p:nvPr>
        </p:nvSpPr>
        <p:spPr>
          <a:xfrm>
            <a:off x="195779" y="1392660"/>
            <a:ext cx="6203966" cy="5195660"/>
          </a:xfrm>
        </p:spPr>
        <p:txBody>
          <a:bodyPr>
            <a:normAutofit fontScale="92500"/>
          </a:bodyPr>
          <a:lstStyle/>
          <a:p>
            <a:pPr>
              <a:lnSpc>
                <a:spcPct val="150000"/>
              </a:lnSpc>
            </a:pPr>
            <a:r>
              <a:rPr lang="en-US" sz="2400" dirty="0">
                <a:solidFill>
                  <a:srgbClr val="9DC3E6"/>
                </a:solidFill>
              </a:rPr>
              <a:t>Highest payload capacity </a:t>
            </a:r>
            <a:r>
              <a:rPr lang="en-US" sz="2400" dirty="0"/>
              <a:t>rocket currently in </a:t>
            </a:r>
            <a:r>
              <a:rPr lang="en-US" sz="2400" dirty="0">
                <a:solidFill>
                  <a:srgbClr val="9DC3E6"/>
                </a:solidFill>
              </a:rPr>
              <a:t>service</a:t>
            </a:r>
          </a:p>
          <a:p>
            <a:pPr>
              <a:lnSpc>
                <a:spcPct val="150000"/>
              </a:lnSpc>
            </a:pPr>
            <a:r>
              <a:rPr lang="en-US" sz="2400" dirty="0"/>
              <a:t>Designed and developed by </a:t>
            </a:r>
            <a:r>
              <a:rPr lang="en-US" sz="2400" dirty="0">
                <a:solidFill>
                  <a:srgbClr val="9DC3E6"/>
                </a:solidFill>
              </a:rPr>
              <a:t>SpaceX</a:t>
            </a:r>
          </a:p>
          <a:p>
            <a:pPr>
              <a:lnSpc>
                <a:spcPct val="150000"/>
              </a:lnSpc>
            </a:pPr>
            <a:r>
              <a:rPr lang="en-US" sz="2400" dirty="0"/>
              <a:t>Second only behind the </a:t>
            </a:r>
            <a:r>
              <a:rPr lang="en-US" sz="2400" dirty="0">
                <a:solidFill>
                  <a:srgbClr val="9DC3E6"/>
                </a:solidFill>
              </a:rPr>
              <a:t>Saturn V Moon Rocket</a:t>
            </a:r>
          </a:p>
          <a:p>
            <a:pPr>
              <a:lnSpc>
                <a:spcPct val="150000"/>
              </a:lnSpc>
            </a:pPr>
            <a:r>
              <a:rPr lang="en-US" sz="2400" dirty="0"/>
              <a:t>Can lift </a:t>
            </a:r>
            <a:r>
              <a:rPr lang="en-US" sz="2400" dirty="0">
                <a:solidFill>
                  <a:srgbClr val="9DC3E6"/>
                </a:solidFill>
              </a:rPr>
              <a:t>64 </a:t>
            </a:r>
            <a:r>
              <a:rPr lang="en-US" sz="2400" dirty="0" err="1">
                <a:solidFill>
                  <a:srgbClr val="9DC3E6"/>
                </a:solidFill>
              </a:rPr>
              <a:t>tonnes</a:t>
            </a:r>
            <a:r>
              <a:rPr lang="en-US" sz="2400" dirty="0">
                <a:solidFill>
                  <a:srgbClr val="9DC3E6"/>
                </a:solidFill>
              </a:rPr>
              <a:t> </a:t>
            </a:r>
            <a:r>
              <a:rPr lang="en-US" sz="2400" dirty="0"/>
              <a:t>to low </a:t>
            </a:r>
            <a:r>
              <a:rPr lang="en-US" sz="2400" dirty="0">
                <a:solidFill>
                  <a:srgbClr val="9DC3E6"/>
                </a:solidFill>
              </a:rPr>
              <a:t>Earth orbit</a:t>
            </a:r>
          </a:p>
          <a:p>
            <a:pPr>
              <a:lnSpc>
                <a:spcPct val="150000"/>
              </a:lnSpc>
            </a:pPr>
            <a:r>
              <a:rPr lang="en-US" sz="2400" dirty="0"/>
              <a:t>Partially re-usable  (to save costs)</a:t>
            </a:r>
          </a:p>
          <a:p>
            <a:pPr lvl="1">
              <a:lnSpc>
                <a:spcPct val="150000"/>
              </a:lnSpc>
            </a:pPr>
            <a:r>
              <a:rPr lang="en-US" dirty="0">
                <a:solidFill>
                  <a:srgbClr val="9DC3E6"/>
                </a:solidFill>
              </a:rPr>
              <a:t>Core stage</a:t>
            </a:r>
            <a:r>
              <a:rPr lang="en-US" dirty="0">
                <a:solidFill>
                  <a:srgbClr val="FFAC3C"/>
                </a:solidFill>
              </a:rPr>
              <a:t> </a:t>
            </a:r>
            <a:r>
              <a:rPr lang="en-US" dirty="0"/>
              <a:t>– lands under power</a:t>
            </a:r>
          </a:p>
          <a:p>
            <a:pPr lvl="1">
              <a:lnSpc>
                <a:spcPct val="150000"/>
              </a:lnSpc>
            </a:pPr>
            <a:r>
              <a:rPr lang="en-US" dirty="0">
                <a:solidFill>
                  <a:srgbClr val="9DC3E6"/>
                </a:solidFill>
              </a:rPr>
              <a:t>Side boosters </a:t>
            </a:r>
            <a:r>
              <a:rPr lang="en-US" dirty="0"/>
              <a:t>– land under power</a:t>
            </a:r>
          </a:p>
          <a:p>
            <a:pPr lvl="1">
              <a:lnSpc>
                <a:spcPct val="150000"/>
              </a:lnSpc>
            </a:pPr>
            <a:r>
              <a:rPr lang="en-US" dirty="0">
                <a:solidFill>
                  <a:srgbClr val="9DC3E6"/>
                </a:solidFill>
              </a:rPr>
              <a:t>Second stage and payload </a:t>
            </a:r>
            <a:r>
              <a:rPr lang="en-US" dirty="0"/>
              <a:t>– to orbit</a:t>
            </a:r>
          </a:p>
        </p:txBody>
      </p:sp>
      <p:sp>
        <p:nvSpPr>
          <p:cNvPr id="5" name="TextBox 4">
            <a:extLst>
              <a:ext uri="{FF2B5EF4-FFF2-40B4-BE49-F238E27FC236}">
                <a16:creationId xmlns:a16="http://schemas.microsoft.com/office/drawing/2014/main" xmlns="" id="{F97D5476-69F7-C945-B0F6-A4D3B37753E9}"/>
              </a:ext>
            </a:extLst>
          </p:cNvPr>
          <p:cNvSpPr txBox="1"/>
          <p:nvPr/>
        </p:nvSpPr>
        <p:spPr>
          <a:xfrm>
            <a:off x="6571360" y="5493741"/>
            <a:ext cx="2270564" cy="646331"/>
          </a:xfrm>
          <a:prstGeom prst="rect">
            <a:avLst/>
          </a:prstGeom>
          <a:noFill/>
        </p:spPr>
        <p:txBody>
          <a:bodyPr wrap="square" rtlCol="0">
            <a:spAutoFit/>
          </a:bodyPr>
          <a:lstStyle/>
          <a:p>
            <a:pPr algn="ctr"/>
            <a:r>
              <a:rPr lang="en-GB" sz="1200" dirty="0"/>
              <a:t>Falcon Heavy Rocket on Launch Pad 39-A in Cape Canaveral, Florida</a:t>
            </a:r>
            <a:endParaRPr lang="en-US" sz="1200" dirty="0"/>
          </a:p>
        </p:txBody>
      </p:sp>
      <p:pic>
        <p:nvPicPr>
          <p:cNvPr id="6" name="Picture 5">
            <a:extLst>
              <a:ext uri="{FF2B5EF4-FFF2-40B4-BE49-F238E27FC236}">
                <a16:creationId xmlns:a16="http://schemas.microsoft.com/office/drawing/2014/main" xmlns="" id="{9A1FD186-BE37-D642-8A63-97185A1C634E}"/>
              </a:ext>
            </a:extLst>
          </p:cNvPr>
          <p:cNvPicPr>
            <a:picLocks noChangeAspect="1"/>
          </p:cNvPicPr>
          <p:nvPr/>
        </p:nvPicPr>
        <p:blipFill>
          <a:blip r:embed="rId2"/>
          <a:stretch>
            <a:fillRect/>
          </a:stretch>
        </p:blipFill>
        <p:spPr>
          <a:xfrm>
            <a:off x="6429399" y="1106612"/>
            <a:ext cx="2578606" cy="4101081"/>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375972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FEF815-C116-5C42-AFCE-C463179B03FB}"/>
              </a:ext>
            </a:extLst>
          </p:cNvPr>
          <p:cNvSpPr>
            <a:spLocks noGrp="1"/>
          </p:cNvSpPr>
          <p:nvPr>
            <p:ph type="title"/>
          </p:nvPr>
        </p:nvSpPr>
        <p:spPr>
          <a:xfrm>
            <a:off x="1488584" y="669585"/>
            <a:ext cx="6394076" cy="723446"/>
          </a:xfrm>
        </p:spPr>
        <p:txBody>
          <a:bodyPr>
            <a:normAutofit/>
          </a:bodyPr>
          <a:lstStyle/>
          <a:p>
            <a:r>
              <a:rPr lang="en-US" sz="4000" dirty="0"/>
              <a:t>Assembly and launch</a:t>
            </a:r>
          </a:p>
        </p:txBody>
      </p:sp>
      <p:sp>
        <p:nvSpPr>
          <p:cNvPr id="5" name="TextBox 4">
            <a:extLst>
              <a:ext uri="{FF2B5EF4-FFF2-40B4-BE49-F238E27FC236}">
                <a16:creationId xmlns:a16="http://schemas.microsoft.com/office/drawing/2014/main" xmlns="" id="{A67C5CB1-18A4-734F-81CF-45DD937EB7E2}"/>
              </a:ext>
            </a:extLst>
          </p:cNvPr>
          <p:cNvSpPr txBox="1"/>
          <p:nvPr/>
        </p:nvSpPr>
        <p:spPr>
          <a:xfrm>
            <a:off x="2014589" y="6075499"/>
            <a:ext cx="1077686" cy="276999"/>
          </a:xfrm>
          <a:prstGeom prst="rect">
            <a:avLst/>
          </a:prstGeom>
          <a:noFill/>
        </p:spPr>
        <p:txBody>
          <a:bodyPr wrap="square" rtlCol="0">
            <a:spAutoFit/>
          </a:bodyPr>
          <a:lstStyle/>
          <a:p>
            <a:r>
              <a:rPr lang="en-US" sz="1200" dirty="0"/>
              <a:t>1min 52sec</a:t>
            </a:r>
          </a:p>
        </p:txBody>
      </p:sp>
      <p:pic>
        <p:nvPicPr>
          <p:cNvPr id="6" name="Online Media 3" descr="Falcon Heavy &amp; Starman">
            <a:hlinkClick r:id="" action="ppaction://media"/>
            <a:extLst>
              <a:ext uri="{FF2B5EF4-FFF2-40B4-BE49-F238E27FC236}">
                <a16:creationId xmlns:a16="http://schemas.microsoft.com/office/drawing/2014/main" xmlns="" id="{4489B934-BF89-1C4A-8842-3B00CFB3580E}"/>
              </a:ext>
            </a:extLst>
          </p:cNvPr>
          <p:cNvPicPr>
            <a:picLocks noRot="1" noChangeAspect="1"/>
          </p:cNvPicPr>
          <p:nvPr>
            <a:quickTimeFile r:link="rId1"/>
          </p:nvPr>
        </p:nvPicPr>
        <p:blipFill>
          <a:blip r:embed="rId3"/>
          <a:stretch>
            <a:fillRect/>
          </a:stretch>
        </p:blipFill>
        <p:spPr>
          <a:xfrm>
            <a:off x="998323" y="1591647"/>
            <a:ext cx="7239000" cy="407193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572780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B5DBDE-F302-CF45-8A23-22872306BA64}"/>
              </a:ext>
            </a:extLst>
          </p:cNvPr>
          <p:cNvSpPr>
            <a:spLocks noGrp="1"/>
          </p:cNvSpPr>
          <p:nvPr>
            <p:ph type="title"/>
          </p:nvPr>
        </p:nvSpPr>
        <p:spPr>
          <a:xfrm>
            <a:off x="1508359" y="574482"/>
            <a:ext cx="3366846" cy="905620"/>
          </a:xfrm>
        </p:spPr>
        <p:txBody>
          <a:bodyPr>
            <a:normAutofit fontScale="90000"/>
          </a:bodyPr>
          <a:lstStyle/>
          <a:p>
            <a:r>
              <a:rPr lang="en-US" dirty="0" err="1"/>
              <a:t>Starman’s</a:t>
            </a:r>
            <a:r>
              <a:rPr lang="en-US" dirty="0"/>
              <a:t> flight</a:t>
            </a:r>
          </a:p>
        </p:txBody>
      </p:sp>
      <p:pic>
        <p:nvPicPr>
          <p:cNvPr id="7" name="Content Placeholder 7" descr="A close up of a logo&#10;&#10;Description automatically generated">
            <a:extLst>
              <a:ext uri="{FF2B5EF4-FFF2-40B4-BE49-F238E27FC236}">
                <a16:creationId xmlns:a16="http://schemas.microsoft.com/office/drawing/2014/main" xmlns="" id="{069A99C4-4988-2447-BEE6-F7C4826EBCF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109574" y="2079264"/>
            <a:ext cx="4101388" cy="3082100"/>
          </a:xfrm>
          <a:prstGeom prst="rect">
            <a:avLst/>
          </a:prstGeom>
        </p:spPr>
        <p:style>
          <a:lnRef idx="2">
            <a:schemeClr val="dk1"/>
          </a:lnRef>
          <a:fillRef idx="1">
            <a:schemeClr val="lt1"/>
          </a:fillRef>
          <a:effectRef idx="0">
            <a:schemeClr val="dk1"/>
          </a:effectRef>
          <a:fontRef idx="minor">
            <a:schemeClr val="dk1"/>
          </a:fontRef>
        </p:style>
      </p:pic>
      <p:pic>
        <p:nvPicPr>
          <p:cNvPr id="10" name="Picture 9">
            <a:extLst>
              <a:ext uri="{FF2B5EF4-FFF2-40B4-BE49-F238E27FC236}">
                <a16:creationId xmlns:a16="http://schemas.microsoft.com/office/drawing/2014/main" xmlns="" id="{092F09AF-94A1-C64D-B9E6-02CE0B81B296}"/>
              </a:ext>
            </a:extLst>
          </p:cNvPr>
          <p:cNvPicPr>
            <a:picLocks noChangeAspect="1"/>
          </p:cNvPicPr>
          <p:nvPr/>
        </p:nvPicPr>
        <p:blipFill>
          <a:blip r:embed="rId3"/>
          <a:stretch>
            <a:fillRect/>
          </a:stretch>
        </p:blipFill>
        <p:spPr>
          <a:xfrm>
            <a:off x="0" y="2079264"/>
            <a:ext cx="5091596" cy="2864023"/>
          </a:xfrm>
          <a:prstGeom prst="rect">
            <a:avLst/>
          </a:prstGeom>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929958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F06C87-2C0F-6F41-A5F6-9547AEF8BFB3}"/>
              </a:ext>
            </a:extLst>
          </p:cNvPr>
          <p:cNvSpPr>
            <a:spLocks noGrp="1"/>
          </p:cNvSpPr>
          <p:nvPr>
            <p:ph type="title"/>
          </p:nvPr>
        </p:nvSpPr>
        <p:spPr>
          <a:xfrm>
            <a:off x="1531888" y="588516"/>
            <a:ext cx="2939143" cy="796472"/>
          </a:xfrm>
        </p:spPr>
        <p:txBody>
          <a:bodyPr>
            <a:normAutofit/>
          </a:bodyPr>
          <a:lstStyle/>
          <a:p>
            <a:r>
              <a:rPr lang="en-US" sz="4000" dirty="0"/>
              <a:t>Super Heavy</a:t>
            </a:r>
          </a:p>
        </p:txBody>
      </p:sp>
      <p:sp>
        <p:nvSpPr>
          <p:cNvPr id="3" name="Content Placeholder 2">
            <a:extLst>
              <a:ext uri="{FF2B5EF4-FFF2-40B4-BE49-F238E27FC236}">
                <a16:creationId xmlns:a16="http://schemas.microsoft.com/office/drawing/2014/main" xmlns="" id="{FA4759B8-A0F9-BA4A-B425-8CF2754AB108}"/>
              </a:ext>
            </a:extLst>
          </p:cNvPr>
          <p:cNvSpPr>
            <a:spLocks noGrp="1"/>
          </p:cNvSpPr>
          <p:nvPr>
            <p:ph idx="1"/>
          </p:nvPr>
        </p:nvSpPr>
        <p:spPr>
          <a:xfrm>
            <a:off x="3592289" y="4421102"/>
            <a:ext cx="5274126" cy="2132098"/>
          </a:xfrm>
        </p:spPr>
        <p:txBody>
          <a:bodyPr>
            <a:normAutofit/>
          </a:bodyPr>
          <a:lstStyle/>
          <a:p>
            <a:pPr>
              <a:lnSpc>
                <a:spcPct val="100000"/>
              </a:lnSpc>
            </a:pPr>
            <a:r>
              <a:rPr lang="en-US" sz="2000" dirty="0">
                <a:solidFill>
                  <a:srgbClr val="9DC3E6"/>
                </a:solidFill>
              </a:rPr>
              <a:t>Next generation </a:t>
            </a:r>
            <a:r>
              <a:rPr lang="en-US" sz="2000" dirty="0"/>
              <a:t>rocket being developed by </a:t>
            </a:r>
            <a:r>
              <a:rPr lang="en-US" sz="2000" dirty="0">
                <a:solidFill>
                  <a:srgbClr val="9DC3E6"/>
                </a:solidFill>
              </a:rPr>
              <a:t>SpaceX</a:t>
            </a:r>
          </a:p>
          <a:p>
            <a:pPr>
              <a:lnSpc>
                <a:spcPct val="100000"/>
              </a:lnSpc>
            </a:pPr>
            <a:r>
              <a:rPr lang="en-US" sz="2000" dirty="0"/>
              <a:t>Fully </a:t>
            </a:r>
            <a:r>
              <a:rPr lang="en-US" sz="2000" dirty="0">
                <a:solidFill>
                  <a:srgbClr val="9DC3E6"/>
                </a:solidFill>
              </a:rPr>
              <a:t>reusable</a:t>
            </a:r>
          </a:p>
          <a:p>
            <a:pPr>
              <a:lnSpc>
                <a:spcPct val="100000"/>
              </a:lnSpc>
            </a:pPr>
            <a:r>
              <a:rPr lang="en-US" sz="2000" dirty="0">
                <a:solidFill>
                  <a:srgbClr val="9DC3E6"/>
                </a:solidFill>
              </a:rPr>
              <a:t>Second stage </a:t>
            </a:r>
            <a:r>
              <a:rPr lang="en-US" sz="2000" dirty="0"/>
              <a:t>called </a:t>
            </a:r>
            <a:r>
              <a:rPr lang="en-US" sz="2000" i="1" dirty="0">
                <a:solidFill>
                  <a:srgbClr val="9DC3E6"/>
                </a:solidFill>
              </a:rPr>
              <a:t>Starship</a:t>
            </a:r>
          </a:p>
        </p:txBody>
      </p:sp>
      <p:sp>
        <p:nvSpPr>
          <p:cNvPr id="5" name="TextBox 4">
            <a:extLst>
              <a:ext uri="{FF2B5EF4-FFF2-40B4-BE49-F238E27FC236}">
                <a16:creationId xmlns:a16="http://schemas.microsoft.com/office/drawing/2014/main" xmlns="" id="{D0C9EE9D-A19E-9546-860A-7DD04BA924C9}"/>
              </a:ext>
            </a:extLst>
          </p:cNvPr>
          <p:cNvSpPr txBox="1"/>
          <p:nvPr/>
        </p:nvSpPr>
        <p:spPr>
          <a:xfrm>
            <a:off x="3566279" y="4088490"/>
            <a:ext cx="5119911" cy="276999"/>
          </a:xfrm>
          <a:prstGeom prst="rect">
            <a:avLst/>
          </a:prstGeom>
          <a:noFill/>
        </p:spPr>
        <p:txBody>
          <a:bodyPr wrap="square" rtlCol="0">
            <a:spAutoFit/>
          </a:bodyPr>
          <a:lstStyle/>
          <a:p>
            <a:r>
              <a:rPr lang="en-US" sz="1200" dirty="0"/>
              <a:t>Artists impression of </a:t>
            </a:r>
            <a:r>
              <a:rPr lang="en-US" sz="1200" i="1" dirty="0"/>
              <a:t>Starship</a:t>
            </a:r>
            <a:r>
              <a:rPr lang="en-US" sz="1200" dirty="0"/>
              <a:t> separating from the Super Heavy first stage</a:t>
            </a:r>
          </a:p>
        </p:txBody>
      </p:sp>
      <p:sp>
        <p:nvSpPr>
          <p:cNvPr id="9" name="TextBox 8">
            <a:extLst>
              <a:ext uri="{FF2B5EF4-FFF2-40B4-BE49-F238E27FC236}">
                <a16:creationId xmlns:a16="http://schemas.microsoft.com/office/drawing/2014/main" xmlns="" id="{8D325BC9-E0D6-9B4B-B70B-AC088F2B5CCC}"/>
              </a:ext>
            </a:extLst>
          </p:cNvPr>
          <p:cNvSpPr txBox="1"/>
          <p:nvPr/>
        </p:nvSpPr>
        <p:spPr>
          <a:xfrm>
            <a:off x="492729" y="6209106"/>
            <a:ext cx="2897165" cy="276999"/>
          </a:xfrm>
          <a:prstGeom prst="rect">
            <a:avLst/>
          </a:prstGeom>
          <a:noFill/>
        </p:spPr>
        <p:txBody>
          <a:bodyPr wrap="square" rtlCol="0">
            <a:spAutoFit/>
          </a:bodyPr>
          <a:lstStyle/>
          <a:p>
            <a:pPr algn="ctr"/>
            <a:r>
              <a:rPr lang="en-US" sz="1200" dirty="0"/>
              <a:t>Artists impression of a Super Heavy launch</a:t>
            </a:r>
          </a:p>
        </p:txBody>
      </p:sp>
      <p:pic>
        <p:nvPicPr>
          <p:cNvPr id="8" name="Picture 7">
            <a:extLst>
              <a:ext uri="{FF2B5EF4-FFF2-40B4-BE49-F238E27FC236}">
                <a16:creationId xmlns:a16="http://schemas.microsoft.com/office/drawing/2014/main" xmlns="" id="{20D07A6F-0FB1-044D-8684-8A0B0E7F5810}"/>
              </a:ext>
            </a:extLst>
          </p:cNvPr>
          <p:cNvPicPr>
            <a:picLocks noChangeAspect="1"/>
          </p:cNvPicPr>
          <p:nvPr/>
        </p:nvPicPr>
        <p:blipFill>
          <a:blip r:embed="rId2"/>
          <a:stretch>
            <a:fillRect/>
          </a:stretch>
        </p:blipFill>
        <p:spPr>
          <a:xfrm>
            <a:off x="3592289" y="1384988"/>
            <a:ext cx="4776183" cy="2686603"/>
          </a:xfrm>
          <a:prstGeom prst="rect">
            <a:avLst/>
          </a:prstGeom>
        </p:spPr>
        <p:style>
          <a:lnRef idx="2">
            <a:schemeClr val="dk1"/>
          </a:lnRef>
          <a:fillRef idx="1">
            <a:schemeClr val="lt1"/>
          </a:fillRef>
          <a:effectRef idx="0">
            <a:schemeClr val="dk1"/>
          </a:effectRef>
          <a:fontRef idx="minor">
            <a:schemeClr val="dk1"/>
          </a:fontRef>
        </p:style>
      </p:pic>
      <p:pic>
        <p:nvPicPr>
          <p:cNvPr id="10" name="Picture 9">
            <a:extLst>
              <a:ext uri="{FF2B5EF4-FFF2-40B4-BE49-F238E27FC236}">
                <a16:creationId xmlns:a16="http://schemas.microsoft.com/office/drawing/2014/main" xmlns="" id="{DEE7D10E-0D72-2C4B-97A4-4498C5BEA135}"/>
              </a:ext>
            </a:extLst>
          </p:cNvPr>
          <p:cNvPicPr>
            <a:picLocks noChangeAspect="1"/>
          </p:cNvPicPr>
          <p:nvPr/>
        </p:nvPicPr>
        <p:blipFill>
          <a:blip r:embed="rId3"/>
          <a:stretch>
            <a:fillRect/>
          </a:stretch>
        </p:blipFill>
        <p:spPr>
          <a:xfrm>
            <a:off x="528006" y="2526609"/>
            <a:ext cx="2758319" cy="3677759"/>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634373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4F103E-729D-8F4B-AB3C-DEE10D299C95}"/>
              </a:ext>
            </a:extLst>
          </p:cNvPr>
          <p:cNvSpPr>
            <a:spLocks noGrp="1"/>
          </p:cNvSpPr>
          <p:nvPr>
            <p:ph type="title"/>
          </p:nvPr>
        </p:nvSpPr>
        <p:spPr>
          <a:xfrm>
            <a:off x="1528292" y="694924"/>
            <a:ext cx="3559628" cy="636361"/>
          </a:xfrm>
        </p:spPr>
        <p:txBody>
          <a:bodyPr>
            <a:normAutofit fontScale="90000"/>
          </a:bodyPr>
          <a:lstStyle/>
          <a:p>
            <a:r>
              <a:rPr lang="en-US" sz="4000" dirty="0"/>
              <a:t>Starship</a:t>
            </a:r>
          </a:p>
        </p:txBody>
      </p:sp>
      <p:sp>
        <p:nvSpPr>
          <p:cNvPr id="9" name="Rectangle 8">
            <a:extLst>
              <a:ext uri="{FF2B5EF4-FFF2-40B4-BE49-F238E27FC236}">
                <a16:creationId xmlns:a16="http://schemas.microsoft.com/office/drawing/2014/main" xmlns="" id="{884A11FF-D3DC-CC4D-9922-769FF4F98800}"/>
              </a:ext>
            </a:extLst>
          </p:cNvPr>
          <p:cNvSpPr/>
          <p:nvPr/>
        </p:nvSpPr>
        <p:spPr>
          <a:xfrm>
            <a:off x="414124" y="5404243"/>
            <a:ext cx="8339818" cy="720710"/>
          </a:xfrm>
          <a:prstGeom prst="rect">
            <a:avLst/>
          </a:prstGeom>
        </p:spPr>
        <p:txBody>
          <a:bodyPr wrap="square">
            <a:spAutoFit/>
          </a:bodyPr>
          <a:lstStyle/>
          <a:p>
            <a:pPr>
              <a:lnSpc>
                <a:spcPct val="150000"/>
              </a:lnSpc>
            </a:pPr>
            <a:r>
              <a:rPr lang="en-GB" sz="1400" dirty="0">
                <a:latin typeface="Helvetica" pitchFamily="2" charset="0"/>
              </a:rPr>
              <a:t>The final Starship design will have six engines. Three will be optimized to work best in our planet’s atmosphere at sea level, and the other three will be designed to work best in the vacuum of space.</a:t>
            </a:r>
            <a:endParaRPr lang="en-US" sz="1400" dirty="0"/>
          </a:p>
        </p:txBody>
      </p:sp>
      <p:pic>
        <p:nvPicPr>
          <p:cNvPr id="5" name="Online Media 10" descr="Starship | SN8 | High-Altitude Flight Recap">
            <a:hlinkClick r:id="" action="ppaction://media"/>
            <a:extLst>
              <a:ext uri="{FF2B5EF4-FFF2-40B4-BE49-F238E27FC236}">
                <a16:creationId xmlns:a16="http://schemas.microsoft.com/office/drawing/2014/main" xmlns="" id="{2DA7BA5C-394A-7040-90F1-9D49746671CA}"/>
              </a:ext>
            </a:extLst>
          </p:cNvPr>
          <p:cNvPicPr>
            <a:picLocks noRot="1" noChangeAspect="1"/>
          </p:cNvPicPr>
          <p:nvPr>
            <a:quickTimeFile r:link="rId1"/>
          </p:nvPr>
        </p:nvPicPr>
        <p:blipFill>
          <a:blip r:embed="rId4"/>
          <a:stretch>
            <a:fillRect/>
          </a:stretch>
        </p:blipFill>
        <p:spPr>
          <a:xfrm>
            <a:off x="1093576" y="1490685"/>
            <a:ext cx="6989699" cy="3949180"/>
          </a:xfrm>
          <a:prstGeom prst="rect">
            <a:avLst/>
          </a:prstGeom>
        </p:spPr>
      </p:pic>
    </p:spTree>
    <p:extLst>
      <p:ext uri="{BB962C8B-B14F-4D97-AF65-F5344CB8AC3E}">
        <p14:creationId xmlns:p14="http://schemas.microsoft.com/office/powerpoint/2010/main" val="2764876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4845</TotalTime>
  <Words>1084</Words>
  <Application>Microsoft Macintosh PowerPoint</Application>
  <PresentationFormat>On-screen Show (4:3)</PresentationFormat>
  <Paragraphs>98</Paragraphs>
  <Slides>20</Slides>
  <Notes>2</Notes>
  <HiddenSlides>0</HiddenSlides>
  <MMClips>9</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Elon Musk</vt:lpstr>
      <vt:lpstr>SpaceX</vt:lpstr>
      <vt:lpstr>SpaceX</vt:lpstr>
      <vt:lpstr>Falcon Heavy</vt:lpstr>
      <vt:lpstr>Assembly and launch</vt:lpstr>
      <vt:lpstr>Starman’s flight</vt:lpstr>
      <vt:lpstr>Super Heavy</vt:lpstr>
      <vt:lpstr>Starship</vt:lpstr>
      <vt:lpstr>PowerPoint Presentation</vt:lpstr>
      <vt:lpstr>Design</vt:lpstr>
      <vt:lpstr>PowerPoint Presentation</vt:lpstr>
      <vt:lpstr>Moon tourism</vt:lpstr>
      <vt:lpstr>Plan to use Starship Intercontinentally</vt:lpstr>
      <vt:lpstr>PowerPoint Presentation</vt:lpstr>
      <vt:lpstr>Musk on Mars</vt:lpstr>
      <vt:lpstr>PowerPoint Presentation</vt:lpstr>
      <vt:lpstr>Mars base</vt:lpstr>
      <vt:lpstr>Prime Landing site</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Elon Musk  and the  Colonisation of Mars</dc:title>
  <dc:creator>Jonathan Allday</dc:creator>
  <cp:lastModifiedBy>Kelly Monk</cp:lastModifiedBy>
  <cp:revision>82</cp:revision>
  <dcterms:created xsi:type="dcterms:W3CDTF">2019-09-12T09:49:43Z</dcterms:created>
  <dcterms:modified xsi:type="dcterms:W3CDTF">2023-03-08T12:27:11Z</dcterms:modified>
</cp:coreProperties>
</file>