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94" r:id="rId1"/>
  </p:sldMasterIdLst>
  <p:notesMasterIdLst>
    <p:notesMasterId r:id="rId22"/>
  </p:notesMasterIdLst>
  <p:sldIdLst>
    <p:sldId id="256" r:id="rId2"/>
    <p:sldId id="266" r:id="rId3"/>
    <p:sldId id="267" r:id="rId4"/>
    <p:sldId id="268" r:id="rId5"/>
    <p:sldId id="282" r:id="rId6"/>
    <p:sldId id="259" r:id="rId7"/>
    <p:sldId id="281" r:id="rId8"/>
    <p:sldId id="260" r:id="rId9"/>
    <p:sldId id="257" r:id="rId10"/>
    <p:sldId id="269" r:id="rId11"/>
    <p:sldId id="271" r:id="rId12"/>
    <p:sldId id="270" r:id="rId13"/>
    <p:sldId id="263" r:id="rId14"/>
    <p:sldId id="262" r:id="rId15"/>
    <p:sldId id="273" r:id="rId16"/>
    <p:sldId id="274" r:id="rId17"/>
    <p:sldId id="275" r:id="rId18"/>
    <p:sldId id="276" r:id="rId19"/>
    <p:sldId id="277" r:id="rId20"/>
    <p:sldId id="278"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42"/>
    <p:restoredTop sz="86395"/>
  </p:normalViewPr>
  <p:slideViewPr>
    <p:cSldViewPr>
      <p:cViewPr varScale="1">
        <p:scale>
          <a:sx n="114" d="100"/>
          <a:sy n="114" d="100"/>
        </p:scale>
        <p:origin x="-680"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 xmlns:a16="http://schemas.microsoft.com/office/drawing/2014/main" id="{B49906BF-EF68-6843-89C6-CAD28E4E8A15}"/>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smtClean="0">
                <a:latin typeface="Arial" charset="0"/>
                <a:ea typeface="ＭＳ Ｐゴシック" charset="0"/>
                <a:cs typeface="ＭＳ Ｐゴシック" charset="0"/>
              </a:defRPr>
            </a:lvl1pPr>
          </a:lstStyle>
          <a:p>
            <a:pPr>
              <a:defRPr/>
            </a:pPr>
            <a:endParaRPr lang="en-US"/>
          </a:p>
        </p:txBody>
      </p:sp>
      <p:sp>
        <p:nvSpPr>
          <p:cNvPr id="6147" name="Rectangle 3">
            <a:extLst>
              <a:ext uri="{FF2B5EF4-FFF2-40B4-BE49-F238E27FC236}">
                <a16:creationId xmlns="" xmlns:a16="http://schemas.microsoft.com/office/drawing/2014/main" id="{CAA176BB-9343-ED4D-B460-F1316BE48846}"/>
              </a:ext>
            </a:extLst>
          </p:cNvPr>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smtClean="0">
                <a:latin typeface="Arial" charset="0"/>
                <a:ea typeface="ＭＳ Ｐゴシック" charset="0"/>
                <a:cs typeface="ＭＳ Ｐゴシック" charset="0"/>
              </a:defRPr>
            </a:lvl1pPr>
          </a:lstStyle>
          <a:p>
            <a:pPr>
              <a:defRPr/>
            </a:pPr>
            <a:endParaRPr lang="en-US"/>
          </a:p>
        </p:txBody>
      </p:sp>
      <p:sp>
        <p:nvSpPr>
          <p:cNvPr id="6148" name="Rectangle 4">
            <a:extLst>
              <a:ext uri="{FF2B5EF4-FFF2-40B4-BE49-F238E27FC236}">
                <a16:creationId xmlns="" xmlns:a16="http://schemas.microsoft.com/office/drawing/2014/main" id="{3888601D-D20C-B244-BA95-4D492E92227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6149" name="Rectangle 5">
            <a:extLst>
              <a:ext uri="{FF2B5EF4-FFF2-40B4-BE49-F238E27FC236}">
                <a16:creationId xmlns="" xmlns:a16="http://schemas.microsoft.com/office/drawing/2014/main" id="{BAC9E48A-1A4C-664C-AF7B-1226E18D590F}"/>
              </a:ext>
            </a:extLst>
          </p:cNvPr>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a:extLst>
              <a:ext uri="{FF2B5EF4-FFF2-40B4-BE49-F238E27FC236}">
                <a16:creationId xmlns="" xmlns:a16="http://schemas.microsoft.com/office/drawing/2014/main" id="{EB6100EC-4200-554A-8836-7C0059F44B7A}"/>
              </a:ext>
            </a:extLst>
          </p:cNvPr>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smtClean="0">
                <a:latin typeface="Arial" charset="0"/>
                <a:ea typeface="ＭＳ Ｐゴシック" charset="0"/>
                <a:cs typeface="ＭＳ Ｐゴシック" charset="0"/>
              </a:defRPr>
            </a:lvl1pPr>
          </a:lstStyle>
          <a:p>
            <a:pPr>
              <a:defRPr/>
            </a:pPr>
            <a:endParaRPr lang="en-US"/>
          </a:p>
        </p:txBody>
      </p:sp>
      <p:sp>
        <p:nvSpPr>
          <p:cNvPr id="6151" name="Rectangle 7">
            <a:extLst>
              <a:ext uri="{FF2B5EF4-FFF2-40B4-BE49-F238E27FC236}">
                <a16:creationId xmlns="" xmlns:a16="http://schemas.microsoft.com/office/drawing/2014/main" id="{6A0B70DC-FDB3-0945-9CDB-B1C30986873F}"/>
              </a:ext>
            </a:extLst>
          </p:cNvPr>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8CC4C1D2-8DDA-684B-AEA2-84C8E3E49570}" type="slidenum">
              <a:rPr lang="en-US" altLang="en-US"/>
              <a:pPr/>
              <a:t>‹#›</a:t>
            </a:fld>
            <a:endParaRPr lang="en-US" altLang="en-US"/>
          </a:p>
        </p:txBody>
      </p:sp>
    </p:spTree>
    <p:extLst>
      <p:ext uri="{BB962C8B-B14F-4D97-AF65-F5344CB8AC3E}">
        <p14:creationId xmlns:p14="http://schemas.microsoft.com/office/powerpoint/2010/main" val="31254942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a:extLst>
              <a:ext uri="{FF2B5EF4-FFF2-40B4-BE49-F238E27FC236}">
                <a16:creationId xmlns="" xmlns:a16="http://schemas.microsoft.com/office/drawing/2014/main" id="{1AE8D6AB-FC95-3D41-BEAA-EFA9315E21F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04990D-16A2-9B42-B436-F35BE9B7BBC6}" type="slidenum">
              <a:rPr lang="en-US" altLang="en-US" sz="1200"/>
              <a:pPr/>
              <a:t>1</a:t>
            </a:fld>
            <a:endParaRPr lang="en-US" altLang="en-US" sz="1200"/>
          </a:p>
        </p:txBody>
      </p:sp>
      <p:sp>
        <p:nvSpPr>
          <p:cNvPr id="12290" name="Rectangle 1026">
            <a:extLst>
              <a:ext uri="{FF2B5EF4-FFF2-40B4-BE49-F238E27FC236}">
                <a16:creationId xmlns="" xmlns:a16="http://schemas.microsoft.com/office/drawing/2014/main" id="{B1561922-C3E4-024B-9ED6-CAE57F9AA049}"/>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23" name="Rectangle 1027">
            <a:extLst>
              <a:ext uri="{FF2B5EF4-FFF2-40B4-BE49-F238E27FC236}">
                <a16:creationId xmlns="" xmlns:a16="http://schemas.microsoft.com/office/drawing/2014/main" id="{082CB7BE-98CE-1B4F-8812-B05B54197C3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 xmlns:a16="http://schemas.microsoft.com/office/drawing/2014/main" id="{803578BF-38C4-2C4F-8BA7-9AAC4F70BF1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F165CDE-359A-0043-9B19-6FB0950D4DB0}" type="slidenum">
              <a:rPr lang="en-US" altLang="en-US" sz="1200"/>
              <a:pPr/>
              <a:t>10</a:t>
            </a:fld>
            <a:endParaRPr lang="en-US" altLang="en-US" sz="1200"/>
          </a:p>
        </p:txBody>
      </p:sp>
      <p:sp>
        <p:nvSpPr>
          <p:cNvPr id="41986" name="Rectangle 2">
            <a:extLst>
              <a:ext uri="{FF2B5EF4-FFF2-40B4-BE49-F238E27FC236}">
                <a16:creationId xmlns="" xmlns:a16="http://schemas.microsoft.com/office/drawing/2014/main" id="{A7741B11-9272-A94E-B6E5-D8239B6974DE}"/>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555" name="Rectangle 3">
            <a:extLst>
              <a:ext uri="{FF2B5EF4-FFF2-40B4-BE49-F238E27FC236}">
                <a16:creationId xmlns="" xmlns:a16="http://schemas.microsoft.com/office/drawing/2014/main" id="{ED8AB091-E6A8-F548-ACA1-2123B9FCD77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Mars boasts the largest volcano known in the solar system - Olympus Mons is 27 miles high (3 times that of (Mount Everest). </a:t>
            </a:r>
            <a:r>
              <a:rPr lang="en-US" altLang="en-US" dirty="0">
                <a:latin typeface="Helvetica" pitchFamily="2" charset="0"/>
                <a:ea typeface="ＭＳ Ｐゴシック" panose="020B0600070205080204" pitchFamily="34" charset="-128"/>
              </a:rPr>
              <a:t>Olympus Mons is located in the </a:t>
            </a:r>
            <a:r>
              <a:rPr lang="en-US" altLang="en-US" dirty="0" err="1">
                <a:latin typeface="Helvetica" pitchFamily="2" charset="0"/>
                <a:ea typeface="ＭＳ Ｐゴシック" panose="020B0600070205080204" pitchFamily="34" charset="-128"/>
              </a:rPr>
              <a:t>Tharsis</a:t>
            </a:r>
            <a:r>
              <a:rPr lang="en-US" altLang="en-US" dirty="0">
                <a:latin typeface="Helvetica" pitchFamily="2" charset="0"/>
                <a:ea typeface="ＭＳ Ｐゴシック" panose="020B0600070205080204" pitchFamily="34" charset="-128"/>
              </a:rPr>
              <a:t> Bulge, a huge swelling in the Martian surface that bears numerous other large volcanic features.</a:t>
            </a:r>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solidFill>
                  <a:srgbClr val="002BB8"/>
                </a:solidFill>
                <a:latin typeface="Helvetica" pitchFamily="2" charset="0"/>
                <a:ea typeface="ＭＳ Ｐゴシック" panose="020B0600070205080204" pitchFamily="34" charset="-128"/>
              </a:rPr>
              <a:t>The broad feature across the center of the planet is Valles </a:t>
            </a:r>
            <a:r>
              <a:rPr lang="en-US" altLang="en-US" dirty="0" err="1">
                <a:solidFill>
                  <a:srgbClr val="002BB8"/>
                </a:solidFill>
                <a:latin typeface="Helvetica" pitchFamily="2" charset="0"/>
                <a:ea typeface="ＭＳ Ｐゴシック" panose="020B0600070205080204" pitchFamily="34" charset="-128"/>
              </a:rPr>
              <a:t>Marineris</a:t>
            </a:r>
            <a:r>
              <a:rPr lang="en-US" altLang="en-US" dirty="0">
                <a:solidFill>
                  <a:srgbClr val="002BB8"/>
                </a:solidFill>
                <a:latin typeface="Helvetica" pitchFamily="2" charset="0"/>
                <a:ea typeface="ＭＳ Ｐゴシック" panose="020B0600070205080204" pitchFamily="34" charset="-128"/>
              </a:rPr>
              <a:t> or the </a:t>
            </a:r>
            <a:r>
              <a:rPr lang="en-US" altLang="en-US" i="1" dirty="0">
                <a:solidFill>
                  <a:srgbClr val="002BB8"/>
                </a:solidFill>
                <a:latin typeface="Arial" panose="020B0604020202020204" pitchFamily="34" charset="0"/>
                <a:ea typeface="ＭＳ Ｐゴシック" panose="020B0600070205080204" pitchFamily="34" charset="-128"/>
              </a:rPr>
              <a:t>scar of Mars</a:t>
            </a:r>
            <a:r>
              <a:rPr lang="en-US" altLang="en-US" dirty="0">
                <a:solidFill>
                  <a:srgbClr val="002BB8"/>
                </a:solidFill>
                <a:latin typeface="Helvetica" pitchFamily="2" charset="0"/>
                <a:ea typeface="ＭＳ Ｐゴシック" panose="020B0600070205080204" pitchFamily="34" charset="-128"/>
              </a:rPr>
              <a:t>, which is 4000 km long and 7 km deep.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 xmlns:a16="http://schemas.microsoft.com/office/drawing/2014/main" id="{2FF3DD12-FA0C-004D-B7EB-FAE60563131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B4C246F-97C5-2A45-9AEF-440580797AB3}" type="slidenum">
              <a:rPr lang="en-US" altLang="en-US" sz="1200"/>
              <a:pPr/>
              <a:t>11</a:t>
            </a:fld>
            <a:endParaRPr lang="en-US" altLang="en-US" sz="1200"/>
          </a:p>
        </p:txBody>
      </p:sp>
      <p:sp>
        <p:nvSpPr>
          <p:cNvPr id="48130" name="Rectangle 2">
            <a:extLst>
              <a:ext uri="{FF2B5EF4-FFF2-40B4-BE49-F238E27FC236}">
                <a16:creationId xmlns="" xmlns:a16="http://schemas.microsoft.com/office/drawing/2014/main" id="{E28EAEE4-D639-FD4B-AB2D-5B41AF324135}"/>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603" name="Rectangle 3">
            <a:extLst>
              <a:ext uri="{FF2B5EF4-FFF2-40B4-BE49-F238E27FC236}">
                <a16:creationId xmlns="" xmlns:a16="http://schemas.microsoft.com/office/drawing/2014/main" id="{5A47CEAC-72C1-E84B-88ED-D2D689B9ED7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Both these images are from the Pathfinder mission which landed a small roving vehicle (about the size of a large tea tray) on the surface.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 brownish tint to the Martian sky is due to fine dust suspended in the atmosphere.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Mars is barren, but there is convincing evidence that water once flowed freely on parts of the surface. It is likely that this water is now in the form of frost under the surface. It is possible that future explorers could tap this water.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 xmlns:a16="http://schemas.microsoft.com/office/drawing/2014/main" id="{56EF2DA4-F0EE-664C-8C1B-80CCCCCB802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57B9667-3873-664E-ABEA-D34E89705367}" type="slidenum">
              <a:rPr lang="en-US" altLang="en-US" sz="1200"/>
              <a:pPr/>
              <a:t>12</a:t>
            </a:fld>
            <a:endParaRPr lang="en-US" altLang="en-US" sz="1200"/>
          </a:p>
        </p:txBody>
      </p:sp>
      <p:sp>
        <p:nvSpPr>
          <p:cNvPr id="44034" name="Rectangle 2">
            <a:extLst>
              <a:ext uri="{FF2B5EF4-FFF2-40B4-BE49-F238E27FC236}">
                <a16:creationId xmlns="" xmlns:a16="http://schemas.microsoft.com/office/drawing/2014/main" id="{B62C9F09-7294-5C4D-8D05-12A11CC51439}"/>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651" name="Rectangle 3">
            <a:extLst>
              <a:ext uri="{FF2B5EF4-FFF2-40B4-BE49-F238E27FC236}">
                <a16:creationId xmlns="" xmlns:a16="http://schemas.microsoft.com/office/drawing/2014/main" id="{A3502316-A87B-4340-8EFC-53FF375FCC3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 xmlns:a16="http://schemas.microsoft.com/office/drawing/2014/main" id="{1514B386-85F3-D347-9FB8-0B79F923091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B16D2E6-AD16-9C47-AD3E-51B74892591E}" type="slidenum">
              <a:rPr lang="en-US" altLang="en-US" sz="1200"/>
              <a:pPr/>
              <a:t>13</a:t>
            </a:fld>
            <a:endParaRPr lang="en-US" altLang="en-US" sz="1200"/>
          </a:p>
        </p:txBody>
      </p:sp>
      <p:sp>
        <p:nvSpPr>
          <p:cNvPr id="24578" name="Rectangle 1026">
            <a:extLst>
              <a:ext uri="{FF2B5EF4-FFF2-40B4-BE49-F238E27FC236}">
                <a16:creationId xmlns="" xmlns:a16="http://schemas.microsoft.com/office/drawing/2014/main" id="{F1714245-9BCA-B248-B8F3-4E6599B297B6}"/>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699" name="Rectangle 1027">
            <a:extLst>
              <a:ext uri="{FF2B5EF4-FFF2-40B4-BE49-F238E27FC236}">
                <a16:creationId xmlns="" xmlns:a16="http://schemas.microsoft.com/office/drawing/2014/main" id="{088D67FE-3706-3149-B550-BA91215BB00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Verdana" panose="020B0604030504040204" pitchFamily="34" charset="0"/>
                <a:ea typeface="ＭＳ Ｐゴシック" panose="020B0600070205080204" pitchFamily="34" charset="-128"/>
              </a:rPr>
              <a:t>This true color image of Jupiter, taken by NASA's Cassini spacecraft on December 7th, 2000. </a:t>
            </a:r>
          </a:p>
          <a:p>
            <a:pPr eaLnBrk="1" hangingPunct="1"/>
            <a:endParaRPr lang="en-US" altLang="en-US" dirty="0">
              <a:latin typeface="Verdana" panose="020B0604030504040204" pitchFamily="34" charset="0"/>
              <a:ea typeface="ＭＳ Ｐゴシック" panose="020B0600070205080204" pitchFamily="34" charset="-128"/>
            </a:endParaRPr>
          </a:p>
          <a:p>
            <a:pPr eaLnBrk="1" hangingPunct="1"/>
            <a:r>
              <a:rPr lang="en-US" altLang="en-US" dirty="0">
                <a:latin typeface="Verdana" panose="020B0604030504040204" pitchFamily="34" charset="0"/>
                <a:ea typeface="ＭＳ Ｐゴシック" panose="020B0600070205080204" pitchFamily="34" charset="-128"/>
              </a:rPr>
              <a:t>Different chemical compositions of the cloud particles lead to different colors. </a:t>
            </a:r>
          </a:p>
          <a:p>
            <a:pPr eaLnBrk="1" hangingPunct="1"/>
            <a:endParaRPr lang="en-US" altLang="en-US" dirty="0">
              <a:latin typeface="Verdana" panose="020B0604030504040204" pitchFamily="34" charset="0"/>
              <a:ea typeface="ＭＳ Ｐゴシック" panose="020B0600070205080204" pitchFamily="34" charset="-128"/>
            </a:endParaRPr>
          </a:p>
          <a:p>
            <a:pPr eaLnBrk="1" hangingPunct="1"/>
            <a:r>
              <a:rPr lang="en-US" altLang="en-US" dirty="0">
                <a:latin typeface="Verdana" panose="020B0604030504040204" pitchFamily="34" charset="0"/>
                <a:ea typeface="ＭＳ Ｐゴシック" panose="020B0600070205080204" pitchFamily="34" charset="-128"/>
              </a:rPr>
              <a:t>The cloud patterns reflect different physical conditions -- updrafts and downdrafts -- in which the clouds form. The bluish areas are believed to be regions devoid of clouds and covered by high haze. </a:t>
            </a:r>
          </a:p>
          <a:p>
            <a:pPr eaLnBrk="1" hangingPunct="1"/>
            <a:endParaRPr lang="en-US" altLang="en-US" dirty="0">
              <a:latin typeface="Verdana" panose="020B0604030504040204" pitchFamily="34" charset="0"/>
              <a:ea typeface="ＭＳ Ｐゴシック" panose="020B0600070205080204" pitchFamily="34" charset="-128"/>
            </a:endParaRPr>
          </a:p>
          <a:p>
            <a:pPr eaLnBrk="1" hangingPunct="1"/>
            <a:r>
              <a:rPr lang="en-US" altLang="en-US" dirty="0">
                <a:latin typeface="Verdana" panose="020B0604030504040204" pitchFamily="34" charset="0"/>
                <a:ea typeface="ＭＳ Ｐゴシック" panose="020B0600070205080204" pitchFamily="34" charset="-128"/>
              </a:rPr>
              <a:t>The Great Red Spot (below and to the right of center) is a giant atmospheric storm as wide as two Earths and over 300 years old, with peripheral winds of 483 kilometers per hour (300 miles per hour). This image shows that it is trailed to the north by a turbulent region, caused by atmospheric flow around the spot. </a:t>
            </a:r>
          </a:p>
          <a:p>
            <a:pPr eaLnBrk="1" hangingPunct="1"/>
            <a:endParaRPr lang="en-US" altLang="en-US" dirty="0">
              <a:latin typeface="Verdana" panose="020B0604030504040204" pitchFamily="34" charset="0"/>
              <a:ea typeface="ＭＳ Ｐゴシック" panose="020B0600070205080204" pitchFamily="34" charset="-128"/>
            </a:endParaRPr>
          </a:p>
          <a:p>
            <a:pPr eaLnBrk="1" hangingPunct="1"/>
            <a:r>
              <a:rPr lang="en-US" altLang="en-US" dirty="0">
                <a:latin typeface="Verdana" panose="020B0604030504040204" pitchFamily="34" charset="0"/>
                <a:ea typeface="ＭＳ Ｐゴシック" panose="020B0600070205080204" pitchFamily="34" charset="-128"/>
              </a:rPr>
              <a:t>The bright white spots in this region are lightning storms, which were seen by NASA's Galileo spacecraft when it photographed the night side of Jupiter. </a:t>
            </a:r>
          </a:p>
          <a:p>
            <a:pPr eaLnBrk="1" hangingPunct="1"/>
            <a:endParaRPr lang="en-US" altLang="en-US" dirty="0">
              <a:latin typeface="Verdana" panose="020B0604030504040204" pitchFamily="34" charset="0"/>
              <a:ea typeface="ＭＳ Ｐゴシック" panose="020B0600070205080204" pitchFamily="34" charset="-128"/>
            </a:endParaRPr>
          </a:p>
          <a:p>
            <a:pPr eaLnBrk="1" hangingPunct="1"/>
            <a:r>
              <a:rPr lang="en-US" altLang="en-US" dirty="0">
                <a:latin typeface="Verdana" panose="020B0604030504040204" pitchFamily="34" charset="0"/>
                <a:ea typeface="ＭＳ Ｐゴシック" panose="020B0600070205080204" pitchFamily="34" charset="-128"/>
              </a:rPr>
              <a:t>When spacecraft went there for the first time, they discovered that Jupiter also has a ring system - but too thin and faint to be seen on this image.</a:t>
            </a:r>
          </a:p>
          <a:p>
            <a:pPr eaLnBrk="1" hangingPunct="1"/>
            <a:endParaRPr lang="en-US" altLang="en-US" dirty="0">
              <a:latin typeface="Verdana" panose="020B0604030504040204" pitchFamily="34" charset="0"/>
              <a:ea typeface="ＭＳ Ｐゴシック" panose="020B0600070205080204" pitchFamily="34" charset="-128"/>
            </a:endParaRPr>
          </a:p>
          <a:p>
            <a:pPr eaLnBrk="1" hangingPunct="1"/>
            <a:r>
              <a:rPr lang="en-US" altLang="en-US" dirty="0">
                <a:latin typeface="Verdana" panose="020B0604030504040204" pitchFamily="34" charset="0"/>
                <a:ea typeface="ＭＳ Ｐゴシック" panose="020B0600070205080204" pitchFamily="34" charset="-128"/>
              </a:rPr>
              <a:t>Despite Jupiter's huge size, it rotates on its axis in about 10 hours. As it is not solid, the different latitudes rotate at different speeds - hence the swirling cloud patterns.</a:t>
            </a:r>
          </a:p>
          <a:p>
            <a:pPr eaLnBrk="1" hangingPunct="1"/>
            <a:endParaRPr lang="en-US" altLang="en-US" dirty="0">
              <a:latin typeface="Verdana" panose="020B0604030504040204" pitchFamily="34" charset="0"/>
              <a:ea typeface="ＭＳ Ｐゴシック" panose="020B0600070205080204" pitchFamily="34" charset="-128"/>
            </a:endParaRPr>
          </a:p>
          <a:p>
            <a:pPr eaLnBrk="1" hangingPunct="1"/>
            <a:r>
              <a:rPr lang="en-US" altLang="en-US" dirty="0">
                <a:latin typeface="Verdana" panose="020B0604030504040204" pitchFamily="34" charset="0"/>
                <a:ea typeface="ＭＳ Ｐゴシック" panose="020B0600070205080204" pitchFamily="34" charset="-128"/>
              </a:rPr>
              <a:t>Takes 12 years to orbit the Sun.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 xmlns:a16="http://schemas.microsoft.com/office/drawing/2014/main" id="{B0FA9764-7218-D94A-A3F7-A755A11D5B1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3E3DF90-6CBE-0045-9F87-151BC0C600F6}" type="slidenum">
              <a:rPr lang="en-US" altLang="en-US" sz="1200"/>
              <a:pPr/>
              <a:t>14</a:t>
            </a:fld>
            <a:endParaRPr lang="en-US" altLang="en-US" sz="1200"/>
          </a:p>
        </p:txBody>
      </p:sp>
      <p:sp>
        <p:nvSpPr>
          <p:cNvPr id="22530" name="Rectangle 2">
            <a:extLst>
              <a:ext uri="{FF2B5EF4-FFF2-40B4-BE49-F238E27FC236}">
                <a16:creationId xmlns="" xmlns:a16="http://schemas.microsoft.com/office/drawing/2014/main" id="{0354E179-DA6F-DA4A-A797-EBBB1CFD3447}"/>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747" name="Rectangle 3">
            <a:extLst>
              <a:ext uri="{FF2B5EF4-FFF2-40B4-BE49-F238E27FC236}">
                <a16:creationId xmlns="" xmlns:a16="http://schemas.microsoft.com/office/drawing/2014/main" id="{95255F80-594E-5F4B-9899-4929BAE4F74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Second image from: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A Cassini image taken from 30 million miles away as the spacecraft approached Saturn (27th March 2004).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 rings are not solid, but tiny particles orbiting the planet.</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Takes 29 years to orbit the Sun and 10 hours to turn on its axis.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 xmlns:a16="http://schemas.microsoft.com/office/drawing/2014/main" id="{9BBE7CED-FF50-6B46-BD7A-2E5C337E2DC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31DD45E-1C69-4D46-9286-5C99E377451A}" type="slidenum">
              <a:rPr lang="en-US" altLang="en-US" sz="1200"/>
              <a:pPr/>
              <a:t>15</a:t>
            </a:fld>
            <a:endParaRPr lang="en-US" altLang="en-US" sz="1200"/>
          </a:p>
        </p:txBody>
      </p:sp>
      <p:sp>
        <p:nvSpPr>
          <p:cNvPr id="56322" name="Rectangle 2">
            <a:extLst>
              <a:ext uri="{FF2B5EF4-FFF2-40B4-BE49-F238E27FC236}">
                <a16:creationId xmlns="" xmlns:a16="http://schemas.microsoft.com/office/drawing/2014/main" id="{32B656E3-1F4F-D94C-B2AA-04C1E4B6F228}"/>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43" name="Rectangle 3">
            <a:extLst>
              <a:ext uri="{FF2B5EF4-FFF2-40B4-BE49-F238E27FC236}">
                <a16:creationId xmlns="" xmlns:a16="http://schemas.microsoft.com/office/drawing/2014/main" id="{170B5C32-24C9-B84B-9741-67B873FEFA2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Pronounced with the accent on the </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U</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not the </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a</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Text comes up in sequence, followed by the HST image and then more text.</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Uranus is another </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gas giant</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but much of the cloud activity is obscured by high altitude haze. At the center of the planet there is thought to be an ice covered rocky core.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Takes 85 years to orbit the Sun and 17 hours to turn on its axis.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 xmlns:a16="http://schemas.microsoft.com/office/drawing/2014/main" id="{B8116964-1019-194C-8449-DC1243F2BE4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C01A34D-A2BA-6341-BCBE-6E565F65E62B}" type="slidenum">
              <a:rPr lang="en-US" altLang="en-US" sz="1200"/>
              <a:pPr/>
              <a:t>16</a:t>
            </a:fld>
            <a:endParaRPr lang="en-US" altLang="en-US" sz="1200"/>
          </a:p>
        </p:txBody>
      </p:sp>
      <p:sp>
        <p:nvSpPr>
          <p:cNvPr id="67586" name="Rectangle 2">
            <a:extLst>
              <a:ext uri="{FF2B5EF4-FFF2-40B4-BE49-F238E27FC236}">
                <a16:creationId xmlns="" xmlns:a16="http://schemas.microsoft.com/office/drawing/2014/main" id="{C00B2261-72BE-DB4B-A38F-A2C7249B126B}"/>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891" name="Rectangle 3">
            <a:extLst>
              <a:ext uri="{FF2B5EF4-FFF2-40B4-BE49-F238E27FC236}">
                <a16:creationId xmlns="" xmlns:a16="http://schemas.microsoft.com/office/drawing/2014/main" id="{274EC410-106A-2C41-9FF4-E1DED69170B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Neptune is clearly more active than Uranus. It is thought to have its own internal source of heat due to matter falling under gravity towards the center. Like Uranus is thought to have an ice covered rocky core.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Takes 164 years to orbit the Sun and 16 hours to turn on its axis.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 xmlns:a16="http://schemas.microsoft.com/office/drawing/2014/main" id="{70AD810B-C798-8C49-8F32-8B59C9FC7B9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33162CA-421D-104A-BAA2-8988279A6E75}" type="slidenum">
              <a:rPr lang="en-US" altLang="en-US" sz="1200"/>
              <a:pPr/>
              <a:t>17</a:t>
            </a:fld>
            <a:endParaRPr lang="en-US" altLang="en-US" sz="1200"/>
          </a:p>
        </p:txBody>
      </p:sp>
      <p:sp>
        <p:nvSpPr>
          <p:cNvPr id="68610" name="Rectangle 2">
            <a:extLst>
              <a:ext uri="{FF2B5EF4-FFF2-40B4-BE49-F238E27FC236}">
                <a16:creationId xmlns="" xmlns:a16="http://schemas.microsoft.com/office/drawing/2014/main" id="{F8C31E17-7D2A-B445-974A-F0E20F29272A}"/>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9939" name="Rectangle 3">
            <a:extLst>
              <a:ext uri="{FF2B5EF4-FFF2-40B4-BE49-F238E27FC236}">
                <a16:creationId xmlns="" xmlns:a16="http://schemas.microsoft.com/office/drawing/2014/main" id="{8D589DF8-BD7B-4C45-BE54-B0AEE65D6AE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Takes 248 years to orbit the Sun and 6 days to turn on its axis. </a:t>
            </a:r>
            <a:r>
              <a:rPr lang="en-US" altLang="en-US" dirty="0">
                <a:latin typeface="ヒラギノ角ゴ Pro W3" panose="020B0300000000000000" pitchFamily="34" charset="-128"/>
                <a:ea typeface="ＭＳ Ｐゴシック" panose="020B0600070205080204" pitchFamily="34" charset="-128"/>
              </a:rPr>
              <a:t>Pluto is smaller than Earth</a:t>
            </a:r>
            <a:r>
              <a:rPr lang="ja-JP" altLang="en-US">
                <a:latin typeface="Arial" panose="020B0604020202020204" pitchFamily="34" charset="0"/>
                <a:ea typeface="ＭＳ Ｐゴシック" panose="020B0600070205080204" pitchFamily="34" charset="-128"/>
              </a:rPr>
              <a:t>’</a:t>
            </a:r>
            <a:r>
              <a:rPr lang="en-US" altLang="ja-JP" dirty="0">
                <a:latin typeface="ヒラギノ角ゴ Pro W3" panose="020B0300000000000000" pitchFamily="34" charset="-128"/>
                <a:ea typeface="ＭＳ Ｐゴシック" panose="020B0600070205080204" pitchFamily="34" charset="-128"/>
              </a:rPr>
              <a:t>s Moon.</a:t>
            </a:r>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 xmlns:a16="http://schemas.microsoft.com/office/drawing/2014/main" id="{C1777907-755C-8B44-8877-77C74680272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6B5451D-EF72-8E42-AF0D-7588294387C5}" type="slidenum">
              <a:rPr lang="en-US" altLang="en-US" sz="1200"/>
              <a:pPr/>
              <a:t>18</a:t>
            </a:fld>
            <a:endParaRPr lang="en-US" altLang="en-US" sz="1200"/>
          </a:p>
        </p:txBody>
      </p:sp>
      <p:sp>
        <p:nvSpPr>
          <p:cNvPr id="69634" name="Rectangle 2">
            <a:extLst>
              <a:ext uri="{FF2B5EF4-FFF2-40B4-BE49-F238E27FC236}">
                <a16:creationId xmlns="" xmlns:a16="http://schemas.microsoft.com/office/drawing/2014/main" id="{9851C529-2CBE-A049-9908-A998565622D9}"/>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4035" name="Rectangle 3">
            <a:extLst>
              <a:ext uri="{FF2B5EF4-FFF2-40B4-BE49-F238E27FC236}">
                <a16:creationId xmlns="" xmlns:a16="http://schemas.microsoft.com/office/drawing/2014/main" id="{F754D1E1-A5D7-304B-BBB4-47AF980C341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Our own galaxy can be seen on a dark night and a </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milky</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band of stars across the sky.</a:t>
            </a:r>
          </a:p>
          <a:p>
            <a:pPr eaLnBrk="1" hangingPunct="1"/>
            <a:r>
              <a:rPr lang="en-US" altLang="en-US" dirty="0">
                <a:latin typeface="Arial" panose="020B0604020202020204" pitchFamily="34" charset="0"/>
                <a:ea typeface="ＭＳ Ｐゴシック" panose="020B0600070205080204" pitchFamily="34" charset="-128"/>
              </a:rPr>
              <a:t>The galaxy is a flattened disk with a bulge at the </a:t>
            </a:r>
            <a:r>
              <a:rPr lang="en-US" altLang="en-US" dirty="0" err="1">
                <a:latin typeface="Arial" panose="020B0604020202020204" pitchFamily="34" charset="0"/>
                <a:ea typeface="ＭＳ Ｐゴシック" panose="020B0600070205080204" pitchFamily="34" charset="-128"/>
              </a:rPr>
              <a:t>centre</a:t>
            </a:r>
            <a:r>
              <a:rPr lang="en-US" altLang="en-US" dirty="0">
                <a:latin typeface="Arial" panose="020B0604020202020204" pitchFamily="34" charset="0"/>
                <a:ea typeface="ＭＳ Ｐゴシック" panose="020B0600070205080204" pitchFamily="34" charset="-128"/>
              </a:rPr>
              <a:t>. We are out towards one of the edges of the disk, so if we look towards the center of the galaxy, we see this band of stars. On this image, which is actually of the southern sky, we can also see the dark </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lanes</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of dust that circulate in the disk of the galaxy.</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 bright </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star</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towards the center below one of the dark lanes is actually the planet Mars.</a:t>
            </a:r>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 xmlns:a16="http://schemas.microsoft.com/office/drawing/2014/main" id="{04F1B0FD-5519-5F4B-81CB-6385D40CD1D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FD51CA1-5B51-C345-B896-5EDA0140AE6C}" type="slidenum">
              <a:rPr lang="en-US" altLang="en-US" sz="1200"/>
              <a:pPr/>
              <a:t>19</a:t>
            </a:fld>
            <a:endParaRPr lang="en-US" altLang="en-US" sz="1200"/>
          </a:p>
        </p:txBody>
      </p:sp>
      <p:sp>
        <p:nvSpPr>
          <p:cNvPr id="70658" name="Rectangle 2">
            <a:extLst>
              <a:ext uri="{FF2B5EF4-FFF2-40B4-BE49-F238E27FC236}">
                <a16:creationId xmlns="" xmlns:a16="http://schemas.microsoft.com/office/drawing/2014/main" id="{AD5296E8-9626-B746-933C-E2CB33263C9E}"/>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6083" name="Rectangle 3">
            <a:extLst>
              <a:ext uri="{FF2B5EF4-FFF2-40B4-BE49-F238E27FC236}">
                <a16:creationId xmlns="" xmlns:a16="http://schemas.microsoft.com/office/drawing/2014/main" id="{317B71EF-55AB-6C40-9023-1990847FADD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Helvetica" pitchFamily="2" charset="0"/>
                <a:ea typeface="ＭＳ Ｐゴシック" panose="020B0600070205080204" pitchFamily="34" charset="-128"/>
              </a:rPr>
              <a:t>The </a:t>
            </a:r>
            <a:r>
              <a:rPr lang="en-US" altLang="en-US" b="1" dirty="0">
                <a:latin typeface="Arial" panose="020B0604020202020204" pitchFamily="34" charset="0"/>
                <a:ea typeface="ＭＳ Ｐゴシック" panose="020B0600070205080204" pitchFamily="34" charset="-128"/>
              </a:rPr>
              <a:t>Andromeda Galaxy</a:t>
            </a:r>
            <a:r>
              <a:rPr lang="en-US" altLang="en-US" dirty="0">
                <a:latin typeface="Helvetica" pitchFamily="2" charset="0"/>
                <a:ea typeface="ＭＳ Ｐゴシック" panose="020B0600070205080204" pitchFamily="34" charset="-128"/>
              </a:rPr>
              <a:t> (also known as </a:t>
            </a:r>
            <a:r>
              <a:rPr lang="en-US" altLang="en-US" b="1" dirty="0">
                <a:latin typeface="Arial" panose="020B0604020202020204" pitchFamily="34" charset="0"/>
                <a:ea typeface="ＭＳ Ｐゴシック" panose="020B0600070205080204" pitchFamily="34" charset="-128"/>
              </a:rPr>
              <a:t>Messier Object 31</a:t>
            </a:r>
            <a:r>
              <a:rPr lang="en-US" altLang="en-US" dirty="0">
                <a:latin typeface="Helvetica" pitchFamily="2" charset="0"/>
                <a:ea typeface="ＭＳ Ｐゴシック" panose="020B0600070205080204" pitchFamily="34" charset="-128"/>
              </a:rPr>
              <a:t>, </a:t>
            </a:r>
            <a:r>
              <a:rPr lang="en-US" altLang="en-US" b="1" dirty="0">
                <a:latin typeface="Arial" panose="020B0604020202020204" pitchFamily="34" charset="0"/>
                <a:ea typeface="ＭＳ Ｐゴシック" panose="020B0600070205080204" pitchFamily="34" charset="-128"/>
              </a:rPr>
              <a:t>M31</a:t>
            </a:r>
            <a:r>
              <a:rPr lang="en-US" altLang="en-US" dirty="0">
                <a:latin typeface="Helvetica" pitchFamily="2" charset="0"/>
                <a:ea typeface="ＭＳ Ｐゴシック" panose="020B0600070205080204" pitchFamily="34" charset="-128"/>
              </a:rPr>
              <a:t>, or </a:t>
            </a:r>
            <a:r>
              <a:rPr lang="en-US" altLang="en-US" b="1" dirty="0">
                <a:latin typeface="Arial" panose="020B0604020202020204" pitchFamily="34" charset="0"/>
                <a:ea typeface="ＭＳ Ｐゴシック" panose="020B0600070205080204" pitchFamily="34" charset="-128"/>
              </a:rPr>
              <a:t>NGC 224</a:t>
            </a:r>
            <a:r>
              <a:rPr lang="en-US" altLang="en-US" dirty="0">
                <a:latin typeface="Helvetica" pitchFamily="2" charset="0"/>
                <a:ea typeface="ＭＳ Ｐゴシック" panose="020B0600070205080204" pitchFamily="34" charset="-128"/>
              </a:rPr>
              <a:t>) is a giant spiral </a:t>
            </a:r>
            <a:r>
              <a:rPr lang="en-US" altLang="en-US" dirty="0">
                <a:solidFill>
                  <a:srgbClr val="002BB8"/>
                </a:solidFill>
                <a:latin typeface="Helvetica" pitchFamily="2" charset="0"/>
                <a:ea typeface="ＭＳ Ｐゴシック" panose="020B0600070205080204" pitchFamily="34" charset="-128"/>
              </a:rPr>
              <a:t>galaxy</a:t>
            </a:r>
            <a:r>
              <a:rPr lang="en-US" altLang="en-US" dirty="0">
                <a:latin typeface="Helvetica" pitchFamily="2" charset="0"/>
                <a:ea typeface="ＭＳ Ｐゴシック" panose="020B0600070205080204" pitchFamily="34" charset="-128"/>
              </a:rPr>
              <a:t> in the local group, together with the Milky Way. It is at a distance of approximately 2.9 million </a:t>
            </a:r>
            <a:r>
              <a:rPr lang="en-US" altLang="en-US" dirty="0">
                <a:solidFill>
                  <a:srgbClr val="002BB8"/>
                </a:solidFill>
                <a:latin typeface="Helvetica" pitchFamily="2" charset="0"/>
                <a:ea typeface="ＭＳ Ｐゴシック" panose="020B0600070205080204" pitchFamily="34" charset="-128"/>
              </a:rPr>
              <a:t>light </a:t>
            </a:r>
            <a:r>
              <a:rPr lang="en-US" altLang="en-US" dirty="0" err="1">
                <a:solidFill>
                  <a:srgbClr val="002BB8"/>
                </a:solidFill>
                <a:latin typeface="Helvetica" pitchFamily="2" charset="0"/>
                <a:ea typeface="ＭＳ Ｐゴシック" panose="020B0600070205080204" pitchFamily="34" charset="-128"/>
              </a:rPr>
              <a:t>years</a:t>
            </a:r>
            <a:r>
              <a:rPr lang="en-US" altLang="en-US" dirty="0" err="1">
                <a:latin typeface="Helvetica" pitchFamily="2" charset="0"/>
                <a:ea typeface="ＭＳ Ｐゴシック" panose="020B0600070205080204" pitchFamily="34" charset="-128"/>
              </a:rPr>
              <a:t>.With</a:t>
            </a:r>
            <a:r>
              <a:rPr lang="en-US" altLang="en-US" dirty="0">
                <a:latin typeface="Helvetica" pitchFamily="2" charset="0"/>
                <a:ea typeface="ＭＳ Ｐゴシック" panose="020B0600070205080204" pitchFamily="34" charset="-128"/>
              </a:rPr>
              <a:t> a mass of about 1.5 times more than the Milky Way, it is the dominant galaxy of the local group, which consists of about 30 small galaxies plus three large spirals: Andromeda, Milky Way and </a:t>
            </a:r>
            <a:r>
              <a:rPr lang="en-US" altLang="en-US" dirty="0">
                <a:solidFill>
                  <a:srgbClr val="002BB8"/>
                </a:solidFill>
                <a:latin typeface="Helvetica" pitchFamily="2" charset="0"/>
                <a:ea typeface="ＭＳ Ｐゴシック" panose="020B0600070205080204" pitchFamily="34" charset="-128"/>
              </a:rPr>
              <a:t>M33.</a:t>
            </a:r>
          </a:p>
          <a:p>
            <a:pPr eaLnBrk="1" hangingPunct="1"/>
            <a:endParaRPr lang="en-US" altLang="en-US" dirty="0">
              <a:solidFill>
                <a:srgbClr val="002BB8"/>
              </a:solidFill>
              <a:latin typeface="Helvetica" pitchFamily="2" charset="0"/>
              <a:ea typeface="ＭＳ Ｐゴシック" panose="020B0600070205080204" pitchFamily="34" charset="-128"/>
            </a:endParaRPr>
          </a:p>
          <a:p>
            <a:pPr eaLnBrk="1" hangingPunct="1"/>
            <a:r>
              <a:rPr lang="en-US" altLang="en-US" dirty="0">
                <a:solidFill>
                  <a:srgbClr val="002BB8"/>
                </a:solidFill>
                <a:latin typeface="Helvetica" pitchFamily="2" charset="0"/>
                <a:ea typeface="ＭＳ Ｐゴシック" panose="020B0600070205080204" pitchFamily="34" charset="-128"/>
              </a:rPr>
              <a:t>A star map will point out the location of Andromeda. It seems very small to the naked eye as only the bright central part is visible to the unaided eye. In fact, the whole galaxy is actually 7 times larger than the Moon from this distance!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a:extLst>
              <a:ext uri="{FF2B5EF4-FFF2-40B4-BE49-F238E27FC236}">
                <a16:creationId xmlns="" xmlns:a16="http://schemas.microsoft.com/office/drawing/2014/main" id="{82388BA5-80CD-E84E-9C6C-4E142E7DE30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92CEED3-6409-2142-B02C-280B09980555}" type="slidenum">
              <a:rPr lang="en-US" altLang="en-US" sz="1200"/>
              <a:pPr/>
              <a:t>2</a:t>
            </a:fld>
            <a:endParaRPr lang="en-US" altLang="en-US" sz="1200"/>
          </a:p>
        </p:txBody>
      </p:sp>
      <p:sp>
        <p:nvSpPr>
          <p:cNvPr id="31746" name="Rectangle 2">
            <a:extLst>
              <a:ext uri="{FF2B5EF4-FFF2-40B4-BE49-F238E27FC236}">
                <a16:creationId xmlns="" xmlns:a16="http://schemas.microsoft.com/office/drawing/2014/main" id="{8274DD92-4CFD-8348-97AD-786ED710D700}"/>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a:extLst>
              <a:ext uri="{FF2B5EF4-FFF2-40B4-BE49-F238E27FC236}">
                <a16:creationId xmlns="" xmlns:a16="http://schemas.microsoft.com/office/drawing/2014/main" id="{E0F847C9-09EA-834A-963D-5B18EC2FBD9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The Sun is a giant ball of gas held together by its own gravity. As such, it is not solid. It does rotate on its own axis, like the  Earth, but the Sun</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day</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depends on where you are. As the Sun is not solid, it takes about 25 days to rotate at the equator, but nearer to 36 days at the pole.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 output power, </a:t>
            </a:r>
            <a:r>
              <a:rPr lang="en-US" altLang="en-US" sz="1000" dirty="0">
                <a:latin typeface="Arial" panose="020B0604020202020204" pitchFamily="34" charset="0"/>
                <a:ea typeface="ＭＳ Ｐゴシック" panose="020B0600070205080204" pitchFamily="34" charset="-128"/>
              </a:rPr>
              <a:t>4x10</a:t>
            </a:r>
            <a:r>
              <a:rPr lang="en-US" altLang="en-US" sz="1000" baseline="38000" dirty="0">
                <a:latin typeface="Arial" panose="020B0604020202020204" pitchFamily="34" charset="0"/>
                <a:ea typeface="ＭＳ Ｐゴシック" panose="020B0600070205080204" pitchFamily="34" charset="-128"/>
              </a:rPr>
              <a:t>26</a:t>
            </a:r>
            <a:r>
              <a:rPr lang="en-US" altLang="en-US" sz="1000" dirty="0">
                <a:latin typeface="Arial" panose="020B0604020202020204" pitchFamily="34" charset="0"/>
                <a:ea typeface="ＭＳ Ｐゴシック" panose="020B0600070205080204" pitchFamily="34" charset="-128"/>
              </a:rPr>
              <a:t> W,</a:t>
            </a:r>
            <a:r>
              <a:rPr lang="en-US" altLang="en-US" dirty="0">
                <a:latin typeface="Arial" panose="020B0604020202020204" pitchFamily="34" charset="0"/>
                <a:ea typeface="ＭＳ Ｐゴシック" panose="020B0600070205080204" pitchFamily="34" charset="-128"/>
              </a:rPr>
              <a:t> is the total amount of energy that the Sun produces every second. In comparison, a typical coal fired power station on Earth produces about 500 x 10</a:t>
            </a:r>
            <a:r>
              <a:rPr lang="en-US" altLang="en-US" baseline="38000" dirty="0">
                <a:latin typeface="Arial" panose="020B0604020202020204" pitchFamily="34" charset="0"/>
                <a:ea typeface="ＭＳ Ｐゴシック" panose="020B0600070205080204" pitchFamily="34" charset="-128"/>
              </a:rPr>
              <a:t>6</a:t>
            </a:r>
            <a:r>
              <a:rPr lang="en-US" altLang="en-US" dirty="0">
                <a:latin typeface="Arial" panose="020B0604020202020204" pitchFamily="34" charset="0"/>
                <a:ea typeface="ＭＳ Ｐゴシック" panose="020B0600070205080204" pitchFamily="34" charset="-128"/>
              </a:rPr>
              <a:t> W.</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Notice the large solar flair at the bottom left hand corner of the image. This is a burst of super-hot gas that has been thrown out of the sun. It is on an arced path as the gas follows one of the magnetic field lines coming from the Sun.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NOTE:  the unit of power used in science is the watt, W (as in a 60W light bulb). The unit of energy is the Joule. The watt corresponds to 1 Joule of energy produced every second over a period of  time.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sz="1000" dirty="0">
                <a:latin typeface="Arial" panose="020B0604020202020204" pitchFamily="34" charset="0"/>
                <a:ea typeface="ＭＳ Ｐゴシック" panose="020B0600070205080204" pitchFamily="34" charset="-128"/>
              </a:rPr>
              <a:t>About 150 million km away from Earth</a:t>
            </a:r>
          </a:p>
          <a:p>
            <a:pPr eaLnBrk="1" hangingPunct="1"/>
            <a:r>
              <a:rPr lang="en-US" altLang="en-US" sz="1000" dirty="0">
                <a:latin typeface="Arial" panose="020B0604020202020204" pitchFamily="34" charset="0"/>
                <a:ea typeface="ＭＳ Ｐゴシック" panose="020B0600070205080204" pitchFamily="34" charset="-128"/>
              </a:rPr>
              <a:t>333 thousand times more massive than the Earth</a:t>
            </a:r>
          </a:p>
          <a:p>
            <a:pPr eaLnBrk="1" hangingPunct="1"/>
            <a:r>
              <a:rPr lang="en-US" altLang="en-US" sz="1000" dirty="0">
                <a:latin typeface="Arial" panose="020B0604020202020204" pitchFamily="34" charset="0"/>
                <a:ea typeface="ＭＳ Ｐゴシック" panose="020B0600070205080204" pitchFamily="34" charset="-128"/>
              </a:rPr>
              <a:t>1390 million meters in diameter</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 xmlns:a16="http://schemas.microsoft.com/office/drawing/2014/main" id="{53CB93FF-BF73-774C-BD24-E389FC6970A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EBA249B-CD6C-9F4E-9951-3952941E538E}" type="slidenum">
              <a:rPr lang="en-US" altLang="en-US" sz="1200"/>
              <a:pPr/>
              <a:t>20</a:t>
            </a:fld>
            <a:endParaRPr lang="en-US" altLang="en-US" sz="1200"/>
          </a:p>
        </p:txBody>
      </p:sp>
      <p:sp>
        <p:nvSpPr>
          <p:cNvPr id="71682" name="Rectangle 2">
            <a:extLst>
              <a:ext uri="{FF2B5EF4-FFF2-40B4-BE49-F238E27FC236}">
                <a16:creationId xmlns="" xmlns:a16="http://schemas.microsoft.com/office/drawing/2014/main" id="{8FC173C8-33DF-7348-925F-B3A82F3F6E4E}"/>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8131" name="Rectangle 3">
            <a:extLst>
              <a:ext uri="{FF2B5EF4-FFF2-40B4-BE49-F238E27FC236}">
                <a16:creationId xmlns="" xmlns:a16="http://schemas.microsoft.com/office/drawing/2014/main" id="{29C048FB-9A45-444E-9C56-BBDEDA31B98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This rather ordinary looking photograph is actually the extra-ordinary </a:t>
            </a:r>
            <a:r>
              <a:rPr lang="en-US" altLang="en-US" b="1" dirty="0">
                <a:latin typeface="Arial" panose="020B0604020202020204" pitchFamily="34" charset="0"/>
                <a:ea typeface="ＭＳ Ｐゴシック" panose="020B0600070205080204" pitchFamily="34" charset="-128"/>
              </a:rPr>
              <a:t>Hubble Ultra Deep Field</a:t>
            </a:r>
            <a:r>
              <a:rPr lang="en-US" altLang="en-US" b="1" dirty="0">
                <a:latin typeface="Helvetica" pitchFamily="2" charset="0"/>
                <a:ea typeface="ＭＳ Ｐゴシック" panose="020B0600070205080204" pitchFamily="34" charset="-128"/>
              </a:rPr>
              <a:t>, was assembled from data taken between September 2003 and January 2004.</a:t>
            </a:r>
            <a:endParaRPr lang="en-US" altLang="en-US" dirty="0">
              <a:latin typeface="Helvetica" pitchFamily="2" charset="0"/>
              <a:ea typeface="ＭＳ Ｐゴシック" panose="020B0600070205080204" pitchFamily="34" charset="-128"/>
            </a:endParaRPr>
          </a:p>
          <a:p>
            <a:pPr eaLnBrk="1" hangingPunct="1"/>
            <a:r>
              <a:rPr lang="en-US" altLang="en-US" dirty="0">
                <a:latin typeface="Helvetica" pitchFamily="2" charset="0"/>
                <a:ea typeface="ＭＳ Ｐゴシック" panose="020B0600070205080204" pitchFamily="34" charset="-128"/>
              </a:rPr>
              <a:t>It is a photograph of a small region of space about 1/10th of the diameter of the full Moon. The image contains an estimated 10 000 galaxies. Some them are the oldest objects seen, dating back to within 800 million years of the Big Bang. </a:t>
            </a:r>
          </a:p>
          <a:p>
            <a:pPr eaLnBrk="1" hangingPunct="1"/>
            <a:endParaRPr lang="en-US" altLang="en-US" dirty="0">
              <a:latin typeface="Helvetica"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a:extLst>
              <a:ext uri="{FF2B5EF4-FFF2-40B4-BE49-F238E27FC236}">
                <a16:creationId xmlns="" xmlns:a16="http://schemas.microsoft.com/office/drawing/2014/main" id="{1CD385C8-926F-F34B-8715-EF4C5A5EDFA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5573074-02AE-0944-A305-9A02655EC67E}" type="slidenum">
              <a:rPr lang="en-US" altLang="en-US" sz="1200"/>
              <a:pPr/>
              <a:t>3</a:t>
            </a:fld>
            <a:endParaRPr lang="en-US" altLang="en-US" sz="1200"/>
          </a:p>
        </p:txBody>
      </p:sp>
      <p:sp>
        <p:nvSpPr>
          <p:cNvPr id="36866" name="Rectangle 2">
            <a:extLst>
              <a:ext uri="{FF2B5EF4-FFF2-40B4-BE49-F238E27FC236}">
                <a16:creationId xmlns="" xmlns:a16="http://schemas.microsoft.com/office/drawing/2014/main" id="{792666B7-3B2D-BA4D-8C8A-95DCCE9E776C}"/>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219" name="Rectangle 3">
            <a:extLst>
              <a:ext uri="{FF2B5EF4-FFF2-40B4-BE49-F238E27FC236}">
                <a16:creationId xmlns="" xmlns:a16="http://schemas.microsoft.com/office/drawing/2014/main" id="{FCCC335D-798E-8E43-A408-6D220D0C9A0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a:extLst>
              <a:ext uri="{FF2B5EF4-FFF2-40B4-BE49-F238E27FC236}">
                <a16:creationId xmlns="" xmlns:a16="http://schemas.microsoft.com/office/drawing/2014/main" id="{EA5E140E-6644-0A4E-9B79-1B659562359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B9A77E3-F248-1846-AE53-504CEC813637}" type="slidenum">
              <a:rPr lang="en-US" altLang="en-US" sz="1200"/>
              <a:pPr/>
              <a:t>4</a:t>
            </a:fld>
            <a:endParaRPr lang="en-US" altLang="en-US" sz="1200"/>
          </a:p>
        </p:txBody>
      </p:sp>
      <p:sp>
        <p:nvSpPr>
          <p:cNvPr id="39938" name="Rectangle 2">
            <a:extLst>
              <a:ext uri="{FF2B5EF4-FFF2-40B4-BE49-F238E27FC236}">
                <a16:creationId xmlns="" xmlns:a16="http://schemas.microsoft.com/office/drawing/2014/main" id="{60F29E8D-C069-9640-9D37-2D11933136F1}"/>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267" name="Rectangle 3">
            <a:extLst>
              <a:ext uri="{FF2B5EF4-FFF2-40B4-BE49-F238E27FC236}">
                <a16:creationId xmlns="" xmlns:a16="http://schemas.microsoft.com/office/drawing/2014/main" id="{087538E3-3C1E-B44F-946B-C1BAA526AAA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solidFill>
                <a:srgbClr val="3366BB"/>
              </a:solidFill>
              <a:latin typeface="Helvetica" pitchFamily="2" charset="0"/>
              <a:ea typeface="ＭＳ Ｐゴシック" panose="020B0600070205080204" pitchFamily="34" charset="-128"/>
            </a:endParaRPr>
          </a:p>
          <a:p>
            <a:pPr eaLnBrk="1" hangingPunct="1"/>
            <a:r>
              <a:rPr lang="en-US" altLang="en-US" dirty="0">
                <a:solidFill>
                  <a:srgbClr val="3366BB"/>
                </a:solidFill>
                <a:latin typeface="Helvetica" pitchFamily="2" charset="0"/>
                <a:ea typeface="ＭＳ Ｐゴシック" panose="020B0600070205080204" pitchFamily="34" charset="-128"/>
              </a:rPr>
              <a:t>Mercury</a:t>
            </a:r>
            <a:r>
              <a:rPr lang="ja-JP" altLang="en-US">
                <a:solidFill>
                  <a:srgbClr val="3366BB"/>
                </a:solidFill>
                <a:latin typeface="Arial" panose="020B0604020202020204" pitchFamily="34" charset="0"/>
                <a:ea typeface="ＭＳ Ｐゴシック" panose="020B0600070205080204" pitchFamily="34" charset="-128"/>
              </a:rPr>
              <a:t>’</a:t>
            </a:r>
            <a:r>
              <a:rPr lang="en-US" altLang="ja-JP" dirty="0">
                <a:solidFill>
                  <a:srgbClr val="3366BB"/>
                </a:solidFill>
                <a:latin typeface="Helvetica" pitchFamily="2" charset="0"/>
                <a:ea typeface="ＭＳ Ｐゴシック" panose="020B0600070205080204" pitchFamily="34" charset="-128"/>
              </a:rPr>
              <a:t>s orbit is very non-circular and it </a:t>
            </a:r>
            <a:r>
              <a:rPr lang="en-US" altLang="ja-JP" dirty="0" err="1">
                <a:solidFill>
                  <a:srgbClr val="3366BB"/>
                </a:solidFill>
                <a:latin typeface="Helvetica" pitchFamily="2" charset="0"/>
                <a:ea typeface="ＭＳ Ｐゴシック" panose="020B0600070205080204" pitchFamily="34" charset="-128"/>
              </a:rPr>
              <a:t>precesses</a:t>
            </a:r>
            <a:r>
              <a:rPr lang="en-US" altLang="ja-JP" dirty="0">
                <a:solidFill>
                  <a:srgbClr val="3366BB"/>
                </a:solidFill>
                <a:latin typeface="Helvetica" pitchFamily="2" charset="0"/>
                <a:ea typeface="ＭＳ Ｐゴシック" panose="020B0600070205080204" pitchFamily="34" charset="-128"/>
              </a:rPr>
              <a:t> round the sun in a way that cannot completely be explained by Newton</a:t>
            </a:r>
            <a:r>
              <a:rPr lang="ja-JP" altLang="en-US">
                <a:solidFill>
                  <a:srgbClr val="3366BB"/>
                </a:solidFill>
                <a:latin typeface="Arial" panose="020B0604020202020204" pitchFamily="34" charset="0"/>
                <a:ea typeface="ＭＳ Ｐゴシック" panose="020B0600070205080204" pitchFamily="34" charset="-128"/>
              </a:rPr>
              <a:t>’</a:t>
            </a:r>
            <a:r>
              <a:rPr lang="en-US" altLang="ja-JP" dirty="0">
                <a:solidFill>
                  <a:srgbClr val="3366BB"/>
                </a:solidFill>
                <a:latin typeface="Helvetica" pitchFamily="2" charset="0"/>
                <a:ea typeface="ＭＳ Ｐゴシック" panose="020B0600070205080204" pitchFamily="34" charset="-128"/>
              </a:rPr>
              <a:t>s theory of gravity. It was thought at one stage that another planet closer to the Sun (sometimes called Vulcan) explained this, but actually Einstein</a:t>
            </a:r>
            <a:r>
              <a:rPr lang="ja-JP" altLang="en-US">
                <a:solidFill>
                  <a:srgbClr val="3366BB"/>
                </a:solidFill>
                <a:latin typeface="Arial" panose="020B0604020202020204" pitchFamily="34" charset="0"/>
                <a:ea typeface="ＭＳ Ｐゴシック" panose="020B0600070205080204" pitchFamily="34" charset="-128"/>
              </a:rPr>
              <a:t>’</a:t>
            </a:r>
            <a:r>
              <a:rPr lang="en-US" altLang="ja-JP" dirty="0">
                <a:solidFill>
                  <a:srgbClr val="3366BB"/>
                </a:solidFill>
                <a:latin typeface="Helvetica" pitchFamily="2" charset="0"/>
                <a:ea typeface="ＭＳ Ｐゴシック" panose="020B0600070205080204" pitchFamily="34" charset="-128"/>
              </a:rPr>
              <a:t>s modified theory of gravity explains the odd features of Mercury</a:t>
            </a:r>
            <a:r>
              <a:rPr lang="ja-JP" altLang="en-US">
                <a:solidFill>
                  <a:srgbClr val="3366BB"/>
                </a:solidFill>
                <a:latin typeface="Arial" panose="020B0604020202020204" pitchFamily="34" charset="0"/>
                <a:ea typeface="ＭＳ Ｐゴシック" panose="020B0600070205080204" pitchFamily="34" charset="-128"/>
              </a:rPr>
              <a:t>’</a:t>
            </a:r>
            <a:r>
              <a:rPr lang="en-US" altLang="ja-JP" dirty="0">
                <a:solidFill>
                  <a:srgbClr val="3366BB"/>
                </a:solidFill>
                <a:latin typeface="Helvetica" pitchFamily="2" charset="0"/>
                <a:ea typeface="ＭＳ Ｐゴシック" panose="020B0600070205080204" pitchFamily="34" charset="-128"/>
              </a:rPr>
              <a:t>s orbit without this. </a:t>
            </a:r>
            <a:endParaRPr lang="en-US" altLang="en-US" dirty="0">
              <a:solidFill>
                <a:srgbClr val="3366BB"/>
              </a:solidFill>
              <a:latin typeface="Helvetica" pitchFamily="2"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a:extLst>
              <a:ext uri="{FF2B5EF4-FFF2-40B4-BE49-F238E27FC236}">
                <a16:creationId xmlns="" xmlns:a16="http://schemas.microsoft.com/office/drawing/2014/main" id="{BB0F107B-F951-C443-9E6E-B66AE662173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58BA327-1E40-7F4A-81C6-8443BFD841F7}" type="slidenum">
              <a:rPr lang="en-US" altLang="en-US" sz="1200"/>
              <a:pPr/>
              <a:t>5</a:t>
            </a:fld>
            <a:endParaRPr lang="en-US" altLang="en-US" sz="1200"/>
          </a:p>
        </p:txBody>
      </p:sp>
      <p:sp>
        <p:nvSpPr>
          <p:cNvPr id="9218" name="Rectangle 2">
            <a:extLst>
              <a:ext uri="{FF2B5EF4-FFF2-40B4-BE49-F238E27FC236}">
                <a16:creationId xmlns="" xmlns:a16="http://schemas.microsoft.com/office/drawing/2014/main" id="{0F46EDFF-9C7B-4040-B662-8043F5856AB2}"/>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315" name="Rectangle 3">
            <a:extLst>
              <a:ext uri="{FF2B5EF4-FFF2-40B4-BE49-F238E27FC236}">
                <a16:creationId xmlns="" xmlns:a16="http://schemas.microsoft.com/office/drawing/2014/main" id="{B337E7A3-C667-954C-8118-6740045FB08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 first image shows the thick atmosphere of Venus. Click again, and a second image replaces it.</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This image was produced using data from the Magellan satellite. Venus</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atmosphere is far too thick to see the surface features so this image is produced from a radar map - bouncing radio waves off the surface and timing how long they take to return tells us about the height of that part of the surface.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Venus is about the same size as the Earth, but is unusual in that the Venusian </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day</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is 243 Earth days and its </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year</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is 224 Earth days - hence Venus</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day is longer than its year. You can amuse the students talking about how their birthday</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would be affected by this.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 atmosphere is mostly carbon dioxide, which has given Venus a </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greenhouse effect</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much higher than that on Earth. This has lifted the surface temperature about 400</a:t>
            </a:r>
            <a:r>
              <a:rPr lang="en-US" altLang="ja-JP" baseline="30000" dirty="0">
                <a:latin typeface="Arial" panose="020B0604020202020204" pitchFamily="34" charset="0"/>
                <a:ea typeface="ＭＳ Ｐゴシック" panose="020B0600070205080204" pitchFamily="34" charset="-128"/>
              </a:rPr>
              <a:t>0</a:t>
            </a:r>
            <a:r>
              <a:rPr lang="en-US" altLang="ja-JP" dirty="0">
                <a:latin typeface="Arial" panose="020B0604020202020204" pitchFamily="34" charset="0"/>
                <a:ea typeface="ＭＳ Ｐゴシック" panose="020B0600070205080204" pitchFamily="34" charset="-128"/>
              </a:rPr>
              <a:t>C higher than one might expect given its distance from the Sun.</a:t>
            </a:r>
          </a:p>
          <a:p>
            <a:pPr eaLnBrk="1" hangingPunct="1"/>
            <a:r>
              <a:rPr lang="en-US" altLang="en-US" dirty="0">
                <a:latin typeface="Arial" panose="020B0604020202020204" pitchFamily="34" charset="0"/>
                <a:ea typeface="ＭＳ Ｐゴシック" panose="020B0600070205080204" pitchFamily="34" charset="-128"/>
              </a:rPr>
              <a:t>Venus</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clouds are composed of Sulphur dioxide and </a:t>
            </a:r>
            <a:r>
              <a:rPr lang="en-US" altLang="ja-JP" dirty="0" err="1">
                <a:latin typeface="Arial" panose="020B0604020202020204" pitchFamily="34" charset="0"/>
                <a:ea typeface="ＭＳ Ｐゴシック" panose="020B0600070205080204" pitchFamily="34" charset="-128"/>
              </a:rPr>
              <a:t>sulphuric</a:t>
            </a:r>
            <a:r>
              <a:rPr lang="en-US" altLang="ja-JP" dirty="0">
                <a:latin typeface="Arial" panose="020B0604020202020204" pitchFamily="34" charset="0"/>
                <a:ea typeface="ＭＳ Ｐゴシック" panose="020B0600070205080204" pitchFamily="34" charset="-128"/>
              </a:rPr>
              <a:t> acid droplets.</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37692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 xmlns:a16="http://schemas.microsoft.com/office/drawing/2014/main" id="{9EB9B5D5-C041-1C48-AFE5-55878CA6D6E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1CAC4C2-27D5-1044-9379-2B624E7339B1}" type="slidenum">
              <a:rPr lang="en-US" altLang="en-US" sz="1200"/>
              <a:pPr/>
              <a:t>6</a:t>
            </a:fld>
            <a:endParaRPr lang="en-US" altLang="en-US" sz="1200"/>
          </a:p>
        </p:txBody>
      </p:sp>
      <p:sp>
        <p:nvSpPr>
          <p:cNvPr id="13314" name="Rectangle 2">
            <a:extLst>
              <a:ext uri="{FF2B5EF4-FFF2-40B4-BE49-F238E27FC236}">
                <a16:creationId xmlns="" xmlns:a16="http://schemas.microsoft.com/office/drawing/2014/main" id="{D26214A0-DDC6-3440-9136-AE3E9BAB7EDD}"/>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363" name="Rectangle 3">
            <a:extLst>
              <a:ext uri="{FF2B5EF4-FFF2-40B4-BE49-F238E27FC236}">
                <a16:creationId xmlns="" xmlns:a16="http://schemas.microsoft.com/office/drawing/2014/main" id="{36FFA882-2F1A-7242-B940-EFB6BAEDBA6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 image is actually a composite of hundreds of pictures made by the orbiting DMSP satellites. What you can see are the electric lights of population centers.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 xmlns:a16="http://schemas.microsoft.com/office/drawing/2014/main" id="{81934680-8CD2-834F-AED9-A71C4CC4EB0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29917EC-8D53-9545-ACB3-3F819C434736}" type="slidenum">
              <a:rPr lang="en-US" altLang="en-US" sz="1200"/>
              <a:pPr/>
              <a:t>7</a:t>
            </a:fld>
            <a:endParaRPr lang="en-US" altLang="en-US" sz="1200"/>
          </a:p>
        </p:txBody>
      </p:sp>
      <p:sp>
        <p:nvSpPr>
          <p:cNvPr id="79874" name="Rectangle 2">
            <a:extLst>
              <a:ext uri="{FF2B5EF4-FFF2-40B4-BE49-F238E27FC236}">
                <a16:creationId xmlns="" xmlns:a16="http://schemas.microsoft.com/office/drawing/2014/main" id="{882C1497-39DA-AB4C-9A35-3EE4EE1A0F60}"/>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11" name="Rectangle 3">
            <a:extLst>
              <a:ext uri="{FF2B5EF4-FFF2-40B4-BE49-F238E27FC236}">
                <a16:creationId xmlns="" xmlns:a16="http://schemas.microsoft.com/office/drawing/2014/main" id="{61460AFD-BDD9-214B-B2BA-C09C7B49516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In the image of a meteorite burning up in Earth</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s atmosphere, the cloud of dust left behind after can be seen billowing out from the final explosion.</a:t>
            </a: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 xmlns:a16="http://schemas.microsoft.com/office/drawing/2014/main" id="{E29327FB-F18D-BD42-97DA-600393BD07C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801812B-DC84-9644-A721-12056CE590F1}" type="slidenum">
              <a:rPr lang="en-US" altLang="en-US" sz="1200"/>
              <a:pPr/>
              <a:t>8</a:t>
            </a:fld>
            <a:endParaRPr lang="en-US" altLang="en-US" sz="1200"/>
          </a:p>
        </p:txBody>
      </p:sp>
      <p:sp>
        <p:nvSpPr>
          <p:cNvPr id="16386" name="Rectangle 2">
            <a:extLst>
              <a:ext uri="{FF2B5EF4-FFF2-40B4-BE49-F238E27FC236}">
                <a16:creationId xmlns="" xmlns:a16="http://schemas.microsoft.com/office/drawing/2014/main" id="{F1CBD364-D9B2-AD41-A2AE-B854406B6F02}"/>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459" name="Rectangle 3">
            <a:extLst>
              <a:ext uri="{FF2B5EF4-FFF2-40B4-BE49-F238E27FC236}">
                <a16:creationId xmlns="" xmlns:a16="http://schemas.microsoft.com/office/drawing/2014/main" id="{52A24298-9CBE-9F41-ADE2-CE4C975A978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Note that the Moon does not quite show exactly the same face to the Earth at all times, and also that the size of the Moon varies as it orbit takes it slightly nearer and further away.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 xmlns:a16="http://schemas.microsoft.com/office/drawing/2014/main" id="{E667135D-3717-D34E-8D32-8F11C6332C9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CE245F8-EEA0-A342-BC3B-C87A167BB5AF}" type="slidenum">
              <a:rPr lang="en-US" altLang="en-US" sz="1200"/>
              <a:pPr/>
              <a:t>9</a:t>
            </a:fld>
            <a:endParaRPr lang="en-US" altLang="en-US" sz="1200"/>
          </a:p>
        </p:txBody>
      </p:sp>
      <p:sp>
        <p:nvSpPr>
          <p:cNvPr id="7170" name="Rectangle 2">
            <a:extLst>
              <a:ext uri="{FF2B5EF4-FFF2-40B4-BE49-F238E27FC236}">
                <a16:creationId xmlns="" xmlns:a16="http://schemas.microsoft.com/office/drawing/2014/main" id="{695710E0-2C59-C941-8C07-6C87E598CC16}"/>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507" name="Rectangle 3">
            <a:extLst>
              <a:ext uri="{FF2B5EF4-FFF2-40B4-BE49-F238E27FC236}">
                <a16:creationId xmlns="" xmlns:a16="http://schemas.microsoft.com/office/drawing/2014/main" id="{FE59AA4E-9575-AA43-AFEB-5CE5490AA0C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9314" y="596019"/>
            <a:ext cx="7510506" cy="3213982"/>
          </a:xfrm>
        </p:spPr>
        <p:txBody>
          <a:bodyPr anchor="b">
            <a:normAutofit/>
          </a:bodyPr>
          <a:lstStyle>
            <a:lvl1pPr algn="ctr">
              <a:defRPr sz="40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819314" y="3886200"/>
            <a:ext cx="7510506" cy="2219108"/>
          </a:xfrm>
        </p:spPr>
        <p:txBody>
          <a:bodyPr anchor="t">
            <a:normAutofit/>
          </a:bodyPr>
          <a:lstStyle>
            <a:lvl1pPr marL="0" indent="0" algn="ctr">
              <a:buNone/>
              <a:defRPr sz="1800">
                <a:gradFill flip="none" rotWithShape="1">
                  <a:gsLst>
                    <a:gs pos="0">
                      <a:schemeClr val="tx1"/>
                    </a:gs>
                    <a:gs pos="100000">
                      <a:schemeClr val="tx1">
                        <a:lumMod val="75000"/>
                      </a:schemeClr>
                    </a:gs>
                  </a:gsLst>
                  <a:lin ang="0" scaled="1"/>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A400FAB-B2B6-EA48-88C6-2FCAEB997720}" type="slidenum">
              <a:rPr lang="en-US" altLang="en-US" smtClean="0"/>
              <a:pPr/>
              <a:t>‹#›</a:t>
            </a:fld>
            <a:endParaRPr lang="en-US" altLang="en-US"/>
          </a:p>
        </p:txBody>
      </p:sp>
    </p:spTree>
    <p:extLst>
      <p:ext uri="{BB962C8B-B14F-4D97-AF65-F5344CB8AC3E}">
        <p14:creationId xmlns:p14="http://schemas.microsoft.com/office/powerpoint/2010/main" val="2475380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677" y="4377485"/>
            <a:ext cx="7413007" cy="907505"/>
          </a:xfrm>
        </p:spPr>
        <p:txBody>
          <a:bodyPr anchor="b">
            <a:normAutofit/>
          </a:bodyPr>
          <a:lstStyle>
            <a:lvl1pPr algn="l">
              <a:defRPr sz="2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7678" y="996188"/>
            <a:ext cx="7301427" cy="298112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7677" y="5284990"/>
            <a:ext cx="7413007" cy="81707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a:xfrm>
            <a:off x="917678" y="6181344"/>
            <a:ext cx="5337278" cy="365125"/>
          </a:xfrm>
        </p:spPr>
        <p:txBody>
          <a:bodyPr/>
          <a:lstStyle/>
          <a:p>
            <a:pPr>
              <a:defRPr/>
            </a:pPr>
            <a:endParaRPr lang="en-US"/>
          </a:p>
        </p:txBody>
      </p:sp>
      <p:sp>
        <p:nvSpPr>
          <p:cNvPr id="7" name="Slide Number Placeholder 6"/>
          <p:cNvSpPr>
            <a:spLocks noGrp="1"/>
          </p:cNvSpPr>
          <p:nvPr>
            <p:ph type="sldNum" sz="quarter" idx="12"/>
          </p:nvPr>
        </p:nvSpPr>
        <p:spPr/>
        <p:txBody>
          <a:bodyPr/>
          <a:lstStyle/>
          <a:p>
            <a:fld id="{A11FE1EB-1FD0-B54B-8627-D4973D517F9E}" type="slidenum">
              <a:rPr lang="en-US" altLang="en-US" smtClean="0"/>
              <a:pPr/>
              <a:t>‹#›</a:t>
            </a:fld>
            <a:endParaRPr lang="en-US" altLang="en-US"/>
          </a:p>
        </p:txBody>
      </p:sp>
    </p:spTree>
    <p:extLst>
      <p:ext uri="{BB962C8B-B14F-4D97-AF65-F5344CB8AC3E}">
        <p14:creationId xmlns:p14="http://schemas.microsoft.com/office/powerpoint/2010/main" val="318866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596018"/>
            <a:ext cx="7511474" cy="3137782"/>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18347" y="4343400"/>
            <a:ext cx="7511474" cy="1758660"/>
          </a:xfrm>
        </p:spPr>
        <p:txBody>
          <a:bodyPr anchor="ctr">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11FE1EB-1FD0-B54B-8627-D4973D517F9E}" type="slidenum">
              <a:rPr lang="en-US" altLang="en-US" smtClean="0"/>
              <a:pPr/>
              <a:t>‹#›</a:t>
            </a:fld>
            <a:endParaRPr lang="en-US" altLang="en-US"/>
          </a:p>
        </p:txBody>
      </p:sp>
    </p:spTree>
    <p:extLst>
      <p:ext uri="{BB962C8B-B14F-4D97-AF65-F5344CB8AC3E}">
        <p14:creationId xmlns:p14="http://schemas.microsoft.com/office/powerpoint/2010/main" val="3781429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583818" y="860276"/>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7888822" y="29859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304407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256436" y="3650606"/>
            <a:ext cx="6631128" cy="381000"/>
          </a:xfrm>
        </p:spPr>
        <p:txBody>
          <a:bodyPr anchor="ct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8347" y="4641206"/>
            <a:ext cx="7511473" cy="1447800"/>
          </a:xfrm>
        </p:spPr>
        <p:txBody>
          <a:bodyPr anchor="ctr">
            <a:normAutofit/>
          </a:bodyPr>
          <a:lstStyle>
            <a:lvl1pPr marL="0" indent="0" algn="l">
              <a:buNone/>
              <a:defRPr sz="1800">
                <a:gradFill flip="none" rotWithShape="1">
                  <a:gsLst>
                    <a:gs pos="0">
                      <a:schemeClr val="tx1"/>
                    </a:gs>
                    <a:gs pos="100000">
                      <a:schemeClr val="tx1">
                        <a:lumMod val="75000"/>
                      </a:schemeClr>
                    </a:gs>
                  </a:gsLst>
                  <a:lin ang="0" scaled="1"/>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11FE1EB-1FD0-B54B-8627-D4973D517F9E}" type="slidenum">
              <a:rPr lang="en-US" altLang="en-US" smtClean="0"/>
              <a:pPr/>
              <a:t>‹#›</a:t>
            </a:fld>
            <a:endParaRPr lang="en-US" altLang="en-US"/>
          </a:p>
        </p:txBody>
      </p:sp>
    </p:spTree>
    <p:extLst>
      <p:ext uri="{BB962C8B-B14F-4D97-AF65-F5344CB8AC3E}">
        <p14:creationId xmlns:p14="http://schemas.microsoft.com/office/powerpoint/2010/main" val="739842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8347" y="3603566"/>
            <a:ext cx="7512338" cy="14688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21015" y="5072366"/>
            <a:ext cx="7512339" cy="1029694"/>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11FE1EB-1FD0-B54B-8627-D4973D517F9E}" type="slidenum">
              <a:rPr lang="en-US" altLang="en-US" smtClean="0"/>
              <a:pPr/>
              <a:t>‹#›</a:t>
            </a:fld>
            <a:endParaRPr lang="en-US" altLang="en-US"/>
          </a:p>
        </p:txBody>
      </p:sp>
    </p:spTree>
    <p:extLst>
      <p:ext uri="{BB962C8B-B14F-4D97-AF65-F5344CB8AC3E}">
        <p14:creationId xmlns:p14="http://schemas.microsoft.com/office/powerpoint/2010/main" val="774237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extBox 12"/>
          <p:cNvSpPr txBox="1"/>
          <p:nvPr/>
        </p:nvSpPr>
        <p:spPr>
          <a:xfrm>
            <a:off x="583818" y="75385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6" name="TextBox 15"/>
          <p:cNvSpPr txBox="1"/>
          <p:nvPr/>
        </p:nvSpPr>
        <p:spPr>
          <a:xfrm>
            <a:off x="7887556" y="2879498"/>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284436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18347" y="3886200"/>
            <a:ext cx="7512338" cy="1053662"/>
          </a:xfrm>
        </p:spPr>
        <p:txBody>
          <a:bodyPr vert="horz" lIns="91440" tIns="45720" rIns="91440" bIns="45720" rtlCol="0" anchor="b">
            <a:normAutofit/>
          </a:bodyPr>
          <a:lstStyle>
            <a:lvl1pPr>
              <a:buNone/>
              <a:defRPr lang="en-US" sz="2000" b="0" cap="all" dirty="0">
                <a:ln w="3175" cmpd="sng">
                  <a:noFill/>
                </a:ln>
                <a:gradFill flip="none" rotWithShape="1">
                  <a:gsLst>
                    <a:gs pos="0">
                      <a:schemeClr val="tx1"/>
                    </a:gs>
                    <a:gs pos="100000">
                      <a:schemeClr val="tx1">
                        <a:lumMod val="75000"/>
                      </a:schemeClr>
                    </a:gs>
                  </a:gsLst>
                  <a:lin ang="0" scaled="1"/>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18347" y="4939862"/>
            <a:ext cx="7512338" cy="1162198"/>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11FE1EB-1FD0-B54B-8627-D4973D517F9E}" type="slidenum">
              <a:rPr lang="en-US" altLang="en-US" smtClean="0"/>
              <a:pPr/>
              <a:t>‹#›</a:t>
            </a:fld>
            <a:endParaRPr lang="en-US" altLang="en-US"/>
          </a:p>
        </p:txBody>
      </p:sp>
    </p:spTree>
    <p:extLst>
      <p:ext uri="{BB962C8B-B14F-4D97-AF65-F5344CB8AC3E}">
        <p14:creationId xmlns:p14="http://schemas.microsoft.com/office/powerpoint/2010/main" val="1381764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18346" y="596018"/>
            <a:ext cx="7511473" cy="2756783"/>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818346" y="3682941"/>
            <a:ext cx="7511473" cy="1049283"/>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18347" y="4732224"/>
            <a:ext cx="7511472" cy="1369836"/>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11FE1EB-1FD0-B54B-8627-D4973D517F9E}" type="slidenum">
              <a:rPr lang="en-US" altLang="en-US" smtClean="0"/>
              <a:pPr/>
              <a:t>‹#›</a:t>
            </a:fld>
            <a:endParaRPr lang="en-US" altLang="en-US"/>
          </a:p>
        </p:txBody>
      </p:sp>
    </p:spTree>
    <p:extLst>
      <p:ext uri="{BB962C8B-B14F-4D97-AF65-F5344CB8AC3E}">
        <p14:creationId xmlns:p14="http://schemas.microsoft.com/office/powerpoint/2010/main" val="3661078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18347" y="596018"/>
            <a:ext cx="7511473" cy="131248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34B0861-0278-604D-B364-9284C2FF9EB2}" type="slidenum">
              <a:rPr lang="en-US" altLang="en-US" smtClean="0"/>
              <a:pPr/>
              <a:t>‹#›</a:t>
            </a:fld>
            <a:endParaRPr lang="en-US" altLang="en-US"/>
          </a:p>
        </p:txBody>
      </p:sp>
    </p:spTree>
    <p:extLst>
      <p:ext uri="{BB962C8B-B14F-4D97-AF65-F5344CB8AC3E}">
        <p14:creationId xmlns:p14="http://schemas.microsoft.com/office/powerpoint/2010/main" val="4091335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1708" y="596018"/>
            <a:ext cx="1778112" cy="550604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8347" y="596018"/>
            <a:ext cx="5624137" cy="550604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E3F0AA9-743D-E745-AB54-C63A8F8476C7}" type="slidenum">
              <a:rPr lang="en-US" altLang="en-US" smtClean="0"/>
              <a:pPr/>
              <a:t>‹#›</a:t>
            </a:fld>
            <a:endParaRPr lang="en-US" altLang="en-US"/>
          </a:p>
        </p:txBody>
      </p:sp>
    </p:spTree>
    <p:extLst>
      <p:ext uri="{BB962C8B-B14F-4D97-AF65-F5344CB8AC3E}">
        <p14:creationId xmlns:p14="http://schemas.microsoft.com/office/powerpoint/2010/main" val="3477132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71538" y="533400"/>
            <a:ext cx="8162925" cy="1090613"/>
          </a:xfrm>
        </p:spPr>
        <p:txBody>
          <a:bodyPr/>
          <a:lstStyle/>
          <a:p>
            <a:r>
              <a:rPr lang="en-GB"/>
              <a:t>Click to edit Master title style</a:t>
            </a:r>
            <a:endParaRPr lang="en-US"/>
          </a:p>
        </p:txBody>
      </p:sp>
      <p:sp>
        <p:nvSpPr>
          <p:cNvPr id="3" name="Text Placeholder 2"/>
          <p:cNvSpPr>
            <a:spLocks noGrp="1"/>
          </p:cNvSpPr>
          <p:nvPr>
            <p:ph type="body" sz="half" idx="1"/>
          </p:nvPr>
        </p:nvSpPr>
        <p:spPr>
          <a:xfrm>
            <a:off x="912813" y="1905000"/>
            <a:ext cx="3978275" cy="4191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043488" y="1905000"/>
            <a:ext cx="3979862" cy="4191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67">
            <a:extLst>
              <a:ext uri="{FF2B5EF4-FFF2-40B4-BE49-F238E27FC236}">
                <a16:creationId xmlns="" xmlns:a16="http://schemas.microsoft.com/office/drawing/2014/main" id="{5E9A9414-75A1-C04A-AC2B-35E2DC178F1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8">
            <a:extLst>
              <a:ext uri="{FF2B5EF4-FFF2-40B4-BE49-F238E27FC236}">
                <a16:creationId xmlns="" xmlns:a16="http://schemas.microsoft.com/office/drawing/2014/main" id="{9DAB06D0-F8FB-DF4F-9566-09B784E9D9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9">
            <a:extLst>
              <a:ext uri="{FF2B5EF4-FFF2-40B4-BE49-F238E27FC236}">
                <a16:creationId xmlns="" xmlns:a16="http://schemas.microsoft.com/office/drawing/2014/main" id="{0F746E7C-54BD-A34A-A127-318D6CB77AB3}"/>
              </a:ext>
            </a:extLst>
          </p:cNvPr>
          <p:cNvSpPr>
            <a:spLocks noGrp="1" noChangeArrowheads="1"/>
          </p:cNvSpPr>
          <p:nvPr>
            <p:ph type="sldNum" sz="quarter" idx="12"/>
          </p:nvPr>
        </p:nvSpPr>
        <p:spPr>
          <a:ln/>
        </p:spPr>
        <p:txBody>
          <a:bodyPr/>
          <a:lstStyle>
            <a:lvl1pPr>
              <a:defRPr/>
            </a:lvl1pPr>
          </a:lstStyle>
          <a:p>
            <a:fld id="{6204C016-EF6D-8B40-81C1-40E1350E3F7A}" type="slidenum">
              <a:rPr lang="en-US" altLang="en-US"/>
              <a:pPr/>
              <a:t>‹#›</a:t>
            </a:fld>
            <a:endParaRPr lang="en-US" altLang="en-US"/>
          </a:p>
        </p:txBody>
      </p:sp>
    </p:spTree>
    <p:extLst>
      <p:ext uri="{BB962C8B-B14F-4D97-AF65-F5344CB8AC3E}">
        <p14:creationId xmlns:p14="http://schemas.microsoft.com/office/powerpoint/2010/main" val="2916547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871538" y="533400"/>
            <a:ext cx="8162925" cy="1090613"/>
          </a:xfrm>
        </p:spPr>
        <p:txBody>
          <a:bodyPr/>
          <a:lstStyle/>
          <a:p>
            <a:r>
              <a:rPr lang="en-GB"/>
              <a:t>Click to edit Master title style</a:t>
            </a:r>
            <a:endParaRPr lang="en-US"/>
          </a:p>
        </p:txBody>
      </p:sp>
      <p:sp>
        <p:nvSpPr>
          <p:cNvPr id="3" name="Content Placeholder 2"/>
          <p:cNvSpPr>
            <a:spLocks noGrp="1"/>
          </p:cNvSpPr>
          <p:nvPr>
            <p:ph sz="half" idx="1"/>
          </p:nvPr>
        </p:nvSpPr>
        <p:spPr>
          <a:xfrm>
            <a:off x="912813" y="1905000"/>
            <a:ext cx="8110537" cy="2019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912813" y="4076700"/>
            <a:ext cx="8110537" cy="2019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67">
            <a:extLst>
              <a:ext uri="{FF2B5EF4-FFF2-40B4-BE49-F238E27FC236}">
                <a16:creationId xmlns="" xmlns:a16="http://schemas.microsoft.com/office/drawing/2014/main" id="{0A890B82-268B-354C-9992-F2DAC96E7EB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8">
            <a:extLst>
              <a:ext uri="{FF2B5EF4-FFF2-40B4-BE49-F238E27FC236}">
                <a16:creationId xmlns="" xmlns:a16="http://schemas.microsoft.com/office/drawing/2014/main" id="{944808A5-9DD8-3042-9375-90C13486B6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9">
            <a:extLst>
              <a:ext uri="{FF2B5EF4-FFF2-40B4-BE49-F238E27FC236}">
                <a16:creationId xmlns="" xmlns:a16="http://schemas.microsoft.com/office/drawing/2014/main" id="{11AE3AAD-FD3B-FE4D-ABE5-A606B19115B6}"/>
              </a:ext>
            </a:extLst>
          </p:cNvPr>
          <p:cNvSpPr>
            <a:spLocks noGrp="1" noChangeArrowheads="1"/>
          </p:cNvSpPr>
          <p:nvPr>
            <p:ph type="sldNum" sz="quarter" idx="12"/>
          </p:nvPr>
        </p:nvSpPr>
        <p:spPr>
          <a:ln/>
        </p:spPr>
        <p:txBody>
          <a:bodyPr/>
          <a:lstStyle>
            <a:lvl1pPr>
              <a:defRPr/>
            </a:lvl1pPr>
          </a:lstStyle>
          <a:p>
            <a:fld id="{A37A67A7-E826-D94A-A13D-30B5A9F54376}" type="slidenum">
              <a:rPr lang="en-US" altLang="en-US"/>
              <a:pPr/>
              <a:t>‹#›</a:t>
            </a:fld>
            <a:endParaRPr lang="en-US" altLang="en-US"/>
          </a:p>
        </p:txBody>
      </p:sp>
    </p:spTree>
    <p:extLst>
      <p:ext uri="{BB962C8B-B14F-4D97-AF65-F5344CB8AC3E}">
        <p14:creationId xmlns:p14="http://schemas.microsoft.com/office/powerpoint/2010/main" val="222759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7E42555-B339-BE46-9574-BE707C1160B7}" type="slidenum">
              <a:rPr lang="en-US" altLang="en-US" smtClean="0"/>
              <a:pPr/>
              <a:t>‹#›</a:t>
            </a:fld>
            <a:endParaRPr lang="en-US" altLang="en-US"/>
          </a:p>
        </p:txBody>
      </p:sp>
    </p:spTree>
    <p:extLst>
      <p:ext uri="{BB962C8B-B14F-4D97-AF65-F5344CB8AC3E}">
        <p14:creationId xmlns:p14="http://schemas.microsoft.com/office/powerpoint/2010/main" val="6041061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871538" y="533400"/>
            <a:ext cx="8162925" cy="1090613"/>
          </a:xfrm>
        </p:spPr>
        <p:txBody>
          <a:bodyPr/>
          <a:lstStyle/>
          <a:p>
            <a:r>
              <a:rPr lang="en-GB"/>
              <a:t>Click to edit Master title style</a:t>
            </a:r>
            <a:endParaRPr lang="en-US"/>
          </a:p>
        </p:txBody>
      </p:sp>
      <p:sp>
        <p:nvSpPr>
          <p:cNvPr id="3" name="Content Placeholder 2"/>
          <p:cNvSpPr>
            <a:spLocks noGrp="1"/>
          </p:cNvSpPr>
          <p:nvPr>
            <p:ph sz="quarter" idx="1"/>
          </p:nvPr>
        </p:nvSpPr>
        <p:spPr>
          <a:xfrm>
            <a:off x="912813" y="1905000"/>
            <a:ext cx="3978275" cy="2019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quarter" idx="2"/>
          </p:nvPr>
        </p:nvSpPr>
        <p:spPr>
          <a:xfrm>
            <a:off x="5043488" y="1905000"/>
            <a:ext cx="3979862" cy="2019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half" idx="3"/>
          </p:nvPr>
        </p:nvSpPr>
        <p:spPr>
          <a:xfrm>
            <a:off x="912813" y="4076700"/>
            <a:ext cx="8110537" cy="2019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ectangle 67">
            <a:extLst>
              <a:ext uri="{FF2B5EF4-FFF2-40B4-BE49-F238E27FC236}">
                <a16:creationId xmlns="" xmlns:a16="http://schemas.microsoft.com/office/drawing/2014/main" id="{44ED1DA0-8F1A-1342-9D81-2E6D04340AE9}"/>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68">
            <a:extLst>
              <a:ext uri="{FF2B5EF4-FFF2-40B4-BE49-F238E27FC236}">
                <a16:creationId xmlns="" xmlns:a16="http://schemas.microsoft.com/office/drawing/2014/main" id="{004473BE-8DD4-704E-B7E2-38010BA32A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9">
            <a:extLst>
              <a:ext uri="{FF2B5EF4-FFF2-40B4-BE49-F238E27FC236}">
                <a16:creationId xmlns="" xmlns:a16="http://schemas.microsoft.com/office/drawing/2014/main" id="{1BAEEA0C-289A-D145-877C-C577665DFFD6}"/>
              </a:ext>
            </a:extLst>
          </p:cNvPr>
          <p:cNvSpPr>
            <a:spLocks noGrp="1" noChangeArrowheads="1"/>
          </p:cNvSpPr>
          <p:nvPr>
            <p:ph type="sldNum" sz="quarter" idx="12"/>
          </p:nvPr>
        </p:nvSpPr>
        <p:spPr>
          <a:ln/>
        </p:spPr>
        <p:txBody>
          <a:bodyPr/>
          <a:lstStyle>
            <a:lvl1pPr>
              <a:defRPr/>
            </a:lvl1pPr>
          </a:lstStyle>
          <a:p>
            <a:fld id="{77604EF7-EFD4-7749-A4BA-028BA5B3659D}" type="slidenum">
              <a:rPr lang="en-US" altLang="en-US"/>
              <a:pPr/>
              <a:t>‹#›</a:t>
            </a:fld>
            <a:endParaRPr lang="en-US" altLang="en-US"/>
          </a:p>
        </p:txBody>
      </p:sp>
    </p:spTree>
    <p:extLst>
      <p:ext uri="{BB962C8B-B14F-4D97-AF65-F5344CB8AC3E}">
        <p14:creationId xmlns:p14="http://schemas.microsoft.com/office/powerpoint/2010/main" val="1533074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9314" y="3270698"/>
            <a:ext cx="7510506" cy="1823305"/>
          </a:xfrm>
        </p:spPr>
        <p:txBody>
          <a:bodyPr anchor="b">
            <a:normAutofit/>
          </a:bodyPr>
          <a:lstStyle>
            <a:lvl1pPr algn="r">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19314" y="5103810"/>
            <a:ext cx="7510506" cy="998250"/>
          </a:xfrm>
        </p:spPr>
        <p:txBody>
          <a:bodyPr anchor="t">
            <a:normAutofit/>
          </a:bodyPr>
          <a:lstStyle>
            <a:lvl1pPr marL="0" indent="0" algn="r">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B571C09-032D-EA46-B530-336E9429292E}" type="slidenum">
              <a:rPr lang="en-US" altLang="en-US" smtClean="0"/>
              <a:pPr/>
              <a:t>‹#›</a:t>
            </a:fld>
            <a:endParaRPr lang="en-US" altLang="en-US"/>
          </a:p>
        </p:txBody>
      </p:sp>
    </p:spTree>
    <p:extLst>
      <p:ext uri="{BB962C8B-B14F-4D97-AF65-F5344CB8AC3E}">
        <p14:creationId xmlns:p14="http://schemas.microsoft.com/office/powerpoint/2010/main" val="3239112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347" y="2060898"/>
            <a:ext cx="3685073" cy="4031331"/>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0" y="2060898"/>
            <a:ext cx="3689239" cy="403133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AB6CBC3-E221-6A4E-8C7D-42686907E81F}" type="slidenum">
              <a:rPr lang="en-US" altLang="en-US" smtClean="0"/>
              <a:pPr/>
              <a:t>‹#›</a:t>
            </a:fld>
            <a:endParaRPr lang="en-US" altLang="en-US"/>
          </a:p>
        </p:txBody>
      </p:sp>
    </p:spTree>
    <p:extLst>
      <p:ext uri="{BB962C8B-B14F-4D97-AF65-F5344CB8AC3E}">
        <p14:creationId xmlns:p14="http://schemas.microsoft.com/office/powerpoint/2010/main" val="2087013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6306" y="2060898"/>
            <a:ext cx="3397113" cy="733596"/>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8347" y="2786027"/>
            <a:ext cx="3685073"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10150" y="2060898"/>
            <a:ext cx="3419670" cy="725129"/>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65" y="2786027"/>
            <a:ext cx="3701520"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A11FE1EB-1FD0-B54B-8627-D4973D517F9E}" type="slidenum">
              <a:rPr lang="en-US" altLang="en-US" smtClean="0"/>
              <a:pPr/>
              <a:t>‹#›</a:t>
            </a:fld>
            <a:endParaRPr lang="en-US" altLang="en-US"/>
          </a:p>
        </p:txBody>
      </p:sp>
    </p:spTree>
    <p:extLst>
      <p:ext uri="{BB962C8B-B14F-4D97-AF65-F5344CB8AC3E}">
        <p14:creationId xmlns:p14="http://schemas.microsoft.com/office/powerpoint/2010/main" val="2262464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765F7C45-3D84-EA43-9BB1-A647F194D7FA}" type="slidenum">
              <a:rPr lang="en-US" altLang="en-US" smtClean="0"/>
              <a:pPr/>
              <a:t>‹#›</a:t>
            </a:fld>
            <a:endParaRPr lang="en-US" altLang="en-US"/>
          </a:p>
        </p:txBody>
      </p:sp>
    </p:spTree>
    <p:extLst>
      <p:ext uri="{BB962C8B-B14F-4D97-AF65-F5344CB8AC3E}">
        <p14:creationId xmlns:p14="http://schemas.microsoft.com/office/powerpoint/2010/main" val="265609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C86E62ED-027B-9045-9502-59328BB15091}" type="slidenum">
              <a:rPr lang="en-US" altLang="en-US" smtClean="0"/>
              <a:pPr/>
              <a:t>‹#›</a:t>
            </a:fld>
            <a:endParaRPr lang="en-US" altLang="en-US"/>
          </a:p>
        </p:txBody>
      </p:sp>
    </p:spTree>
    <p:extLst>
      <p:ext uri="{BB962C8B-B14F-4D97-AF65-F5344CB8AC3E}">
        <p14:creationId xmlns:p14="http://schemas.microsoft.com/office/powerpoint/2010/main" val="3318119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754928"/>
            <a:ext cx="2729523" cy="1371600"/>
          </a:xfrm>
        </p:spPr>
        <p:txBody>
          <a:bodyPr anchor="b">
            <a:normAutofit/>
          </a:bodyPr>
          <a:lstStyle>
            <a:lvl1pPr algn="l">
              <a:defRPr sz="2200" b="0"/>
            </a:lvl1pPr>
          </a:lstStyle>
          <a:p>
            <a:r>
              <a:rPr lang="en-US"/>
              <a:t>Click to edit Master title style</a:t>
            </a:r>
            <a:endParaRPr lang="en-US" dirty="0"/>
          </a:p>
        </p:txBody>
      </p:sp>
      <p:sp>
        <p:nvSpPr>
          <p:cNvPr id="3" name="Content Placeholder 2"/>
          <p:cNvSpPr>
            <a:spLocks noGrp="1"/>
          </p:cNvSpPr>
          <p:nvPr>
            <p:ph idx="1"/>
          </p:nvPr>
        </p:nvSpPr>
        <p:spPr>
          <a:xfrm>
            <a:off x="3828856" y="596018"/>
            <a:ext cx="4500964" cy="5506041"/>
          </a:xfrm>
        </p:spPr>
        <p:txBody>
          <a:bodyPr anchor="ctr">
            <a:normAutofit/>
          </a:bodyPr>
          <a:lstStyle>
            <a:lvl1pPr>
              <a:defRPr sz="1800"/>
            </a:lvl1pPr>
            <a:lvl2pPr>
              <a:defRPr sz="1600"/>
            </a:lvl2pPr>
            <a:lvl3pPr>
              <a:defRPr sz="1400"/>
            </a:lvl3pPr>
            <a:lvl4pPr>
              <a:defRPr sz="12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8347" y="3126528"/>
            <a:ext cx="272952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CFC3A929-A949-AC45-9000-9FC977E68321}" type="slidenum">
              <a:rPr lang="en-US" altLang="en-US" smtClean="0"/>
              <a:pPr/>
              <a:t>‹#›</a:t>
            </a:fld>
            <a:endParaRPr lang="en-US" altLang="en-US"/>
          </a:p>
        </p:txBody>
      </p:sp>
    </p:spTree>
    <p:extLst>
      <p:ext uri="{BB962C8B-B14F-4D97-AF65-F5344CB8AC3E}">
        <p14:creationId xmlns:p14="http://schemas.microsoft.com/office/powerpoint/2010/main" val="4048992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898269"/>
            <a:ext cx="4423803" cy="1371600"/>
          </a:xfrm>
        </p:spPr>
        <p:txBody>
          <a:bodyPr anchor="b">
            <a:normAutofit/>
          </a:bodyPr>
          <a:lstStyle>
            <a:lvl1pPr algn="l">
              <a:defRPr sz="24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515442" y="-18288"/>
            <a:ext cx="2500062"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17318" y="3269869"/>
            <a:ext cx="442380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23649" y="6181344"/>
            <a:ext cx="718502" cy="365125"/>
          </a:xfrm>
        </p:spPr>
        <p:txBody>
          <a:bodyPr/>
          <a:lstStyle/>
          <a:p>
            <a:pPr>
              <a:defRPr/>
            </a:pPr>
            <a:endParaRPr lang="en-US"/>
          </a:p>
        </p:txBody>
      </p:sp>
      <p:sp>
        <p:nvSpPr>
          <p:cNvPr id="6" name="Footer Placeholder 5"/>
          <p:cNvSpPr>
            <a:spLocks noGrp="1"/>
          </p:cNvSpPr>
          <p:nvPr>
            <p:ph type="ftr" sz="quarter" idx="11"/>
          </p:nvPr>
        </p:nvSpPr>
        <p:spPr>
          <a:xfrm>
            <a:off x="818348" y="6181344"/>
            <a:ext cx="3705300" cy="365125"/>
          </a:xfrm>
        </p:spPr>
        <p:txBody>
          <a:bodyPr/>
          <a:lstStyle/>
          <a:p>
            <a:pPr>
              <a:defRPr/>
            </a:pPr>
            <a:endParaRPr lang="en-US"/>
          </a:p>
        </p:txBody>
      </p:sp>
      <p:sp>
        <p:nvSpPr>
          <p:cNvPr id="7" name="Slide Number Placeholder 6"/>
          <p:cNvSpPr>
            <a:spLocks noGrp="1"/>
          </p:cNvSpPr>
          <p:nvPr>
            <p:ph type="sldNum" sz="quarter" idx="12"/>
          </p:nvPr>
        </p:nvSpPr>
        <p:spPr>
          <a:xfrm>
            <a:off x="8024262" y="6181344"/>
            <a:ext cx="305186" cy="329250"/>
          </a:xfrm>
        </p:spPr>
        <p:txBody>
          <a:bodyPr/>
          <a:lstStyle/>
          <a:p>
            <a:fld id="{A11FE1EB-1FD0-B54B-8627-D4973D517F9E}" type="slidenum">
              <a:rPr lang="en-US" altLang="en-US" smtClean="0"/>
              <a:pPr/>
              <a:t>‹#›</a:t>
            </a:fld>
            <a:endParaRPr lang="en-US" altLang="en-US"/>
          </a:p>
        </p:txBody>
      </p:sp>
    </p:spTree>
    <p:extLst>
      <p:ext uri="{BB962C8B-B14F-4D97-AF65-F5344CB8AC3E}">
        <p14:creationId xmlns:p14="http://schemas.microsoft.com/office/powerpoint/2010/main" val="3024650169"/>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2.jpg"/><Relationship Id="rId23" Type="http://schemas.openxmlformats.org/officeDocument/2006/relationships/image" Target="../media/image3.jp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8347" y="596018"/>
            <a:ext cx="7511473" cy="13124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8348" y="2060898"/>
            <a:ext cx="7511472" cy="4041162"/>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51708" y="6178260"/>
            <a:ext cx="1287464"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pPr>
              <a:defRPr/>
            </a:pPr>
            <a:endParaRPr lang="en-US"/>
          </a:p>
        </p:txBody>
      </p:sp>
      <p:sp>
        <p:nvSpPr>
          <p:cNvPr id="5" name="Footer Placeholder 4"/>
          <p:cNvSpPr>
            <a:spLocks noGrp="1"/>
          </p:cNvSpPr>
          <p:nvPr>
            <p:ph type="ftr" sz="quarter" idx="3"/>
          </p:nvPr>
        </p:nvSpPr>
        <p:spPr>
          <a:xfrm>
            <a:off x="818347" y="6178260"/>
            <a:ext cx="5624137" cy="365125"/>
          </a:xfrm>
          <a:prstGeom prst="rect">
            <a:avLst/>
          </a:prstGeom>
        </p:spPr>
        <p:txBody>
          <a:bodyPr vert="horz" lIns="91440" tIns="45720" rIns="91440" bIns="45720" rtlCol="0" anchor="ctr"/>
          <a:lstStyle>
            <a:lvl1pPr algn="l">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pPr>
              <a:defRPr/>
            </a:pPr>
            <a:endParaRPr lang="en-US"/>
          </a:p>
        </p:txBody>
      </p:sp>
      <p:sp>
        <p:nvSpPr>
          <p:cNvPr id="6" name="Slide Number Placeholder 5"/>
          <p:cNvSpPr>
            <a:spLocks noGrp="1"/>
          </p:cNvSpPr>
          <p:nvPr>
            <p:ph type="sldNum" sz="quarter" idx="4"/>
          </p:nvPr>
        </p:nvSpPr>
        <p:spPr>
          <a:xfrm>
            <a:off x="7917202" y="6178260"/>
            <a:ext cx="413483"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A11FE1EB-1FD0-B54B-8627-D4973D517F9E}" type="slidenum">
              <a:rPr lang="en-US" altLang="en-US" smtClean="0"/>
              <a:pPr/>
              <a:t>‹#›</a:t>
            </a:fld>
            <a:endParaRPr lang="en-US" altLang="en-US"/>
          </a:p>
        </p:txBody>
      </p:sp>
      <p:pic>
        <p:nvPicPr>
          <p:cNvPr id="7" name="Picture 6" descr="black slide header-cos-1.jpg"/>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0" y="12700"/>
            <a:ext cx="9144000" cy="6830677"/>
          </a:xfrm>
          <a:prstGeom prst="rect">
            <a:avLst/>
          </a:prstGeom>
        </p:spPr>
      </p:pic>
      <p:pic>
        <p:nvPicPr>
          <p:cNvPr id="8" name="Picture 7" descr="Replacement logo.jpg"/>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5220072" y="6289807"/>
            <a:ext cx="1440160" cy="468133"/>
          </a:xfrm>
          <a:prstGeom prst="rect">
            <a:avLst/>
          </a:prstGeom>
        </p:spPr>
      </p:pic>
    </p:spTree>
    <p:extLst>
      <p:ext uri="{BB962C8B-B14F-4D97-AF65-F5344CB8AC3E}">
        <p14:creationId xmlns:p14="http://schemas.microsoft.com/office/powerpoint/2010/main" val="835178407"/>
      </p:ext>
    </p:extLst>
  </p:cSld>
  <p:clrMap bg1="dk1" tx1="lt1" bg2="dk2" tx2="lt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 id="2147484010" r:id="rId16"/>
    <p:sldLayoutId id="2147484011" r:id="rId17"/>
    <p:sldLayoutId id="2147484012" r:id="rId18"/>
    <p:sldLayoutId id="2147484013" r:id="rId19"/>
    <p:sldLayoutId id="2147484014" r:id="rId20"/>
  </p:sldLayoutIdLst>
  <p:txStyles>
    <p:title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30000"/>
        <a:buFont typeface="Arial"/>
        <a:buChar char="•"/>
        <a:defRPr sz="18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30000"/>
        <a:buFont typeface="Arial"/>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30000"/>
        <a:buFont typeface="Arial"/>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1" Type="http://schemas.openxmlformats.org/officeDocument/2006/relationships/slideLayout" Target="../slideLayouts/slideLayout2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g"/><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hyperlink" Target="https://creativecommons.org/licenses/by/4.0/deed.en" TargetMode="Externa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hyperlink" Target="https://creativecommons.org/licenses/by/2.0/deed.en" TargetMode="External"/><Relationship Id="rId1" Type="http://schemas.openxmlformats.org/officeDocument/2006/relationships/slideLayout" Target="../slideLayouts/slideLayout1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5.svg"/><Relationship Id="rId1" Type="http://schemas.openxmlformats.org/officeDocument/2006/relationships/slideLayout" Target="../slideLayouts/slideLayout1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11.gif"/></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 xmlns:a16="http://schemas.microsoft.com/office/drawing/2014/main" id="{68343C66-2A8B-1C40-A1DF-94FECE10ADE4}"/>
              </a:ext>
            </a:extLst>
          </p:cNvPr>
          <p:cNvSpPr>
            <a:spLocks noGrp="1" noChangeArrowheads="1"/>
          </p:cNvSpPr>
          <p:nvPr>
            <p:ph type="ctrTitle"/>
          </p:nvPr>
        </p:nvSpPr>
        <p:spPr>
          <a:xfrm>
            <a:off x="816747" y="1244091"/>
            <a:ext cx="7510506" cy="218490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r>
              <a:rPr lang="en-US" dirty="0"/>
              <a:t>The Universe</a:t>
            </a:r>
            <a:br>
              <a:rPr lang="en-US" dirty="0"/>
            </a:br>
            <a:r>
              <a:rPr lang="en-US" dirty="0"/>
              <a:t/>
            </a:r>
            <a:br>
              <a:rPr lang="en-US" dirty="0"/>
            </a:br>
            <a:r>
              <a:rPr lang="en-US" sz="2800" dirty="0"/>
              <a:t>A brief tour of creation</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 xmlns:a16="http://schemas.microsoft.com/office/drawing/2014/main" id="{0A027039-5BA1-B648-B6BA-25E10F962BE7}"/>
              </a:ext>
            </a:extLst>
          </p:cNvPr>
          <p:cNvSpPr>
            <a:spLocks noGrp="1" noChangeArrowheads="1"/>
          </p:cNvSpPr>
          <p:nvPr>
            <p:ph type="title"/>
          </p:nvPr>
        </p:nvSpPr>
        <p:spPr>
          <a:xfrm>
            <a:off x="1475656" y="620689"/>
            <a:ext cx="8162925" cy="792088"/>
          </a:xfrm>
        </p:spPr>
        <p:txBody>
          <a:bodyPr/>
          <a:lstStyle/>
          <a:p>
            <a:pPr eaLnBrk="1" hangingPunct="1">
              <a:defRPr/>
            </a:pPr>
            <a:r>
              <a:rPr lang="en-US" dirty="0"/>
              <a:t>Mars</a:t>
            </a:r>
          </a:p>
        </p:txBody>
      </p:sp>
      <p:pic>
        <p:nvPicPr>
          <p:cNvPr id="6" name="Content Placeholder 5" descr="A picture containing sitting, indoor, table, dark&#10;&#10;Description automatically generated">
            <a:extLst>
              <a:ext uri="{FF2B5EF4-FFF2-40B4-BE49-F238E27FC236}">
                <a16:creationId xmlns="" xmlns:a16="http://schemas.microsoft.com/office/drawing/2014/main" id="{1547C0BE-88C2-E240-9591-E55E4ACA4A33}"/>
              </a:ext>
            </a:extLst>
          </p:cNvPr>
          <p:cNvPicPr>
            <a:picLocks noGrp="1" noChangeAspect="1"/>
          </p:cNvPicPr>
          <p:nvPr>
            <p:ph sz="half" idx="2"/>
          </p:nvPr>
        </p:nvPicPr>
        <p:blipFill>
          <a:blip r:embed="rId3"/>
          <a:stretch>
            <a:fillRect/>
          </a:stretch>
        </p:blipFill>
        <p:spPr>
          <a:xfrm>
            <a:off x="4453192" y="1196752"/>
            <a:ext cx="4690808" cy="4690808"/>
          </a:xfrm>
        </p:spPr>
      </p:pic>
      <p:sp>
        <p:nvSpPr>
          <p:cNvPr id="4" name="TextBox 3">
            <a:extLst>
              <a:ext uri="{FF2B5EF4-FFF2-40B4-BE49-F238E27FC236}">
                <a16:creationId xmlns="" xmlns:a16="http://schemas.microsoft.com/office/drawing/2014/main" id="{F8F08A88-F9B1-4F45-BC06-78E3EB7D1328}"/>
              </a:ext>
            </a:extLst>
          </p:cNvPr>
          <p:cNvSpPr txBox="1"/>
          <p:nvPr/>
        </p:nvSpPr>
        <p:spPr>
          <a:xfrm>
            <a:off x="2987824" y="5692771"/>
            <a:ext cx="5642247" cy="400110"/>
          </a:xfrm>
          <a:prstGeom prst="rect">
            <a:avLst/>
          </a:prstGeom>
          <a:noFill/>
        </p:spPr>
        <p:txBody>
          <a:bodyPr wrap="square" rtlCol="0">
            <a:spAutoFit/>
          </a:bodyPr>
          <a:lstStyle/>
          <a:p>
            <a:pPr algn="ctr"/>
            <a:r>
              <a:rPr lang="en-GB" sz="1000" dirty="0"/>
              <a:t>{image credit: ESA - European Space Agency &amp; Max-Planck Institute for Solar System Research for OSIRIS Team ESA/MPS/UPD/LAM/IAA/RSSD/INTA/UPM/DASP/IDA}</a:t>
            </a:r>
          </a:p>
        </p:txBody>
      </p:sp>
      <p:sp>
        <p:nvSpPr>
          <p:cNvPr id="40963" name="Rectangle 3">
            <a:extLst>
              <a:ext uri="{FF2B5EF4-FFF2-40B4-BE49-F238E27FC236}">
                <a16:creationId xmlns="" xmlns:a16="http://schemas.microsoft.com/office/drawing/2014/main" id="{E93BA12B-A1DB-BB4D-8E8D-C38A85C448E5}"/>
              </a:ext>
            </a:extLst>
          </p:cNvPr>
          <p:cNvSpPr>
            <a:spLocks noGrp="1" noChangeArrowheads="1"/>
          </p:cNvSpPr>
          <p:nvPr>
            <p:ph type="body" sz="half" idx="1"/>
          </p:nvPr>
        </p:nvSpPr>
        <p:spPr>
          <a:xfrm>
            <a:off x="323528" y="1844824"/>
            <a:ext cx="3979861" cy="3484066"/>
          </a:xfrm>
        </p:spPr>
        <p:txBody>
          <a:bodyPr>
            <a:normAutofit fontScale="85000" lnSpcReduction="10000"/>
          </a:bodyPr>
          <a:lstStyle/>
          <a:p>
            <a:pPr eaLnBrk="1" hangingPunct="1"/>
            <a:r>
              <a:rPr lang="en-US" altLang="en-US" sz="2400" dirty="0"/>
              <a:t>Atmosphere is carbon dioxide</a:t>
            </a:r>
          </a:p>
          <a:p>
            <a:pPr eaLnBrk="1" hangingPunct="1"/>
            <a:r>
              <a:rPr lang="en-US" altLang="en-US" sz="2400" dirty="0"/>
              <a:t>Atmospheric pressure is 0.75% of Earth</a:t>
            </a:r>
            <a:r>
              <a:rPr lang="en-GB" altLang="en-US" sz="2400" dirty="0">
                <a:latin typeface="Arial" panose="020B0604020202020204" pitchFamily="34" charset="0"/>
              </a:rPr>
              <a:t>’</a:t>
            </a:r>
            <a:r>
              <a:rPr lang="en-US" altLang="ja-JP" sz="2400" dirty="0"/>
              <a:t>s</a:t>
            </a:r>
          </a:p>
          <a:p>
            <a:pPr eaLnBrk="1" hangingPunct="1"/>
            <a:r>
              <a:rPr lang="en-US" altLang="en-US" sz="2400" dirty="0"/>
              <a:t>Smaller than Earth, but about the same size of </a:t>
            </a:r>
            <a:r>
              <a:rPr lang="en-US" altLang="en-US" sz="2400" i="1" dirty="0"/>
              <a:t>land</a:t>
            </a:r>
            <a:r>
              <a:rPr lang="en-US" altLang="en-US" sz="2400" dirty="0"/>
              <a:t> area</a:t>
            </a:r>
          </a:p>
          <a:p>
            <a:pPr eaLnBrk="1" hangingPunct="1"/>
            <a:r>
              <a:rPr lang="en-US" altLang="en-US" sz="2400" dirty="0"/>
              <a:t>Being well explored by unmanned probes</a:t>
            </a:r>
          </a:p>
          <a:p>
            <a:pPr eaLnBrk="1" hangingPunct="1"/>
            <a:r>
              <a:rPr lang="en-US" altLang="en-US" sz="2400" dirty="0"/>
              <a:t>Surface gravity: 0.38g</a:t>
            </a:r>
          </a:p>
          <a:p>
            <a:pPr eaLnBrk="1" hangingPunct="1"/>
            <a:r>
              <a:rPr lang="en-US" altLang="en-US" sz="2400" dirty="0"/>
              <a:t>Day: 24 h 37 m Year: 687 days</a:t>
            </a:r>
          </a:p>
        </p:txBody>
      </p:sp>
      <p:sp>
        <p:nvSpPr>
          <p:cNvPr id="7" name="TextBox 6">
            <a:extLst>
              <a:ext uri="{FF2B5EF4-FFF2-40B4-BE49-F238E27FC236}">
                <a16:creationId xmlns="" xmlns:a16="http://schemas.microsoft.com/office/drawing/2014/main" id="{174DFC01-EC9B-4649-9F06-DC41490718AA}"/>
              </a:ext>
            </a:extLst>
          </p:cNvPr>
          <p:cNvSpPr txBox="1"/>
          <p:nvPr/>
        </p:nvSpPr>
        <p:spPr>
          <a:xfrm>
            <a:off x="5580112" y="980728"/>
            <a:ext cx="2396010" cy="370328"/>
          </a:xfrm>
          <a:prstGeom prst="rect">
            <a:avLst/>
          </a:prstGeom>
          <a:noFill/>
        </p:spPr>
        <p:txBody>
          <a:bodyPr wrap="square" rtlCol="0">
            <a:spAutoFit/>
          </a:bodyPr>
          <a:lstStyle/>
          <a:p>
            <a:r>
              <a:rPr lang="en-GB" dirty="0"/>
              <a:t>True Colour Image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fade">
                                      <p:cBhvr>
                                        <p:cTn id="7" dur="2000"/>
                                        <p:tgtEl>
                                          <p:spTgt spid="409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963">
                                            <p:txEl>
                                              <p:pRg st="1" end="1"/>
                                            </p:txEl>
                                          </p:spTgt>
                                        </p:tgtEl>
                                        <p:attrNameLst>
                                          <p:attrName>style.visibility</p:attrName>
                                        </p:attrNameLst>
                                      </p:cBhvr>
                                      <p:to>
                                        <p:strVal val="visible"/>
                                      </p:to>
                                    </p:set>
                                    <p:animEffect transition="in" filter="fade">
                                      <p:cBhvr>
                                        <p:cTn id="12" dur="2000"/>
                                        <p:tgtEl>
                                          <p:spTgt spid="409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963">
                                            <p:txEl>
                                              <p:pRg st="2" end="2"/>
                                            </p:txEl>
                                          </p:spTgt>
                                        </p:tgtEl>
                                        <p:attrNameLst>
                                          <p:attrName>style.visibility</p:attrName>
                                        </p:attrNameLst>
                                      </p:cBhvr>
                                      <p:to>
                                        <p:strVal val="visible"/>
                                      </p:to>
                                    </p:set>
                                    <p:animEffect transition="in" filter="fade">
                                      <p:cBhvr>
                                        <p:cTn id="17" dur="2000"/>
                                        <p:tgtEl>
                                          <p:spTgt spid="409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963">
                                            <p:txEl>
                                              <p:pRg st="3" end="3"/>
                                            </p:txEl>
                                          </p:spTgt>
                                        </p:tgtEl>
                                        <p:attrNameLst>
                                          <p:attrName>style.visibility</p:attrName>
                                        </p:attrNameLst>
                                      </p:cBhvr>
                                      <p:to>
                                        <p:strVal val="visible"/>
                                      </p:to>
                                    </p:set>
                                    <p:animEffect transition="in" filter="fade">
                                      <p:cBhvr>
                                        <p:cTn id="22" dur="2000"/>
                                        <p:tgtEl>
                                          <p:spTgt spid="409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0963">
                                            <p:txEl>
                                              <p:pRg st="4" end="4"/>
                                            </p:txEl>
                                          </p:spTgt>
                                        </p:tgtEl>
                                        <p:attrNameLst>
                                          <p:attrName>style.visibility</p:attrName>
                                        </p:attrNameLst>
                                      </p:cBhvr>
                                      <p:to>
                                        <p:strVal val="visible"/>
                                      </p:to>
                                    </p:set>
                                    <p:animEffect transition="in" filter="fade">
                                      <p:cBhvr>
                                        <p:cTn id="27" dur="2000"/>
                                        <p:tgtEl>
                                          <p:spTgt spid="4096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963">
                                            <p:txEl>
                                              <p:pRg st="5" end="5"/>
                                            </p:txEl>
                                          </p:spTgt>
                                        </p:tgtEl>
                                        <p:attrNameLst>
                                          <p:attrName>style.visibility</p:attrName>
                                        </p:attrNameLst>
                                      </p:cBhvr>
                                      <p:to>
                                        <p:strVal val="visible"/>
                                      </p:to>
                                    </p:set>
                                    <p:animEffect transition="in" filter="fade">
                                      <p:cBhvr>
                                        <p:cTn id="32" dur="2000"/>
                                        <p:tgtEl>
                                          <p:spTgt spid="409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1026">
            <a:extLst>
              <a:ext uri="{FF2B5EF4-FFF2-40B4-BE49-F238E27FC236}">
                <a16:creationId xmlns="" xmlns:a16="http://schemas.microsoft.com/office/drawing/2014/main" id="{BFAB90F5-6222-8B44-8D73-40FAE5222B33}"/>
              </a:ext>
            </a:extLst>
          </p:cNvPr>
          <p:cNvSpPr>
            <a:spLocks noGrp="1" noChangeArrowheads="1"/>
          </p:cNvSpPr>
          <p:nvPr>
            <p:ph type="title"/>
          </p:nvPr>
        </p:nvSpPr>
        <p:spPr>
          <a:xfrm>
            <a:off x="1475656" y="692696"/>
            <a:ext cx="8162925" cy="494764"/>
          </a:xfrm>
        </p:spPr>
        <p:txBody>
          <a:bodyPr>
            <a:normAutofit fontScale="90000"/>
          </a:bodyPr>
          <a:lstStyle/>
          <a:p>
            <a:pPr eaLnBrk="1" hangingPunct="1">
              <a:defRPr/>
            </a:pPr>
            <a:r>
              <a:rPr lang="en-US" dirty="0"/>
              <a:t>Martian Surface</a:t>
            </a:r>
          </a:p>
        </p:txBody>
      </p:sp>
      <p:sp>
        <p:nvSpPr>
          <p:cNvPr id="2" name="TextBox 1">
            <a:extLst>
              <a:ext uri="{FF2B5EF4-FFF2-40B4-BE49-F238E27FC236}">
                <a16:creationId xmlns="" xmlns:a16="http://schemas.microsoft.com/office/drawing/2014/main" id="{E88F9FE5-3595-F842-99D9-263F6AFFC08C}"/>
              </a:ext>
            </a:extLst>
          </p:cNvPr>
          <p:cNvSpPr txBox="1"/>
          <p:nvPr/>
        </p:nvSpPr>
        <p:spPr>
          <a:xfrm>
            <a:off x="1187624" y="6453336"/>
            <a:ext cx="3794426" cy="246221"/>
          </a:xfrm>
          <a:prstGeom prst="rect">
            <a:avLst/>
          </a:prstGeom>
          <a:noFill/>
        </p:spPr>
        <p:txBody>
          <a:bodyPr wrap="square" rtlCol="0">
            <a:spAutoFit/>
          </a:bodyPr>
          <a:lstStyle/>
          <a:p>
            <a:pPr algn="ctr"/>
            <a:r>
              <a:rPr lang="en-GB" sz="1000" dirty="0"/>
              <a:t>{Image credit: Image by NASA, modifications by Seddon}</a:t>
            </a:r>
          </a:p>
        </p:txBody>
      </p:sp>
      <p:pic>
        <p:nvPicPr>
          <p:cNvPr id="11" name="Content Placeholder 10" descr="A beach with a mountain in the desert&#10;&#10;Description automatically generated">
            <a:extLst>
              <a:ext uri="{FF2B5EF4-FFF2-40B4-BE49-F238E27FC236}">
                <a16:creationId xmlns="" xmlns:a16="http://schemas.microsoft.com/office/drawing/2014/main" id="{16879D5D-2922-C240-9E14-C717353F0BA9}"/>
              </a:ext>
            </a:extLst>
          </p:cNvPr>
          <p:cNvPicPr>
            <a:picLocks noGrp="1" noChangeAspect="1"/>
          </p:cNvPicPr>
          <p:nvPr>
            <p:ph sz="quarter" idx="2"/>
          </p:nvPr>
        </p:nvPicPr>
        <p:blipFill>
          <a:blip r:embed="rId3">
            <a:extLst>
              <a:ext uri="{28A0092B-C50C-407E-A947-70E740481C1C}">
                <a14:useLocalDpi xmlns:a14="http://schemas.microsoft.com/office/drawing/2010/main"/>
              </a:ext>
            </a:extLst>
          </a:blip>
          <a:stretch>
            <a:fillRect/>
          </a:stretch>
        </p:blipFill>
        <p:spPr>
          <a:xfrm>
            <a:off x="1691680" y="1635588"/>
            <a:ext cx="5988619" cy="3953651"/>
          </a:xfrm>
        </p:spPr>
      </p:pic>
      <p:pic>
        <p:nvPicPr>
          <p:cNvPr id="8" name="Content Placeholder 7" descr="A picture containing crater, nature&#10;&#10;Description automatically generated">
            <a:extLst>
              <a:ext uri="{FF2B5EF4-FFF2-40B4-BE49-F238E27FC236}">
                <a16:creationId xmlns="" xmlns:a16="http://schemas.microsoft.com/office/drawing/2014/main" id="{2F6DB3D3-FD50-2149-B4BC-799ADFDDC008}"/>
              </a:ext>
            </a:extLst>
          </p:cNvPr>
          <p:cNvPicPr>
            <a:picLocks noGrp="1" noChangeAspect="1"/>
          </p:cNvPicPr>
          <p:nvPr>
            <p:ph sz="quarter" idx="1"/>
          </p:nvPr>
        </p:nvPicPr>
        <p:blipFill>
          <a:blip r:embed="rId4"/>
          <a:stretch>
            <a:fillRect/>
          </a:stretch>
        </p:blipFill>
        <p:spPr>
          <a:xfrm>
            <a:off x="2627784" y="1484784"/>
            <a:ext cx="4094091" cy="3816424"/>
          </a:xfrm>
        </p:spPr>
      </p:pic>
      <p:sp>
        <p:nvSpPr>
          <p:cNvPr id="9" name="TextBox 8">
            <a:extLst>
              <a:ext uri="{FF2B5EF4-FFF2-40B4-BE49-F238E27FC236}">
                <a16:creationId xmlns="" xmlns:a16="http://schemas.microsoft.com/office/drawing/2014/main" id="{77349A75-3FC9-6E45-9EB2-31AB829E1805}"/>
              </a:ext>
            </a:extLst>
          </p:cNvPr>
          <p:cNvSpPr txBox="1"/>
          <p:nvPr/>
        </p:nvSpPr>
        <p:spPr>
          <a:xfrm>
            <a:off x="1475656" y="5733256"/>
            <a:ext cx="3240360" cy="369332"/>
          </a:xfrm>
          <a:prstGeom prst="rect">
            <a:avLst/>
          </a:prstGeom>
          <a:noFill/>
        </p:spPr>
        <p:txBody>
          <a:bodyPr wrap="square" rtlCol="0">
            <a:spAutoFit/>
          </a:bodyPr>
          <a:lstStyle/>
          <a:p>
            <a:pPr algn="ctr"/>
            <a:r>
              <a:rPr lang="en-GB" dirty="0"/>
              <a:t>Olympus Mons Volcano</a:t>
            </a:r>
          </a:p>
        </p:txBody>
      </p:sp>
      <p:sp>
        <p:nvSpPr>
          <p:cNvPr id="12" name="TextBox 11">
            <a:extLst>
              <a:ext uri="{FF2B5EF4-FFF2-40B4-BE49-F238E27FC236}">
                <a16:creationId xmlns="" xmlns:a16="http://schemas.microsoft.com/office/drawing/2014/main" id="{361A541A-3317-3F41-B84E-D2B360F1FECE}"/>
              </a:ext>
            </a:extLst>
          </p:cNvPr>
          <p:cNvSpPr txBox="1"/>
          <p:nvPr/>
        </p:nvSpPr>
        <p:spPr>
          <a:xfrm>
            <a:off x="6228184" y="5805264"/>
            <a:ext cx="2664296" cy="246221"/>
          </a:xfrm>
          <a:prstGeom prst="rect">
            <a:avLst/>
          </a:prstGeom>
          <a:noFill/>
        </p:spPr>
        <p:txBody>
          <a:bodyPr wrap="square" rtlCol="0">
            <a:spAutoFit/>
          </a:bodyPr>
          <a:lstStyle/>
          <a:p>
            <a:pPr algn="ctr"/>
            <a:r>
              <a:rPr lang="en-GB" sz="1000" dirty="0"/>
              <a:t>{Image Credit: NASA/JPL-Caltech/MSSS}</a:t>
            </a:r>
          </a:p>
        </p:txBody>
      </p:sp>
      <p:sp>
        <p:nvSpPr>
          <p:cNvPr id="13" name="TextBox 12">
            <a:extLst>
              <a:ext uri="{FF2B5EF4-FFF2-40B4-BE49-F238E27FC236}">
                <a16:creationId xmlns="" xmlns:a16="http://schemas.microsoft.com/office/drawing/2014/main" id="{786441B6-B13E-4B42-A4FC-9844DCB61F5B}"/>
              </a:ext>
            </a:extLst>
          </p:cNvPr>
          <p:cNvSpPr txBox="1"/>
          <p:nvPr/>
        </p:nvSpPr>
        <p:spPr>
          <a:xfrm>
            <a:off x="179512" y="6165304"/>
            <a:ext cx="5616624" cy="369332"/>
          </a:xfrm>
          <a:prstGeom prst="rect">
            <a:avLst/>
          </a:prstGeom>
          <a:noFill/>
        </p:spPr>
        <p:txBody>
          <a:bodyPr wrap="square" rtlCol="0">
            <a:spAutoFit/>
          </a:bodyPr>
          <a:lstStyle/>
          <a:p>
            <a:pPr algn="ctr"/>
            <a:r>
              <a:rPr lang="en-GB" dirty="0"/>
              <a:t>Surface Image from Curiosity Rover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 xmlns:a16="http://schemas.microsoft.com/office/drawing/2014/main" id="{CF749143-74E0-DC49-B983-8836A78A4494}"/>
              </a:ext>
            </a:extLst>
          </p:cNvPr>
          <p:cNvSpPr>
            <a:spLocks noGrp="1" noChangeArrowheads="1"/>
          </p:cNvSpPr>
          <p:nvPr>
            <p:ph type="title"/>
          </p:nvPr>
        </p:nvSpPr>
        <p:spPr>
          <a:xfrm>
            <a:off x="1547664" y="692696"/>
            <a:ext cx="3916486" cy="735360"/>
          </a:xfrm>
        </p:spPr>
        <p:txBody>
          <a:bodyPr/>
          <a:lstStyle/>
          <a:p>
            <a:pPr>
              <a:defRPr/>
            </a:pPr>
            <a:r>
              <a:rPr lang="en-GB" dirty="0">
                <a:effectLst/>
              </a:rPr>
              <a:t>Valles Marineris</a:t>
            </a:r>
            <a:endParaRPr lang="en-US" dirty="0"/>
          </a:p>
        </p:txBody>
      </p:sp>
      <p:sp>
        <p:nvSpPr>
          <p:cNvPr id="43011" name="Rectangle 3">
            <a:extLst>
              <a:ext uri="{FF2B5EF4-FFF2-40B4-BE49-F238E27FC236}">
                <a16:creationId xmlns="" xmlns:a16="http://schemas.microsoft.com/office/drawing/2014/main" id="{DF969A4C-1F07-A346-9AA8-11B6AC846391}"/>
              </a:ext>
            </a:extLst>
          </p:cNvPr>
          <p:cNvSpPr>
            <a:spLocks noGrp="1" noChangeArrowheads="1"/>
          </p:cNvSpPr>
          <p:nvPr>
            <p:ph type="body" sz="half" idx="1"/>
          </p:nvPr>
        </p:nvSpPr>
        <p:spPr>
          <a:xfrm>
            <a:off x="323528" y="5085184"/>
            <a:ext cx="8496944" cy="977214"/>
          </a:xfrm>
        </p:spPr>
        <p:txBody>
          <a:bodyPr>
            <a:normAutofit/>
          </a:bodyPr>
          <a:lstStyle/>
          <a:p>
            <a:pPr eaLnBrk="1" hangingPunct="1">
              <a:buFont typeface="Arial" panose="020B0604020202020204" pitchFamily="34" charset="0"/>
              <a:buChar char="•"/>
              <a:defRPr/>
            </a:pPr>
            <a:r>
              <a:rPr lang="en-US" sz="2000" dirty="0"/>
              <a:t>4 000 km long; 7 km deep</a:t>
            </a:r>
          </a:p>
          <a:p>
            <a:pPr eaLnBrk="1" hangingPunct="1">
              <a:buFont typeface="Arial" panose="020B0604020202020204" pitchFamily="34" charset="0"/>
              <a:buChar char="•"/>
              <a:defRPr/>
            </a:pPr>
            <a:r>
              <a:rPr lang="en-US" sz="2000" dirty="0"/>
              <a:t>Grand canyon on Earth: 446 km long; 2 km deep</a:t>
            </a:r>
          </a:p>
        </p:txBody>
      </p:sp>
      <p:pic>
        <p:nvPicPr>
          <p:cNvPr id="5" name="Content Placeholder 4" descr="A close up of a coral&#10;&#10;Description automatically generated">
            <a:extLst>
              <a:ext uri="{FF2B5EF4-FFF2-40B4-BE49-F238E27FC236}">
                <a16:creationId xmlns="" xmlns:a16="http://schemas.microsoft.com/office/drawing/2014/main" id="{04EDA9B9-AD07-E94A-B691-016CD20129BB}"/>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971600" y="1700808"/>
            <a:ext cx="7372863" cy="3194906"/>
          </a:xfrm>
        </p:spPr>
      </p:pic>
      <p:sp>
        <p:nvSpPr>
          <p:cNvPr id="6" name="TextBox 5">
            <a:extLst>
              <a:ext uri="{FF2B5EF4-FFF2-40B4-BE49-F238E27FC236}">
                <a16:creationId xmlns="" xmlns:a16="http://schemas.microsoft.com/office/drawing/2014/main" id="{92D045F1-B2E0-A141-A616-7D345968C0D5}"/>
              </a:ext>
            </a:extLst>
          </p:cNvPr>
          <p:cNvSpPr txBox="1"/>
          <p:nvPr/>
        </p:nvSpPr>
        <p:spPr>
          <a:xfrm>
            <a:off x="611560" y="6237312"/>
            <a:ext cx="4320480" cy="246221"/>
          </a:xfrm>
          <a:prstGeom prst="rect">
            <a:avLst/>
          </a:prstGeom>
          <a:noFill/>
        </p:spPr>
        <p:txBody>
          <a:bodyPr wrap="square" rtlCol="0">
            <a:spAutoFit/>
          </a:bodyPr>
          <a:lstStyle/>
          <a:p>
            <a:pPr algn="ctr"/>
            <a:r>
              <a:rPr lang="en-GB" sz="1000" dirty="0"/>
              <a:t>{Image Credit: NASA / JPL-Caltech / Arizona State University}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Effect transition="in" filter="fade">
                                      <p:cBhvr>
                                        <p:cTn id="7" dur="2000"/>
                                        <p:tgtEl>
                                          <p:spTgt spid="430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011">
                                            <p:txEl>
                                              <p:pRg st="1" end="1"/>
                                            </p:txEl>
                                          </p:spTgt>
                                        </p:tgtEl>
                                        <p:attrNameLst>
                                          <p:attrName>style.visibility</p:attrName>
                                        </p:attrNameLst>
                                      </p:cBhvr>
                                      <p:to>
                                        <p:strVal val="visible"/>
                                      </p:to>
                                    </p:set>
                                    <p:animEffect transition="in" filter="fade">
                                      <p:cBhvr>
                                        <p:cTn id="12" dur="2000"/>
                                        <p:tgtEl>
                                          <p:spTgt spid="430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 xmlns:a16="http://schemas.microsoft.com/office/drawing/2014/main" id="{BC782360-1590-D24D-AE7D-1B61C4C3ED97}"/>
              </a:ext>
            </a:extLst>
          </p:cNvPr>
          <p:cNvSpPr>
            <a:spLocks noGrp="1" noChangeArrowheads="1"/>
          </p:cNvSpPr>
          <p:nvPr>
            <p:ph type="title"/>
          </p:nvPr>
        </p:nvSpPr>
        <p:spPr>
          <a:xfrm>
            <a:off x="1547664" y="692696"/>
            <a:ext cx="2862262" cy="591344"/>
          </a:xfrm>
        </p:spPr>
        <p:txBody>
          <a:bodyPr/>
          <a:lstStyle/>
          <a:p>
            <a:pPr eaLnBrk="1" hangingPunct="1">
              <a:defRPr/>
            </a:pPr>
            <a:r>
              <a:rPr lang="en-US" dirty="0"/>
              <a:t>Jupiter</a:t>
            </a:r>
          </a:p>
        </p:txBody>
      </p:sp>
      <p:sp>
        <p:nvSpPr>
          <p:cNvPr id="23555" name="Rectangle 3">
            <a:extLst>
              <a:ext uri="{FF2B5EF4-FFF2-40B4-BE49-F238E27FC236}">
                <a16:creationId xmlns="" xmlns:a16="http://schemas.microsoft.com/office/drawing/2014/main" id="{8E298203-927F-E04D-9201-9B5BBA59B300}"/>
              </a:ext>
            </a:extLst>
          </p:cNvPr>
          <p:cNvSpPr>
            <a:spLocks noGrp="1" noChangeArrowheads="1"/>
          </p:cNvSpPr>
          <p:nvPr>
            <p:ph type="body" sz="half" idx="1"/>
          </p:nvPr>
        </p:nvSpPr>
        <p:spPr>
          <a:xfrm>
            <a:off x="141565" y="908720"/>
            <a:ext cx="4430436" cy="4968552"/>
          </a:xfrm>
        </p:spPr>
        <p:txBody>
          <a:bodyPr>
            <a:normAutofit/>
          </a:bodyPr>
          <a:lstStyle/>
          <a:p>
            <a:pPr eaLnBrk="1" hangingPunct="1">
              <a:buFont typeface="Arial" panose="020B0604020202020204" pitchFamily="34" charset="0"/>
              <a:buChar char="•"/>
              <a:defRPr/>
            </a:pPr>
            <a:r>
              <a:rPr lang="en-US" sz="2000" dirty="0"/>
              <a:t>Largest planet in the solar system</a:t>
            </a:r>
          </a:p>
          <a:p>
            <a:pPr eaLnBrk="1" hangingPunct="1">
              <a:buFont typeface="Arial" panose="020B0604020202020204" pitchFamily="34" charset="0"/>
              <a:buChar char="•"/>
              <a:defRPr/>
            </a:pPr>
            <a:r>
              <a:rPr lang="en-US" sz="2000" dirty="0"/>
              <a:t>Composed entirely of gas (mostly Hydrogen)</a:t>
            </a:r>
          </a:p>
          <a:p>
            <a:pPr eaLnBrk="1" hangingPunct="1">
              <a:buFont typeface="Arial" panose="020B0604020202020204" pitchFamily="34" charset="0"/>
              <a:buChar char="•"/>
              <a:defRPr/>
            </a:pPr>
            <a:r>
              <a:rPr lang="en-US" sz="2000" dirty="0"/>
              <a:t>Large red spot is a hurricane - bigger than Earth</a:t>
            </a:r>
          </a:p>
          <a:p>
            <a:pPr eaLnBrk="1" hangingPunct="1">
              <a:buFont typeface="Arial" panose="020B0604020202020204" pitchFamily="34" charset="0"/>
              <a:buChar char="•"/>
              <a:defRPr/>
            </a:pPr>
            <a:r>
              <a:rPr lang="en-US" sz="2000" dirty="0"/>
              <a:t>11 times the diameter of Earth and 318 times more massive</a:t>
            </a:r>
          </a:p>
          <a:p>
            <a:pPr eaLnBrk="1" hangingPunct="1">
              <a:buFont typeface="Arial" panose="020B0604020202020204" pitchFamily="34" charset="0"/>
              <a:buChar char="•"/>
              <a:defRPr/>
            </a:pPr>
            <a:r>
              <a:rPr lang="en-US" sz="2000" dirty="0"/>
              <a:t>Day: 9.9 hours; Year: 11.9 years</a:t>
            </a:r>
          </a:p>
          <a:p>
            <a:pPr eaLnBrk="1" hangingPunct="1">
              <a:buFont typeface="Arial" panose="020B0604020202020204" pitchFamily="34" charset="0"/>
              <a:buChar char="•"/>
              <a:defRPr/>
            </a:pPr>
            <a:r>
              <a:rPr lang="en-US" sz="2000" dirty="0"/>
              <a:t>Surface Gravity: 2.5g</a:t>
            </a:r>
          </a:p>
        </p:txBody>
      </p:sp>
      <p:sp>
        <p:nvSpPr>
          <p:cNvPr id="2" name="TextBox 1">
            <a:extLst>
              <a:ext uri="{FF2B5EF4-FFF2-40B4-BE49-F238E27FC236}">
                <a16:creationId xmlns="" xmlns:a16="http://schemas.microsoft.com/office/drawing/2014/main" id="{8FEF2B0B-D290-3142-BB29-66463F087E67}"/>
              </a:ext>
            </a:extLst>
          </p:cNvPr>
          <p:cNvSpPr txBox="1"/>
          <p:nvPr/>
        </p:nvSpPr>
        <p:spPr>
          <a:xfrm>
            <a:off x="323528" y="6309320"/>
            <a:ext cx="2430214" cy="400110"/>
          </a:xfrm>
          <a:prstGeom prst="rect">
            <a:avLst/>
          </a:prstGeom>
          <a:noFill/>
        </p:spPr>
        <p:txBody>
          <a:bodyPr wrap="square" rtlCol="0">
            <a:spAutoFit/>
          </a:bodyPr>
          <a:lstStyle/>
          <a:p>
            <a:pPr algn="ctr"/>
            <a:r>
              <a:rPr lang="en-GB" sz="1000" dirty="0"/>
              <a:t>{Image Credit: NASA/JPL/Space Science Institute}</a:t>
            </a:r>
          </a:p>
        </p:txBody>
      </p:sp>
      <p:pic>
        <p:nvPicPr>
          <p:cNvPr id="6" name="Content Placeholder 5" descr="A picture containing table, indoor, sitting&#10;&#10;Description automatically generated">
            <a:extLst>
              <a:ext uri="{FF2B5EF4-FFF2-40B4-BE49-F238E27FC236}">
                <a16:creationId xmlns="" xmlns:a16="http://schemas.microsoft.com/office/drawing/2014/main" id="{18002ED9-3ED1-5D44-8FB2-23756A9C64B1}"/>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4860032" y="692696"/>
            <a:ext cx="3750277" cy="5321743"/>
          </a:xfrm>
        </p:spPr>
      </p:pic>
      <p:sp>
        <p:nvSpPr>
          <p:cNvPr id="7" name="TextBox 6">
            <a:extLst>
              <a:ext uri="{FF2B5EF4-FFF2-40B4-BE49-F238E27FC236}">
                <a16:creationId xmlns="" xmlns:a16="http://schemas.microsoft.com/office/drawing/2014/main" id="{4B779D9B-7AA6-A74D-BBEA-4D637F01FDB0}"/>
              </a:ext>
            </a:extLst>
          </p:cNvPr>
          <p:cNvSpPr txBox="1"/>
          <p:nvPr/>
        </p:nvSpPr>
        <p:spPr>
          <a:xfrm>
            <a:off x="4139952" y="5661248"/>
            <a:ext cx="4258606" cy="369332"/>
          </a:xfrm>
          <a:prstGeom prst="rect">
            <a:avLst/>
          </a:prstGeom>
          <a:noFill/>
        </p:spPr>
        <p:txBody>
          <a:bodyPr wrap="square" rtlCol="0">
            <a:spAutoFit/>
          </a:bodyPr>
          <a:lstStyle/>
          <a:p>
            <a:r>
              <a:rPr lang="en-GB" dirty="0"/>
              <a:t>Jupiter from the Cassini Space Probe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2000"/>
                                        <p:tgtEl>
                                          <p:spTgt spid="235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555">
                                            <p:txEl>
                                              <p:pRg st="1" end="1"/>
                                            </p:txEl>
                                          </p:spTgt>
                                        </p:tgtEl>
                                        <p:attrNameLst>
                                          <p:attrName>style.visibility</p:attrName>
                                        </p:attrNameLst>
                                      </p:cBhvr>
                                      <p:to>
                                        <p:strVal val="visible"/>
                                      </p:to>
                                    </p:set>
                                    <p:animEffect transition="in" filter="fade">
                                      <p:cBhvr>
                                        <p:cTn id="12" dur="2000"/>
                                        <p:tgtEl>
                                          <p:spTgt spid="2355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555">
                                            <p:txEl>
                                              <p:pRg st="2" end="2"/>
                                            </p:txEl>
                                          </p:spTgt>
                                        </p:tgtEl>
                                        <p:attrNameLst>
                                          <p:attrName>style.visibility</p:attrName>
                                        </p:attrNameLst>
                                      </p:cBhvr>
                                      <p:to>
                                        <p:strVal val="visible"/>
                                      </p:to>
                                    </p:set>
                                    <p:animEffect transition="in" filter="fade">
                                      <p:cBhvr>
                                        <p:cTn id="17" dur="2000"/>
                                        <p:tgtEl>
                                          <p:spTgt spid="2355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555">
                                            <p:txEl>
                                              <p:pRg st="3" end="3"/>
                                            </p:txEl>
                                          </p:spTgt>
                                        </p:tgtEl>
                                        <p:attrNameLst>
                                          <p:attrName>style.visibility</p:attrName>
                                        </p:attrNameLst>
                                      </p:cBhvr>
                                      <p:to>
                                        <p:strVal val="visible"/>
                                      </p:to>
                                    </p:set>
                                    <p:animEffect transition="in" filter="fade">
                                      <p:cBhvr>
                                        <p:cTn id="22" dur="2000"/>
                                        <p:tgtEl>
                                          <p:spTgt spid="2355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555">
                                            <p:txEl>
                                              <p:pRg st="4" end="4"/>
                                            </p:txEl>
                                          </p:spTgt>
                                        </p:tgtEl>
                                        <p:attrNameLst>
                                          <p:attrName>style.visibility</p:attrName>
                                        </p:attrNameLst>
                                      </p:cBhvr>
                                      <p:to>
                                        <p:strVal val="visible"/>
                                      </p:to>
                                    </p:set>
                                    <p:animEffect transition="in" filter="fade">
                                      <p:cBhvr>
                                        <p:cTn id="27" dur="2000"/>
                                        <p:tgtEl>
                                          <p:spTgt spid="2355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555">
                                            <p:txEl>
                                              <p:pRg st="5" end="5"/>
                                            </p:txEl>
                                          </p:spTgt>
                                        </p:tgtEl>
                                        <p:attrNameLst>
                                          <p:attrName>style.visibility</p:attrName>
                                        </p:attrNameLst>
                                      </p:cBhvr>
                                      <p:to>
                                        <p:strVal val="visible"/>
                                      </p:to>
                                    </p:set>
                                    <p:animEffect transition="in" filter="fade">
                                      <p:cBhvr>
                                        <p:cTn id="32" dur="2000"/>
                                        <p:tgtEl>
                                          <p:spTgt spid="235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3" name="Rectangle 3">
            <a:extLst>
              <a:ext uri="{FF2B5EF4-FFF2-40B4-BE49-F238E27FC236}">
                <a16:creationId xmlns="" xmlns:a16="http://schemas.microsoft.com/office/drawing/2014/main" id="{D59EDDE9-C9CF-7B4F-95F6-AAFC4A40FE4B}"/>
              </a:ext>
            </a:extLst>
          </p:cNvPr>
          <p:cNvSpPr>
            <a:spLocks noGrp="1" noChangeArrowheads="1"/>
          </p:cNvSpPr>
          <p:nvPr>
            <p:ph type="title"/>
          </p:nvPr>
        </p:nvSpPr>
        <p:spPr>
          <a:xfrm>
            <a:off x="1547664" y="692696"/>
            <a:ext cx="2116286" cy="519336"/>
          </a:xfrm>
        </p:spPr>
        <p:txBody>
          <a:bodyPr/>
          <a:lstStyle/>
          <a:p>
            <a:pPr eaLnBrk="1" hangingPunct="1">
              <a:defRPr/>
            </a:pPr>
            <a:r>
              <a:rPr lang="en-US" dirty="0"/>
              <a:t>Saturn</a:t>
            </a:r>
          </a:p>
        </p:txBody>
      </p:sp>
      <p:sp>
        <p:nvSpPr>
          <p:cNvPr id="20484" name="Rectangle 4">
            <a:extLst>
              <a:ext uri="{FF2B5EF4-FFF2-40B4-BE49-F238E27FC236}">
                <a16:creationId xmlns="" xmlns:a16="http://schemas.microsoft.com/office/drawing/2014/main" id="{D2F17106-637D-B540-82CC-37CBF32902C1}"/>
              </a:ext>
            </a:extLst>
          </p:cNvPr>
          <p:cNvSpPr>
            <a:spLocks noGrp="1" noChangeArrowheads="1"/>
          </p:cNvSpPr>
          <p:nvPr>
            <p:ph type="body" sz="half" idx="1"/>
          </p:nvPr>
        </p:nvSpPr>
        <p:spPr>
          <a:xfrm>
            <a:off x="86370" y="4603013"/>
            <a:ext cx="8860861" cy="1988351"/>
          </a:xfrm>
        </p:spPr>
        <p:txBody>
          <a:bodyPr>
            <a:normAutofit fontScale="85000" lnSpcReduction="20000"/>
          </a:bodyPr>
          <a:lstStyle/>
          <a:p>
            <a:pPr eaLnBrk="1" hangingPunct="1">
              <a:buFont typeface="Arial" panose="020B0604020202020204" pitchFamily="34" charset="0"/>
              <a:buChar char="•"/>
              <a:defRPr/>
            </a:pPr>
            <a:r>
              <a:rPr lang="en-US" sz="2000" dirty="0"/>
              <a:t>Commonly thought to be the most beautiful of the planets</a:t>
            </a:r>
          </a:p>
          <a:p>
            <a:pPr eaLnBrk="1" hangingPunct="1">
              <a:buFont typeface="Arial" panose="020B0604020202020204" pitchFamily="34" charset="0"/>
              <a:buChar char="•"/>
              <a:defRPr/>
            </a:pPr>
            <a:r>
              <a:rPr lang="en-US" sz="2000" dirty="0"/>
              <a:t>Gas giant Nearly as big as Jupiter</a:t>
            </a:r>
          </a:p>
          <a:p>
            <a:pPr eaLnBrk="1" hangingPunct="1">
              <a:buFont typeface="Arial" panose="020B0604020202020204" pitchFamily="34" charset="0"/>
              <a:buChar char="•"/>
              <a:defRPr/>
            </a:pPr>
            <a:r>
              <a:rPr lang="en-US" sz="2000" dirty="0"/>
              <a:t>Ring system can clearly be seen from Earth with even a small telescope</a:t>
            </a:r>
          </a:p>
          <a:p>
            <a:pPr eaLnBrk="1" hangingPunct="1">
              <a:buFont typeface="Arial" panose="020B0604020202020204" pitchFamily="34" charset="0"/>
              <a:buChar char="•"/>
              <a:defRPr/>
            </a:pPr>
            <a:r>
              <a:rPr lang="en-US" sz="2000" dirty="0"/>
              <a:t>Day: 10 h 33 m; Year: 29.5 years</a:t>
            </a:r>
          </a:p>
          <a:p>
            <a:pPr eaLnBrk="1" hangingPunct="1">
              <a:buFont typeface="Arial" panose="020B0604020202020204" pitchFamily="34" charset="0"/>
              <a:buChar char="•"/>
              <a:defRPr/>
            </a:pPr>
            <a:r>
              <a:rPr lang="en-US" sz="2000" dirty="0"/>
              <a:t>Surface Gravity: 1.06g</a:t>
            </a:r>
          </a:p>
          <a:p>
            <a:pPr eaLnBrk="1" hangingPunct="1">
              <a:buFont typeface="Arial" panose="020B0604020202020204" pitchFamily="34" charset="0"/>
              <a:buChar char="•"/>
              <a:defRPr/>
            </a:pPr>
            <a:r>
              <a:rPr lang="en-US" sz="2000" dirty="0"/>
              <a:t>Planet is less dense than water!</a:t>
            </a:r>
          </a:p>
        </p:txBody>
      </p:sp>
      <p:pic>
        <p:nvPicPr>
          <p:cNvPr id="6" name="Content Placeholder 5" descr="A picture containing indoor, table, dark, sitting&#10;&#10;Description automatically generated">
            <a:extLst>
              <a:ext uri="{FF2B5EF4-FFF2-40B4-BE49-F238E27FC236}">
                <a16:creationId xmlns="" xmlns:a16="http://schemas.microsoft.com/office/drawing/2014/main" id="{E714BBC9-3C21-2144-8A0B-7AEAE45777A9}"/>
              </a:ext>
            </a:extLst>
          </p:cNvPr>
          <p:cNvPicPr>
            <a:picLocks noGrp="1" noChangeAspect="1"/>
          </p:cNvPicPr>
          <p:nvPr>
            <p:ph sz="half" idx="2"/>
          </p:nvPr>
        </p:nvPicPr>
        <p:blipFill rotWithShape="1">
          <a:blip r:embed="rId3">
            <a:extLst>
              <a:ext uri="{28A0092B-C50C-407E-A947-70E740481C1C}">
                <a14:useLocalDpi xmlns:a14="http://schemas.microsoft.com/office/drawing/2010/main"/>
              </a:ext>
            </a:extLst>
          </a:blip>
          <a:srcRect/>
          <a:stretch/>
        </p:blipFill>
        <p:spPr>
          <a:xfrm>
            <a:off x="1259632" y="1916832"/>
            <a:ext cx="6294834" cy="2689055"/>
          </a:xfrm>
        </p:spPr>
      </p:pic>
      <p:sp>
        <p:nvSpPr>
          <p:cNvPr id="4" name="TextBox 3">
            <a:extLst>
              <a:ext uri="{FF2B5EF4-FFF2-40B4-BE49-F238E27FC236}">
                <a16:creationId xmlns="" xmlns:a16="http://schemas.microsoft.com/office/drawing/2014/main" id="{9417F085-BC72-B340-9246-F3F65626F428}"/>
              </a:ext>
            </a:extLst>
          </p:cNvPr>
          <p:cNvSpPr txBox="1"/>
          <p:nvPr/>
        </p:nvSpPr>
        <p:spPr>
          <a:xfrm>
            <a:off x="5868144" y="6555392"/>
            <a:ext cx="3384376" cy="246221"/>
          </a:xfrm>
          <a:prstGeom prst="rect">
            <a:avLst/>
          </a:prstGeom>
          <a:noFill/>
        </p:spPr>
        <p:txBody>
          <a:bodyPr wrap="square" rtlCol="0">
            <a:spAutoFit/>
          </a:bodyPr>
          <a:lstStyle/>
          <a:p>
            <a:pPr algn="ctr"/>
            <a:r>
              <a:rPr lang="en-GB" sz="1000" dirty="0"/>
              <a:t>{Image Credit: ASA/JPL/Space Science Institute}</a:t>
            </a:r>
          </a:p>
        </p:txBody>
      </p:sp>
      <p:sp>
        <p:nvSpPr>
          <p:cNvPr id="7" name="TextBox 6">
            <a:extLst>
              <a:ext uri="{FF2B5EF4-FFF2-40B4-BE49-F238E27FC236}">
                <a16:creationId xmlns="" xmlns:a16="http://schemas.microsoft.com/office/drawing/2014/main" id="{371047A2-F531-3B4C-8F49-2397D350E3F9}"/>
              </a:ext>
            </a:extLst>
          </p:cNvPr>
          <p:cNvSpPr txBox="1"/>
          <p:nvPr/>
        </p:nvSpPr>
        <p:spPr>
          <a:xfrm>
            <a:off x="1835696" y="1484784"/>
            <a:ext cx="5472608" cy="369332"/>
          </a:xfrm>
          <a:prstGeom prst="rect">
            <a:avLst/>
          </a:prstGeom>
          <a:noFill/>
        </p:spPr>
        <p:txBody>
          <a:bodyPr wrap="square" rtlCol="0">
            <a:spAutoFit/>
          </a:bodyPr>
          <a:lstStyle/>
          <a:p>
            <a:pPr algn="ctr"/>
            <a:r>
              <a:rPr lang="en-GB" dirty="0"/>
              <a:t>True Colour Image from Cassini Space Probe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Effect transition="in" filter="fade">
                                      <p:cBhvr>
                                        <p:cTn id="7" dur="2000"/>
                                        <p:tgtEl>
                                          <p:spTgt spid="2048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4">
                                            <p:txEl>
                                              <p:pRg st="1" end="1"/>
                                            </p:txEl>
                                          </p:spTgt>
                                        </p:tgtEl>
                                        <p:attrNameLst>
                                          <p:attrName>style.visibility</p:attrName>
                                        </p:attrNameLst>
                                      </p:cBhvr>
                                      <p:to>
                                        <p:strVal val="visible"/>
                                      </p:to>
                                    </p:set>
                                    <p:animEffect transition="in" filter="fade">
                                      <p:cBhvr>
                                        <p:cTn id="12" dur="2000"/>
                                        <p:tgtEl>
                                          <p:spTgt spid="2048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484">
                                            <p:txEl>
                                              <p:pRg st="2" end="2"/>
                                            </p:txEl>
                                          </p:spTgt>
                                        </p:tgtEl>
                                        <p:attrNameLst>
                                          <p:attrName>style.visibility</p:attrName>
                                        </p:attrNameLst>
                                      </p:cBhvr>
                                      <p:to>
                                        <p:strVal val="visible"/>
                                      </p:to>
                                    </p:set>
                                    <p:animEffect transition="in" filter="fade">
                                      <p:cBhvr>
                                        <p:cTn id="17" dur="2000"/>
                                        <p:tgtEl>
                                          <p:spTgt spid="2048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484">
                                            <p:txEl>
                                              <p:pRg st="3" end="3"/>
                                            </p:txEl>
                                          </p:spTgt>
                                        </p:tgtEl>
                                        <p:attrNameLst>
                                          <p:attrName>style.visibility</p:attrName>
                                        </p:attrNameLst>
                                      </p:cBhvr>
                                      <p:to>
                                        <p:strVal val="visible"/>
                                      </p:to>
                                    </p:set>
                                    <p:animEffect transition="in" filter="fade">
                                      <p:cBhvr>
                                        <p:cTn id="22" dur="2000"/>
                                        <p:tgtEl>
                                          <p:spTgt spid="2048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484">
                                            <p:txEl>
                                              <p:pRg st="4" end="4"/>
                                            </p:txEl>
                                          </p:spTgt>
                                        </p:tgtEl>
                                        <p:attrNameLst>
                                          <p:attrName>style.visibility</p:attrName>
                                        </p:attrNameLst>
                                      </p:cBhvr>
                                      <p:to>
                                        <p:strVal val="visible"/>
                                      </p:to>
                                    </p:set>
                                    <p:animEffect transition="in" filter="fade">
                                      <p:cBhvr>
                                        <p:cTn id="27" dur="2000"/>
                                        <p:tgtEl>
                                          <p:spTgt spid="2048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484">
                                            <p:txEl>
                                              <p:pRg st="5" end="5"/>
                                            </p:txEl>
                                          </p:spTgt>
                                        </p:tgtEl>
                                        <p:attrNameLst>
                                          <p:attrName>style.visibility</p:attrName>
                                        </p:attrNameLst>
                                      </p:cBhvr>
                                      <p:to>
                                        <p:strVal val="visible"/>
                                      </p:to>
                                    </p:set>
                                    <p:animEffect transition="in" filter="fade">
                                      <p:cBhvr>
                                        <p:cTn id="32" dur="2000"/>
                                        <p:tgtEl>
                                          <p:spTgt spid="2048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 xmlns:a16="http://schemas.microsoft.com/office/drawing/2014/main" id="{E7A98A34-E833-584B-8199-8BFD17ED2515}"/>
              </a:ext>
            </a:extLst>
          </p:cNvPr>
          <p:cNvSpPr>
            <a:spLocks noGrp="1" noChangeArrowheads="1"/>
          </p:cNvSpPr>
          <p:nvPr>
            <p:ph type="title"/>
          </p:nvPr>
        </p:nvSpPr>
        <p:spPr>
          <a:xfrm>
            <a:off x="1547664" y="692696"/>
            <a:ext cx="2633662" cy="659904"/>
          </a:xfrm>
        </p:spPr>
        <p:txBody>
          <a:bodyPr/>
          <a:lstStyle/>
          <a:p>
            <a:pPr eaLnBrk="1" hangingPunct="1">
              <a:defRPr/>
            </a:pPr>
            <a:r>
              <a:rPr lang="en-US" dirty="0"/>
              <a:t>Uranus</a:t>
            </a:r>
          </a:p>
        </p:txBody>
      </p:sp>
      <p:sp>
        <p:nvSpPr>
          <p:cNvPr id="54275" name="Rectangle 3">
            <a:extLst>
              <a:ext uri="{FF2B5EF4-FFF2-40B4-BE49-F238E27FC236}">
                <a16:creationId xmlns="" xmlns:a16="http://schemas.microsoft.com/office/drawing/2014/main" id="{947B0EE1-0C6B-A944-B534-32F5AAF01771}"/>
              </a:ext>
            </a:extLst>
          </p:cNvPr>
          <p:cNvSpPr>
            <a:spLocks noGrp="1" noChangeArrowheads="1"/>
          </p:cNvSpPr>
          <p:nvPr>
            <p:ph sz="half" idx="1"/>
          </p:nvPr>
        </p:nvSpPr>
        <p:spPr>
          <a:xfrm>
            <a:off x="113003" y="1816950"/>
            <a:ext cx="4419600" cy="1524000"/>
          </a:xfrm>
        </p:spPr>
        <p:txBody>
          <a:bodyPr>
            <a:normAutofit lnSpcReduction="10000"/>
          </a:bodyPr>
          <a:lstStyle/>
          <a:p>
            <a:pPr eaLnBrk="1" hangingPunct="1">
              <a:lnSpc>
                <a:spcPct val="90000"/>
              </a:lnSpc>
              <a:buFont typeface="Arial" panose="020B0604020202020204" pitchFamily="34" charset="0"/>
              <a:buChar char="•"/>
              <a:defRPr/>
            </a:pPr>
            <a:r>
              <a:rPr lang="en-US" sz="2000" dirty="0"/>
              <a:t>True </a:t>
            </a:r>
            <a:r>
              <a:rPr lang="en-US" sz="2000" dirty="0" err="1"/>
              <a:t>colour</a:t>
            </a:r>
            <a:r>
              <a:rPr lang="en-US" sz="2000" dirty="0"/>
              <a:t> image makes Uranus seem bland</a:t>
            </a:r>
          </a:p>
          <a:p>
            <a:pPr eaLnBrk="1" hangingPunct="1">
              <a:lnSpc>
                <a:spcPct val="90000"/>
              </a:lnSpc>
              <a:buFont typeface="Arial" panose="020B0604020202020204" pitchFamily="34" charset="0"/>
              <a:buChar char="•"/>
              <a:defRPr/>
            </a:pPr>
            <a:r>
              <a:rPr lang="en-US" sz="2000" dirty="0"/>
              <a:t>Infra-red image from the Hubble Space telescope shows more activity and the thin ring system</a:t>
            </a:r>
          </a:p>
          <a:p>
            <a:pPr eaLnBrk="1" hangingPunct="1">
              <a:lnSpc>
                <a:spcPct val="90000"/>
              </a:lnSpc>
              <a:buFont typeface="Wingdings" charset="0"/>
              <a:buChar char="n"/>
              <a:defRPr/>
            </a:pPr>
            <a:endParaRPr lang="en-US" sz="2400" dirty="0"/>
          </a:p>
        </p:txBody>
      </p:sp>
      <p:sp>
        <p:nvSpPr>
          <p:cNvPr id="54277" name="Rectangle 5">
            <a:extLst>
              <a:ext uri="{FF2B5EF4-FFF2-40B4-BE49-F238E27FC236}">
                <a16:creationId xmlns="" xmlns:a16="http://schemas.microsoft.com/office/drawing/2014/main" id="{830CD86D-566D-7046-81E5-8AB8418A13BC}"/>
              </a:ext>
            </a:extLst>
          </p:cNvPr>
          <p:cNvSpPr>
            <a:spLocks noGrp="1" noChangeArrowheads="1"/>
          </p:cNvSpPr>
          <p:nvPr>
            <p:ph sz="half" idx="2"/>
          </p:nvPr>
        </p:nvSpPr>
        <p:spPr>
          <a:xfrm>
            <a:off x="113003" y="3307497"/>
            <a:ext cx="4495800" cy="1981200"/>
          </a:xfrm>
        </p:spPr>
        <p:txBody>
          <a:bodyPr>
            <a:normAutofit lnSpcReduction="10000"/>
          </a:bodyPr>
          <a:lstStyle/>
          <a:p>
            <a:pPr eaLnBrk="1" hangingPunct="1"/>
            <a:r>
              <a:rPr lang="en-US" altLang="en-US" sz="2000" dirty="0"/>
              <a:t>Also that Uranus </a:t>
            </a:r>
            <a:r>
              <a:rPr lang="en-US" altLang="ja-JP" sz="2000" dirty="0"/>
              <a:t>rotates on it side - so it </a:t>
            </a:r>
            <a:r>
              <a:rPr lang="ja-JP" altLang="en-US" sz="2000">
                <a:latin typeface="Arial" panose="020B0604020202020204" pitchFamily="34" charset="0"/>
              </a:rPr>
              <a:t>‘</a:t>
            </a:r>
            <a:r>
              <a:rPr lang="en-US" altLang="ja-JP" sz="2000" dirty="0"/>
              <a:t>rolls’ around the Sun, unlike the other plants</a:t>
            </a:r>
          </a:p>
          <a:p>
            <a:pPr eaLnBrk="1" hangingPunct="1"/>
            <a:r>
              <a:rPr lang="en-US" altLang="en-US" sz="2000" dirty="0"/>
              <a:t>Day: 17 h 14 M; Year: 84 years</a:t>
            </a:r>
          </a:p>
          <a:p>
            <a:pPr eaLnBrk="1" hangingPunct="1"/>
            <a:r>
              <a:rPr lang="en-US" altLang="en-US" sz="2000" dirty="0"/>
              <a:t>Surface Gravity: 0.89g</a:t>
            </a:r>
          </a:p>
        </p:txBody>
      </p:sp>
      <p:pic>
        <p:nvPicPr>
          <p:cNvPr id="3" name="Picture 2" descr="A picture containing indoor, white, egg, black&#10;&#10;Description automatically generated">
            <a:extLst>
              <a:ext uri="{FF2B5EF4-FFF2-40B4-BE49-F238E27FC236}">
                <a16:creationId xmlns="" xmlns:a16="http://schemas.microsoft.com/office/drawing/2014/main" id="{247786AA-6B25-1D41-AB08-837F9CD4FC03}"/>
              </a:ext>
            </a:extLst>
          </p:cNvPr>
          <p:cNvPicPr>
            <a:picLocks noChangeAspect="1"/>
          </p:cNvPicPr>
          <p:nvPr/>
        </p:nvPicPr>
        <p:blipFill>
          <a:blip r:embed="rId3"/>
          <a:stretch>
            <a:fillRect/>
          </a:stretch>
        </p:blipFill>
        <p:spPr>
          <a:xfrm>
            <a:off x="4788024" y="891226"/>
            <a:ext cx="4353254" cy="4353254"/>
          </a:xfrm>
          <a:prstGeom prst="rect">
            <a:avLst/>
          </a:prstGeom>
        </p:spPr>
      </p:pic>
      <p:pic>
        <p:nvPicPr>
          <p:cNvPr id="6" name="Picture 5">
            <a:extLst>
              <a:ext uri="{FF2B5EF4-FFF2-40B4-BE49-F238E27FC236}">
                <a16:creationId xmlns="" xmlns:a16="http://schemas.microsoft.com/office/drawing/2014/main" id="{8BB7D551-2A57-964D-B3A0-11CC7813961A}"/>
              </a:ext>
            </a:extLst>
          </p:cNvPr>
          <p:cNvPicPr>
            <a:picLocks noChangeAspect="1"/>
          </p:cNvPicPr>
          <p:nvPr/>
        </p:nvPicPr>
        <p:blipFill>
          <a:blip r:embed="rId4"/>
          <a:stretch>
            <a:fillRect/>
          </a:stretch>
        </p:blipFill>
        <p:spPr>
          <a:xfrm>
            <a:off x="5364088" y="836712"/>
            <a:ext cx="3259431" cy="5289365"/>
          </a:xfrm>
          <a:prstGeom prst="rect">
            <a:avLst/>
          </a:prstGeom>
        </p:spPr>
      </p:pic>
      <p:sp>
        <p:nvSpPr>
          <p:cNvPr id="7" name="TextBox 6">
            <a:extLst>
              <a:ext uri="{FF2B5EF4-FFF2-40B4-BE49-F238E27FC236}">
                <a16:creationId xmlns="" xmlns:a16="http://schemas.microsoft.com/office/drawing/2014/main" id="{A68FC063-16AB-8849-BBBD-A79C6AFE9957}"/>
              </a:ext>
            </a:extLst>
          </p:cNvPr>
          <p:cNvSpPr txBox="1"/>
          <p:nvPr/>
        </p:nvSpPr>
        <p:spPr>
          <a:xfrm>
            <a:off x="0" y="6479278"/>
            <a:ext cx="1944216" cy="246221"/>
          </a:xfrm>
          <a:prstGeom prst="rect">
            <a:avLst/>
          </a:prstGeom>
          <a:noFill/>
        </p:spPr>
        <p:txBody>
          <a:bodyPr wrap="square" rtlCol="0">
            <a:spAutoFit/>
          </a:bodyPr>
          <a:lstStyle/>
          <a:p>
            <a:pPr algn="ctr"/>
            <a:r>
              <a:rPr lang="en-GB" sz="1000" dirty="0"/>
              <a:t>{Image Credit: NASA / HST}</a:t>
            </a:r>
          </a:p>
        </p:txBody>
      </p:sp>
      <p:sp>
        <p:nvSpPr>
          <p:cNvPr id="8" name="TextBox 7">
            <a:extLst>
              <a:ext uri="{FF2B5EF4-FFF2-40B4-BE49-F238E27FC236}">
                <a16:creationId xmlns="" xmlns:a16="http://schemas.microsoft.com/office/drawing/2014/main" id="{574C8E7E-4308-3D4D-AD23-8D5130C58EAB}"/>
              </a:ext>
            </a:extLst>
          </p:cNvPr>
          <p:cNvSpPr txBox="1"/>
          <p:nvPr/>
        </p:nvSpPr>
        <p:spPr>
          <a:xfrm>
            <a:off x="2051720" y="6495147"/>
            <a:ext cx="2880320" cy="246221"/>
          </a:xfrm>
          <a:prstGeom prst="rect">
            <a:avLst/>
          </a:prstGeom>
          <a:noFill/>
        </p:spPr>
        <p:txBody>
          <a:bodyPr wrap="square" rtlCol="0">
            <a:spAutoFit/>
          </a:bodyPr>
          <a:lstStyle/>
          <a:p>
            <a:pPr algn="ctr"/>
            <a:r>
              <a:rPr lang="en-GB" sz="1000" dirty="0"/>
              <a:t>{Image Credit: NASA/JPL-Caltech}</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fade">
                                      <p:cBhvr>
                                        <p:cTn id="7" dur="2000"/>
                                        <p:tgtEl>
                                          <p:spTgt spid="542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275">
                                            <p:txEl>
                                              <p:pRg st="1" end="1"/>
                                            </p:txEl>
                                          </p:spTgt>
                                        </p:tgtEl>
                                        <p:attrNameLst>
                                          <p:attrName>style.visibility</p:attrName>
                                        </p:attrNameLst>
                                      </p:cBhvr>
                                      <p:to>
                                        <p:strVal val="visible"/>
                                      </p:to>
                                    </p:set>
                                    <p:animEffect transition="in" filter="fade">
                                      <p:cBhvr>
                                        <p:cTn id="12" dur="2000"/>
                                        <p:tgtEl>
                                          <p:spTgt spid="542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4277">
                                            <p:txEl>
                                              <p:pRg st="0" end="0"/>
                                            </p:txEl>
                                          </p:spTgt>
                                        </p:tgtEl>
                                        <p:attrNameLst>
                                          <p:attrName>style.visibility</p:attrName>
                                        </p:attrNameLst>
                                      </p:cBhvr>
                                      <p:to>
                                        <p:strVal val="visible"/>
                                      </p:to>
                                    </p:set>
                                    <p:animEffect transition="in" filter="fade">
                                      <p:cBhvr>
                                        <p:cTn id="27" dur="2000"/>
                                        <p:tgtEl>
                                          <p:spTgt spid="5427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4277">
                                            <p:txEl>
                                              <p:pRg st="1" end="1"/>
                                            </p:txEl>
                                          </p:spTgt>
                                        </p:tgtEl>
                                        <p:attrNameLst>
                                          <p:attrName>style.visibility</p:attrName>
                                        </p:attrNameLst>
                                      </p:cBhvr>
                                      <p:to>
                                        <p:strVal val="visible"/>
                                      </p:to>
                                    </p:set>
                                    <p:animEffect transition="in" filter="fade">
                                      <p:cBhvr>
                                        <p:cTn id="32" dur="2000"/>
                                        <p:tgtEl>
                                          <p:spTgt spid="5427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4277">
                                            <p:txEl>
                                              <p:pRg st="2" end="2"/>
                                            </p:txEl>
                                          </p:spTgt>
                                        </p:tgtEl>
                                        <p:attrNameLst>
                                          <p:attrName>style.visibility</p:attrName>
                                        </p:attrNameLst>
                                      </p:cBhvr>
                                      <p:to>
                                        <p:strVal val="visible"/>
                                      </p:to>
                                    </p:set>
                                    <p:animEffect transition="in" filter="fade">
                                      <p:cBhvr>
                                        <p:cTn id="37" dur="2000"/>
                                        <p:tgtEl>
                                          <p:spTgt spid="5427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P spid="54277" grpId="0" build="p"/>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a:extLst>
              <a:ext uri="{FF2B5EF4-FFF2-40B4-BE49-F238E27FC236}">
                <a16:creationId xmlns="" xmlns:a16="http://schemas.microsoft.com/office/drawing/2014/main" id="{651725E6-A0AF-3740-93E8-33212D5E891D}"/>
              </a:ext>
            </a:extLst>
          </p:cNvPr>
          <p:cNvSpPr>
            <a:spLocks noGrp="1" noChangeArrowheads="1"/>
          </p:cNvSpPr>
          <p:nvPr>
            <p:ph type="title"/>
          </p:nvPr>
        </p:nvSpPr>
        <p:spPr>
          <a:xfrm>
            <a:off x="1547664" y="692696"/>
            <a:ext cx="2980382" cy="447328"/>
          </a:xfrm>
        </p:spPr>
        <p:txBody>
          <a:bodyPr>
            <a:normAutofit fontScale="90000"/>
          </a:bodyPr>
          <a:lstStyle/>
          <a:p>
            <a:pPr eaLnBrk="1" hangingPunct="1">
              <a:defRPr/>
            </a:pPr>
            <a:r>
              <a:rPr lang="en-US" dirty="0"/>
              <a:t>Neptune</a:t>
            </a:r>
          </a:p>
        </p:txBody>
      </p:sp>
      <p:pic>
        <p:nvPicPr>
          <p:cNvPr id="6" name="Content Placeholder 5" descr="A picture containing sitting, dark, object, indoor&#10;&#10;Description automatically generated">
            <a:extLst>
              <a:ext uri="{FF2B5EF4-FFF2-40B4-BE49-F238E27FC236}">
                <a16:creationId xmlns="" xmlns:a16="http://schemas.microsoft.com/office/drawing/2014/main" id="{02F4750B-C371-624A-A3CF-EB073612F969}"/>
              </a:ext>
            </a:extLst>
          </p:cNvPr>
          <p:cNvPicPr>
            <a:picLocks noGrp="1" noChangeAspect="1"/>
          </p:cNvPicPr>
          <p:nvPr>
            <p:ph sz="half" idx="2"/>
          </p:nvPr>
        </p:nvPicPr>
        <p:blipFill>
          <a:blip r:embed="rId3"/>
          <a:stretch>
            <a:fillRect/>
          </a:stretch>
        </p:blipFill>
        <p:spPr>
          <a:xfrm>
            <a:off x="4305236" y="1052736"/>
            <a:ext cx="4838764" cy="4838764"/>
          </a:xfrm>
        </p:spPr>
      </p:pic>
      <p:sp>
        <p:nvSpPr>
          <p:cNvPr id="4" name="TextBox 3">
            <a:extLst>
              <a:ext uri="{FF2B5EF4-FFF2-40B4-BE49-F238E27FC236}">
                <a16:creationId xmlns="" xmlns:a16="http://schemas.microsoft.com/office/drawing/2014/main" id="{21E084FB-1475-5D44-B3E1-DC9F85937AF0}"/>
              </a:ext>
            </a:extLst>
          </p:cNvPr>
          <p:cNvSpPr txBox="1"/>
          <p:nvPr/>
        </p:nvSpPr>
        <p:spPr>
          <a:xfrm>
            <a:off x="179512" y="6525344"/>
            <a:ext cx="1872208" cy="246221"/>
          </a:xfrm>
          <a:prstGeom prst="rect">
            <a:avLst/>
          </a:prstGeom>
          <a:noFill/>
        </p:spPr>
        <p:txBody>
          <a:bodyPr wrap="square" rtlCol="0">
            <a:spAutoFit/>
          </a:bodyPr>
          <a:lstStyle/>
          <a:p>
            <a:pPr algn="ctr"/>
            <a:r>
              <a:rPr lang="en-GB" sz="1000" dirty="0"/>
              <a:t>{Image Credit: NASA / JPL}</a:t>
            </a:r>
          </a:p>
        </p:txBody>
      </p:sp>
      <p:sp>
        <p:nvSpPr>
          <p:cNvPr id="57347" name="Rectangle 3">
            <a:extLst>
              <a:ext uri="{FF2B5EF4-FFF2-40B4-BE49-F238E27FC236}">
                <a16:creationId xmlns="" xmlns:a16="http://schemas.microsoft.com/office/drawing/2014/main" id="{922AFCC0-4587-D04A-8574-5D741FCD0B59}"/>
              </a:ext>
            </a:extLst>
          </p:cNvPr>
          <p:cNvSpPr>
            <a:spLocks noGrp="1" noChangeArrowheads="1"/>
          </p:cNvSpPr>
          <p:nvPr>
            <p:ph type="body" sz="half" idx="1"/>
          </p:nvPr>
        </p:nvSpPr>
        <p:spPr>
          <a:xfrm>
            <a:off x="179512" y="1196752"/>
            <a:ext cx="4433888" cy="4191000"/>
          </a:xfrm>
        </p:spPr>
        <p:txBody>
          <a:bodyPr/>
          <a:lstStyle/>
          <a:p>
            <a:pPr eaLnBrk="1" hangingPunct="1"/>
            <a:r>
              <a:rPr lang="en-US" altLang="en-US" sz="2000" dirty="0"/>
              <a:t>Last of the gas giants</a:t>
            </a:r>
          </a:p>
          <a:p>
            <a:pPr eaLnBrk="1" hangingPunct="1"/>
            <a:r>
              <a:rPr lang="en-US" altLang="en-US" sz="2000" dirty="0"/>
              <a:t>Similar in size to Uranus</a:t>
            </a:r>
          </a:p>
          <a:p>
            <a:pPr eaLnBrk="1" hangingPunct="1"/>
            <a:r>
              <a:rPr lang="en-US" altLang="en-US" sz="2000" dirty="0"/>
              <a:t>Great dark spot was a storm system</a:t>
            </a:r>
            <a:endParaRPr lang="en-US" altLang="ja-JP" sz="2000" dirty="0"/>
          </a:p>
          <a:p>
            <a:pPr eaLnBrk="1" hangingPunct="1"/>
            <a:r>
              <a:rPr lang="en-US" altLang="en-US" sz="2000" dirty="0"/>
              <a:t>High altitude ‘</a:t>
            </a:r>
            <a:r>
              <a:rPr lang="en-US" altLang="ja-JP" sz="2000" dirty="0"/>
              <a:t>wispy</a:t>
            </a:r>
            <a:r>
              <a:rPr lang="en-GB" altLang="ja-JP" sz="2000" dirty="0">
                <a:latin typeface="Arial" panose="020B0604020202020204" pitchFamily="34" charset="0"/>
              </a:rPr>
              <a:t>’ </a:t>
            </a:r>
            <a:r>
              <a:rPr lang="en-US" altLang="ja-JP" sz="2000" dirty="0"/>
              <a:t>clouds can also be seen</a:t>
            </a:r>
          </a:p>
          <a:p>
            <a:pPr eaLnBrk="1" hangingPunct="1"/>
            <a:r>
              <a:rPr lang="en-US" altLang="en-US" sz="2000" dirty="0"/>
              <a:t>Day: 16 h 6 m; Year: 165 years</a:t>
            </a:r>
          </a:p>
          <a:p>
            <a:pPr eaLnBrk="1" hangingPunct="1"/>
            <a:r>
              <a:rPr lang="en-US" altLang="en-US" sz="2000" dirty="0"/>
              <a:t>Surface Gravity: 1.14g</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fade">
                                      <p:cBhvr>
                                        <p:cTn id="7" dur="2000"/>
                                        <p:tgtEl>
                                          <p:spTgt spid="573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347">
                                            <p:txEl>
                                              <p:pRg st="1" end="1"/>
                                            </p:txEl>
                                          </p:spTgt>
                                        </p:tgtEl>
                                        <p:attrNameLst>
                                          <p:attrName>style.visibility</p:attrName>
                                        </p:attrNameLst>
                                      </p:cBhvr>
                                      <p:to>
                                        <p:strVal val="visible"/>
                                      </p:to>
                                    </p:set>
                                    <p:animEffect transition="in" filter="fade">
                                      <p:cBhvr>
                                        <p:cTn id="12" dur="2000"/>
                                        <p:tgtEl>
                                          <p:spTgt spid="573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7347">
                                            <p:txEl>
                                              <p:pRg st="2" end="2"/>
                                            </p:txEl>
                                          </p:spTgt>
                                        </p:tgtEl>
                                        <p:attrNameLst>
                                          <p:attrName>style.visibility</p:attrName>
                                        </p:attrNameLst>
                                      </p:cBhvr>
                                      <p:to>
                                        <p:strVal val="visible"/>
                                      </p:to>
                                    </p:set>
                                    <p:animEffect transition="in" filter="fade">
                                      <p:cBhvr>
                                        <p:cTn id="17" dur="2000"/>
                                        <p:tgtEl>
                                          <p:spTgt spid="573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7347">
                                            <p:txEl>
                                              <p:pRg st="3" end="3"/>
                                            </p:txEl>
                                          </p:spTgt>
                                        </p:tgtEl>
                                        <p:attrNameLst>
                                          <p:attrName>style.visibility</p:attrName>
                                        </p:attrNameLst>
                                      </p:cBhvr>
                                      <p:to>
                                        <p:strVal val="visible"/>
                                      </p:to>
                                    </p:set>
                                    <p:animEffect transition="in" filter="fade">
                                      <p:cBhvr>
                                        <p:cTn id="22" dur="2000"/>
                                        <p:tgtEl>
                                          <p:spTgt spid="573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7347">
                                            <p:txEl>
                                              <p:pRg st="4" end="4"/>
                                            </p:txEl>
                                          </p:spTgt>
                                        </p:tgtEl>
                                        <p:attrNameLst>
                                          <p:attrName>style.visibility</p:attrName>
                                        </p:attrNameLst>
                                      </p:cBhvr>
                                      <p:to>
                                        <p:strVal val="visible"/>
                                      </p:to>
                                    </p:set>
                                    <p:animEffect transition="in" filter="fade">
                                      <p:cBhvr>
                                        <p:cTn id="27" dur="2000"/>
                                        <p:tgtEl>
                                          <p:spTgt spid="5734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7347">
                                            <p:txEl>
                                              <p:pRg st="5" end="5"/>
                                            </p:txEl>
                                          </p:spTgt>
                                        </p:tgtEl>
                                        <p:attrNameLst>
                                          <p:attrName>style.visibility</p:attrName>
                                        </p:attrNameLst>
                                      </p:cBhvr>
                                      <p:to>
                                        <p:strVal val="visible"/>
                                      </p:to>
                                    </p:set>
                                    <p:animEffect transition="in" filter="fade">
                                      <p:cBhvr>
                                        <p:cTn id="32" dur="2000"/>
                                        <p:tgtEl>
                                          <p:spTgt spid="573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a:extLst>
              <a:ext uri="{FF2B5EF4-FFF2-40B4-BE49-F238E27FC236}">
                <a16:creationId xmlns="" xmlns:a16="http://schemas.microsoft.com/office/drawing/2014/main" id="{82C666B6-6FE5-9349-89C3-197C8AF143E8}"/>
              </a:ext>
            </a:extLst>
          </p:cNvPr>
          <p:cNvSpPr>
            <a:spLocks noGrp="1" noChangeArrowheads="1"/>
          </p:cNvSpPr>
          <p:nvPr>
            <p:ph type="title"/>
          </p:nvPr>
        </p:nvSpPr>
        <p:spPr>
          <a:xfrm>
            <a:off x="1547664" y="692696"/>
            <a:ext cx="2044278" cy="375320"/>
          </a:xfrm>
        </p:spPr>
        <p:txBody>
          <a:bodyPr>
            <a:normAutofit fontScale="90000"/>
          </a:bodyPr>
          <a:lstStyle/>
          <a:p>
            <a:pPr eaLnBrk="1" hangingPunct="1">
              <a:defRPr/>
            </a:pPr>
            <a:r>
              <a:rPr lang="en-US" dirty="0"/>
              <a:t>Pluto</a:t>
            </a:r>
          </a:p>
        </p:txBody>
      </p:sp>
      <p:pic>
        <p:nvPicPr>
          <p:cNvPr id="7" name="Content Placeholder 6" descr="A close up of the moon&#10;&#10;Description automatically generated">
            <a:extLst>
              <a:ext uri="{FF2B5EF4-FFF2-40B4-BE49-F238E27FC236}">
                <a16:creationId xmlns="" xmlns:a16="http://schemas.microsoft.com/office/drawing/2014/main" id="{1BCE0B3C-F263-2846-8F12-34F8DBC48D73}"/>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4356731" y="1628800"/>
            <a:ext cx="4536504" cy="4536504"/>
          </a:xfrm>
        </p:spPr>
      </p:pic>
      <p:sp>
        <p:nvSpPr>
          <p:cNvPr id="4" name="TextBox 3">
            <a:extLst>
              <a:ext uri="{FF2B5EF4-FFF2-40B4-BE49-F238E27FC236}">
                <a16:creationId xmlns="" xmlns:a16="http://schemas.microsoft.com/office/drawing/2014/main" id="{FEA082E1-D42A-4445-9376-649C37CA26B8}"/>
              </a:ext>
            </a:extLst>
          </p:cNvPr>
          <p:cNvSpPr txBox="1"/>
          <p:nvPr/>
        </p:nvSpPr>
        <p:spPr>
          <a:xfrm>
            <a:off x="0" y="6248345"/>
            <a:ext cx="4427984" cy="400110"/>
          </a:xfrm>
          <a:prstGeom prst="rect">
            <a:avLst/>
          </a:prstGeom>
          <a:noFill/>
        </p:spPr>
        <p:txBody>
          <a:bodyPr wrap="square" rtlCol="0">
            <a:spAutoFit/>
          </a:bodyPr>
          <a:lstStyle/>
          <a:p>
            <a:pPr algn="ctr"/>
            <a:r>
              <a:rPr lang="en-GB" sz="1000" dirty="0"/>
              <a:t>{Image Credit: NASA/Johns Hopkins University Applied Physics Laboratory/Southwest Research Institute/Alex Parker}</a:t>
            </a:r>
          </a:p>
        </p:txBody>
      </p:sp>
      <p:sp>
        <p:nvSpPr>
          <p:cNvPr id="5" name="TextBox 4">
            <a:extLst>
              <a:ext uri="{FF2B5EF4-FFF2-40B4-BE49-F238E27FC236}">
                <a16:creationId xmlns="" xmlns:a16="http://schemas.microsoft.com/office/drawing/2014/main" id="{DBE5057C-3FF0-E94B-9F4C-0286B2526E2F}"/>
              </a:ext>
            </a:extLst>
          </p:cNvPr>
          <p:cNvSpPr txBox="1"/>
          <p:nvPr/>
        </p:nvSpPr>
        <p:spPr>
          <a:xfrm>
            <a:off x="5004048" y="692696"/>
            <a:ext cx="3096344" cy="369332"/>
          </a:xfrm>
          <a:prstGeom prst="rect">
            <a:avLst/>
          </a:prstGeom>
          <a:noFill/>
        </p:spPr>
        <p:txBody>
          <a:bodyPr wrap="square" rtlCol="0">
            <a:spAutoFit/>
          </a:bodyPr>
          <a:lstStyle/>
          <a:p>
            <a:r>
              <a:rPr lang="en-GB" dirty="0"/>
              <a:t>True colour image of Pluto</a:t>
            </a:r>
          </a:p>
        </p:txBody>
      </p:sp>
      <p:pic>
        <p:nvPicPr>
          <p:cNvPr id="9" name="Picture 8" descr="A picture containing black, nature, indoor, photo&#10;&#10;Description automatically generated">
            <a:extLst>
              <a:ext uri="{FF2B5EF4-FFF2-40B4-BE49-F238E27FC236}">
                <a16:creationId xmlns="" xmlns:a16="http://schemas.microsoft.com/office/drawing/2014/main" id="{45296742-9CD7-FE45-A51D-D8A286EFE522}"/>
              </a:ext>
            </a:extLst>
          </p:cNvPr>
          <p:cNvPicPr>
            <a:picLocks noChangeAspect="1"/>
          </p:cNvPicPr>
          <p:nvPr/>
        </p:nvPicPr>
        <p:blipFill>
          <a:blip r:embed="rId4"/>
          <a:stretch>
            <a:fillRect/>
          </a:stretch>
        </p:blipFill>
        <p:spPr>
          <a:xfrm>
            <a:off x="4248245" y="1484784"/>
            <a:ext cx="4631056" cy="4680520"/>
          </a:xfrm>
          <a:prstGeom prst="rect">
            <a:avLst/>
          </a:prstGeom>
        </p:spPr>
      </p:pic>
      <p:sp>
        <p:nvSpPr>
          <p:cNvPr id="10" name="TextBox 9">
            <a:extLst>
              <a:ext uri="{FF2B5EF4-FFF2-40B4-BE49-F238E27FC236}">
                <a16:creationId xmlns="" xmlns:a16="http://schemas.microsoft.com/office/drawing/2014/main" id="{C869C6B3-678D-F049-869B-9F3A41799B57}"/>
              </a:ext>
            </a:extLst>
          </p:cNvPr>
          <p:cNvSpPr txBox="1"/>
          <p:nvPr/>
        </p:nvSpPr>
        <p:spPr>
          <a:xfrm>
            <a:off x="5076056" y="1052736"/>
            <a:ext cx="3600400" cy="369332"/>
          </a:xfrm>
          <a:prstGeom prst="rect">
            <a:avLst/>
          </a:prstGeom>
          <a:noFill/>
        </p:spPr>
        <p:txBody>
          <a:bodyPr wrap="square" rtlCol="0">
            <a:spAutoFit/>
          </a:bodyPr>
          <a:lstStyle/>
          <a:p>
            <a:r>
              <a:rPr lang="en-GB" dirty="0"/>
              <a:t>Charon: Moon of Pluto</a:t>
            </a:r>
          </a:p>
        </p:txBody>
      </p:sp>
      <p:sp>
        <p:nvSpPr>
          <p:cNvPr id="59395" name="Rectangle 3">
            <a:extLst>
              <a:ext uri="{FF2B5EF4-FFF2-40B4-BE49-F238E27FC236}">
                <a16:creationId xmlns="" xmlns:a16="http://schemas.microsoft.com/office/drawing/2014/main" id="{DE156468-5C84-1B40-834D-1FCF4BD927CF}"/>
              </a:ext>
            </a:extLst>
          </p:cNvPr>
          <p:cNvSpPr>
            <a:spLocks noGrp="1" noChangeArrowheads="1"/>
          </p:cNvSpPr>
          <p:nvPr>
            <p:ph type="body" sz="half" idx="1"/>
          </p:nvPr>
        </p:nvSpPr>
        <p:spPr>
          <a:xfrm>
            <a:off x="251520" y="1484784"/>
            <a:ext cx="4163264" cy="3888432"/>
          </a:xfrm>
        </p:spPr>
        <p:txBody>
          <a:bodyPr>
            <a:normAutofit lnSpcReduction="10000"/>
          </a:bodyPr>
          <a:lstStyle/>
          <a:p>
            <a:pPr eaLnBrk="1" hangingPunct="1"/>
            <a:r>
              <a:rPr lang="en-US" altLang="en-US" sz="2000" dirty="0"/>
              <a:t>2006 reclassified as a minor planet</a:t>
            </a:r>
          </a:p>
          <a:p>
            <a:pPr eaLnBrk="1" hangingPunct="1"/>
            <a:r>
              <a:rPr lang="en-US" altLang="en-US" sz="2000" dirty="0"/>
              <a:t>Pluto</a:t>
            </a:r>
            <a:r>
              <a:rPr lang="en-GB" altLang="en-US" sz="2000" dirty="0">
                <a:latin typeface="Arial" panose="020B0604020202020204" pitchFamily="34" charset="0"/>
              </a:rPr>
              <a:t>’</a:t>
            </a:r>
            <a:r>
              <a:rPr lang="en-US" altLang="ja-JP" sz="2000" dirty="0"/>
              <a:t>s orbit crosses that of Neptune</a:t>
            </a:r>
          </a:p>
          <a:p>
            <a:pPr eaLnBrk="1" hangingPunct="1"/>
            <a:r>
              <a:rPr lang="en-US" altLang="en-US" sz="2000" dirty="0"/>
              <a:t>Also highly angled with respect to the other planets</a:t>
            </a:r>
          </a:p>
          <a:p>
            <a:pPr eaLnBrk="1" hangingPunct="1"/>
            <a:r>
              <a:rPr lang="en-US" altLang="en-US" sz="2000" dirty="0"/>
              <a:t>Pluto</a:t>
            </a:r>
            <a:r>
              <a:rPr lang="en-GB" altLang="en-US" sz="2000" dirty="0">
                <a:latin typeface="Arial" panose="020B0604020202020204" pitchFamily="34" charset="0"/>
              </a:rPr>
              <a:t>’s</a:t>
            </a:r>
            <a:r>
              <a:rPr lang="en-US" altLang="ja-JP" sz="2000" dirty="0"/>
              <a:t> moon Charon was discovered in 1978</a:t>
            </a:r>
          </a:p>
          <a:p>
            <a:pPr eaLnBrk="1" hangingPunct="1"/>
            <a:r>
              <a:rPr lang="en-US" altLang="en-US" sz="2000" dirty="0"/>
              <a:t>Pluto actually has 5 moons</a:t>
            </a:r>
          </a:p>
          <a:p>
            <a:pPr eaLnBrk="1" hangingPunct="1"/>
            <a:r>
              <a:rPr lang="en-US" altLang="en-US" sz="2000" dirty="0"/>
              <a:t>Charon is about ½ diameter of Pluto</a:t>
            </a:r>
            <a:endParaRPr lang="en-US" altLang="en-US" sz="28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fade">
                                      <p:cBhvr>
                                        <p:cTn id="7" dur="2000"/>
                                        <p:tgtEl>
                                          <p:spTgt spid="593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9395">
                                            <p:txEl>
                                              <p:pRg st="1" end="1"/>
                                            </p:txEl>
                                          </p:spTgt>
                                        </p:tgtEl>
                                        <p:attrNameLst>
                                          <p:attrName>style.visibility</p:attrName>
                                        </p:attrNameLst>
                                      </p:cBhvr>
                                      <p:to>
                                        <p:strVal val="visible"/>
                                      </p:to>
                                    </p:set>
                                    <p:animEffect transition="in" filter="fade">
                                      <p:cBhvr>
                                        <p:cTn id="12" dur="2000"/>
                                        <p:tgtEl>
                                          <p:spTgt spid="593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9395">
                                            <p:txEl>
                                              <p:pRg st="2" end="2"/>
                                            </p:txEl>
                                          </p:spTgt>
                                        </p:tgtEl>
                                        <p:attrNameLst>
                                          <p:attrName>style.visibility</p:attrName>
                                        </p:attrNameLst>
                                      </p:cBhvr>
                                      <p:to>
                                        <p:strVal val="visible"/>
                                      </p:to>
                                    </p:set>
                                    <p:animEffect transition="in" filter="fade">
                                      <p:cBhvr>
                                        <p:cTn id="17" dur="2000"/>
                                        <p:tgtEl>
                                          <p:spTgt spid="593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9395">
                                            <p:txEl>
                                              <p:pRg st="3" end="3"/>
                                            </p:txEl>
                                          </p:spTgt>
                                        </p:tgtEl>
                                        <p:attrNameLst>
                                          <p:attrName>style.visibility</p:attrName>
                                        </p:attrNameLst>
                                      </p:cBhvr>
                                      <p:to>
                                        <p:strVal val="visible"/>
                                      </p:to>
                                    </p:set>
                                    <p:animEffect transition="in" filter="fade">
                                      <p:cBhvr>
                                        <p:cTn id="22" dur="2000"/>
                                        <p:tgtEl>
                                          <p:spTgt spid="593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9395">
                                            <p:txEl>
                                              <p:pRg st="4" end="4"/>
                                            </p:txEl>
                                          </p:spTgt>
                                        </p:tgtEl>
                                        <p:attrNameLst>
                                          <p:attrName>style.visibility</p:attrName>
                                        </p:attrNameLst>
                                      </p:cBhvr>
                                      <p:to>
                                        <p:strVal val="visible"/>
                                      </p:to>
                                    </p:set>
                                    <p:animEffect transition="in" filter="fade">
                                      <p:cBhvr>
                                        <p:cTn id="27" dur="2000"/>
                                        <p:tgtEl>
                                          <p:spTgt spid="5939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9395">
                                            <p:txEl>
                                              <p:pRg st="5" end="5"/>
                                            </p:txEl>
                                          </p:spTgt>
                                        </p:tgtEl>
                                        <p:attrNameLst>
                                          <p:attrName>style.visibility</p:attrName>
                                        </p:attrNameLst>
                                      </p:cBhvr>
                                      <p:to>
                                        <p:strVal val="visible"/>
                                      </p:to>
                                    </p:set>
                                    <p:animEffect transition="in" filter="fade">
                                      <p:cBhvr>
                                        <p:cTn id="32" dur="2000"/>
                                        <p:tgtEl>
                                          <p:spTgt spid="59395">
                                            <p:txEl>
                                              <p:pRg st="5" end="5"/>
                                            </p:txEl>
                                          </p:spTgt>
                                        </p:tgtEl>
                                      </p:cBhvr>
                                    </p:animEffect>
                                  </p:childTnLst>
                                </p:cTn>
                              </p:par>
                              <p:par>
                                <p:cTn id="33" presetID="1" presetClass="exit" presetSubtype="0" fill="hold" nodeType="withEffect">
                                  <p:stCondLst>
                                    <p:cond delay="0"/>
                                  </p:stCondLst>
                                  <p:childTnLst>
                                    <p:set>
                                      <p:cBhvr>
                                        <p:cTn id="34" dur="1" fill="hold">
                                          <p:stCondLst>
                                            <p:cond delay="0"/>
                                          </p:stCondLst>
                                        </p:cTn>
                                        <p:tgtEl>
                                          <p:spTgt spid="7"/>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5939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a:extLst>
              <a:ext uri="{FF2B5EF4-FFF2-40B4-BE49-F238E27FC236}">
                <a16:creationId xmlns="" xmlns:a16="http://schemas.microsoft.com/office/drawing/2014/main" id="{BD5BD81E-D3DE-5845-8165-277958712877}"/>
              </a:ext>
            </a:extLst>
          </p:cNvPr>
          <p:cNvSpPr>
            <a:spLocks noGrp="1" noChangeArrowheads="1"/>
          </p:cNvSpPr>
          <p:nvPr>
            <p:ph type="title"/>
          </p:nvPr>
        </p:nvSpPr>
        <p:spPr>
          <a:xfrm>
            <a:off x="1547664" y="692696"/>
            <a:ext cx="5481845" cy="528726"/>
          </a:xfrm>
        </p:spPr>
        <p:txBody>
          <a:bodyPr/>
          <a:lstStyle/>
          <a:p>
            <a:pPr eaLnBrk="1" hangingPunct="1">
              <a:defRPr/>
            </a:pPr>
            <a:r>
              <a:rPr lang="en-US" dirty="0"/>
              <a:t>The Milky Way: Our Galaxy</a:t>
            </a:r>
          </a:p>
        </p:txBody>
      </p:sp>
      <p:pic>
        <p:nvPicPr>
          <p:cNvPr id="6" name="Content Placeholder 5" descr="A picture containing night sky, nature&#10;&#10;Description automatically generated">
            <a:extLst>
              <a:ext uri="{FF2B5EF4-FFF2-40B4-BE49-F238E27FC236}">
                <a16:creationId xmlns="" xmlns:a16="http://schemas.microsoft.com/office/drawing/2014/main" id="{91C6F80D-B55D-2146-8897-7C651F05E481}"/>
              </a:ext>
            </a:extLst>
          </p:cNvPr>
          <p:cNvPicPr>
            <a:picLocks noGrp="1" noChangeAspect="1"/>
          </p:cNvPicPr>
          <p:nvPr>
            <p:ph idx="1"/>
          </p:nvPr>
        </p:nvPicPr>
        <p:blipFill>
          <a:blip r:embed="rId3"/>
          <a:stretch>
            <a:fillRect/>
          </a:stretch>
        </p:blipFill>
        <p:spPr>
          <a:xfrm>
            <a:off x="899592" y="1844824"/>
            <a:ext cx="7953715" cy="2409975"/>
          </a:xfrm>
        </p:spPr>
      </p:pic>
      <p:sp>
        <p:nvSpPr>
          <p:cNvPr id="4" name="TextBox 3">
            <a:extLst>
              <a:ext uri="{FF2B5EF4-FFF2-40B4-BE49-F238E27FC236}">
                <a16:creationId xmlns="" xmlns:a16="http://schemas.microsoft.com/office/drawing/2014/main" id="{D7FC5DA7-4548-AA48-9DCC-EE37D669DE40}"/>
              </a:ext>
            </a:extLst>
          </p:cNvPr>
          <p:cNvSpPr txBox="1"/>
          <p:nvPr/>
        </p:nvSpPr>
        <p:spPr>
          <a:xfrm>
            <a:off x="158269" y="6384855"/>
            <a:ext cx="2736304" cy="246221"/>
          </a:xfrm>
          <a:prstGeom prst="rect">
            <a:avLst/>
          </a:prstGeom>
          <a:noFill/>
        </p:spPr>
        <p:txBody>
          <a:bodyPr wrap="square" rtlCol="0">
            <a:spAutoFit/>
          </a:bodyPr>
          <a:lstStyle/>
          <a:p>
            <a:r>
              <a:rPr lang="en-GB" sz="1000" dirty="0"/>
              <a:t>{Image Credit: Bruno </a:t>
            </a:r>
            <a:r>
              <a:rPr lang="en-GB" sz="1000" dirty="0" err="1"/>
              <a:t>Gilli</a:t>
            </a:r>
            <a:r>
              <a:rPr lang="en-GB" sz="1000" dirty="0"/>
              <a:t>/ESO </a:t>
            </a:r>
            <a:r>
              <a:rPr lang="en-GB" sz="1000" dirty="0">
                <a:hlinkClick r:id="rId4"/>
              </a:rPr>
              <a:t>CC 4.0</a:t>
            </a:r>
            <a:r>
              <a:rPr lang="en-GB" sz="1000" dirty="0"/>
              <a:t>}</a:t>
            </a:r>
          </a:p>
        </p:txBody>
      </p:sp>
      <p:sp>
        <p:nvSpPr>
          <p:cNvPr id="7" name="TextBox 6">
            <a:extLst>
              <a:ext uri="{FF2B5EF4-FFF2-40B4-BE49-F238E27FC236}">
                <a16:creationId xmlns="" xmlns:a16="http://schemas.microsoft.com/office/drawing/2014/main" id="{331927C7-117B-1F48-BC2C-4AB908CBC436}"/>
              </a:ext>
            </a:extLst>
          </p:cNvPr>
          <p:cNvSpPr txBox="1"/>
          <p:nvPr/>
        </p:nvSpPr>
        <p:spPr>
          <a:xfrm>
            <a:off x="1151620" y="4736719"/>
            <a:ext cx="6840760" cy="369332"/>
          </a:xfrm>
          <a:prstGeom prst="rect">
            <a:avLst/>
          </a:prstGeom>
          <a:noFill/>
        </p:spPr>
        <p:txBody>
          <a:bodyPr wrap="square" rtlCol="0">
            <a:spAutoFit/>
          </a:bodyPr>
          <a:lstStyle/>
          <a:p>
            <a:r>
              <a:rPr lang="en-GB" dirty="0"/>
              <a:t>The arch of the Milky Way over an observatory in Chile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a:extLst>
              <a:ext uri="{FF2B5EF4-FFF2-40B4-BE49-F238E27FC236}">
                <a16:creationId xmlns="" xmlns:a16="http://schemas.microsoft.com/office/drawing/2014/main" id="{BDC884D0-0CBE-D94E-B622-F7149F8D1E07}"/>
              </a:ext>
            </a:extLst>
          </p:cNvPr>
          <p:cNvSpPr>
            <a:spLocks noGrp="1" noChangeArrowheads="1"/>
          </p:cNvSpPr>
          <p:nvPr>
            <p:ph type="title"/>
          </p:nvPr>
        </p:nvSpPr>
        <p:spPr>
          <a:xfrm>
            <a:off x="1547664" y="548680"/>
            <a:ext cx="4171950" cy="807368"/>
          </a:xfrm>
        </p:spPr>
        <p:txBody>
          <a:bodyPr/>
          <a:lstStyle/>
          <a:p>
            <a:pPr eaLnBrk="1" hangingPunct="1">
              <a:defRPr/>
            </a:pPr>
            <a:r>
              <a:rPr lang="en-US" dirty="0"/>
              <a:t>Andromeda Galaxy</a:t>
            </a:r>
          </a:p>
        </p:txBody>
      </p:sp>
      <p:sp>
        <p:nvSpPr>
          <p:cNvPr id="61443" name="Rectangle 3">
            <a:extLst>
              <a:ext uri="{FF2B5EF4-FFF2-40B4-BE49-F238E27FC236}">
                <a16:creationId xmlns="" xmlns:a16="http://schemas.microsoft.com/office/drawing/2014/main" id="{79E40982-4B6E-434B-B9E6-041328FE3FC1}"/>
              </a:ext>
            </a:extLst>
          </p:cNvPr>
          <p:cNvSpPr>
            <a:spLocks noGrp="1" noChangeArrowheads="1"/>
          </p:cNvSpPr>
          <p:nvPr>
            <p:ph type="body" sz="half" idx="1"/>
          </p:nvPr>
        </p:nvSpPr>
        <p:spPr>
          <a:xfrm>
            <a:off x="179512" y="4581128"/>
            <a:ext cx="8839037" cy="1637166"/>
          </a:xfrm>
        </p:spPr>
        <p:txBody>
          <a:bodyPr>
            <a:normAutofit lnSpcReduction="10000"/>
          </a:bodyPr>
          <a:lstStyle/>
          <a:p>
            <a:pPr eaLnBrk="1" hangingPunct="1">
              <a:buFont typeface="Arial" panose="020B0604020202020204" pitchFamily="34" charset="0"/>
              <a:buChar char="•"/>
              <a:defRPr/>
            </a:pPr>
            <a:r>
              <a:rPr lang="en-US" sz="2000" dirty="0"/>
              <a:t>Nearest galaxy to the Milky Way</a:t>
            </a:r>
          </a:p>
          <a:p>
            <a:pPr eaLnBrk="1" hangingPunct="1">
              <a:buFont typeface="Arial" panose="020B0604020202020204" pitchFamily="34" charset="0"/>
              <a:buChar char="•"/>
              <a:defRPr/>
            </a:pPr>
            <a:r>
              <a:rPr lang="en-US" sz="2000" dirty="0"/>
              <a:t>About 3 million light years away</a:t>
            </a:r>
          </a:p>
          <a:p>
            <a:pPr eaLnBrk="1" hangingPunct="1">
              <a:buFont typeface="Arial" panose="020B0604020202020204" pitchFamily="34" charset="0"/>
              <a:buChar char="•"/>
              <a:defRPr/>
            </a:pPr>
            <a:r>
              <a:rPr lang="en-US" sz="2000" dirty="0"/>
              <a:t>In about 3 billion years, Andromeda will collide with our galaxy</a:t>
            </a:r>
          </a:p>
          <a:p>
            <a:pPr eaLnBrk="1" hangingPunct="1">
              <a:buFont typeface="Arial" panose="020B0604020202020204" pitchFamily="34" charset="0"/>
              <a:buChar char="•"/>
              <a:defRPr/>
            </a:pPr>
            <a:r>
              <a:rPr lang="en-US" sz="2000" dirty="0"/>
              <a:t>Can be seen with the naked eye on a dark night</a:t>
            </a:r>
            <a:endParaRPr lang="en-US" sz="2800" dirty="0"/>
          </a:p>
        </p:txBody>
      </p:sp>
      <p:pic>
        <p:nvPicPr>
          <p:cNvPr id="6" name="Content Placeholder 5" descr="A star in the middle of the night&#10;&#10;Description automatically generated">
            <a:extLst>
              <a:ext uri="{FF2B5EF4-FFF2-40B4-BE49-F238E27FC236}">
                <a16:creationId xmlns="" xmlns:a16="http://schemas.microsoft.com/office/drawing/2014/main" id="{C93C970D-C7D3-1642-85E4-7363ED03E438}"/>
              </a:ext>
            </a:extLst>
          </p:cNvPr>
          <p:cNvPicPr>
            <a:picLocks noGrp="1" noChangeAspect="1"/>
          </p:cNvPicPr>
          <p:nvPr>
            <p:ph sz="half" idx="2"/>
          </p:nvPr>
        </p:nvPicPr>
        <p:blipFill>
          <a:blip r:embed="rId3"/>
          <a:stretch>
            <a:fillRect/>
          </a:stretch>
        </p:blipFill>
        <p:spPr>
          <a:xfrm>
            <a:off x="1979712" y="1196752"/>
            <a:ext cx="5212356" cy="3422779"/>
          </a:xfrm>
        </p:spPr>
      </p:pic>
      <p:sp>
        <p:nvSpPr>
          <p:cNvPr id="4" name="TextBox 3">
            <a:extLst>
              <a:ext uri="{FF2B5EF4-FFF2-40B4-BE49-F238E27FC236}">
                <a16:creationId xmlns="" xmlns:a16="http://schemas.microsoft.com/office/drawing/2014/main" id="{1FDA3122-BF96-824B-B6BE-A03D36B52C69}"/>
              </a:ext>
            </a:extLst>
          </p:cNvPr>
          <p:cNvSpPr txBox="1"/>
          <p:nvPr/>
        </p:nvSpPr>
        <p:spPr>
          <a:xfrm>
            <a:off x="152481" y="6489702"/>
            <a:ext cx="2808312" cy="246221"/>
          </a:xfrm>
          <a:prstGeom prst="rect">
            <a:avLst/>
          </a:prstGeom>
          <a:noFill/>
        </p:spPr>
        <p:txBody>
          <a:bodyPr wrap="square" rtlCol="0">
            <a:spAutoFit/>
          </a:bodyPr>
          <a:lstStyle/>
          <a:p>
            <a:r>
              <a:rPr lang="en-GB" sz="1000" dirty="0"/>
              <a:t>{image credit: Adam Evans </a:t>
            </a:r>
            <a:r>
              <a:rPr lang="en-GB" sz="1000" dirty="0">
                <a:hlinkClick r:id="rId4"/>
              </a:rPr>
              <a:t>CC 2.0</a:t>
            </a:r>
            <a:r>
              <a:rPr lang="en-GB" sz="1000" dirty="0"/>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fade">
                                      <p:cBhvr>
                                        <p:cTn id="7" dur="2000"/>
                                        <p:tgtEl>
                                          <p:spTgt spid="61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443">
                                            <p:txEl>
                                              <p:pRg st="1" end="1"/>
                                            </p:txEl>
                                          </p:spTgt>
                                        </p:tgtEl>
                                        <p:attrNameLst>
                                          <p:attrName>style.visibility</p:attrName>
                                        </p:attrNameLst>
                                      </p:cBhvr>
                                      <p:to>
                                        <p:strVal val="visible"/>
                                      </p:to>
                                    </p:set>
                                    <p:animEffect transition="in" filter="fade">
                                      <p:cBhvr>
                                        <p:cTn id="12" dur="2000"/>
                                        <p:tgtEl>
                                          <p:spTgt spid="614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443">
                                            <p:txEl>
                                              <p:pRg st="2" end="2"/>
                                            </p:txEl>
                                          </p:spTgt>
                                        </p:tgtEl>
                                        <p:attrNameLst>
                                          <p:attrName>style.visibility</p:attrName>
                                        </p:attrNameLst>
                                      </p:cBhvr>
                                      <p:to>
                                        <p:strVal val="visible"/>
                                      </p:to>
                                    </p:set>
                                    <p:animEffect transition="in" filter="fade">
                                      <p:cBhvr>
                                        <p:cTn id="17" dur="2000"/>
                                        <p:tgtEl>
                                          <p:spTgt spid="614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443">
                                            <p:txEl>
                                              <p:pRg st="3" end="3"/>
                                            </p:txEl>
                                          </p:spTgt>
                                        </p:tgtEl>
                                        <p:attrNameLst>
                                          <p:attrName>style.visibility</p:attrName>
                                        </p:attrNameLst>
                                      </p:cBhvr>
                                      <p:to>
                                        <p:strVal val="visible"/>
                                      </p:to>
                                    </p:set>
                                    <p:animEffect transition="in" filter="fade">
                                      <p:cBhvr>
                                        <p:cTn id="22" dur="2000"/>
                                        <p:tgtEl>
                                          <p:spTgt spid="614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 xmlns:a16="http://schemas.microsoft.com/office/drawing/2014/main" id="{74775280-7007-2849-AAD8-0F452EDC5D82}"/>
              </a:ext>
            </a:extLst>
          </p:cNvPr>
          <p:cNvSpPr>
            <a:spLocks noGrp="1" noChangeArrowheads="1"/>
          </p:cNvSpPr>
          <p:nvPr>
            <p:ph type="title"/>
          </p:nvPr>
        </p:nvSpPr>
        <p:spPr>
          <a:xfrm>
            <a:off x="1475656" y="620688"/>
            <a:ext cx="8162925" cy="1090613"/>
          </a:xfrm>
        </p:spPr>
        <p:txBody>
          <a:bodyPr/>
          <a:lstStyle/>
          <a:p>
            <a:pPr eaLnBrk="1" hangingPunct="1">
              <a:defRPr/>
            </a:pPr>
            <a:r>
              <a:rPr lang="en-US" dirty="0"/>
              <a:t>Our Sun</a:t>
            </a:r>
          </a:p>
        </p:txBody>
      </p:sp>
      <p:pic>
        <p:nvPicPr>
          <p:cNvPr id="5" name="Content Placeholder 4" descr="A picture containing sitting, orange, star, indoor&#10;&#10;Description automatically generated">
            <a:extLst>
              <a:ext uri="{FF2B5EF4-FFF2-40B4-BE49-F238E27FC236}">
                <a16:creationId xmlns="" xmlns:a16="http://schemas.microsoft.com/office/drawing/2014/main" id="{F1029818-680F-984D-8CBC-9F63BB32402A}"/>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4050840" y="764704"/>
            <a:ext cx="5093160" cy="4968552"/>
          </a:xfrm>
        </p:spPr>
      </p:pic>
      <p:sp>
        <p:nvSpPr>
          <p:cNvPr id="6" name="TextBox 5">
            <a:extLst>
              <a:ext uri="{FF2B5EF4-FFF2-40B4-BE49-F238E27FC236}">
                <a16:creationId xmlns="" xmlns:a16="http://schemas.microsoft.com/office/drawing/2014/main" id="{E668FD4D-6261-F24D-9CFB-583ABAB9714F}"/>
              </a:ext>
            </a:extLst>
          </p:cNvPr>
          <p:cNvSpPr txBox="1"/>
          <p:nvPr/>
        </p:nvSpPr>
        <p:spPr>
          <a:xfrm>
            <a:off x="4860032" y="5517232"/>
            <a:ext cx="3456384" cy="523220"/>
          </a:xfrm>
          <a:prstGeom prst="rect">
            <a:avLst/>
          </a:prstGeom>
          <a:noFill/>
        </p:spPr>
        <p:txBody>
          <a:bodyPr wrap="square" rtlCol="0">
            <a:spAutoFit/>
          </a:bodyPr>
          <a:lstStyle/>
          <a:p>
            <a:pPr algn="ctr"/>
            <a:r>
              <a:rPr lang="en-US" dirty="0"/>
              <a:t>The Sun in false </a:t>
            </a:r>
            <a:r>
              <a:rPr lang="en-US" dirty="0" err="1"/>
              <a:t>colour</a:t>
            </a:r>
            <a:r>
              <a:rPr lang="en-US" dirty="0"/>
              <a:t> UV </a:t>
            </a:r>
            <a:r>
              <a:rPr lang="en-US" sz="1000" dirty="0"/>
              <a:t>{image credit NASA}</a:t>
            </a:r>
          </a:p>
        </p:txBody>
      </p:sp>
      <p:sp>
        <p:nvSpPr>
          <p:cNvPr id="30723" name="Rectangle 3">
            <a:extLst>
              <a:ext uri="{FF2B5EF4-FFF2-40B4-BE49-F238E27FC236}">
                <a16:creationId xmlns="" xmlns:a16="http://schemas.microsoft.com/office/drawing/2014/main" id="{E27CD135-667B-8940-85F0-DC765319ED16}"/>
              </a:ext>
            </a:extLst>
          </p:cNvPr>
          <p:cNvSpPr>
            <a:spLocks noGrp="1" noChangeArrowheads="1"/>
          </p:cNvSpPr>
          <p:nvPr>
            <p:ph type="body" sz="half" idx="1"/>
          </p:nvPr>
        </p:nvSpPr>
        <p:spPr>
          <a:xfrm>
            <a:off x="179512" y="1911008"/>
            <a:ext cx="4680520" cy="4191000"/>
          </a:xfrm>
        </p:spPr>
        <p:txBody>
          <a:bodyPr>
            <a:normAutofit/>
          </a:bodyPr>
          <a:lstStyle/>
          <a:p>
            <a:pPr eaLnBrk="1" hangingPunct="1">
              <a:buFont typeface="Arial" panose="020B0604020202020204" pitchFamily="34" charset="0"/>
              <a:buChar char="•"/>
              <a:defRPr/>
            </a:pPr>
            <a:r>
              <a:rPr lang="en-US" sz="2000" dirty="0"/>
              <a:t>A typical star</a:t>
            </a:r>
          </a:p>
          <a:p>
            <a:pPr eaLnBrk="1" hangingPunct="1">
              <a:buFont typeface="Arial" panose="020B0604020202020204" pitchFamily="34" charset="0"/>
              <a:buChar char="•"/>
              <a:defRPr/>
            </a:pPr>
            <a:r>
              <a:rPr lang="en-US" sz="2000" dirty="0"/>
              <a:t>A super-hot ball of gas</a:t>
            </a:r>
          </a:p>
          <a:p>
            <a:pPr eaLnBrk="1" hangingPunct="1">
              <a:buFont typeface="Arial" panose="020B0604020202020204" pitchFamily="34" charset="0"/>
              <a:buChar char="•"/>
              <a:defRPr/>
            </a:pPr>
            <a:r>
              <a:rPr lang="en-US" sz="2000" dirty="0"/>
              <a:t>Mostly hydrogen</a:t>
            </a:r>
          </a:p>
          <a:p>
            <a:pPr eaLnBrk="1" hangingPunct="1">
              <a:buFont typeface="Arial" panose="020B0604020202020204" pitchFamily="34" charset="0"/>
              <a:buChar char="•"/>
              <a:defRPr/>
            </a:pPr>
            <a:r>
              <a:rPr lang="en-US" sz="2000" dirty="0"/>
              <a:t>Powered by nuclear reactions</a:t>
            </a:r>
          </a:p>
          <a:p>
            <a:pPr eaLnBrk="1" hangingPunct="1">
              <a:buFont typeface="Arial" panose="020B0604020202020204" pitchFamily="34" charset="0"/>
              <a:buChar char="•"/>
              <a:defRPr/>
            </a:pPr>
            <a:r>
              <a:rPr lang="en-US" sz="2000" dirty="0"/>
              <a:t>Core temperature 16 million degrees</a:t>
            </a:r>
          </a:p>
          <a:p>
            <a:pPr eaLnBrk="1" hangingPunct="1">
              <a:buFont typeface="Arial" panose="020B0604020202020204" pitchFamily="34" charset="0"/>
              <a:buChar char="•"/>
              <a:defRPr/>
            </a:pPr>
            <a:r>
              <a:rPr lang="en-US" sz="2000" dirty="0"/>
              <a:t>Roughly 4.5 billion years old</a:t>
            </a:r>
          </a:p>
          <a:p>
            <a:pPr eaLnBrk="1" hangingPunct="1">
              <a:buFont typeface="Arial" panose="020B0604020202020204" pitchFamily="34" charset="0"/>
              <a:buChar char="•"/>
              <a:defRPr/>
            </a:pPr>
            <a:r>
              <a:rPr lang="en-US" sz="2000" dirty="0"/>
              <a:t>Will last about another </a:t>
            </a:r>
            <a:br>
              <a:rPr lang="en-US" sz="2000" dirty="0"/>
            </a:br>
            <a:r>
              <a:rPr lang="en-US" sz="2000" dirty="0"/>
              <a:t>4.5 billion years</a:t>
            </a:r>
          </a:p>
          <a:p>
            <a:pPr eaLnBrk="1" hangingPunct="1">
              <a:buFont typeface="Wingdings" charset="0"/>
              <a:buChar char="n"/>
              <a:defRPr/>
            </a:pPr>
            <a:endParaRPr lang="en-US" sz="28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fade">
                                      <p:cBhvr>
                                        <p:cTn id="7" dur="1000"/>
                                        <p:tgtEl>
                                          <p:spTgt spid="30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23">
                                            <p:txEl>
                                              <p:pRg st="1" end="1"/>
                                            </p:txEl>
                                          </p:spTgt>
                                        </p:tgtEl>
                                        <p:attrNameLst>
                                          <p:attrName>style.visibility</p:attrName>
                                        </p:attrNameLst>
                                      </p:cBhvr>
                                      <p:to>
                                        <p:strVal val="visible"/>
                                      </p:to>
                                    </p:set>
                                    <p:animEffect transition="in" filter="fade">
                                      <p:cBhvr>
                                        <p:cTn id="12" dur="1000"/>
                                        <p:tgtEl>
                                          <p:spTgt spid="307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723">
                                            <p:txEl>
                                              <p:pRg st="2" end="2"/>
                                            </p:txEl>
                                          </p:spTgt>
                                        </p:tgtEl>
                                        <p:attrNameLst>
                                          <p:attrName>style.visibility</p:attrName>
                                        </p:attrNameLst>
                                      </p:cBhvr>
                                      <p:to>
                                        <p:strVal val="visible"/>
                                      </p:to>
                                    </p:set>
                                    <p:animEffect transition="in" filter="fade">
                                      <p:cBhvr>
                                        <p:cTn id="17" dur="1000"/>
                                        <p:tgtEl>
                                          <p:spTgt spid="307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723">
                                            <p:txEl>
                                              <p:pRg st="3" end="3"/>
                                            </p:txEl>
                                          </p:spTgt>
                                        </p:tgtEl>
                                        <p:attrNameLst>
                                          <p:attrName>style.visibility</p:attrName>
                                        </p:attrNameLst>
                                      </p:cBhvr>
                                      <p:to>
                                        <p:strVal val="visible"/>
                                      </p:to>
                                    </p:set>
                                    <p:animEffect transition="in" filter="fade">
                                      <p:cBhvr>
                                        <p:cTn id="22" dur="1000"/>
                                        <p:tgtEl>
                                          <p:spTgt spid="3072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723">
                                            <p:txEl>
                                              <p:pRg st="4" end="4"/>
                                            </p:txEl>
                                          </p:spTgt>
                                        </p:tgtEl>
                                        <p:attrNameLst>
                                          <p:attrName>style.visibility</p:attrName>
                                        </p:attrNameLst>
                                      </p:cBhvr>
                                      <p:to>
                                        <p:strVal val="visible"/>
                                      </p:to>
                                    </p:set>
                                    <p:animEffect transition="in" filter="fade">
                                      <p:cBhvr>
                                        <p:cTn id="27" dur="1000"/>
                                        <p:tgtEl>
                                          <p:spTgt spid="3072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723">
                                            <p:txEl>
                                              <p:pRg st="5" end="5"/>
                                            </p:txEl>
                                          </p:spTgt>
                                        </p:tgtEl>
                                        <p:attrNameLst>
                                          <p:attrName>style.visibility</p:attrName>
                                        </p:attrNameLst>
                                      </p:cBhvr>
                                      <p:to>
                                        <p:strVal val="visible"/>
                                      </p:to>
                                    </p:set>
                                    <p:animEffect transition="in" filter="fade">
                                      <p:cBhvr>
                                        <p:cTn id="32" dur="1000"/>
                                        <p:tgtEl>
                                          <p:spTgt spid="3072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723">
                                            <p:txEl>
                                              <p:pRg st="6" end="6"/>
                                            </p:txEl>
                                          </p:spTgt>
                                        </p:tgtEl>
                                        <p:attrNameLst>
                                          <p:attrName>style.visibility</p:attrName>
                                        </p:attrNameLst>
                                      </p:cBhvr>
                                      <p:to>
                                        <p:strVal val="visible"/>
                                      </p:to>
                                    </p:set>
                                    <p:animEffect transition="in" filter="fade">
                                      <p:cBhvr>
                                        <p:cTn id="37" dur="1000"/>
                                        <p:tgtEl>
                                          <p:spTgt spid="307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 xmlns:a16="http://schemas.microsoft.com/office/drawing/2014/main" id="{2470A2B7-B012-E948-B613-61A863E6C176}"/>
              </a:ext>
            </a:extLst>
          </p:cNvPr>
          <p:cNvSpPr>
            <a:spLocks noGrp="1" noChangeArrowheads="1"/>
          </p:cNvSpPr>
          <p:nvPr>
            <p:ph type="title"/>
          </p:nvPr>
        </p:nvSpPr>
        <p:spPr>
          <a:xfrm>
            <a:off x="1547664" y="692696"/>
            <a:ext cx="5068614" cy="609600"/>
          </a:xfrm>
        </p:spPr>
        <p:txBody>
          <a:bodyPr>
            <a:normAutofit fontScale="90000"/>
          </a:bodyPr>
          <a:lstStyle/>
          <a:p>
            <a:pPr eaLnBrk="1" hangingPunct="1">
              <a:defRPr/>
            </a:pPr>
            <a:r>
              <a:rPr lang="en-US" sz="4000" dirty="0"/>
              <a:t>Ultra Deep Field</a:t>
            </a:r>
          </a:p>
        </p:txBody>
      </p:sp>
      <p:sp>
        <p:nvSpPr>
          <p:cNvPr id="62471" name="Rectangle 7">
            <a:extLst>
              <a:ext uri="{FF2B5EF4-FFF2-40B4-BE49-F238E27FC236}">
                <a16:creationId xmlns="" xmlns:a16="http://schemas.microsoft.com/office/drawing/2014/main" id="{9704FA7D-0F53-4345-BBA1-965CAE9EC3E7}"/>
              </a:ext>
            </a:extLst>
          </p:cNvPr>
          <p:cNvSpPr>
            <a:spLocks noGrp="1" noChangeArrowheads="1"/>
          </p:cNvSpPr>
          <p:nvPr>
            <p:ph type="body" sz="half" idx="1"/>
          </p:nvPr>
        </p:nvSpPr>
        <p:spPr>
          <a:xfrm>
            <a:off x="179512" y="2276872"/>
            <a:ext cx="3491880" cy="2632694"/>
          </a:xfrm>
        </p:spPr>
        <p:txBody>
          <a:bodyPr>
            <a:noAutofit/>
          </a:bodyPr>
          <a:lstStyle/>
          <a:p>
            <a:pPr eaLnBrk="1" hangingPunct="1"/>
            <a:r>
              <a:rPr lang="en-US" altLang="en-US" dirty="0"/>
              <a:t>One of the most important pictures ever taken by the Hubble space telescope</a:t>
            </a:r>
          </a:p>
          <a:p>
            <a:pPr eaLnBrk="1" hangingPunct="1"/>
            <a:r>
              <a:rPr lang="en-US" altLang="en-US" dirty="0"/>
              <a:t>Closeup image of a patch of space 1/10 diameter of the full moon</a:t>
            </a:r>
          </a:p>
          <a:p>
            <a:r>
              <a:rPr lang="en-US" altLang="en-US" dirty="0"/>
              <a:t>Over 10 000 galaxies in this image</a:t>
            </a:r>
          </a:p>
        </p:txBody>
      </p:sp>
      <p:sp>
        <p:nvSpPr>
          <p:cNvPr id="2" name="TextBox 1">
            <a:extLst>
              <a:ext uri="{FF2B5EF4-FFF2-40B4-BE49-F238E27FC236}">
                <a16:creationId xmlns="" xmlns:a16="http://schemas.microsoft.com/office/drawing/2014/main" id="{FC7D3144-D6AB-DD4C-AD3D-FC1F36BF3DA1}"/>
              </a:ext>
            </a:extLst>
          </p:cNvPr>
          <p:cNvSpPr txBox="1"/>
          <p:nvPr/>
        </p:nvSpPr>
        <p:spPr>
          <a:xfrm>
            <a:off x="179512" y="6459379"/>
            <a:ext cx="3763144" cy="246221"/>
          </a:xfrm>
          <a:prstGeom prst="rect">
            <a:avLst/>
          </a:prstGeom>
          <a:noFill/>
        </p:spPr>
        <p:txBody>
          <a:bodyPr wrap="square" rtlCol="0">
            <a:spAutoFit/>
          </a:bodyPr>
          <a:lstStyle/>
          <a:p>
            <a:r>
              <a:rPr lang="en-US" sz="1000" dirty="0"/>
              <a:t>{Image Credit: </a:t>
            </a:r>
            <a:r>
              <a:rPr lang="en-GB" sz="1000" dirty="0"/>
              <a:t>NASA and the European Space Agency}</a:t>
            </a:r>
            <a:endParaRPr lang="en-US" sz="1000" dirty="0"/>
          </a:p>
        </p:txBody>
      </p:sp>
      <p:pic>
        <p:nvPicPr>
          <p:cNvPr id="6" name="Content Placeholder 5" descr="A group of fireworks in the night sky&#10;&#10;Description automatically generated">
            <a:extLst>
              <a:ext uri="{FF2B5EF4-FFF2-40B4-BE49-F238E27FC236}">
                <a16:creationId xmlns="" xmlns:a16="http://schemas.microsoft.com/office/drawing/2014/main" id="{76E58597-E13B-8D49-BB97-B34BF4D5CF04}"/>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4211960" y="1556792"/>
            <a:ext cx="4392488" cy="4392488"/>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471">
                                            <p:txEl>
                                              <p:pRg st="0" end="0"/>
                                            </p:txEl>
                                          </p:spTgt>
                                        </p:tgtEl>
                                        <p:attrNameLst>
                                          <p:attrName>style.visibility</p:attrName>
                                        </p:attrNameLst>
                                      </p:cBhvr>
                                      <p:to>
                                        <p:strVal val="visible"/>
                                      </p:to>
                                    </p:set>
                                    <p:animEffect transition="in" filter="fade">
                                      <p:cBhvr>
                                        <p:cTn id="7" dur="2000"/>
                                        <p:tgtEl>
                                          <p:spTgt spid="624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471">
                                            <p:txEl>
                                              <p:pRg st="1" end="1"/>
                                            </p:txEl>
                                          </p:spTgt>
                                        </p:tgtEl>
                                        <p:attrNameLst>
                                          <p:attrName>style.visibility</p:attrName>
                                        </p:attrNameLst>
                                      </p:cBhvr>
                                      <p:to>
                                        <p:strVal val="visible"/>
                                      </p:to>
                                    </p:set>
                                    <p:animEffect transition="in" filter="fade">
                                      <p:cBhvr>
                                        <p:cTn id="12" dur="2000"/>
                                        <p:tgtEl>
                                          <p:spTgt spid="624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471">
                                            <p:txEl>
                                              <p:pRg st="2" end="2"/>
                                            </p:txEl>
                                          </p:spTgt>
                                        </p:tgtEl>
                                        <p:attrNameLst>
                                          <p:attrName>style.visibility</p:attrName>
                                        </p:attrNameLst>
                                      </p:cBhvr>
                                      <p:to>
                                        <p:strVal val="visible"/>
                                      </p:to>
                                    </p:set>
                                    <p:animEffect transition="in" filter="fade">
                                      <p:cBhvr>
                                        <p:cTn id="17" dur="2000"/>
                                        <p:tgtEl>
                                          <p:spTgt spid="624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 xmlns:a16="http://schemas.microsoft.com/office/drawing/2014/main" id="{F133A089-9F3A-C248-A994-B3893B29FCBF}"/>
              </a:ext>
            </a:extLst>
          </p:cNvPr>
          <p:cNvSpPr>
            <a:spLocks noGrp="1" noChangeArrowheads="1"/>
          </p:cNvSpPr>
          <p:nvPr>
            <p:ph type="title"/>
          </p:nvPr>
        </p:nvSpPr>
        <p:spPr>
          <a:xfrm>
            <a:off x="1484520" y="619436"/>
            <a:ext cx="4204518" cy="879376"/>
          </a:xfrm>
        </p:spPr>
        <p:txBody>
          <a:bodyPr/>
          <a:lstStyle/>
          <a:p>
            <a:pPr eaLnBrk="1" hangingPunct="1">
              <a:defRPr/>
            </a:pPr>
            <a:r>
              <a:rPr lang="en-US" dirty="0"/>
              <a:t>Our Solar system</a:t>
            </a:r>
          </a:p>
        </p:txBody>
      </p:sp>
      <p:sp>
        <p:nvSpPr>
          <p:cNvPr id="32774" name="Rectangle 6">
            <a:extLst>
              <a:ext uri="{FF2B5EF4-FFF2-40B4-BE49-F238E27FC236}">
                <a16:creationId xmlns="" xmlns:a16="http://schemas.microsoft.com/office/drawing/2014/main" id="{2A13D329-C570-6840-9204-5F004314AC7D}"/>
              </a:ext>
            </a:extLst>
          </p:cNvPr>
          <p:cNvSpPr>
            <a:spLocks noGrp="1" noChangeArrowheads="1"/>
          </p:cNvSpPr>
          <p:nvPr>
            <p:ph type="body" sz="half" idx="2"/>
          </p:nvPr>
        </p:nvSpPr>
        <p:spPr>
          <a:xfrm>
            <a:off x="719571" y="4867908"/>
            <a:ext cx="7992888" cy="1734836"/>
          </a:xfrm>
        </p:spPr>
        <p:txBody>
          <a:bodyPr>
            <a:normAutofit/>
          </a:bodyPr>
          <a:lstStyle/>
          <a:p>
            <a:pPr eaLnBrk="1" hangingPunct="1">
              <a:lnSpc>
                <a:spcPct val="90000"/>
              </a:lnSpc>
              <a:buFont typeface="Arial" panose="020B0604020202020204" pitchFamily="34" charset="0"/>
              <a:buChar char="•"/>
              <a:defRPr/>
            </a:pPr>
            <a:r>
              <a:rPr lang="en-US" sz="2000" dirty="0"/>
              <a:t>In this image, the planets are in the right sequence and their relative sizes are correct (note the size of the sun!)</a:t>
            </a:r>
          </a:p>
          <a:p>
            <a:pPr eaLnBrk="1" hangingPunct="1">
              <a:lnSpc>
                <a:spcPct val="90000"/>
              </a:lnSpc>
              <a:buFont typeface="Arial" panose="020B0604020202020204" pitchFamily="34" charset="0"/>
              <a:buChar char="•"/>
              <a:defRPr/>
            </a:pPr>
            <a:r>
              <a:rPr lang="en-US" sz="2000" dirty="0"/>
              <a:t>The distances have been compressed</a:t>
            </a:r>
          </a:p>
        </p:txBody>
      </p:sp>
      <p:pic>
        <p:nvPicPr>
          <p:cNvPr id="5" name="Content Placeholder 4">
            <a:extLst>
              <a:ext uri="{FF2B5EF4-FFF2-40B4-BE49-F238E27FC236}">
                <a16:creationId xmlns="" xmlns:a16="http://schemas.microsoft.com/office/drawing/2014/main" id="{23902D7A-924E-FD46-A9DF-D74C1F4D5A64}"/>
              </a:ext>
            </a:extLst>
          </p:cNvPr>
          <p:cNvPicPr>
            <a:picLocks noGrp="1" noChangeAspect="1"/>
          </p:cNvPicPr>
          <p:nvPr>
            <p:ph sz="half" idx="1"/>
          </p:nvPr>
        </p:nvPicPr>
        <p:blipFill rotWithShape="1">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rcRect l="2834" t="8899" r="3294" b="29572"/>
          <a:stretch/>
        </p:blipFill>
        <p:spPr>
          <a:xfrm>
            <a:off x="395536" y="1628800"/>
            <a:ext cx="8381973" cy="3240360"/>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74">
                                            <p:txEl>
                                              <p:pRg st="0" end="0"/>
                                            </p:txEl>
                                          </p:spTgt>
                                        </p:tgtEl>
                                        <p:attrNameLst>
                                          <p:attrName>style.visibility</p:attrName>
                                        </p:attrNameLst>
                                      </p:cBhvr>
                                      <p:to>
                                        <p:strVal val="visible"/>
                                      </p:to>
                                    </p:set>
                                    <p:animEffect transition="in" filter="fade">
                                      <p:cBhvr>
                                        <p:cTn id="7" dur="2000"/>
                                        <p:tgtEl>
                                          <p:spTgt spid="327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774">
                                            <p:txEl>
                                              <p:pRg st="1" end="1"/>
                                            </p:txEl>
                                          </p:spTgt>
                                        </p:tgtEl>
                                        <p:attrNameLst>
                                          <p:attrName>style.visibility</p:attrName>
                                        </p:attrNameLst>
                                      </p:cBhvr>
                                      <p:to>
                                        <p:strVal val="visible"/>
                                      </p:to>
                                    </p:set>
                                    <p:animEffect transition="in" filter="fade">
                                      <p:cBhvr>
                                        <p:cTn id="12" dur="2000"/>
                                        <p:tgtEl>
                                          <p:spTgt spid="327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 xmlns:a16="http://schemas.microsoft.com/office/drawing/2014/main" id="{FB7D1E6D-D6EC-2A4B-BE4F-33963D682A23}"/>
              </a:ext>
            </a:extLst>
          </p:cNvPr>
          <p:cNvSpPr>
            <a:spLocks noGrp="1" noChangeArrowheads="1"/>
          </p:cNvSpPr>
          <p:nvPr>
            <p:ph type="title"/>
          </p:nvPr>
        </p:nvSpPr>
        <p:spPr>
          <a:xfrm>
            <a:off x="1547664" y="620689"/>
            <a:ext cx="8162925" cy="864096"/>
          </a:xfrm>
        </p:spPr>
        <p:txBody>
          <a:bodyPr/>
          <a:lstStyle/>
          <a:p>
            <a:pPr eaLnBrk="1" hangingPunct="1">
              <a:defRPr/>
            </a:pPr>
            <a:r>
              <a:rPr lang="en-US" dirty="0"/>
              <a:t>Mercury</a:t>
            </a:r>
          </a:p>
        </p:txBody>
      </p:sp>
      <p:pic>
        <p:nvPicPr>
          <p:cNvPr id="6" name="Content Placeholder 5" descr="A picture containing indoor, sitting, black&#10;&#10;Description automatically generated">
            <a:extLst>
              <a:ext uri="{FF2B5EF4-FFF2-40B4-BE49-F238E27FC236}">
                <a16:creationId xmlns="" xmlns:a16="http://schemas.microsoft.com/office/drawing/2014/main" id="{96053B63-5FC4-444A-B945-2C77F65E279B}"/>
              </a:ext>
            </a:extLst>
          </p:cNvPr>
          <p:cNvPicPr>
            <a:picLocks noGrp="1" noChangeAspect="1"/>
          </p:cNvPicPr>
          <p:nvPr>
            <p:ph sz="half" idx="2"/>
          </p:nvPr>
        </p:nvPicPr>
        <p:blipFill>
          <a:blip r:embed="rId3"/>
          <a:stretch>
            <a:fillRect/>
          </a:stretch>
        </p:blipFill>
        <p:spPr>
          <a:xfrm>
            <a:off x="25817" y="1556792"/>
            <a:ext cx="4205348" cy="4205348"/>
          </a:xfrm>
        </p:spPr>
      </p:pic>
      <p:sp>
        <p:nvSpPr>
          <p:cNvPr id="4" name="TextBox 3">
            <a:extLst>
              <a:ext uri="{FF2B5EF4-FFF2-40B4-BE49-F238E27FC236}">
                <a16:creationId xmlns="" xmlns:a16="http://schemas.microsoft.com/office/drawing/2014/main" id="{2A5345A4-3E10-B94C-BBE5-C48A2F2D2FAD}"/>
              </a:ext>
            </a:extLst>
          </p:cNvPr>
          <p:cNvSpPr txBox="1"/>
          <p:nvPr/>
        </p:nvSpPr>
        <p:spPr>
          <a:xfrm>
            <a:off x="611560" y="5877272"/>
            <a:ext cx="3993484" cy="769441"/>
          </a:xfrm>
          <a:prstGeom prst="rect">
            <a:avLst/>
          </a:prstGeom>
          <a:noFill/>
        </p:spPr>
        <p:txBody>
          <a:bodyPr wrap="square" rtlCol="0">
            <a:spAutoFit/>
          </a:bodyPr>
          <a:lstStyle/>
          <a:p>
            <a:pPr algn="ctr"/>
            <a:r>
              <a:rPr lang="en-GB" sz="1400" dirty="0"/>
              <a:t>True Colour Image of the Planet Mercury</a:t>
            </a:r>
          </a:p>
          <a:p>
            <a:pPr algn="ctr"/>
            <a:endParaRPr lang="en-GB" sz="1000" dirty="0"/>
          </a:p>
          <a:p>
            <a:pPr algn="ctr"/>
            <a:r>
              <a:rPr lang="en-GB" sz="1000" dirty="0"/>
              <a:t>{ image credit: NASA/Johns Hopkins University Applied Physics Laboratory/Carnegie Institution of Washington}</a:t>
            </a:r>
          </a:p>
        </p:txBody>
      </p:sp>
      <p:sp>
        <p:nvSpPr>
          <p:cNvPr id="37892" name="Rectangle 4">
            <a:extLst>
              <a:ext uri="{FF2B5EF4-FFF2-40B4-BE49-F238E27FC236}">
                <a16:creationId xmlns="" xmlns:a16="http://schemas.microsoft.com/office/drawing/2014/main" id="{6129EDA9-8431-0B47-9AFE-4256F43296DD}"/>
              </a:ext>
            </a:extLst>
          </p:cNvPr>
          <p:cNvSpPr>
            <a:spLocks noGrp="1" noChangeArrowheads="1"/>
          </p:cNvSpPr>
          <p:nvPr>
            <p:ph type="body" sz="half" idx="1"/>
          </p:nvPr>
        </p:nvSpPr>
        <p:spPr>
          <a:xfrm>
            <a:off x="4139952" y="1556792"/>
            <a:ext cx="5059288" cy="4191000"/>
          </a:xfrm>
        </p:spPr>
        <p:txBody>
          <a:bodyPr/>
          <a:lstStyle/>
          <a:p>
            <a:pPr eaLnBrk="1" hangingPunct="1"/>
            <a:r>
              <a:rPr lang="en-US" altLang="en-US" sz="2000" dirty="0"/>
              <a:t>0.4 times the diameter of Earth</a:t>
            </a:r>
            <a:endParaRPr lang="en-US" altLang="ja-JP" sz="2000" dirty="0"/>
          </a:p>
          <a:p>
            <a:pPr eaLnBrk="1" hangingPunct="1"/>
            <a:r>
              <a:rPr lang="en-US" altLang="en-US" sz="2000" dirty="0"/>
              <a:t>No atmosphere worth mentioning</a:t>
            </a:r>
          </a:p>
          <a:p>
            <a:pPr eaLnBrk="1" hangingPunct="1"/>
            <a:r>
              <a:rPr lang="en-US" altLang="en-US" sz="2000" dirty="0"/>
              <a:t>Average Surface temperature 170 </a:t>
            </a:r>
            <a:r>
              <a:rPr lang="en-US" altLang="en-US" sz="2000" baseline="30000" dirty="0"/>
              <a:t>0</a:t>
            </a:r>
            <a:r>
              <a:rPr lang="en-US" altLang="en-US" sz="2000" dirty="0"/>
              <a:t>C </a:t>
            </a:r>
          </a:p>
          <a:p>
            <a:pPr eaLnBrk="1" hangingPunct="1"/>
            <a:r>
              <a:rPr lang="en-US" altLang="en-US" sz="2000" dirty="0"/>
              <a:t>Takes 88 days to orbit the Sun and </a:t>
            </a:r>
            <a:br>
              <a:rPr lang="en-US" altLang="en-US" sz="2000" dirty="0"/>
            </a:br>
            <a:r>
              <a:rPr lang="en-US" altLang="en-US" sz="2000" dirty="0"/>
              <a:t>58 days to turn on its axis</a:t>
            </a:r>
          </a:p>
          <a:p>
            <a:pPr eaLnBrk="1" hangingPunct="1"/>
            <a:r>
              <a:rPr lang="en-US" altLang="en-US" sz="2000" dirty="0"/>
              <a:t>Distance from the Sun is about 0.4 times that of Earth</a:t>
            </a:r>
          </a:p>
          <a:p>
            <a:pPr eaLnBrk="1" hangingPunct="1"/>
            <a:r>
              <a:rPr lang="en-US" altLang="en-US" sz="2000" dirty="0"/>
              <a:t>Surface gravity 0.38g</a:t>
            </a:r>
            <a:endParaRPr lang="en-US" altLang="en-US" sz="28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Effect transition="in" filter="fade">
                                      <p:cBhvr>
                                        <p:cTn id="7" dur="2000"/>
                                        <p:tgtEl>
                                          <p:spTgt spid="378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892">
                                            <p:txEl>
                                              <p:pRg st="1" end="1"/>
                                            </p:txEl>
                                          </p:spTgt>
                                        </p:tgtEl>
                                        <p:attrNameLst>
                                          <p:attrName>style.visibility</p:attrName>
                                        </p:attrNameLst>
                                      </p:cBhvr>
                                      <p:to>
                                        <p:strVal val="visible"/>
                                      </p:to>
                                    </p:set>
                                    <p:animEffect transition="in" filter="fade">
                                      <p:cBhvr>
                                        <p:cTn id="12" dur="2000"/>
                                        <p:tgtEl>
                                          <p:spTgt spid="3789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892">
                                            <p:txEl>
                                              <p:pRg st="2" end="2"/>
                                            </p:txEl>
                                          </p:spTgt>
                                        </p:tgtEl>
                                        <p:attrNameLst>
                                          <p:attrName>style.visibility</p:attrName>
                                        </p:attrNameLst>
                                      </p:cBhvr>
                                      <p:to>
                                        <p:strVal val="visible"/>
                                      </p:to>
                                    </p:set>
                                    <p:animEffect transition="in" filter="fade">
                                      <p:cBhvr>
                                        <p:cTn id="17" dur="2000"/>
                                        <p:tgtEl>
                                          <p:spTgt spid="3789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892">
                                            <p:txEl>
                                              <p:pRg st="3" end="3"/>
                                            </p:txEl>
                                          </p:spTgt>
                                        </p:tgtEl>
                                        <p:attrNameLst>
                                          <p:attrName>style.visibility</p:attrName>
                                        </p:attrNameLst>
                                      </p:cBhvr>
                                      <p:to>
                                        <p:strVal val="visible"/>
                                      </p:to>
                                    </p:set>
                                    <p:animEffect transition="in" filter="fade">
                                      <p:cBhvr>
                                        <p:cTn id="22" dur="2000"/>
                                        <p:tgtEl>
                                          <p:spTgt spid="3789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892">
                                            <p:txEl>
                                              <p:pRg st="4" end="4"/>
                                            </p:txEl>
                                          </p:spTgt>
                                        </p:tgtEl>
                                        <p:attrNameLst>
                                          <p:attrName>style.visibility</p:attrName>
                                        </p:attrNameLst>
                                      </p:cBhvr>
                                      <p:to>
                                        <p:strVal val="visible"/>
                                      </p:to>
                                    </p:set>
                                    <p:animEffect transition="in" filter="fade">
                                      <p:cBhvr>
                                        <p:cTn id="27" dur="2000"/>
                                        <p:tgtEl>
                                          <p:spTgt spid="3789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892">
                                            <p:txEl>
                                              <p:pRg st="5" end="5"/>
                                            </p:txEl>
                                          </p:spTgt>
                                        </p:tgtEl>
                                        <p:attrNameLst>
                                          <p:attrName>style.visibility</p:attrName>
                                        </p:attrNameLst>
                                      </p:cBhvr>
                                      <p:to>
                                        <p:strVal val="visible"/>
                                      </p:to>
                                    </p:set>
                                    <p:animEffect transition="in" filter="fade">
                                      <p:cBhvr>
                                        <p:cTn id="32" dur="2000"/>
                                        <p:tgtEl>
                                          <p:spTgt spid="3789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 xmlns:a16="http://schemas.microsoft.com/office/drawing/2014/main" id="{C87CDD71-1D00-174B-8106-385C47EB3113}"/>
              </a:ext>
            </a:extLst>
          </p:cNvPr>
          <p:cNvSpPr>
            <a:spLocks noGrp="1" noChangeArrowheads="1"/>
          </p:cNvSpPr>
          <p:nvPr>
            <p:ph type="title"/>
          </p:nvPr>
        </p:nvSpPr>
        <p:spPr>
          <a:xfrm>
            <a:off x="1475656" y="548680"/>
            <a:ext cx="8162925" cy="1090613"/>
          </a:xfrm>
        </p:spPr>
        <p:txBody>
          <a:bodyPr/>
          <a:lstStyle/>
          <a:p>
            <a:pPr eaLnBrk="1" hangingPunct="1">
              <a:defRPr/>
            </a:pPr>
            <a:r>
              <a:rPr lang="en-US" dirty="0"/>
              <a:t>Venus</a:t>
            </a:r>
          </a:p>
        </p:txBody>
      </p:sp>
      <p:pic>
        <p:nvPicPr>
          <p:cNvPr id="5" name="Content Placeholder 4" descr="A picture containing indoor, pool ball&#10;&#10;Description automatically generated">
            <a:extLst>
              <a:ext uri="{FF2B5EF4-FFF2-40B4-BE49-F238E27FC236}">
                <a16:creationId xmlns="" xmlns:a16="http://schemas.microsoft.com/office/drawing/2014/main" id="{1E101DE1-43BE-9445-A538-E078F79511A3}"/>
              </a:ext>
            </a:extLst>
          </p:cNvPr>
          <p:cNvPicPr>
            <a:picLocks noGrp="1" noChangeAspect="1"/>
          </p:cNvPicPr>
          <p:nvPr>
            <p:ph sz="half" idx="2"/>
          </p:nvPr>
        </p:nvPicPr>
        <p:blipFill rotWithShape="1">
          <a:blip r:embed="rId3">
            <a:extLst>
              <a:ext uri="{28A0092B-C50C-407E-A947-70E740481C1C}">
                <a14:useLocalDpi xmlns:a14="http://schemas.microsoft.com/office/drawing/2010/main"/>
              </a:ext>
            </a:extLst>
          </a:blip>
          <a:srcRect/>
          <a:stretch/>
        </p:blipFill>
        <p:spPr>
          <a:xfrm>
            <a:off x="4641975" y="969608"/>
            <a:ext cx="4392488" cy="4918784"/>
          </a:xfrm>
        </p:spPr>
      </p:pic>
      <p:sp>
        <p:nvSpPr>
          <p:cNvPr id="8" name="TextBox 7">
            <a:extLst>
              <a:ext uri="{FF2B5EF4-FFF2-40B4-BE49-F238E27FC236}">
                <a16:creationId xmlns="" xmlns:a16="http://schemas.microsoft.com/office/drawing/2014/main" id="{25250CCA-3148-9948-A16C-D2D40AB148CF}"/>
              </a:ext>
            </a:extLst>
          </p:cNvPr>
          <p:cNvSpPr txBox="1"/>
          <p:nvPr/>
        </p:nvSpPr>
        <p:spPr>
          <a:xfrm>
            <a:off x="3491880" y="6381328"/>
            <a:ext cx="1512168" cy="246221"/>
          </a:xfrm>
          <a:prstGeom prst="rect">
            <a:avLst/>
          </a:prstGeom>
          <a:noFill/>
        </p:spPr>
        <p:txBody>
          <a:bodyPr wrap="square" rtlCol="0">
            <a:spAutoFit/>
          </a:bodyPr>
          <a:lstStyle/>
          <a:p>
            <a:r>
              <a:rPr lang="en-GB" sz="1000" dirty="0"/>
              <a:t>{image credits NASA}</a:t>
            </a:r>
          </a:p>
        </p:txBody>
      </p:sp>
      <p:grpSp>
        <p:nvGrpSpPr>
          <p:cNvPr id="10" name="Group 9">
            <a:extLst>
              <a:ext uri="{FF2B5EF4-FFF2-40B4-BE49-F238E27FC236}">
                <a16:creationId xmlns="" xmlns:a16="http://schemas.microsoft.com/office/drawing/2014/main" id="{7FBBA001-684F-D349-844B-F99BF9A3A9CF}"/>
              </a:ext>
            </a:extLst>
          </p:cNvPr>
          <p:cNvGrpSpPr/>
          <p:nvPr/>
        </p:nvGrpSpPr>
        <p:grpSpPr>
          <a:xfrm>
            <a:off x="4093826" y="865357"/>
            <a:ext cx="4918784" cy="5294104"/>
            <a:chOff x="4223585" y="908720"/>
            <a:chExt cx="4918784" cy="5294104"/>
          </a:xfrm>
        </p:grpSpPr>
        <p:pic>
          <p:nvPicPr>
            <p:cNvPr id="7" name="Picture 6" descr="A picture containing sitting, photo&#10;&#10;Description automatically generated">
              <a:extLst>
                <a:ext uri="{FF2B5EF4-FFF2-40B4-BE49-F238E27FC236}">
                  <a16:creationId xmlns="" xmlns:a16="http://schemas.microsoft.com/office/drawing/2014/main" id="{50C0C6BE-1188-2E4F-91BC-8F9794E22E0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23585" y="908720"/>
              <a:ext cx="4918784" cy="4918784"/>
            </a:xfrm>
            <a:prstGeom prst="rect">
              <a:avLst/>
            </a:prstGeom>
          </p:spPr>
        </p:pic>
        <p:sp>
          <p:nvSpPr>
            <p:cNvPr id="9" name="TextBox 8">
              <a:extLst>
                <a:ext uri="{FF2B5EF4-FFF2-40B4-BE49-F238E27FC236}">
                  <a16:creationId xmlns="" xmlns:a16="http://schemas.microsoft.com/office/drawing/2014/main" id="{B464567E-6628-AC4E-A352-88705DC210E1}"/>
                </a:ext>
              </a:extLst>
            </p:cNvPr>
            <p:cNvSpPr txBox="1"/>
            <p:nvPr/>
          </p:nvSpPr>
          <p:spPr>
            <a:xfrm>
              <a:off x="5290047" y="5827504"/>
              <a:ext cx="3096344" cy="375320"/>
            </a:xfrm>
            <a:prstGeom prst="rect">
              <a:avLst/>
            </a:prstGeom>
            <a:noFill/>
          </p:spPr>
          <p:txBody>
            <a:bodyPr wrap="square" rtlCol="0">
              <a:spAutoFit/>
            </a:bodyPr>
            <a:lstStyle/>
            <a:p>
              <a:pPr algn="ctr"/>
              <a:r>
                <a:rPr lang="en-GB" dirty="0"/>
                <a:t>Radar Map of Surface</a:t>
              </a:r>
            </a:p>
          </p:txBody>
        </p:sp>
      </p:grpSp>
      <p:sp>
        <p:nvSpPr>
          <p:cNvPr id="11" name="TextBox 10">
            <a:extLst>
              <a:ext uri="{FF2B5EF4-FFF2-40B4-BE49-F238E27FC236}">
                <a16:creationId xmlns="" xmlns:a16="http://schemas.microsoft.com/office/drawing/2014/main" id="{589F8B3A-E03B-D64C-8531-EB6A292050E8}"/>
              </a:ext>
            </a:extLst>
          </p:cNvPr>
          <p:cNvSpPr txBox="1"/>
          <p:nvPr/>
        </p:nvSpPr>
        <p:spPr>
          <a:xfrm>
            <a:off x="5578079" y="5779368"/>
            <a:ext cx="2520280" cy="369332"/>
          </a:xfrm>
          <a:prstGeom prst="rect">
            <a:avLst/>
          </a:prstGeom>
          <a:noFill/>
        </p:spPr>
        <p:txBody>
          <a:bodyPr wrap="square" rtlCol="0">
            <a:spAutoFit/>
          </a:bodyPr>
          <a:lstStyle/>
          <a:p>
            <a:pPr algn="ctr"/>
            <a:r>
              <a:rPr lang="en-GB" dirty="0"/>
              <a:t>True Colour Image</a:t>
            </a:r>
          </a:p>
        </p:txBody>
      </p:sp>
      <p:sp>
        <p:nvSpPr>
          <p:cNvPr id="8195" name="Rectangle 3">
            <a:extLst>
              <a:ext uri="{FF2B5EF4-FFF2-40B4-BE49-F238E27FC236}">
                <a16:creationId xmlns="" xmlns:a16="http://schemas.microsoft.com/office/drawing/2014/main" id="{0B8FD83A-AF92-A44E-90C5-5CE488BFB235}"/>
              </a:ext>
            </a:extLst>
          </p:cNvPr>
          <p:cNvSpPr>
            <a:spLocks noGrp="1" noChangeArrowheads="1"/>
          </p:cNvSpPr>
          <p:nvPr>
            <p:ph type="body" sz="half" idx="1"/>
          </p:nvPr>
        </p:nvSpPr>
        <p:spPr>
          <a:xfrm>
            <a:off x="251520" y="1670009"/>
            <a:ext cx="4152790" cy="4109360"/>
          </a:xfrm>
        </p:spPr>
        <p:txBody>
          <a:bodyPr>
            <a:normAutofit fontScale="85000" lnSpcReduction="10000"/>
          </a:bodyPr>
          <a:lstStyle/>
          <a:p>
            <a:pPr eaLnBrk="1" hangingPunct="1"/>
            <a:r>
              <a:rPr lang="en-US" altLang="en-US" sz="2000" dirty="0"/>
              <a:t>Atmospheric Clouds so thick unable to see the surface</a:t>
            </a:r>
          </a:p>
          <a:p>
            <a:pPr eaLnBrk="1" hangingPunct="1"/>
            <a:r>
              <a:rPr lang="en-US" altLang="en-US" sz="2000" dirty="0"/>
              <a:t>Venus is bright </a:t>
            </a:r>
            <a:r>
              <a:rPr lang="en-GB" altLang="en-US" sz="2000" dirty="0"/>
              <a:t>object in the sky as the clouds reflect light</a:t>
            </a:r>
          </a:p>
          <a:p>
            <a:pPr eaLnBrk="1" hangingPunct="1"/>
            <a:r>
              <a:rPr lang="en-GB" altLang="ja-JP" sz="2000" dirty="0"/>
              <a:t>Greenhouse effect makes surface hot</a:t>
            </a:r>
            <a:r>
              <a:rPr lang="en-US" altLang="ja-JP" sz="2000" dirty="0"/>
              <a:t> (</a:t>
            </a:r>
            <a:r>
              <a:rPr lang="en-US" altLang="en-US" sz="2000" dirty="0"/>
              <a:t>460</a:t>
            </a:r>
            <a:r>
              <a:rPr lang="en-US" altLang="en-US" sz="2000" baseline="30000" dirty="0"/>
              <a:t>0 </a:t>
            </a:r>
            <a:r>
              <a:rPr lang="en-US" altLang="en-US" sz="2000" dirty="0"/>
              <a:t>C)</a:t>
            </a:r>
          </a:p>
          <a:p>
            <a:pPr eaLnBrk="1" hangingPunct="1"/>
            <a:r>
              <a:rPr lang="en-US" altLang="en-US" sz="2000" dirty="0"/>
              <a:t>Atmospheric pressure 90 times that of Earth</a:t>
            </a:r>
          </a:p>
          <a:p>
            <a:pPr eaLnBrk="1" hangingPunct="1"/>
            <a:r>
              <a:rPr lang="en-US" altLang="en-US" sz="2000" dirty="0"/>
              <a:t>Acid rain </a:t>
            </a:r>
          </a:p>
          <a:p>
            <a:pPr eaLnBrk="1" hangingPunct="1"/>
            <a:r>
              <a:rPr lang="en-US" altLang="en-US" sz="2000" dirty="0"/>
              <a:t>Surface features mapped</a:t>
            </a:r>
            <a:r>
              <a:rPr lang="en-US" altLang="ja-JP" sz="2000" dirty="0"/>
              <a:t> by radar by orbiting probe </a:t>
            </a:r>
          </a:p>
          <a:p>
            <a:pPr eaLnBrk="1" hangingPunct="1"/>
            <a:r>
              <a:rPr lang="en-US" altLang="ja-JP" sz="2000" dirty="0"/>
              <a:t>Diameter 0.95 Earth</a:t>
            </a:r>
          </a:p>
          <a:p>
            <a:pPr eaLnBrk="1" hangingPunct="1"/>
            <a:r>
              <a:rPr lang="en-US" altLang="ja-JP" sz="2000" dirty="0"/>
              <a:t>Day: 243 days; year: 225 days</a:t>
            </a:r>
          </a:p>
          <a:p>
            <a:pPr eaLnBrk="1" hangingPunct="1"/>
            <a:endParaRPr lang="en-US" altLang="en-US" sz="2000" dirty="0"/>
          </a:p>
        </p:txBody>
      </p:sp>
    </p:spTree>
    <p:extLst>
      <p:ext uri="{BB962C8B-B14F-4D97-AF65-F5344CB8AC3E}">
        <p14:creationId xmlns:p14="http://schemas.microsoft.com/office/powerpoint/2010/main" val="26598887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fade">
                                      <p:cBhvr>
                                        <p:cTn id="7" dur="2000"/>
                                        <p:tgtEl>
                                          <p:spTgt spid="81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Effect transition="in" filter="fade">
                                      <p:cBhvr>
                                        <p:cTn id="12" dur="2000"/>
                                        <p:tgtEl>
                                          <p:spTgt spid="81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195">
                                            <p:txEl>
                                              <p:pRg st="2" end="2"/>
                                            </p:txEl>
                                          </p:spTgt>
                                        </p:tgtEl>
                                        <p:attrNameLst>
                                          <p:attrName>style.visibility</p:attrName>
                                        </p:attrNameLst>
                                      </p:cBhvr>
                                      <p:to>
                                        <p:strVal val="visible"/>
                                      </p:to>
                                    </p:set>
                                    <p:animEffect transition="in" filter="fade">
                                      <p:cBhvr>
                                        <p:cTn id="17" dur="2000"/>
                                        <p:tgtEl>
                                          <p:spTgt spid="81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195">
                                            <p:txEl>
                                              <p:pRg st="3" end="3"/>
                                            </p:txEl>
                                          </p:spTgt>
                                        </p:tgtEl>
                                        <p:attrNameLst>
                                          <p:attrName>style.visibility</p:attrName>
                                        </p:attrNameLst>
                                      </p:cBhvr>
                                      <p:to>
                                        <p:strVal val="visible"/>
                                      </p:to>
                                    </p:set>
                                    <p:animEffect transition="in" filter="fade">
                                      <p:cBhvr>
                                        <p:cTn id="22" dur="2000"/>
                                        <p:tgtEl>
                                          <p:spTgt spid="81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195">
                                            <p:txEl>
                                              <p:pRg st="4" end="4"/>
                                            </p:txEl>
                                          </p:spTgt>
                                        </p:tgtEl>
                                        <p:attrNameLst>
                                          <p:attrName>style.visibility</p:attrName>
                                        </p:attrNameLst>
                                      </p:cBhvr>
                                      <p:to>
                                        <p:strVal val="visible"/>
                                      </p:to>
                                    </p:set>
                                    <p:animEffect transition="in" filter="fade">
                                      <p:cBhvr>
                                        <p:cTn id="27" dur="2000"/>
                                        <p:tgtEl>
                                          <p:spTgt spid="819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195">
                                            <p:txEl>
                                              <p:pRg st="5" end="5"/>
                                            </p:txEl>
                                          </p:spTgt>
                                        </p:tgtEl>
                                        <p:attrNameLst>
                                          <p:attrName>style.visibility</p:attrName>
                                        </p:attrNameLst>
                                      </p:cBhvr>
                                      <p:to>
                                        <p:strVal val="visible"/>
                                      </p:to>
                                    </p:set>
                                    <p:animEffect transition="in" filter="fade">
                                      <p:cBhvr>
                                        <p:cTn id="32" dur="2000"/>
                                        <p:tgtEl>
                                          <p:spTgt spid="819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195">
                                            <p:txEl>
                                              <p:pRg st="6" end="6"/>
                                            </p:txEl>
                                          </p:spTgt>
                                        </p:tgtEl>
                                        <p:attrNameLst>
                                          <p:attrName>style.visibility</p:attrName>
                                        </p:attrNameLst>
                                      </p:cBhvr>
                                      <p:to>
                                        <p:strVal val="visible"/>
                                      </p:to>
                                    </p:set>
                                    <p:animEffect transition="in" filter="fade">
                                      <p:cBhvr>
                                        <p:cTn id="37" dur="2000"/>
                                        <p:tgtEl>
                                          <p:spTgt spid="819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195">
                                            <p:txEl>
                                              <p:pRg st="7" end="7"/>
                                            </p:txEl>
                                          </p:spTgt>
                                        </p:tgtEl>
                                        <p:attrNameLst>
                                          <p:attrName>style.visibility</p:attrName>
                                        </p:attrNameLst>
                                      </p:cBhvr>
                                      <p:to>
                                        <p:strVal val="visible"/>
                                      </p:to>
                                    </p:set>
                                    <p:animEffect transition="in" filter="fade">
                                      <p:cBhvr>
                                        <p:cTn id="42" dur="2000"/>
                                        <p:tgtEl>
                                          <p:spTgt spid="819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195" grpId="0" uiExpand="1"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9" name="Rectangle 9">
            <a:extLst>
              <a:ext uri="{FF2B5EF4-FFF2-40B4-BE49-F238E27FC236}">
                <a16:creationId xmlns="" xmlns:a16="http://schemas.microsoft.com/office/drawing/2014/main" id="{539DC296-5777-A54F-8D06-FC051DC314F9}"/>
              </a:ext>
            </a:extLst>
          </p:cNvPr>
          <p:cNvSpPr>
            <a:spLocks noGrp="1" noChangeArrowheads="1"/>
          </p:cNvSpPr>
          <p:nvPr>
            <p:ph type="title"/>
          </p:nvPr>
        </p:nvSpPr>
        <p:spPr>
          <a:xfrm>
            <a:off x="1547664" y="692696"/>
            <a:ext cx="3962400" cy="709613"/>
          </a:xfrm>
        </p:spPr>
        <p:txBody>
          <a:bodyPr>
            <a:normAutofit/>
          </a:bodyPr>
          <a:lstStyle/>
          <a:p>
            <a:pPr eaLnBrk="1" hangingPunct="1">
              <a:defRPr/>
            </a:pPr>
            <a:r>
              <a:rPr lang="en-US" dirty="0"/>
              <a:t>Guess where?</a:t>
            </a:r>
          </a:p>
        </p:txBody>
      </p:sp>
      <p:pic>
        <p:nvPicPr>
          <p:cNvPr id="10250" name="Picture 10">
            <a:extLst>
              <a:ext uri="{FF2B5EF4-FFF2-40B4-BE49-F238E27FC236}">
                <a16:creationId xmlns="" xmlns:a16="http://schemas.microsoft.com/office/drawing/2014/main" id="{2D4CAEA0-3F55-2F45-8064-0A627E753533}"/>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a:xfrm>
            <a:off x="2552700" y="2060575"/>
            <a:ext cx="4041775" cy="4041775"/>
          </a:xfrm>
          <a:noFill/>
          <a:effectLst>
            <a:outerShdw blurRad="63500" dist="38099" dir="2700000" algn="ctr" rotWithShape="0">
              <a:schemeClr val="hlink">
                <a:alpha val="74997"/>
              </a:schemeClr>
            </a:outerShdw>
          </a:effectLst>
          <a:extLst>
            <a:ext uri="{909E8E84-426E-40dd-AFC4-6F175D3DCCD1}">
              <a14:hiddenFill xmlns:a14="http://schemas.microsoft.com/office/drawing/2010/main">
                <a:solidFill>
                  <a:schemeClr val="accent1"/>
                </a:solidFill>
              </a14:hiddenFill>
            </a:ext>
          </a:extLst>
        </p:spPr>
      </p:pic>
      <p:pic>
        <p:nvPicPr>
          <p:cNvPr id="10251" name="Picture 11">
            <a:extLst>
              <a:ext uri="{FF2B5EF4-FFF2-40B4-BE49-F238E27FC236}">
                <a16:creationId xmlns="" xmlns:a16="http://schemas.microsoft.com/office/drawing/2014/main" id="{AB7C22AA-A61A-FB43-8EA4-15B72927F8F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1560" y="1746250"/>
            <a:ext cx="8255000" cy="4356100"/>
          </a:xfrm>
          <a:prstGeom prst="rect">
            <a:avLst/>
          </a:prstGeom>
          <a:noFill/>
          <a:ln>
            <a:noFill/>
          </a:ln>
          <a:effectLst>
            <a:outerShdw blurRad="63500" dist="38099" dir="2700000" algn="ctr" rotWithShape="0">
              <a:schemeClr val="hlink">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251"/>
                                        </p:tgtEl>
                                        <p:attrNameLst>
                                          <p:attrName>style.visibility</p:attrName>
                                        </p:attrNameLst>
                                      </p:cBhvr>
                                      <p:to>
                                        <p:strVal val="visible"/>
                                      </p:to>
                                    </p:set>
                                    <p:anim calcmode="lin" valueType="num">
                                      <p:cBhvr>
                                        <p:cTn id="7" dur="1000" fill="hold"/>
                                        <p:tgtEl>
                                          <p:spTgt spid="10251"/>
                                        </p:tgtEl>
                                        <p:attrNameLst>
                                          <p:attrName>ppt_w</p:attrName>
                                        </p:attrNameLst>
                                      </p:cBhvr>
                                      <p:tavLst>
                                        <p:tav tm="0">
                                          <p:val>
                                            <p:strVal val="#ppt_w*0.70"/>
                                          </p:val>
                                        </p:tav>
                                        <p:tav tm="100000">
                                          <p:val>
                                            <p:strVal val="#ppt_w"/>
                                          </p:val>
                                        </p:tav>
                                      </p:tavLst>
                                    </p:anim>
                                    <p:anim calcmode="lin" valueType="num">
                                      <p:cBhvr>
                                        <p:cTn id="8" dur="1000" fill="hold"/>
                                        <p:tgtEl>
                                          <p:spTgt spid="10251"/>
                                        </p:tgtEl>
                                        <p:attrNameLst>
                                          <p:attrName>ppt_h</p:attrName>
                                        </p:attrNameLst>
                                      </p:cBhvr>
                                      <p:tavLst>
                                        <p:tav tm="0">
                                          <p:val>
                                            <p:strVal val="#ppt_h"/>
                                          </p:val>
                                        </p:tav>
                                        <p:tav tm="100000">
                                          <p:val>
                                            <p:strVal val="#ppt_h"/>
                                          </p:val>
                                        </p:tav>
                                      </p:tavLst>
                                    </p:anim>
                                    <p:animEffect transition="in" filter="fade">
                                      <p:cBhvr>
                                        <p:cTn id="9" dur="1000"/>
                                        <p:tgtEl>
                                          <p:spTgt spid="10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 xmlns:a16="http://schemas.microsoft.com/office/drawing/2014/main" id="{0E60F496-8C9C-4A42-BF12-2A46B452648F}"/>
              </a:ext>
            </a:extLst>
          </p:cNvPr>
          <p:cNvSpPr>
            <a:spLocks noGrp="1" noChangeArrowheads="1"/>
          </p:cNvSpPr>
          <p:nvPr>
            <p:ph type="title"/>
          </p:nvPr>
        </p:nvSpPr>
        <p:spPr>
          <a:xfrm>
            <a:off x="1475656" y="620688"/>
            <a:ext cx="8162925" cy="1090613"/>
          </a:xfrm>
        </p:spPr>
        <p:txBody>
          <a:bodyPr/>
          <a:lstStyle/>
          <a:p>
            <a:pPr eaLnBrk="1" hangingPunct="1">
              <a:defRPr/>
            </a:pPr>
            <a:r>
              <a:rPr lang="en-US" dirty="0"/>
              <a:t>Meteorites</a:t>
            </a:r>
          </a:p>
        </p:txBody>
      </p:sp>
      <p:sp>
        <p:nvSpPr>
          <p:cNvPr id="77828" name="Rectangle 4">
            <a:extLst>
              <a:ext uri="{FF2B5EF4-FFF2-40B4-BE49-F238E27FC236}">
                <a16:creationId xmlns="" xmlns:a16="http://schemas.microsoft.com/office/drawing/2014/main" id="{9D755F2E-62CB-6042-BCCF-B3E82B96ECE6}"/>
              </a:ext>
            </a:extLst>
          </p:cNvPr>
          <p:cNvSpPr>
            <a:spLocks noGrp="1" noChangeArrowheads="1"/>
          </p:cNvSpPr>
          <p:nvPr>
            <p:ph type="body" sz="half" idx="1"/>
          </p:nvPr>
        </p:nvSpPr>
        <p:spPr>
          <a:xfrm>
            <a:off x="533400" y="2209800"/>
            <a:ext cx="4662488" cy="1600200"/>
          </a:xfrm>
        </p:spPr>
        <p:txBody>
          <a:bodyPr>
            <a:normAutofit/>
          </a:bodyPr>
          <a:lstStyle/>
          <a:p>
            <a:pPr eaLnBrk="1" hangingPunct="1">
              <a:buFont typeface="Arial" panose="020B0604020202020204" pitchFamily="34" charset="0"/>
              <a:buChar char="•"/>
              <a:defRPr/>
            </a:pPr>
            <a:r>
              <a:rPr lang="en-US" sz="2000" dirty="0"/>
              <a:t>Lumps of rock from space that generally burn up in the atmosphere</a:t>
            </a:r>
          </a:p>
          <a:p>
            <a:pPr eaLnBrk="1" hangingPunct="1">
              <a:buFont typeface="Arial" panose="020B0604020202020204" pitchFamily="34" charset="0"/>
              <a:buChar char="•"/>
              <a:defRPr/>
            </a:pPr>
            <a:r>
              <a:rPr lang="en-US" sz="2000" dirty="0"/>
              <a:t>Some large ones make it to the surface and can cause damage</a:t>
            </a:r>
            <a:endParaRPr lang="en-US" sz="2800" dirty="0"/>
          </a:p>
        </p:txBody>
      </p:sp>
      <p:pic>
        <p:nvPicPr>
          <p:cNvPr id="77829" name="Picture 5" descr="chinaleo">
            <a:extLst>
              <a:ext uri="{FF2B5EF4-FFF2-40B4-BE49-F238E27FC236}">
                <a16:creationId xmlns="" xmlns:a16="http://schemas.microsoft.com/office/drawing/2014/main" id="{96638B9A-AD41-9548-9EC1-E8AF370C50E8}"/>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5220072" y="1484784"/>
            <a:ext cx="1670260" cy="4348336"/>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828">
                                            <p:txEl>
                                              <p:pRg st="0" end="0"/>
                                            </p:txEl>
                                          </p:spTgt>
                                        </p:tgtEl>
                                        <p:attrNameLst>
                                          <p:attrName>style.visibility</p:attrName>
                                        </p:attrNameLst>
                                      </p:cBhvr>
                                      <p:to>
                                        <p:strVal val="visible"/>
                                      </p:to>
                                    </p:set>
                                    <p:animEffect transition="in" filter="fade">
                                      <p:cBhvr>
                                        <p:cTn id="7" dur="2000"/>
                                        <p:tgtEl>
                                          <p:spTgt spid="778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7828">
                                            <p:txEl>
                                              <p:pRg st="1" end="1"/>
                                            </p:txEl>
                                          </p:spTgt>
                                        </p:tgtEl>
                                        <p:attrNameLst>
                                          <p:attrName>style.visibility</p:attrName>
                                        </p:attrNameLst>
                                      </p:cBhvr>
                                      <p:to>
                                        <p:strVal val="visible"/>
                                      </p:to>
                                    </p:set>
                                    <p:animEffect transition="in" filter="fade">
                                      <p:cBhvr>
                                        <p:cTn id="12" dur="2000"/>
                                        <p:tgtEl>
                                          <p:spTgt spid="778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50" name="Rectangle 1038">
            <a:extLst>
              <a:ext uri="{FF2B5EF4-FFF2-40B4-BE49-F238E27FC236}">
                <a16:creationId xmlns="" xmlns:a16="http://schemas.microsoft.com/office/drawing/2014/main" id="{13534708-8568-C049-93D6-EB61365D2E31}"/>
              </a:ext>
            </a:extLst>
          </p:cNvPr>
          <p:cNvSpPr>
            <a:spLocks noGrp="1" noChangeArrowheads="1"/>
          </p:cNvSpPr>
          <p:nvPr>
            <p:ph type="title"/>
          </p:nvPr>
        </p:nvSpPr>
        <p:spPr>
          <a:xfrm>
            <a:off x="1475656" y="620688"/>
            <a:ext cx="8162925" cy="1090613"/>
          </a:xfrm>
        </p:spPr>
        <p:txBody>
          <a:bodyPr/>
          <a:lstStyle/>
          <a:p>
            <a:pPr eaLnBrk="1" hangingPunct="1">
              <a:defRPr/>
            </a:pPr>
            <a:r>
              <a:rPr lang="en-US" dirty="0"/>
              <a:t>The Moon</a:t>
            </a:r>
          </a:p>
        </p:txBody>
      </p:sp>
      <p:sp>
        <p:nvSpPr>
          <p:cNvPr id="14351" name="Rectangle 1039">
            <a:extLst>
              <a:ext uri="{FF2B5EF4-FFF2-40B4-BE49-F238E27FC236}">
                <a16:creationId xmlns="" xmlns:a16="http://schemas.microsoft.com/office/drawing/2014/main" id="{A1D6E44E-2631-F846-9E36-A6CAF28E57FA}"/>
              </a:ext>
            </a:extLst>
          </p:cNvPr>
          <p:cNvSpPr>
            <a:spLocks noGrp="1" noChangeArrowheads="1"/>
          </p:cNvSpPr>
          <p:nvPr>
            <p:ph type="body" sz="half" idx="1"/>
          </p:nvPr>
        </p:nvSpPr>
        <p:spPr>
          <a:xfrm>
            <a:off x="381000" y="1905000"/>
            <a:ext cx="3974976" cy="4419600"/>
          </a:xfrm>
        </p:spPr>
        <p:txBody>
          <a:bodyPr/>
          <a:lstStyle/>
          <a:p>
            <a:pPr eaLnBrk="1" hangingPunct="1">
              <a:buFont typeface="Arial" panose="020B0604020202020204" pitchFamily="34" charset="0"/>
              <a:buChar char="•"/>
              <a:defRPr/>
            </a:pPr>
            <a:r>
              <a:rPr lang="en-US" sz="2000" dirty="0"/>
              <a:t>Orbits the Earth</a:t>
            </a:r>
          </a:p>
          <a:p>
            <a:pPr eaLnBrk="1" hangingPunct="1">
              <a:buFont typeface="Arial" panose="020B0604020202020204" pitchFamily="34" charset="0"/>
              <a:buChar char="•"/>
              <a:defRPr/>
            </a:pPr>
            <a:r>
              <a:rPr lang="en-US" sz="2000" dirty="0"/>
              <a:t>No atmosphere</a:t>
            </a:r>
          </a:p>
          <a:p>
            <a:pPr eaLnBrk="1" hangingPunct="1">
              <a:buFont typeface="Arial" panose="020B0604020202020204" pitchFamily="34" charset="0"/>
              <a:buChar char="•"/>
              <a:defRPr/>
            </a:pPr>
            <a:r>
              <a:rPr lang="en-US" sz="2000" dirty="0"/>
              <a:t>Some water, as ice, at poles</a:t>
            </a:r>
          </a:p>
          <a:p>
            <a:pPr eaLnBrk="1" hangingPunct="1">
              <a:buFont typeface="Arial" panose="020B0604020202020204" pitchFamily="34" charset="0"/>
              <a:buChar char="•"/>
              <a:defRPr/>
            </a:pPr>
            <a:r>
              <a:rPr lang="en-US" sz="2000" dirty="0"/>
              <a:t>Craters due to being hit by meteorites</a:t>
            </a:r>
          </a:p>
          <a:p>
            <a:pPr eaLnBrk="1" hangingPunct="1">
              <a:buFont typeface="Arial" panose="020B0604020202020204" pitchFamily="34" charset="0"/>
              <a:buChar char="•"/>
              <a:defRPr/>
            </a:pPr>
            <a:r>
              <a:rPr lang="en-US" sz="2000" dirty="0"/>
              <a:t>Probably made when a giant meteor hit the Earth and blasted part of the crust into space</a:t>
            </a:r>
          </a:p>
          <a:p>
            <a:pPr eaLnBrk="1" hangingPunct="1">
              <a:buFont typeface="Wingdings" charset="0"/>
              <a:buChar char="n"/>
              <a:defRPr/>
            </a:pPr>
            <a:endParaRPr lang="en-US" sz="2000" dirty="0"/>
          </a:p>
          <a:p>
            <a:pPr eaLnBrk="1" hangingPunct="1">
              <a:buFont typeface="Wingdings" charset="0"/>
              <a:buChar char="n"/>
              <a:defRPr/>
            </a:pPr>
            <a:endParaRPr lang="en-US" sz="2000" dirty="0"/>
          </a:p>
        </p:txBody>
      </p:sp>
      <p:sp>
        <p:nvSpPr>
          <p:cNvPr id="2" name="TextBox 1">
            <a:extLst>
              <a:ext uri="{FF2B5EF4-FFF2-40B4-BE49-F238E27FC236}">
                <a16:creationId xmlns="" xmlns:a16="http://schemas.microsoft.com/office/drawing/2014/main" id="{B9CE4510-E1B5-9A41-B717-FC7BD5DB16C7}"/>
              </a:ext>
            </a:extLst>
          </p:cNvPr>
          <p:cNvSpPr txBox="1"/>
          <p:nvPr/>
        </p:nvSpPr>
        <p:spPr>
          <a:xfrm>
            <a:off x="5148064" y="5821905"/>
            <a:ext cx="3384376" cy="246221"/>
          </a:xfrm>
          <a:prstGeom prst="rect">
            <a:avLst/>
          </a:prstGeom>
          <a:noFill/>
        </p:spPr>
        <p:txBody>
          <a:bodyPr wrap="square" rtlCol="0">
            <a:spAutoFit/>
          </a:bodyPr>
          <a:lstStyle/>
          <a:p>
            <a:r>
              <a:rPr lang="en-GB" sz="1000" dirty="0"/>
              <a:t>{image credit: NASA/GSFC/Arizona State University}</a:t>
            </a:r>
          </a:p>
        </p:txBody>
      </p:sp>
      <p:grpSp>
        <p:nvGrpSpPr>
          <p:cNvPr id="6" name="Group 5">
            <a:extLst>
              <a:ext uri="{FF2B5EF4-FFF2-40B4-BE49-F238E27FC236}">
                <a16:creationId xmlns="" xmlns:a16="http://schemas.microsoft.com/office/drawing/2014/main" id="{C3E4E53A-8ACF-CB49-B7AE-F30F574B3F4D}"/>
              </a:ext>
            </a:extLst>
          </p:cNvPr>
          <p:cNvGrpSpPr/>
          <p:nvPr/>
        </p:nvGrpSpPr>
        <p:grpSpPr>
          <a:xfrm>
            <a:off x="4632646" y="836712"/>
            <a:ext cx="4304458" cy="4718956"/>
            <a:chOff x="4355976" y="348734"/>
            <a:chExt cx="4581128" cy="5022268"/>
          </a:xfrm>
        </p:grpSpPr>
        <p:pic>
          <p:nvPicPr>
            <p:cNvPr id="4" name="Picture 3" descr="A picture containing black, photo, white, bowl&#10;&#10;Description automatically generated">
              <a:extLst>
                <a:ext uri="{FF2B5EF4-FFF2-40B4-BE49-F238E27FC236}">
                  <a16:creationId xmlns="" xmlns:a16="http://schemas.microsoft.com/office/drawing/2014/main" id="{C28448A9-14B6-374C-B072-35E3410A29B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55976" y="789874"/>
              <a:ext cx="4581128" cy="4581128"/>
            </a:xfrm>
            <a:prstGeom prst="rect">
              <a:avLst/>
            </a:prstGeom>
          </p:spPr>
        </p:pic>
        <p:sp>
          <p:nvSpPr>
            <p:cNvPr id="5" name="TextBox 4">
              <a:extLst>
                <a:ext uri="{FF2B5EF4-FFF2-40B4-BE49-F238E27FC236}">
                  <a16:creationId xmlns="" xmlns:a16="http://schemas.microsoft.com/office/drawing/2014/main" id="{F3406743-07F8-8240-A811-0CF057602F99}"/>
                </a:ext>
              </a:extLst>
            </p:cNvPr>
            <p:cNvSpPr txBox="1"/>
            <p:nvPr/>
          </p:nvSpPr>
          <p:spPr>
            <a:xfrm>
              <a:off x="5540896" y="348734"/>
              <a:ext cx="2211288" cy="369332"/>
            </a:xfrm>
            <a:prstGeom prst="rect">
              <a:avLst/>
            </a:prstGeom>
            <a:noFill/>
          </p:spPr>
          <p:txBody>
            <a:bodyPr wrap="square" rtlCol="0">
              <a:spAutoFit/>
            </a:bodyPr>
            <a:lstStyle/>
            <a:p>
              <a:pPr algn="ctr"/>
              <a:r>
                <a:rPr lang="en-GB" dirty="0"/>
                <a:t>Lunar nearside</a:t>
              </a:r>
            </a:p>
          </p:txBody>
        </p:sp>
      </p:grpSp>
      <p:grpSp>
        <p:nvGrpSpPr>
          <p:cNvPr id="10" name="Group 9">
            <a:extLst>
              <a:ext uri="{FF2B5EF4-FFF2-40B4-BE49-F238E27FC236}">
                <a16:creationId xmlns="" xmlns:a16="http://schemas.microsoft.com/office/drawing/2014/main" id="{9CB3D6C8-1252-F74C-8758-5E4010138D11}"/>
              </a:ext>
            </a:extLst>
          </p:cNvPr>
          <p:cNvGrpSpPr/>
          <p:nvPr/>
        </p:nvGrpSpPr>
        <p:grpSpPr>
          <a:xfrm>
            <a:off x="4643354" y="836711"/>
            <a:ext cx="4437765" cy="4852075"/>
            <a:chOff x="4309319" y="348734"/>
            <a:chExt cx="4725144" cy="5166284"/>
          </a:xfrm>
        </p:grpSpPr>
        <p:pic>
          <p:nvPicPr>
            <p:cNvPr id="8" name="Picture 7" descr="A picture containing black, indoor, sitting, photo&#10;&#10;Description automatically generated">
              <a:extLst>
                <a:ext uri="{FF2B5EF4-FFF2-40B4-BE49-F238E27FC236}">
                  <a16:creationId xmlns="" xmlns:a16="http://schemas.microsoft.com/office/drawing/2014/main" id="{E765FFBE-B0BA-FA41-AB9E-F50A9B2B672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09319" y="789874"/>
              <a:ext cx="4725144" cy="4725144"/>
            </a:xfrm>
            <a:prstGeom prst="rect">
              <a:avLst/>
            </a:prstGeom>
          </p:spPr>
        </p:pic>
        <p:sp>
          <p:nvSpPr>
            <p:cNvPr id="9" name="TextBox 8">
              <a:extLst>
                <a:ext uri="{FF2B5EF4-FFF2-40B4-BE49-F238E27FC236}">
                  <a16:creationId xmlns="" xmlns:a16="http://schemas.microsoft.com/office/drawing/2014/main" id="{7766F3BB-CC9B-1B48-8D43-20A12823A758}"/>
                </a:ext>
              </a:extLst>
            </p:cNvPr>
            <p:cNvSpPr txBox="1"/>
            <p:nvPr/>
          </p:nvSpPr>
          <p:spPr>
            <a:xfrm>
              <a:off x="5585012" y="348734"/>
              <a:ext cx="1872208" cy="369332"/>
            </a:xfrm>
            <a:prstGeom prst="rect">
              <a:avLst/>
            </a:prstGeom>
            <a:noFill/>
          </p:spPr>
          <p:txBody>
            <a:bodyPr wrap="square" rtlCol="0">
              <a:spAutoFit/>
            </a:bodyPr>
            <a:lstStyle/>
            <a:p>
              <a:pPr algn="ctr"/>
              <a:r>
                <a:rPr lang="en-GB" dirty="0"/>
                <a:t>Lunar </a:t>
              </a:r>
              <a:r>
                <a:rPr lang="en-GB" dirty="0" err="1"/>
                <a:t>farside</a:t>
              </a:r>
              <a:endParaRPr lang="en-GB"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5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 xmlns:a16="http://schemas.microsoft.com/office/drawing/2014/main" id="{B6B6E5B7-2CC2-1647-95F2-38C9A2282CA2}"/>
              </a:ext>
            </a:extLst>
          </p:cNvPr>
          <p:cNvSpPr>
            <a:spLocks noGrp="1" noChangeArrowheads="1"/>
          </p:cNvSpPr>
          <p:nvPr>
            <p:ph type="title"/>
          </p:nvPr>
        </p:nvSpPr>
        <p:spPr>
          <a:xfrm>
            <a:off x="1547664" y="620689"/>
            <a:ext cx="8162925" cy="864096"/>
          </a:xfrm>
        </p:spPr>
        <p:txBody>
          <a:bodyPr/>
          <a:lstStyle/>
          <a:p>
            <a:pPr eaLnBrk="1" hangingPunct="1">
              <a:defRPr/>
            </a:pPr>
            <a:r>
              <a:rPr lang="en-US" dirty="0"/>
              <a:t>Phases of the Moon</a:t>
            </a:r>
          </a:p>
        </p:txBody>
      </p:sp>
      <p:sp>
        <p:nvSpPr>
          <p:cNvPr id="1027" name="Rectangle 3">
            <a:extLst>
              <a:ext uri="{FF2B5EF4-FFF2-40B4-BE49-F238E27FC236}">
                <a16:creationId xmlns="" xmlns:a16="http://schemas.microsoft.com/office/drawing/2014/main" id="{C5F472DC-576C-494B-A1DC-414D49CE700D}"/>
              </a:ext>
            </a:extLst>
          </p:cNvPr>
          <p:cNvSpPr>
            <a:spLocks noGrp="1" noChangeArrowheads="1"/>
          </p:cNvSpPr>
          <p:nvPr>
            <p:ph type="body" sz="half" idx="1"/>
          </p:nvPr>
        </p:nvSpPr>
        <p:spPr>
          <a:xfrm>
            <a:off x="323528" y="1484784"/>
            <a:ext cx="4608512" cy="3528392"/>
          </a:xfrm>
        </p:spPr>
        <p:txBody>
          <a:bodyPr/>
          <a:lstStyle/>
          <a:p>
            <a:pPr eaLnBrk="1" hangingPunct="1">
              <a:buFont typeface="Arial" panose="020B0604020202020204" pitchFamily="34" charset="0"/>
              <a:buChar char="•"/>
              <a:defRPr/>
            </a:pPr>
            <a:r>
              <a:rPr lang="en-US" sz="2000" dirty="0"/>
              <a:t>The Moon keeps the same face to the Earth</a:t>
            </a:r>
          </a:p>
          <a:p>
            <a:pPr eaLnBrk="1" hangingPunct="1">
              <a:buFont typeface="Arial" panose="020B0604020202020204" pitchFamily="34" charset="0"/>
              <a:buChar char="•"/>
              <a:defRPr/>
            </a:pPr>
            <a:r>
              <a:rPr lang="en-US" sz="2000" dirty="0"/>
              <a:t>This only works as the Time it takes to turn on its axis, is the same as the time taken to orbit Earth</a:t>
            </a:r>
          </a:p>
          <a:p>
            <a:pPr eaLnBrk="1" hangingPunct="1">
              <a:buFont typeface="Arial" panose="020B0604020202020204" pitchFamily="34" charset="0"/>
              <a:buChar char="•"/>
              <a:defRPr/>
            </a:pPr>
            <a:r>
              <a:rPr lang="en-US" sz="2000" dirty="0"/>
              <a:t>The Phases are due to the angle that we look at the side of the Moon that is lit up by the Sun.</a:t>
            </a:r>
          </a:p>
        </p:txBody>
      </p:sp>
      <p:pic>
        <p:nvPicPr>
          <p:cNvPr id="1029" name="Picture 5">
            <a:extLst>
              <a:ext uri="{FF2B5EF4-FFF2-40B4-BE49-F238E27FC236}">
                <a16:creationId xmlns="" xmlns:a16="http://schemas.microsoft.com/office/drawing/2014/main" id="{583A2BD7-7052-A946-849B-F00402C94369}"/>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a:xfrm>
            <a:off x="4953000" y="1763843"/>
            <a:ext cx="3979862" cy="2933471"/>
          </a:xfrm>
          <a:noFill/>
          <a:effectLst>
            <a:outerShdw blurRad="63500" dist="38099" dir="2700000" algn="ctr" rotWithShape="0">
              <a:schemeClr val="hlink">
                <a:alpha val="74997"/>
              </a:schemeClr>
            </a:outerShdw>
          </a:effectLst>
          <a:extLst>
            <a:ext uri="{909E8E84-426E-40dd-AFC4-6F175D3DCCD1}">
              <a14:hiddenFill xmlns:a14="http://schemas.microsoft.com/office/drawing/2010/main">
                <a:solidFill>
                  <a:schemeClr val="accent1"/>
                </a:solidFill>
              </a14:hiddenFill>
            </a:ext>
          </a:extLst>
        </p:spPr>
      </p:pic>
      <p:sp>
        <p:nvSpPr>
          <p:cNvPr id="2" name="TextBox 1">
            <a:extLst>
              <a:ext uri="{FF2B5EF4-FFF2-40B4-BE49-F238E27FC236}">
                <a16:creationId xmlns="" xmlns:a16="http://schemas.microsoft.com/office/drawing/2014/main" id="{886D5CB2-BC37-E14E-B9C9-3A27A3E542CF}"/>
              </a:ext>
            </a:extLst>
          </p:cNvPr>
          <p:cNvSpPr txBox="1"/>
          <p:nvPr/>
        </p:nvSpPr>
        <p:spPr>
          <a:xfrm>
            <a:off x="5778188" y="4837144"/>
            <a:ext cx="2376264" cy="369332"/>
          </a:xfrm>
          <a:prstGeom prst="rect">
            <a:avLst/>
          </a:prstGeom>
          <a:noFill/>
        </p:spPr>
        <p:txBody>
          <a:bodyPr wrap="square" rtlCol="0">
            <a:spAutoFit/>
          </a:bodyPr>
          <a:lstStyle/>
          <a:p>
            <a:r>
              <a:rPr lang="en-GB" dirty="0"/>
              <a:t>Phases of the Moon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fade">
                                      <p:cBhvr>
                                        <p:cTn id="7" dur="2000"/>
                                        <p:tgtEl>
                                          <p:spTgt spid="10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7">
                                            <p:txEl>
                                              <p:pRg st="1" end="1"/>
                                            </p:txEl>
                                          </p:spTgt>
                                        </p:tgtEl>
                                        <p:attrNameLst>
                                          <p:attrName>style.visibility</p:attrName>
                                        </p:attrNameLst>
                                      </p:cBhvr>
                                      <p:to>
                                        <p:strVal val="visible"/>
                                      </p:to>
                                    </p:set>
                                    <p:animEffect transition="in" filter="fade">
                                      <p:cBhvr>
                                        <p:cTn id="12" dur="2000"/>
                                        <p:tgtEl>
                                          <p:spTgt spid="10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7">
                                            <p:txEl>
                                              <p:pRg st="2" end="2"/>
                                            </p:txEl>
                                          </p:spTgt>
                                        </p:tgtEl>
                                        <p:attrNameLst>
                                          <p:attrName>style.visibility</p:attrName>
                                        </p:attrNameLst>
                                      </p:cBhvr>
                                      <p:to>
                                        <p:strVal val="visible"/>
                                      </p:to>
                                    </p:set>
                                    <p:animEffect transition="in" filter="fade">
                                      <p:cBhvr>
                                        <p:cTn id="17" dur="2000"/>
                                        <p:tgtEl>
                                          <p:spTgt spid="10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{D987A05A-3C93-5B43-8592-28F868BFEFB3}tf10001063</Template>
  <TotalTime>7936</TotalTime>
  <Words>2529</Words>
  <Application>Microsoft Macintosh PowerPoint</Application>
  <PresentationFormat>On-screen Show (4:3)</PresentationFormat>
  <Paragraphs>242</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Mesh</vt:lpstr>
      <vt:lpstr>The Universe  A brief tour of creation</vt:lpstr>
      <vt:lpstr>Our Sun</vt:lpstr>
      <vt:lpstr>Our Solar system</vt:lpstr>
      <vt:lpstr>Mercury</vt:lpstr>
      <vt:lpstr>Venus</vt:lpstr>
      <vt:lpstr>Guess where?</vt:lpstr>
      <vt:lpstr>Meteorites</vt:lpstr>
      <vt:lpstr>The Moon</vt:lpstr>
      <vt:lpstr>Phases of the Moon</vt:lpstr>
      <vt:lpstr>Mars</vt:lpstr>
      <vt:lpstr>Martian Surface</vt:lpstr>
      <vt:lpstr>Valles Marineris</vt:lpstr>
      <vt:lpstr>Jupiter</vt:lpstr>
      <vt:lpstr>Saturn</vt:lpstr>
      <vt:lpstr>Uranus</vt:lpstr>
      <vt:lpstr>Neptune</vt:lpstr>
      <vt:lpstr>Pluto</vt:lpstr>
      <vt:lpstr>The Milky Way: Our Galaxy</vt:lpstr>
      <vt:lpstr>Andromeda Galaxy</vt:lpstr>
      <vt:lpstr>Ultra Deep Field</vt:lpstr>
    </vt:vector>
  </TitlesOfParts>
  <Manager/>
  <Company>The King's School Canterbury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Jonathan Allday</dc:creator>
  <cp:keywords/>
  <dc:description/>
  <cp:lastModifiedBy>Kelly Monk</cp:lastModifiedBy>
  <cp:revision>109</cp:revision>
  <dcterms:created xsi:type="dcterms:W3CDTF">2004-07-24T08:25:23Z</dcterms:created>
  <dcterms:modified xsi:type="dcterms:W3CDTF">2023-03-20T11:59:43Z</dcterms:modified>
  <cp:category/>
</cp:coreProperties>
</file>