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9"/>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5143500" type="screen16x9"/>
  <p:notesSz cx="6858000" cy="9144000"/>
  <p:embeddedFontLst>
    <p:embeddedFont>
      <p:font typeface="Montserrat"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Fairhurst" initials="PF" lastIdx="1" clrIdx="0">
    <p:extLst>
      <p:ext uri="{19B8F6BF-5375-455C-9EA6-DF929625EA0E}">
        <p15:presenceInfo xmlns:p15="http://schemas.microsoft.com/office/powerpoint/2012/main" userId="S-1-5-21-1531108181-3683089376-3301072873-2096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54F5B"/>
    <a:srgbClr val="000000"/>
    <a:srgbClr val="4B8776"/>
    <a:srgbClr val="8BBE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66" autoAdjust="0"/>
  </p:normalViewPr>
  <p:slideViewPr>
    <p:cSldViewPr snapToGrid="0">
      <p:cViewPr varScale="1">
        <p:scale>
          <a:sx n="98" d="100"/>
          <a:sy n="98" d="100"/>
        </p:scale>
        <p:origin x="2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2-28T10:18:04.775" idx="1">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hebiologist.rsb.org.uk/biologist-features/algal-biofuel-in-bloom-or-dead-in-the-water" TargetMode="External"/><Relationship Id="rId7" Type="http://schemas.openxmlformats.org/officeDocument/2006/relationships/hyperlink" Target="https://theconversation.com/sustainable-oil-from-algae-the-technology-is-ready-but-what-about-the-politics-44969"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theconversation.com/algal-biofuel-production-is-neither-environmentally-nor-commercially-sustainable-82095" TargetMode="External"/><Relationship Id="rId5" Type="http://schemas.openxmlformats.org/officeDocument/2006/relationships/hyperlink" Target="https://theconversation.com/biofuel-breakthroughs-bring-negative-emissions-a-step-closer-82513" TargetMode="External"/><Relationship Id="rId4" Type="http://schemas.openxmlformats.org/officeDocument/2006/relationships/hyperlink" Target="https://theconversation.com/biofuel-how-new-microalgae-technologies-can-hasten-the-end-of-our-reliance-on-oil-176723"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jimproctor.us/envs/mapping-actors-process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iro.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ost.parliament.uk/how-to-write-a-policy-briefin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urworldindata.org/grapher/biofuel-produc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users/pezibear-526143/?utm_source=link-attribution&amp;utm_medium=referral&amp;utm_campaign=image&amp;utm_content=640960"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pixabay.com/?utm_source=link-attribution&amp;utm_medium=referral&amp;utm_campaign=image&amp;utm_content=3662944" TargetMode="External"/><Relationship Id="rId5" Type="http://schemas.openxmlformats.org/officeDocument/2006/relationships/hyperlink" Target="https://pixabay.com/users/ulleo-1834854/?utm_source=link-attribution&amp;utm_medium=referral&amp;utm_campaign=image&amp;utm_content=3662944" TargetMode="External"/><Relationship Id="rId4" Type="http://schemas.openxmlformats.org/officeDocument/2006/relationships/hyperlink" Target="https://pixabay.com/?utm_source=link-attribution&amp;utm_medium=referral&amp;utm_campaign=image&amp;utm_content=64096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users/cassi-3121028/?utm_source=link-attribution&amp;utm_medium=referral&amp;utm_campaign=image&amp;utm_content=166255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pixabay.com/?utm_source=link-attribution&amp;utm_medium=referral&amp;utm_campaign=image&amp;utm_content=474558" TargetMode="External"/><Relationship Id="rId5" Type="http://schemas.openxmlformats.org/officeDocument/2006/relationships/hyperlink" Target="https://pixabay.com/users/hans-2/?utm_source=link-attribution&amp;utm_medium=referral&amp;utm_campaign=image&amp;utm_content=474558" TargetMode="External"/><Relationship Id="rId4" Type="http://schemas.openxmlformats.org/officeDocument/2006/relationships/hyperlink" Target="https://pixabay.com/?utm_source=link-attribution&amp;utm_medium=referral&amp;utm_campaign=image&amp;utm_content=1662551"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lTjln_lBYh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heconversation.com/new-zealand-has-announced-a-biofuel-mandate-to-cut-transport-emissions-but-that-could-be-the-worst-option-for-the-climate-18996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e6984500c8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e6984500c8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Activity 1 </a:t>
            </a:r>
            <a:r>
              <a:rPr lang="en-GB" b="1" dirty="0" err="1"/>
              <a:t>ctd</a:t>
            </a:r>
            <a:r>
              <a:rPr lang="en-GB" b="1" dirty="0"/>
              <a:t>: Introduction to biofuels</a:t>
            </a:r>
          </a:p>
          <a:p>
            <a:pPr marL="0" lvl="0" indent="0" algn="l" rtl="0">
              <a:spcBef>
                <a:spcPts val="0"/>
              </a:spcBef>
              <a:spcAft>
                <a:spcPts val="0"/>
              </a:spcAft>
              <a:buNone/>
            </a:pPr>
            <a:endParaRPr lang="en-GB" dirty="0"/>
          </a:p>
          <a:p>
            <a:pPr marL="0" lvl="0" indent="0" algn="l" rtl="0">
              <a:spcBef>
                <a:spcPts val="0"/>
              </a:spcBef>
              <a:spcAft>
                <a:spcPts val="0"/>
              </a:spcAft>
              <a:buNone/>
            </a:pPr>
            <a:r>
              <a:rPr lang="en" dirty="0">
                <a:solidFill>
                  <a:schemeClr val="dk1"/>
                </a:solidFill>
              </a:rPr>
              <a:t>Third generation biofuels involve a move away from food crops to the use of algae to produce bioethanol.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t>This image shows unit for algae production as sustainable alternative biomass to produce fuel, oil and protein. </a:t>
            </a:r>
            <a:endParaRPr dirty="0">
              <a:solidFill>
                <a:schemeClr val="dk1"/>
              </a:solidFill>
            </a:endParaRP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r>
              <a:rPr lang="en" dirty="0">
                <a:solidFill>
                  <a:schemeClr val="dk1"/>
                </a:solidFill>
              </a:rPr>
              <a:t>Algae are used in a number of ways to produce biofuels.  One way is to dehydrate the algae and extract energy rich lipids using a solvent.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The growth of microalgae relies on a large volume of water, and nutrients (phosphorus and nitrogen) and depends on the intensity of light and temperature, among other factors. </a:t>
            </a:r>
            <a:endParaRPr dirty="0">
              <a:solidFill>
                <a:schemeClr val="dk1"/>
              </a:solidFill>
            </a:endParaRPr>
          </a:p>
          <a:p>
            <a:pPr marL="0" lvl="0" indent="0" algn="l" rtl="0">
              <a:spcBef>
                <a:spcPts val="0"/>
              </a:spcBef>
              <a:spcAft>
                <a:spcPts val="0"/>
              </a:spcAft>
              <a:buNone/>
            </a:pPr>
            <a:r>
              <a:rPr lang="en" dirty="0">
                <a:solidFill>
                  <a:schemeClr val="dk1"/>
                </a:solidFill>
              </a:rPr>
              <a:t>Research is ongoing, with fossil fuel corporations and the EU investing in research and development.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In the next phase you will explore supply chains and power relations in biofuel research, development and use.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Further reading:</a:t>
            </a:r>
            <a:endParaRPr dirty="0">
              <a:solidFill>
                <a:schemeClr val="dk1"/>
              </a:solidFill>
            </a:endParaRPr>
          </a:p>
          <a:p>
            <a:pPr marL="0" lvl="0" indent="0" algn="l" rtl="0">
              <a:spcBef>
                <a:spcPts val="0"/>
              </a:spcBef>
              <a:spcAft>
                <a:spcPts val="0"/>
              </a:spcAft>
              <a:buNone/>
            </a:pPr>
            <a:r>
              <a:rPr lang="en" u="sng" dirty="0">
                <a:solidFill>
                  <a:schemeClr val="hlink"/>
                </a:solidFill>
                <a:hlinkClick r:id="rId3"/>
              </a:rPr>
              <a:t>https://thebiologist.rsb.org.uk/biologist-features/algal-biofuel-in-bloom-or-dead-in-the-water</a:t>
            </a:r>
            <a:r>
              <a:rPr lang="en" dirty="0">
                <a:solidFill>
                  <a:schemeClr val="dk1"/>
                </a:solidFill>
              </a:rPr>
              <a:t> </a:t>
            </a:r>
            <a:endParaRPr dirty="0">
              <a:solidFill>
                <a:schemeClr val="dk1"/>
              </a:solidFill>
            </a:endParaRPr>
          </a:p>
          <a:p>
            <a:pPr marL="0" lvl="0" indent="0" algn="l" rtl="0">
              <a:spcBef>
                <a:spcPts val="0"/>
              </a:spcBef>
              <a:spcAft>
                <a:spcPts val="0"/>
              </a:spcAft>
              <a:buNone/>
            </a:pPr>
            <a:r>
              <a:rPr lang="en" u="sng" dirty="0">
                <a:solidFill>
                  <a:schemeClr val="hlink"/>
                </a:solidFill>
                <a:hlinkClick r:id="rId4"/>
              </a:rPr>
              <a:t>https://theconversation.com/biofuel-how-new-microalgae-technologies-can-hasten-the-end-of-our-reliance-on-oil-176723</a:t>
            </a:r>
            <a:r>
              <a:rPr lang="en" dirty="0">
                <a:solidFill>
                  <a:schemeClr val="dk1"/>
                </a:solidFill>
              </a:rPr>
              <a:t> </a:t>
            </a:r>
            <a:endParaRPr dirty="0">
              <a:solidFill>
                <a:schemeClr val="dk1"/>
              </a:solidFill>
            </a:endParaRPr>
          </a:p>
          <a:p>
            <a:pPr marL="0" lvl="0" indent="0" algn="l" rtl="0">
              <a:spcBef>
                <a:spcPts val="0"/>
              </a:spcBef>
              <a:spcAft>
                <a:spcPts val="0"/>
              </a:spcAft>
              <a:buNone/>
            </a:pPr>
            <a:r>
              <a:rPr lang="en" u="sng" dirty="0">
                <a:solidFill>
                  <a:schemeClr val="hlink"/>
                </a:solidFill>
                <a:hlinkClick r:id="rId5"/>
              </a:rPr>
              <a:t>https://theconversation.com/biofuel-breakthroughs-bring-negative-emissions-a-step-closer-82513</a:t>
            </a:r>
            <a:r>
              <a:rPr lang="en" dirty="0">
                <a:solidFill>
                  <a:schemeClr val="dk1"/>
                </a:solidFill>
              </a:rPr>
              <a:t> </a:t>
            </a:r>
            <a:endParaRPr dirty="0">
              <a:solidFill>
                <a:schemeClr val="dk1"/>
              </a:solidFill>
            </a:endParaRPr>
          </a:p>
          <a:p>
            <a:pPr marL="0" lvl="0" indent="0" algn="l" rtl="0">
              <a:spcBef>
                <a:spcPts val="0"/>
              </a:spcBef>
              <a:spcAft>
                <a:spcPts val="0"/>
              </a:spcAft>
              <a:buNone/>
            </a:pPr>
            <a:r>
              <a:rPr lang="en" u="sng" dirty="0">
                <a:solidFill>
                  <a:schemeClr val="hlink"/>
                </a:solidFill>
                <a:hlinkClick r:id="rId6"/>
              </a:rPr>
              <a:t>https://theconversation.com/algal-biofuel-production-is-neither-environmentally-nor-commercially-sustainable-82095</a:t>
            </a:r>
            <a:r>
              <a:rPr lang="en" dirty="0">
                <a:solidFill>
                  <a:schemeClr val="dk1"/>
                </a:solidFill>
              </a:rPr>
              <a:t> </a:t>
            </a:r>
            <a:endParaRPr dirty="0">
              <a:solidFill>
                <a:schemeClr val="dk1"/>
              </a:solidFill>
            </a:endParaRPr>
          </a:p>
          <a:p>
            <a:pPr marL="0" lvl="0" indent="0" algn="l" rtl="0">
              <a:spcBef>
                <a:spcPts val="0"/>
              </a:spcBef>
              <a:spcAft>
                <a:spcPts val="0"/>
              </a:spcAft>
              <a:buNone/>
            </a:pPr>
            <a:r>
              <a:rPr lang="en" u="sng" dirty="0">
                <a:solidFill>
                  <a:schemeClr val="hlink"/>
                </a:solidFill>
                <a:hlinkClick r:id="rId7"/>
              </a:rPr>
              <a:t>https://theconversation.com/sustainable-oil-from-algae-the-technology-is-ready-but-what-about-the-politics-44969</a:t>
            </a:r>
            <a:r>
              <a:rPr lang="en" dirty="0">
                <a:solidFill>
                  <a:schemeClr val="dk1"/>
                </a:solidFill>
              </a:rPr>
              <a:t> </a:t>
            </a: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e6984500c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e6984500c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Phase 2: Explore</a:t>
            </a:r>
            <a:endParaRPr b="1"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In this phase you will create actor network maps to explore power relationships at play in the production of biofuels.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Activity 2: </a:t>
            </a:r>
            <a:r>
              <a:rPr lang="en-GB" b="1" dirty="0">
                <a:solidFill>
                  <a:schemeClr val="dk1"/>
                </a:solidFill>
              </a:rPr>
              <a:t>Actor network mapping</a:t>
            </a: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In this phase you will work in groups to research biofuels.  </a:t>
            </a:r>
            <a:endParaRPr dirty="0">
              <a:solidFill>
                <a:schemeClr val="dk1"/>
              </a:solidFill>
            </a:endParaRPr>
          </a:p>
          <a:p>
            <a:pPr marL="0" lvl="0" indent="0" algn="l" rtl="0">
              <a:spcBef>
                <a:spcPts val="0"/>
              </a:spcBef>
              <a:spcAft>
                <a:spcPts val="0"/>
              </a:spcAft>
              <a:buNone/>
            </a:pPr>
            <a:r>
              <a:rPr lang="en" dirty="0">
                <a:solidFill>
                  <a:schemeClr val="dk1"/>
                </a:solidFill>
              </a:rPr>
              <a:t>You will create an ‘actor network </a:t>
            </a:r>
            <a:r>
              <a:rPr lang="en-GB" dirty="0">
                <a:solidFill>
                  <a:schemeClr val="dk1"/>
                </a:solidFill>
              </a:rPr>
              <a:t>map’</a:t>
            </a:r>
            <a:r>
              <a:rPr lang="en" dirty="0">
                <a:solidFill>
                  <a:schemeClr val="dk1"/>
                </a:solidFill>
              </a:rPr>
              <a:t> to show how different parts of the industry and society are connected. </a:t>
            </a:r>
            <a:endParaRPr dirty="0">
              <a:solidFill>
                <a:schemeClr val="dk1"/>
              </a:solidFill>
            </a:endParaRPr>
          </a:p>
          <a:p>
            <a:pPr marL="0" lvl="0" indent="0" algn="l" rtl="0">
              <a:spcBef>
                <a:spcPts val="0"/>
              </a:spcBef>
              <a:spcAft>
                <a:spcPts val="0"/>
              </a:spcAft>
              <a:buNone/>
            </a:pPr>
            <a:r>
              <a:rPr lang="en" dirty="0">
                <a:solidFill>
                  <a:schemeClr val="dk1"/>
                </a:solidFill>
              </a:rPr>
              <a:t>The relationships are different depending on the generation.  At least one group should tackle first generation biofuels, one group should tackle second generation biofuels and one group should tackle third generation biofuels.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The next slide shows an example of an actor network for a different topic.</a:t>
            </a:r>
            <a:endParaRPr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e6984500c8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e6984500c8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chemeClr val="dk1"/>
                </a:solidFill>
              </a:rPr>
              <a:t>Activity 2 </a:t>
            </a:r>
            <a:r>
              <a:rPr lang="en-GB" b="1" dirty="0" err="1">
                <a:solidFill>
                  <a:schemeClr val="dk1"/>
                </a:solidFill>
              </a:rPr>
              <a:t>ctd</a:t>
            </a:r>
            <a:r>
              <a:rPr lang="en-GB" b="1" dirty="0">
                <a:solidFill>
                  <a:schemeClr val="dk1"/>
                </a:solidFill>
              </a:rPr>
              <a:t>: Actor network mapping</a:t>
            </a:r>
          </a:p>
          <a:p>
            <a:pPr marL="0" lvl="0" indent="0" algn="l" rtl="0">
              <a:spcBef>
                <a:spcPts val="0"/>
              </a:spcBef>
              <a:spcAft>
                <a:spcPts val="0"/>
              </a:spcAft>
              <a:buNone/>
            </a:pPr>
            <a:endParaRPr lang="en-GB" dirty="0">
              <a:solidFill>
                <a:schemeClr val="dk1"/>
              </a:solidFill>
            </a:endParaRPr>
          </a:p>
          <a:p>
            <a:pPr marL="0" lvl="0" indent="0" algn="l" rtl="0">
              <a:spcBef>
                <a:spcPts val="0"/>
              </a:spcBef>
              <a:spcAft>
                <a:spcPts val="0"/>
              </a:spcAft>
              <a:buNone/>
            </a:pPr>
            <a:r>
              <a:rPr lang="en" dirty="0">
                <a:solidFill>
                  <a:schemeClr val="dk1"/>
                </a:solidFill>
              </a:rPr>
              <a:t>This is an actor network map of the video game industry.  It gives an overview of the different actors (people and things that can affect a system) and how they are connected.  </a:t>
            </a: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Ask students to discuss in small groups and then with the class:</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What is good about this?</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Students might discuss the number of actors identified, they have been organised into groups, potential actors have been included, there are links between actors.</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What could be improved?</a:t>
            </a:r>
            <a:endParaRPr dirty="0">
              <a:solidFill>
                <a:schemeClr val="dk1"/>
              </a:solidFill>
            </a:endParaRPr>
          </a:p>
          <a:p>
            <a:pPr marL="914400" lvl="1" indent="-317500" algn="l" rtl="0">
              <a:spcBef>
                <a:spcPts val="0"/>
              </a:spcBef>
              <a:spcAft>
                <a:spcPts val="0"/>
              </a:spcAft>
              <a:buClr>
                <a:schemeClr val="dk1"/>
              </a:buClr>
              <a:buSzPts val="1400"/>
              <a:buChar char="-"/>
            </a:pPr>
            <a:r>
              <a:rPr lang="en" dirty="0">
                <a:solidFill>
                  <a:schemeClr val="dk1"/>
                </a:solidFill>
              </a:rPr>
              <a:t>Actors with more and less power could be indicated (e.g. size, colour coding), the nature of the connections could be indicated in words, with more and less influence indicated, and the direction of influence indicated</a:t>
            </a:r>
            <a:endParaRPr dirty="0">
              <a:solidFill>
                <a:schemeClr val="dk1"/>
              </a:solidFill>
            </a:endParaRP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r>
              <a:rPr lang="en" dirty="0">
                <a:solidFill>
                  <a:schemeClr val="dk1"/>
                </a:solidFill>
              </a:rPr>
              <a:t>You can find more detailed guidance on good and bad environmental actor network maps </a:t>
            </a:r>
            <a:r>
              <a:rPr lang="en" u="sng" dirty="0">
                <a:solidFill>
                  <a:schemeClr val="hlink"/>
                </a:solidFill>
                <a:hlinkClick r:id="rId3"/>
              </a:rPr>
              <a:t>here</a:t>
            </a:r>
            <a:r>
              <a:rPr lang="en" dirty="0">
                <a:solidFill>
                  <a:schemeClr val="dk1"/>
                </a:solidFill>
              </a:rPr>
              <a:t>.</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e6984500c8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e6984500c8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Activity 3:</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 dirty="0"/>
              <a:t>Actor network maps can also be called system maps, stakeholder maps and ecosystem maps.  They provide an overview of all the actors with a role in a system.  It helps to identify what or who has power in a system and to identify points where change can happen or the system can be influenced.</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You might do this on paper with post it notes and connecting lines, or on a digital board such as </a:t>
            </a:r>
            <a:r>
              <a:rPr lang="en" u="sng" dirty="0">
                <a:solidFill>
                  <a:schemeClr val="hlink"/>
                </a:solidFill>
                <a:hlinkClick r:id="rId3"/>
              </a:rPr>
              <a:t>miro</a:t>
            </a:r>
            <a:r>
              <a:rPr lang="en" dirty="0">
                <a:solidFill>
                  <a:schemeClr val="dk1"/>
                </a:solidFill>
              </a:rPr>
              <a:t>.</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What to do:</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Research your biofuel generation. Decide on one specific case/location (e.g. second generation biofuels in Brazil). Make this your central actor.</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As you explore, list the actors (one per post it note, so you can move them).  Remember these can be people, organisations and things.</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Group your actors according to the effect they have on biofuels, or that biofuels have on them - think about direct and indirect effects.</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Draw lines where there are connections between actors.  Label the lines. You might also use arrows to identify the direction of influence.</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Provide a key.</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Prepare to present your map to others.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e6984500c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e6984500c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Phase 3: Explain </a:t>
            </a:r>
            <a:endParaRPr b="1"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In this phase you will share what you have learnt in the explore phase, and hear about </a:t>
            </a:r>
            <a:r>
              <a:rPr lang="en-GB" dirty="0"/>
              <a:t>all three</a:t>
            </a:r>
            <a:r>
              <a:rPr lang="en" dirty="0"/>
              <a:t> generations of biofuels. </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solidFill>
                  <a:schemeClr val="dk1"/>
                </a:solidFill>
              </a:rPr>
              <a:t>Remind each group about the qualities they identified in Phase 2 Activity 1 that describe a good actor network map.</a:t>
            </a:r>
          </a:p>
          <a:p>
            <a:pPr marL="0" lvl="0" indent="0" algn="l" rtl="0">
              <a:spcBef>
                <a:spcPts val="0"/>
              </a:spcBef>
              <a:spcAft>
                <a:spcPts val="0"/>
              </a:spcAft>
              <a:buNone/>
            </a:pPr>
            <a:endParaRPr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Activity 4: </a:t>
            </a:r>
            <a:r>
              <a:rPr lang="en-GB" b="1" dirty="0">
                <a:solidFill>
                  <a:schemeClr val="dk1"/>
                </a:solidFill>
              </a:rPr>
              <a:t>Review of actor network maps</a:t>
            </a:r>
            <a:endParaRPr b="1" dirty="0">
              <a:solidFill>
                <a:schemeClr val="dk1"/>
              </a:solidFill>
            </a:endParaRP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Groups responsible for researching first generation biofuels present their actor network map.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e6984500c8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e6984500c8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chemeClr val="dk1"/>
                </a:solidFill>
              </a:rPr>
              <a:t>Activity 4 </a:t>
            </a:r>
            <a:r>
              <a:rPr lang="en-GB" b="1" dirty="0" err="1">
                <a:solidFill>
                  <a:schemeClr val="dk1"/>
                </a:solidFill>
              </a:rPr>
              <a:t>ctd</a:t>
            </a:r>
            <a:r>
              <a:rPr lang="en-GB" b="1" dirty="0">
                <a:solidFill>
                  <a:schemeClr val="dk1"/>
                </a:solidFill>
              </a:rPr>
              <a:t>: Review of actor network maps</a:t>
            </a:r>
          </a:p>
          <a:p>
            <a:pPr marL="0" lvl="0" indent="0" algn="l" rtl="0">
              <a:spcBef>
                <a:spcPts val="0"/>
              </a:spcBef>
              <a:spcAft>
                <a:spcPts val="0"/>
              </a:spcAft>
              <a:buClr>
                <a:schemeClr val="dk1"/>
              </a:buClr>
              <a:buSzPts val="1100"/>
              <a:buFont typeface="Arial"/>
              <a:buNone/>
            </a:pPr>
            <a:endParaRPr lang="en-GB"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Groups responsible for researching second generation biofuels present their actor network map.</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e6984500c8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e6984500c8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chemeClr val="dk1"/>
                </a:solidFill>
              </a:rPr>
              <a:t>Activity 4 </a:t>
            </a:r>
            <a:r>
              <a:rPr lang="en-GB" b="1" dirty="0" err="1">
                <a:solidFill>
                  <a:schemeClr val="dk1"/>
                </a:solidFill>
              </a:rPr>
              <a:t>ctd</a:t>
            </a:r>
            <a:r>
              <a:rPr lang="en-GB" b="1" dirty="0">
                <a:solidFill>
                  <a:schemeClr val="dk1"/>
                </a:solidFill>
              </a:rPr>
              <a:t>: Review of actor network maps</a:t>
            </a:r>
          </a:p>
          <a:p>
            <a:pPr marL="0" lvl="0" indent="0" algn="l" rtl="0">
              <a:spcBef>
                <a:spcPts val="0"/>
              </a:spcBef>
              <a:spcAft>
                <a:spcPts val="0"/>
              </a:spcAft>
              <a:buClr>
                <a:schemeClr val="dk1"/>
              </a:buClr>
              <a:buSzPts val="1100"/>
              <a:buFont typeface="Arial"/>
              <a:buNone/>
            </a:pPr>
            <a:endParaRPr lang="en-GB"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Groups responsible for researching third generation biofuels present their actor network map.</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3be106221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3be106221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chemeClr val="dk1"/>
                </a:solidFill>
              </a:rPr>
              <a:t>Activity 4 </a:t>
            </a:r>
            <a:r>
              <a:rPr lang="en-GB" b="1" dirty="0" err="1">
                <a:solidFill>
                  <a:schemeClr val="dk1"/>
                </a:solidFill>
              </a:rPr>
              <a:t>ctd</a:t>
            </a:r>
            <a:r>
              <a:rPr lang="en-GB" b="1" dirty="0">
                <a:solidFill>
                  <a:schemeClr val="dk1"/>
                </a:solidFill>
              </a:rPr>
              <a:t>: Review of actor network maps</a:t>
            </a:r>
          </a:p>
          <a:p>
            <a:pPr marL="0" lvl="0" indent="0" algn="l" rtl="0">
              <a:spcBef>
                <a:spcPts val="0"/>
              </a:spcBef>
              <a:spcAft>
                <a:spcPts val="0"/>
              </a:spcAft>
              <a:buClr>
                <a:schemeClr val="dk1"/>
              </a:buClr>
              <a:buSzPts val="1100"/>
              <a:buFont typeface="Arial"/>
              <a:buNone/>
            </a:pPr>
            <a:endParaRPr lang="en-GB" dirty="0">
              <a:solidFill>
                <a:schemeClr val="dk1"/>
              </a:solidFill>
            </a:endParaRPr>
          </a:p>
          <a:p>
            <a:pPr marL="0" lvl="0" indent="0" algn="l" rtl="0">
              <a:spcBef>
                <a:spcPts val="0"/>
              </a:spcBef>
              <a:spcAft>
                <a:spcPts val="0"/>
              </a:spcAft>
              <a:buNone/>
            </a:pPr>
            <a:r>
              <a:rPr lang="en" dirty="0"/>
              <a:t>Reflect on your learning through the production and presentation of your actor network maps.</a:t>
            </a:r>
            <a:endParaRPr dirty="0"/>
          </a:p>
          <a:p>
            <a:pPr marL="0" lvl="0" indent="0" algn="l" rtl="0">
              <a:spcBef>
                <a:spcPts val="0"/>
              </a:spcBef>
              <a:spcAft>
                <a:spcPts val="0"/>
              </a:spcAft>
              <a:buNone/>
            </a:pPr>
            <a:r>
              <a:rPr lang="en" dirty="0"/>
              <a:t>Do an initial individual SWOT analysis of biofuels.  You will use this in the final phase </a:t>
            </a:r>
            <a:r>
              <a:rPr lang="en-GB" dirty="0"/>
              <a:t>of this topic</a:t>
            </a:r>
            <a:r>
              <a:rPr lang="en" dirty="0"/>
              <a:t>.</a:t>
            </a:r>
            <a:endParaRPr dirty="0"/>
          </a:p>
          <a:p>
            <a:pPr marL="0" lvl="0" indent="0" algn="l" rtl="0">
              <a:spcBef>
                <a:spcPts val="0"/>
              </a:spcBef>
              <a:spcAft>
                <a:spcPts val="0"/>
              </a:spcAft>
              <a:buNone/>
            </a:pPr>
            <a:r>
              <a:rPr lang="en" dirty="0"/>
              <a:t>Identify and note the strengths, weaknesses, opportunities and threats of biofuel production.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Phase 1: Engage</a:t>
            </a:r>
            <a:endParaRPr b="1"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In this phase you will reflect on what you know about biofuels and what some of the big questions are around biofuel research and development.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e6984500c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e6984500c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Phase 4: Elaborate</a:t>
            </a:r>
          </a:p>
          <a:p>
            <a:pPr marL="0" lvl="0" indent="0" algn="l" rtl="0">
              <a:spcBef>
                <a:spcPts val="0"/>
              </a:spcBef>
              <a:spcAft>
                <a:spcPts val="0"/>
              </a:spcAft>
              <a:buNone/>
            </a:pPr>
            <a:endParaRPr b="1" dirty="0"/>
          </a:p>
          <a:p>
            <a:pPr marL="0" lvl="0" indent="0" algn="l" rtl="0">
              <a:spcBef>
                <a:spcPts val="0"/>
              </a:spcBef>
              <a:spcAft>
                <a:spcPts val="0"/>
              </a:spcAft>
              <a:buNone/>
            </a:pPr>
            <a:r>
              <a:rPr lang="en" dirty="0"/>
              <a:t>In this phase you will apply what you have learnt through the actor network mapping and SWOT analysis to produce a policy brief for a government funder.</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Activity 5: </a:t>
            </a:r>
            <a:r>
              <a:rPr lang="en-GB" b="1" dirty="0"/>
              <a:t>Policy brief</a:t>
            </a:r>
            <a:endParaRPr lang="en" b="1" dirty="0"/>
          </a:p>
          <a:p>
            <a:pPr marL="0" lvl="0" indent="0" algn="l" rtl="0">
              <a:spcBef>
                <a:spcPts val="0"/>
              </a:spcBef>
              <a:spcAft>
                <a:spcPts val="0"/>
              </a:spcAft>
              <a:buNone/>
            </a:pPr>
            <a:endParaRPr b="1" dirty="0"/>
          </a:p>
          <a:p>
            <a:pPr marL="0" lvl="0" indent="0" algn="l" rtl="0">
              <a:spcBef>
                <a:spcPts val="0"/>
              </a:spcBef>
              <a:spcAft>
                <a:spcPts val="0"/>
              </a:spcAft>
              <a:buNone/>
            </a:pPr>
            <a:r>
              <a:rPr lang="en" dirty="0"/>
              <a:t>Share </a:t>
            </a:r>
            <a:r>
              <a:rPr lang="en-GB" dirty="0"/>
              <a:t>the three</a:t>
            </a:r>
            <a:r>
              <a:rPr lang="en" dirty="0"/>
              <a:t> examples of policy briefs </a:t>
            </a:r>
            <a:r>
              <a:rPr lang="en-GB" dirty="0"/>
              <a:t>provided in the resources</a:t>
            </a:r>
            <a:r>
              <a:rPr lang="en" dirty="0"/>
              <a:t>.  Give students 10 minutes to skim and identify similarities and differences.  Ask them not to read in detail, but look at structure and presentation. </a:t>
            </a:r>
          </a:p>
          <a:p>
            <a:pPr marL="0" lvl="0" indent="0" algn="l" rtl="0">
              <a:spcBef>
                <a:spcPts val="0"/>
              </a:spcBef>
              <a:spcAft>
                <a:spcPts val="0"/>
              </a:spcAft>
              <a:buNone/>
            </a:pPr>
            <a:endParaRPr dirty="0"/>
          </a:p>
          <a:p>
            <a:pPr marL="0" lvl="0" indent="0" algn="l" rtl="0">
              <a:spcBef>
                <a:spcPts val="0"/>
              </a:spcBef>
              <a:spcAft>
                <a:spcPts val="0"/>
              </a:spcAft>
              <a:buNone/>
            </a:pPr>
            <a:r>
              <a:rPr lang="en" dirty="0"/>
              <a:t>Ask students what they think a policy brief is, and what it is for, having seen some examples.  What did they have in common?  What were better and worse examples and why?</a:t>
            </a:r>
            <a:endParaRPr dirty="0"/>
          </a:p>
          <a:p>
            <a:pPr marL="457200" lvl="0" indent="-317500" algn="l" rtl="0">
              <a:spcBef>
                <a:spcPts val="0"/>
              </a:spcBef>
              <a:spcAft>
                <a:spcPts val="0"/>
              </a:spcAft>
              <a:buSzPts val="1400"/>
              <a:buChar char="●"/>
            </a:pPr>
            <a:r>
              <a:rPr lang="en" dirty="0"/>
              <a:t>Highlight that policy briefs present recommendations from research to people who make decisions or policies.  </a:t>
            </a:r>
            <a:endParaRPr dirty="0"/>
          </a:p>
          <a:p>
            <a:pPr marL="457200" lvl="0" indent="-317500" algn="l" rtl="0">
              <a:spcBef>
                <a:spcPts val="0"/>
              </a:spcBef>
              <a:spcAft>
                <a:spcPts val="0"/>
              </a:spcAft>
              <a:buSzPts val="1400"/>
              <a:buChar char="●"/>
            </a:pPr>
            <a:r>
              <a:rPr lang="en" dirty="0"/>
              <a:t>Decision makers and policy makers should have access to the best evidence, but research is not always accessible so there is a need to make it easy for policy makers to find, read and use.    </a:t>
            </a:r>
            <a:endParaRPr dirty="0"/>
          </a:p>
          <a:p>
            <a:pPr marL="457200" lvl="0" indent="-317500" algn="l" rtl="0">
              <a:spcBef>
                <a:spcPts val="0"/>
              </a:spcBef>
              <a:spcAft>
                <a:spcPts val="0"/>
              </a:spcAft>
              <a:buSzPts val="1400"/>
              <a:buChar char="●"/>
            </a:pPr>
            <a:r>
              <a:rPr lang="en" dirty="0"/>
              <a:t>Policy briefs are written for a non-specialist audience </a:t>
            </a:r>
            <a:endParaRPr dirty="0"/>
          </a:p>
          <a:p>
            <a:pPr marL="457200" lvl="0" indent="-317500" algn="l" rtl="0">
              <a:spcBef>
                <a:spcPts val="0"/>
              </a:spcBef>
              <a:spcAft>
                <a:spcPts val="0"/>
              </a:spcAft>
              <a:buSzPts val="1400"/>
              <a:buChar char="●"/>
            </a:pPr>
            <a:r>
              <a:rPr lang="en" dirty="0"/>
              <a:t>Clear and simple language is used.  </a:t>
            </a:r>
            <a:endParaRPr dirty="0"/>
          </a:p>
          <a:p>
            <a:pPr marL="457200" lvl="0" indent="-317500" algn="l" rtl="0">
              <a:spcBef>
                <a:spcPts val="0"/>
              </a:spcBef>
              <a:spcAft>
                <a:spcPts val="0"/>
              </a:spcAft>
              <a:buSzPts val="1400"/>
              <a:buChar char="●"/>
            </a:pPr>
            <a:r>
              <a:rPr lang="en" dirty="0"/>
              <a:t>Policy briefs are usually short (2-4 pages) in a professional presentation - consider boxes, diagrame, case studies.</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For more support on writing a policy brief, see </a:t>
            </a:r>
            <a:r>
              <a:rPr lang="en" u="sng" dirty="0">
                <a:solidFill>
                  <a:schemeClr val="hlink"/>
                </a:solidFill>
                <a:hlinkClick r:id="rId3"/>
              </a:rPr>
              <a:t>https://post.parliament.uk/how-to-write-a-policy-briefing/</a:t>
            </a:r>
            <a:r>
              <a:rPr lang="en" dirty="0"/>
              <a:t>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Activity 5 </a:t>
            </a:r>
            <a:r>
              <a:rPr lang="en-GB" b="1" dirty="0" err="1"/>
              <a:t>ctd</a:t>
            </a:r>
            <a:r>
              <a:rPr lang="en-GB" b="1" dirty="0"/>
              <a:t>: Policy brief</a:t>
            </a:r>
          </a:p>
          <a:p>
            <a:pPr marL="0" lvl="0" indent="0" algn="l" rtl="0">
              <a:spcBef>
                <a:spcPts val="0"/>
              </a:spcBef>
              <a:spcAft>
                <a:spcPts val="0"/>
              </a:spcAft>
              <a:buNone/>
            </a:pPr>
            <a:endParaRPr lang="en-GB" b="1" dirty="0"/>
          </a:p>
          <a:p>
            <a:pPr marL="0" lvl="0" indent="0" algn="l" rtl="0">
              <a:spcBef>
                <a:spcPts val="0"/>
              </a:spcBef>
              <a:spcAft>
                <a:spcPts val="0"/>
              </a:spcAft>
              <a:buNone/>
            </a:pPr>
            <a:r>
              <a:rPr lang="en" dirty="0">
                <a:solidFill>
                  <a:schemeClr val="dk1"/>
                </a:solidFill>
              </a:rPr>
              <a:t>Place students into groups of 3.</a:t>
            </a:r>
            <a:endParaRPr dirty="0">
              <a:solidFill>
                <a:schemeClr val="dk1"/>
              </a:solidFill>
            </a:endParaRP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r>
              <a:rPr lang="en" dirty="0">
                <a:solidFill>
                  <a:schemeClr val="dk1"/>
                </a:solidFill>
              </a:rPr>
              <a:t>Introduce the task: to produce a policy brief for a government funder.</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Ask students to discuss what they have learnt in the previous phases and identify the key message they would like to communicate to a funder.</a:t>
            </a:r>
            <a:endParaRPr dirty="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 b="1" dirty="0"/>
              <a:t>Activity 6: </a:t>
            </a:r>
            <a:r>
              <a:rPr lang="en-GB" b="1" dirty="0"/>
              <a:t>Writing a policy brief</a:t>
            </a:r>
            <a:endParaRPr lang="en" b="1" dirty="0"/>
          </a:p>
          <a:p>
            <a:pPr marL="0" lvl="0" indent="0" algn="l" rtl="0">
              <a:spcBef>
                <a:spcPts val="0"/>
              </a:spcBef>
              <a:spcAft>
                <a:spcPts val="0"/>
              </a:spcAft>
              <a:buClr>
                <a:schemeClr val="dk1"/>
              </a:buClr>
              <a:buSzPts val="1100"/>
              <a:buFont typeface="Arial"/>
              <a:buNone/>
            </a:pPr>
            <a:endParaRPr lang="en" dirty="0"/>
          </a:p>
          <a:p>
            <a:pPr marL="0" lvl="0" indent="0" algn="l" rtl="0">
              <a:spcBef>
                <a:spcPts val="0"/>
              </a:spcBef>
              <a:spcAft>
                <a:spcPts val="0"/>
              </a:spcAft>
              <a:buClr>
                <a:schemeClr val="dk1"/>
              </a:buClr>
              <a:buSzPts val="1100"/>
              <a:buFont typeface="Arial"/>
              <a:buNone/>
            </a:pPr>
            <a:r>
              <a:rPr lang="en" dirty="0"/>
              <a:t>Share guidance with students – </a:t>
            </a:r>
            <a:r>
              <a:rPr lang="en-GB" dirty="0"/>
              <a:t>as a word document with topic resources</a:t>
            </a:r>
            <a:r>
              <a:rPr lang="en" dirty="0"/>
              <a:t>. </a:t>
            </a:r>
            <a:r>
              <a:rPr lang="en-GB" dirty="0"/>
              <a:t>W</a:t>
            </a:r>
            <a:r>
              <a:rPr lang="en" dirty="0"/>
              <a:t>ord counts are approximate for the maximum length of each section.</a:t>
            </a:r>
            <a:endParaRPr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Perhaps students could use </a:t>
            </a:r>
            <a:r>
              <a:rPr lang="en" dirty="0"/>
              <a:t>a collaborative platform such as Google docs for drafting, and then complet</a:t>
            </a:r>
            <a:r>
              <a:rPr lang="en-GB" dirty="0"/>
              <a:t>e</a:t>
            </a:r>
            <a:r>
              <a:rPr lang="en" dirty="0"/>
              <a:t> the design in canva.</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 b="1" dirty="0"/>
              <a:t>Activity 6 </a:t>
            </a:r>
            <a:r>
              <a:rPr lang="en-GB" b="1" dirty="0" err="1"/>
              <a:t>ctd</a:t>
            </a:r>
            <a:r>
              <a:rPr lang="en" b="1" dirty="0"/>
              <a:t>: </a:t>
            </a:r>
            <a:r>
              <a:rPr lang="en-GB" b="1" dirty="0"/>
              <a:t>Writing a policy brief</a:t>
            </a:r>
            <a:endParaRPr lang="en" b="1" dirty="0"/>
          </a:p>
          <a:p>
            <a:pPr marL="0" lvl="0" indent="0" algn="l" rtl="0">
              <a:spcBef>
                <a:spcPts val="0"/>
              </a:spcBef>
              <a:spcAft>
                <a:spcPts val="0"/>
              </a:spcAft>
              <a:buClr>
                <a:schemeClr val="dk1"/>
              </a:buClr>
              <a:buSzPts val="1100"/>
              <a:buFont typeface="Arial"/>
              <a:buNone/>
            </a:pPr>
            <a:endParaRPr lang="en" dirty="0"/>
          </a:p>
          <a:p>
            <a:pPr marL="0" lvl="0" indent="0" algn="l" rtl="0">
              <a:spcBef>
                <a:spcPts val="0"/>
              </a:spcBef>
              <a:spcAft>
                <a:spcPts val="0"/>
              </a:spcAft>
              <a:buNone/>
            </a:pPr>
            <a:r>
              <a:rPr lang="en" dirty="0">
                <a:solidFill>
                  <a:schemeClr val="dk1"/>
                </a:solidFill>
              </a:rPr>
              <a:t>If </a:t>
            </a:r>
            <a:r>
              <a:rPr lang="en-GB" dirty="0">
                <a:solidFill>
                  <a:schemeClr val="dk1"/>
                </a:solidFill>
              </a:rPr>
              <a:t>completed </a:t>
            </a:r>
            <a:r>
              <a:rPr lang="en" dirty="0">
                <a:solidFill>
                  <a:schemeClr val="dk1"/>
                </a:solidFill>
              </a:rPr>
              <a:t>in class:</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In groups of 3, one student takes the context, one takes the evidence and one takes the recommendations.  Write a draft of this in 10 minutes (in silence).  This is not the final version so does not have to be perfect.</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After a 10 minute alarm, each student looks at the section(s) they did not write and makes edits in ‘suggesting’ (Google) or ‘track changes’ (Microsoft), and adds comments and questions.  Set a 10 minute alarm for this task.</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Review the briefing, discuss actions and enter as many phases of writing and editing as needed to complete your policy briefing.  At this stage, write the executive summary and give the briefing a title.</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When you are happy with your text, consider presentation.  You might do this in canva or using another publishing platform.</a:t>
            </a:r>
          </a:p>
          <a:p>
            <a:pPr marL="457200" lvl="0" indent="-317500" algn="l" rtl="0">
              <a:spcBef>
                <a:spcPts val="0"/>
              </a:spcBef>
              <a:spcAft>
                <a:spcPts val="0"/>
              </a:spcAft>
              <a:buClr>
                <a:schemeClr val="dk1"/>
              </a:buClr>
              <a:buSzPts val="1400"/>
              <a:buChar char="●"/>
            </a:pPr>
            <a:endParaRPr dirty="0">
              <a:solidFill>
                <a:schemeClr val="dk1"/>
              </a:solidFill>
            </a:endParaRPr>
          </a:p>
          <a:p>
            <a:pPr marL="0" lvl="0" indent="0" algn="l" rtl="0">
              <a:spcBef>
                <a:spcPts val="0"/>
              </a:spcBef>
              <a:spcAft>
                <a:spcPts val="0"/>
              </a:spcAft>
              <a:buNone/>
            </a:pPr>
            <a:r>
              <a:rPr lang="en" dirty="0">
                <a:solidFill>
                  <a:schemeClr val="dk1"/>
                </a:solidFill>
              </a:rPr>
              <a:t>If </a:t>
            </a:r>
            <a:r>
              <a:rPr lang="en-GB" dirty="0">
                <a:solidFill>
                  <a:schemeClr val="dk1"/>
                </a:solidFill>
              </a:rPr>
              <a:t>completed </a:t>
            </a:r>
            <a:r>
              <a:rPr lang="en" dirty="0">
                <a:solidFill>
                  <a:schemeClr val="dk1"/>
                </a:solidFill>
              </a:rPr>
              <a:t>between classes:</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In groups of 3, one student takes the context, one takes the evidence and one takes the recommendations.  Set a deadline for this.</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On the deadline, contact students and ask them to look at the section(s) they did not write and make edits in ‘suggesting’ (Google) or ‘track changes’ (Microsoft), and add comments and questions.  Set a deadline for this.</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On the deadline, ask students to look at the edited version, and edit their own section in light of this.</a:t>
            </a: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In the next classroom session, allow time for final review and edits. </a:t>
            </a:r>
            <a:endParaRPr dirty="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e6984500c8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e6984500c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Phase 5: Evaluate </a:t>
            </a:r>
            <a:endParaRPr b="1"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In this phase, you will look at your policy briefs and peer-assess your learning.</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c3be106221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c3be10622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Activity 7: Self- and peer-evaluation</a:t>
            </a:r>
            <a:endParaRPr b="1"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In this phase, students self- and peer-review their learning on the unit. This slide is used to structure the feedback. Remind students to focus on the brief, not the people, to be specific, realistic and write it as they would like to read it.  </a:t>
            </a:r>
            <a:endParaRPr dirty="0"/>
          </a:p>
          <a:p>
            <a:pPr marL="457200" lvl="0" indent="-317500" algn="l" rtl="0">
              <a:spcBef>
                <a:spcPts val="0"/>
              </a:spcBef>
              <a:spcAft>
                <a:spcPts val="0"/>
              </a:spcAft>
              <a:buSzPts val="1400"/>
              <a:buChar char="●"/>
            </a:pPr>
            <a:r>
              <a:rPr lang="en" dirty="0"/>
              <a:t>Share access to the policy briefs.  Allow 10 minutes to read each one, and 5 minutes for feedback.</a:t>
            </a:r>
            <a:endParaRPr dirty="0"/>
          </a:p>
          <a:p>
            <a:pPr marL="457200" lvl="0" indent="-317500" algn="l" rtl="0">
              <a:spcBef>
                <a:spcPts val="0"/>
              </a:spcBef>
              <a:spcAft>
                <a:spcPts val="0"/>
              </a:spcAft>
              <a:buSzPts val="1400"/>
              <a:buChar char="●"/>
            </a:pPr>
            <a:r>
              <a:rPr lang="en" dirty="0"/>
              <a:t>Once all policy briefs have been reviewed, each group discusses the feedback, and if the ‘next time ...’ and ‘something I want to know ...’ are actionable, they edit their policy briefs.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Activity 8: Last words</a:t>
            </a:r>
            <a:endParaRPr lang="en" b="1" dirty="0"/>
          </a:p>
          <a:p>
            <a:pPr marL="0" lvl="0" indent="0" algn="l" rtl="0">
              <a:spcBef>
                <a:spcPts val="0"/>
              </a:spcBef>
              <a:spcAft>
                <a:spcPts val="0"/>
              </a:spcAft>
              <a:buNone/>
            </a:pPr>
            <a:endParaRPr b="1" dirty="0"/>
          </a:p>
          <a:p>
            <a:pPr marL="0" lvl="0" indent="0" algn="l" rtl="0">
              <a:spcBef>
                <a:spcPts val="0"/>
              </a:spcBef>
              <a:spcAft>
                <a:spcPts val="0"/>
              </a:spcAft>
              <a:buNone/>
            </a:pPr>
            <a:r>
              <a:rPr lang="en" dirty="0"/>
              <a:t>In this last words task, we round up by asking students for their last words on the topic.  </a:t>
            </a:r>
          </a:p>
          <a:p>
            <a:pPr marL="0" lvl="0" indent="0" algn="l" rtl="0">
              <a:spcBef>
                <a:spcPts val="0"/>
              </a:spcBef>
              <a:spcAft>
                <a:spcPts val="0"/>
              </a:spcAft>
              <a:buNone/>
            </a:pPr>
            <a:r>
              <a:rPr lang="en" dirty="0"/>
              <a:t>Begin with the prompt: are biofuels the future of fuels? Allow every student to speak or pass.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f8263574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f8263574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Activity 1: </a:t>
            </a:r>
            <a:r>
              <a:rPr lang="en-GB" b="1" dirty="0"/>
              <a:t>Introduction to biofuels</a:t>
            </a:r>
            <a:endParaRPr b="1"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Ask students</a:t>
            </a:r>
            <a:endParaRPr dirty="0"/>
          </a:p>
          <a:p>
            <a:pPr marL="457200" lvl="0" indent="-317500" algn="l" rtl="0">
              <a:spcBef>
                <a:spcPts val="0"/>
              </a:spcBef>
              <a:spcAft>
                <a:spcPts val="0"/>
              </a:spcAft>
              <a:buSzPts val="1400"/>
              <a:buChar char="●"/>
            </a:pPr>
            <a:r>
              <a:rPr lang="en" dirty="0"/>
              <a:t>Have you seen the E10 label at UK petrol pumps?</a:t>
            </a:r>
            <a:endParaRPr dirty="0"/>
          </a:p>
          <a:p>
            <a:pPr marL="0" lvl="0" indent="0" algn="l" rtl="0">
              <a:spcBef>
                <a:spcPts val="0"/>
              </a:spcBef>
              <a:spcAft>
                <a:spcPts val="0"/>
              </a:spcAft>
              <a:buNone/>
            </a:pPr>
            <a:r>
              <a:rPr lang="en" dirty="0"/>
              <a:t>In 2021, E10 became the new standard fuel in the UK, containing a mixture of petrol and bioethanol. </a:t>
            </a:r>
            <a:endParaRPr dirty="0"/>
          </a:p>
          <a:p>
            <a:pPr marL="0" lvl="0" indent="0" algn="l" rtl="0">
              <a:spcBef>
                <a:spcPts val="0"/>
              </a:spcBef>
              <a:spcAft>
                <a:spcPts val="0"/>
              </a:spcAft>
              <a:buNone/>
            </a:pPr>
            <a:r>
              <a:rPr lang="en" dirty="0"/>
              <a:t>The government claimed that it could cut transport carbon dioxide emissions by 750,000 tonnes a year – the equivalent of taking 350,000 cars off the road, or all the cars in North Yorkshire (although they do note that this switch has little impact on emissions associated with air quality and public health).  </a:t>
            </a:r>
            <a:endParaRPr dirty="0"/>
          </a:p>
          <a:p>
            <a:pPr marL="457200" lvl="0" indent="-317500" algn="l" rtl="0">
              <a:spcBef>
                <a:spcPts val="0"/>
              </a:spcBef>
              <a:spcAft>
                <a:spcPts val="0"/>
              </a:spcAft>
              <a:buSzPts val="1400"/>
              <a:buChar char="●"/>
            </a:pPr>
            <a:r>
              <a:rPr lang="en" dirty="0"/>
              <a:t>What do you know about where the fuel comes from?  Discuss where the fuel comes from - both the petrol and the bioethanol, tracking it back to its origins.  </a:t>
            </a:r>
            <a:endParaRPr dirty="0"/>
          </a:p>
          <a:p>
            <a:pPr marL="457200" lvl="0" indent="-317500" algn="l" rtl="0">
              <a:spcBef>
                <a:spcPts val="0"/>
              </a:spcBef>
              <a:spcAft>
                <a:spcPts val="0"/>
              </a:spcAft>
              <a:buSzPts val="1400"/>
              <a:buChar char="●"/>
            </a:pPr>
            <a:r>
              <a:rPr lang="en" dirty="0"/>
              <a:t>Think about all the emissions along the way - what processes produce carbon dioxide?  </a:t>
            </a:r>
            <a:endParaRPr dirty="0"/>
          </a:p>
          <a:p>
            <a:pPr marL="457200" lvl="0" indent="-317500" algn="l" rtl="0">
              <a:spcBef>
                <a:spcPts val="0"/>
              </a:spcBef>
              <a:spcAft>
                <a:spcPts val="0"/>
              </a:spcAft>
              <a:buSzPts val="1400"/>
              <a:buChar char="●"/>
            </a:pPr>
            <a:r>
              <a:rPr lang="en" dirty="0"/>
              <a:t>Why might biofuels cause controversy?</a:t>
            </a:r>
            <a:endParaRPr dirty="0"/>
          </a:p>
          <a:p>
            <a:pPr marL="0" lvl="0" indent="0" algn="l" rtl="0">
              <a:spcBef>
                <a:spcPts val="0"/>
              </a:spcBef>
              <a:spcAft>
                <a:spcPts val="0"/>
              </a:spcAft>
              <a:buNone/>
            </a:pPr>
            <a:r>
              <a:rPr lang="en" dirty="0"/>
              <a:t>Prompt students to think about emissions from extraction and transportation of fossil fuels, and those associated with nutrients and transport of biofuels, as well as from combustion.  They might also identify issues with land use, using food as fuel, amongst other issues.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e6984500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e6984500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Activity 1 </a:t>
            </a:r>
            <a:r>
              <a:rPr lang="en-GB" b="1" dirty="0" err="1"/>
              <a:t>ctd</a:t>
            </a:r>
            <a:r>
              <a:rPr lang="en-GB" b="1" dirty="0"/>
              <a:t>: Introduction to biofuels</a:t>
            </a:r>
          </a:p>
          <a:p>
            <a:pPr marL="0" lvl="0" indent="0" algn="l" rtl="0">
              <a:spcBef>
                <a:spcPts val="0"/>
              </a:spcBef>
              <a:spcAft>
                <a:spcPts val="0"/>
              </a:spcAft>
              <a:buNone/>
            </a:pPr>
            <a:endParaRPr lang="en-GB" dirty="0"/>
          </a:p>
          <a:p>
            <a:pPr marL="0" lvl="0" indent="0" algn="l" rtl="0">
              <a:spcBef>
                <a:spcPts val="0"/>
              </a:spcBef>
              <a:spcAft>
                <a:spcPts val="0"/>
              </a:spcAft>
              <a:buNone/>
            </a:pPr>
            <a:r>
              <a:rPr lang="en" dirty="0"/>
              <a:t>Biofuels production around the world.</a:t>
            </a:r>
            <a:endParaRPr dirty="0"/>
          </a:p>
          <a:p>
            <a:pPr marL="0" lvl="0" indent="0" algn="l" rtl="0">
              <a:spcBef>
                <a:spcPts val="0"/>
              </a:spcBef>
              <a:spcAft>
                <a:spcPts val="0"/>
              </a:spcAft>
              <a:buNone/>
            </a:pPr>
            <a:r>
              <a:rPr lang="en" dirty="0"/>
              <a:t>Look at this map.</a:t>
            </a:r>
            <a:endParaRPr dirty="0"/>
          </a:p>
          <a:p>
            <a:pPr marL="457200" lvl="0" indent="-317500" algn="l" rtl="0">
              <a:spcBef>
                <a:spcPts val="0"/>
              </a:spcBef>
              <a:spcAft>
                <a:spcPts val="0"/>
              </a:spcAft>
              <a:buSzPts val="1400"/>
              <a:buChar char="●"/>
            </a:pPr>
            <a:r>
              <a:rPr lang="en" dirty="0"/>
              <a:t>Which countries are the largest (known) producers of biofuels?</a:t>
            </a:r>
            <a:endParaRPr dirty="0"/>
          </a:p>
          <a:p>
            <a:pPr marL="457200" lvl="0" indent="-317500" algn="l" rtl="0">
              <a:spcBef>
                <a:spcPts val="0"/>
              </a:spcBef>
              <a:spcAft>
                <a:spcPts val="0"/>
              </a:spcAft>
              <a:buSzPts val="1400"/>
              <a:buChar char="●"/>
            </a:pPr>
            <a:r>
              <a:rPr lang="en" dirty="0"/>
              <a:t>What questions occur to you from this image?  What questions occur to you about the source of the image?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This unit will ask you to engage critically with biofuel research and development and to identify power relationships that exist in relation to biofuel production.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Note to teachers: you might collect students’ questions and use them as a prompt in phase 2, and at the end of the unit.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Information and map available at: </a:t>
            </a:r>
            <a:r>
              <a:rPr lang="en" u="sng" dirty="0">
                <a:solidFill>
                  <a:schemeClr val="hlink"/>
                </a:solidFill>
                <a:hlinkClick r:id="rId3"/>
              </a:rPr>
              <a:t>https://ourworldindata.org/grapher/biofuel-production</a:t>
            </a:r>
            <a:r>
              <a:rPr lang="en" dirty="0"/>
              <a:t> </a:t>
            </a:r>
            <a:endParaRPr dirty="0"/>
          </a:p>
          <a:p>
            <a:pPr marL="0" lvl="0" indent="0" algn="l" rtl="0">
              <a:spcBef>
                <a:spcPts val="0"/>
              </a:spcBef>
              <a:spcAft>
                <a:spcPts val="0"/>
              </a:spcAft>
              <a:buNone/>
            </a:pPr>
            <a:r>
              <a:rPr lang="en" dirty="0"/>
              <a:t>For reference, the UK used a total of 294.4 terawatt-hours in 2021.  Vanuatu used less than 0.1 terrawatt-hour.</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Activity 1 </a:t>
            </a:r>
            <a:r>
              <a:rPr lang="en-GB" b="1" dirty="0" err="1"/>
              <a:t>ctd</a:t>
            </a:r>
            <a:r>
              <a:rPr lang="en-GB" b="1" dirty="0"/>
              <a:t>: Introduction to biofuels</a:t>
            </a:r>
          </a:p>
          <a:p>
            <a:pPr marL="0" lvl="0" indent="0" algn="l" rtl="0">
              <a:spcBef>
                <a:spcPts val="0"/>
              </a:spcBef>
              <a:spcAft>
                <a:spcPts val="0"/>
              </a:spcAft>
              <a:buNone/>
            </a:pPr>
            <a:endParaRPr lang="en-GB" dirty="0"/>
          </a:p>
          <a:p>
            <a:pPr marL="0" lvl="0" indent="0" algn="l" rtl="0">
              <a:spcBef>
                <a:spcPts val="0"/>
              </a:spcBef>
              <a:spcAft>
                <a:spcPts val="0"/>
              </a:spcAft>
              <a:buNone/>
            </a:pPr>
            <a:r>
              <a:rPr lang="en" dirty="0">
                <a:solidFill>
                  <a:srgbClr val="191B26"/>
                </a:solidFill>
              </a:rPr>
              <a:t>Bioethanol used in E10 in the UK is produced from wheat and sugar beet.  These are first generation biofuels because they are made from edible food crops.  </a:t>
            </a:r>
            <a:endParaRPr dirty="0">
              <a:solidFill>
                <a:srgbClr val="191B26"/>
              </a:solidFill>
            </a:endParaRPr>
          </a:p>
          <a:p>
            <a:pPr marL="0" lvl="0" indent="0" algn="l" rtl="0">
              <a:spcBef>
                <a:spcPts val="0"/>
              </a:spcBef>
              <a:spcAft>
                <a:spcPts val="0"/>
              </a:spcAft>
              <a:buNone/>
            </a:pPr>
            <a:endParaRPr lang="en" dirty="0">
              <a:solidFill>
                <a:srgbClr val="191B26"/>
              </a:solidFill>
            </a:endParaRPr>
          </a:p>
          <a:p>
            <a:pPr marL="0" lvl="0" indent="0" algn="l" rtl="0">
              <a:spcBef>
                <a:spcPts val="0"/>
              </a:spcBef>
              <a:spcAft>
                <a:spcPts val="0"/>
              </a:spcAft>
              <a:buNone/>
            </a:pPr>
            <a:r>
              <a:rPr lang="en" dirty="0">
                <a:solidFill>
                  <a:srgbClr val="191B26"/>
                </a:solidFill>
              </a:rPr>
              <a:t>Wheat: Image by </a:t>
            </a:r>
            <a:r>
              <a:rPr lang="en" u="sng" dirty="0">
                <a:solidFill>
                  <a:srgbClr val="191B26"/>
                </a:solidFill>
                <a:hlinkClick r:id="rId3">
                  <a:extLst>
                    <a:ext uri="{A12FA001-AC4F-418D-AE19-62706E023703}">
                      <ahyp:hlinkClr xmlns:ahyp="http://schemas.microsoft.com/office/drawing/2018/hyperlinkcolor" val="tx"/>
                    </a:ext>
                  </a:extLst>
                </a:hlinkClick>
              </a:rPr>
              <a:t>Petra</a:t>
            </a:r>
            <a:r>
              <a:rPr lang="en" dirty="0">
                <a:solidFill>
                  <a:srgbClr val="191B26"/>
                </a:solidFill>
              </a:rPr>
              <a:t> from </a:t>
            </a:r>
            <a:r>
              <a:rPr lang="en" u="sng" dirty="0">
                <a:solidFill>
                  <a:srgbClr val="191B26"/>
                </a:solidFill>
                <a:hlinkClick r:id="rId4">
                  <a:extLst>
                    <a:ext uri="{A12FA001-AC4F-418D-AE19-62706E023703}">
                      <ahyp:hlinkClr xmlns:ahyp="http://schemas.microsoft.com/office/drawing/2018/hyperlinkcolor" val="tx"/>
                    </a:ext>
                  </a:extLst>
                </a:hlinkClick>
              </a:rPr>
              <a:t>Pixabay</a:t>
            </a:r>
            <a:r>
              <a:rPr lang="en" dirty="0">
                <a:solidFill>
                  <a:srgbClr val="191B26"/>
                </a:solidFill>
                <a:highlight>
                  <a:srgbClr val="FFFFFF"/>
                </a:highlight>
              </a:rPr>
              <a:t> </a:t>
            </a:r>
            <a:endParaRPr dirty="0">
              <a:solidFill>
                <a:srgbClr val="191B26"/>
              </a:solidFill>
            </a:endParaRPr>
          </a:p>
          <a:p>
            <a:pPr marL="0" lvl="0" indent="0" algn="l" rtl="0">
              <a:spcBef>
                <a:spcPts val="0"/>
              </a:spcBef>
              <a:spcAft>
                <a:spcPts val="0"/>
              </a:spcAft>
              <a:buNone/>
            </a:pPr>
            <a:r>
              <a:rPr lang="en" dirty="0">
                <a:solidFill>
                  <a:srgbClr val="191B26"/>
                </a:solidFill>
              </a:rPr>
              <a:t>Sugar beet: Image by </a:t>
            </a:r>
            <a:r>
              <a:rPr lang="en" u="sng" dirty="0">
                <a:solidFill>
                  <a:srgbClr val="191B26"/>
                </a:solidFill>
                <a:hlinkClick r:id="rId5">
                  <a:extLst>
                    <a:ext uri="{A12FA001-AC4F-418D-AE19-62706E023703}">
                      <ahyp:hlinkClr xmlns:ahyp="http://schemas.microsoft.com/office/drawing/2018/hyperlinkcolor" val="tx"/>
                    </a:ext>
                  </a:extLst>
                </a:hlinkClick>
              </a:rPr>
              <a:t>Ulrike Leone</a:t>
            </a:r>
            <a:r>
              <a:rPr lang="en" dirty="0">
                <a:solidFill>
                  <a:srgbClr val="191B26"/>
                </a:solidFill>
              </a:rPr>
              <a:t> from </a:t>
            </a:r>
            <a:r>
              <a:rPr lang="en" u="sng" dirty="0">
                <a:solidFill>
                  <a:srgbClr val="191B26"/>
                </a:solidFill>
                <a:hlinkClick r:id="rId6">
                  <a:extLst>
                    <a:ext uri="{A12FA001-AC4F-418D-AE19-62706E023703}">
                      <ahyp:hlinkClr xmlns:ahyp="http://schemas.microsoft.com/office/drawing/2018/hyperlinkcolor" val="tx"/>
                    </a:ext>
                  </a:extLst>
                </a:hlinkClick>
              </a:rPr>
              <a:t>Pixabay</a:t>
            </a:r>
            <a:r>
              <a:rPr lang="en" dirty="0">
                <a:solidFill>
                  <a:srgbClr val="191B26"/>
                </a:solidFill>
                <a:highlight>
                  <a:srgbClr val="FFFFFF"/>
                </a:highlight>
              </a:rPr>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8263574b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f8263574b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Activity 1 </a:t>
            </a:r>
            <a:r>
              <a:rPr lang="en-GB" b="1" dirty="0" err="1"/>
              <a:t>ctd</a:t>
            </a:r>
            <a:r>
              <a:rPr lang="en-GB" b="1" dirty="0"/>
              <a:t>: Introduction to biofuels</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solidFill>
                  <a:srgbClr val="191B26"/>
                </a:solidFill>
              </a:rPr>
              <a:t>Other sources of bioethanol include corn and oilseed rape. </a:t>
            </a:r>
          </a:p>
          <a:p>
            <a:pPr marL="0" lvl="0" indent="0" algn="l" rtl="0">
              <a:spcBef>
                <a:spcPts val="0"/>
              </a:spcBef>
              <a:spcAft>
                <a:spcPts val="0"/>
              </a:spcAft>
              <a:buNone/>
            </a:pPr>
            <a:endParaRPr lang="en" dirty="0">
              <a:solidFill>
                <a:srgbClr val="191B26"/>
              </a:solidFill>
            </a:endParaRPr>
          </a:p>
          <a:p>
            <a:pPr marL="0" lvl="0" indent="0" algn="l" rtl="0">
              <a:spcBef>
                <a:spcPts val="0"/>
              </a:spcBef>
              <a:spcAft>
                <a:spcPts val="0"/>
              </a:spcAft>
              <a:buNone/>
            </a:pPr>
            <a:r>
              <a:rPr lang="en" dirty="0">
                <a:solidFill>
                  <a:srgbClr val="191B26"/>
                </a:solidFill>
              </a:rPr>
              <a:t>Corn: Image by </a:t>
            </a:r>
            <a:r>
              <a:rPr lang="en" u="sng" dirty="0">
                <a:solidFill>
                  <a:srgbClr val="191B26"/>
                </a:solidFill>
                <a:hlinkClick r:id="rId3">
                  <a:extLst>
                    <a:ext uri="{A12FA001-AC4F-418D-AE19-62706E023703}">
                      <ahyp:hlinkClr xmlns:ahyp="http://schemas.microsoft.com/office/drawing/2018/hyperlinkcolor" val="tx"/>
                    </a:ext>
                  </a:extLst>
                </a:hlinkClick>
              </a:rPr>
              <a:t>Cassi</a:t>
            </a:r>
            <a:r>
              <a:rPr lang="en" dirty="0">
                <a:solidFill>
                  <a:srgbClr val="191B26"/>
                </a:solidFill>
              </a:rPr>
              <a:t> from </a:t>
            </a:r>
            <a:r>
              <a:rPr lang="en" u="sng" dirty="0">
                <a:solidFill>
                  <a:srgbClr val="191B26"/>
                </a:solidFill>
                <a:hlinkClick r:id="rId4">
                  <a:extLst>
                    <a:ext uri="{A12FA001-AC4F-418D-AE19-62706E023703}">
                      <ahyp:hlinkClr xmlns:ahyp="http://schemas.microsoft.com/office/drawing/2018/hyperlinkcolor" val="tx"/>
                    </a:ext>
                  </a:extLst>
                </a:hlinkClick>
              </a:rPr>
              <a:t>Pixabay</a:t>
            </a:r>
            <a:r>
              <a:rPr lang="en" dirty="0">
                <a:solidFill>
                  <a:srgbClr val="191B26"/>
                </a:solidFill>
                <a:highlight>
                  <a:srgbClr val="FFFFFF"/>
                </a:highlight>
              </a:rPr>
              <a:t> </a:t>
            </a:r>
            <a:endParaRPr dirty="0">
              <a:solidFill>
                <a:srgbClr val="191B26"/>
              </a:solidFill>
            </a:endParaRPr>
          </a:p>
          <a:p>
            <a:pPr marL="0" lvl="0" indent="0" algn="l" rtl="0">
              <a:spcBef>
                <a:spcPts val="0"/>
              </a:spcBef>
              <a:spcAft>
                <a:spcPts val="0"/>
              </a:spcAft>
              <a:buNone/>
            </a:pPr>
            <a:r>
              <a:rPr lang="en" dirty="0">
                <a:solidFill>
                  <a:srgbClr val="191B26"/>
                </a:solidFill>
              </a:rPr>
              <a:t>Oilseed rape: Image by </a:t>
            </a:r>
            <a:r>
              <a:rPr lang="en" u="sng" dirty="0">
                <a:solidFill>
                  <a:srgbClr val="191B26"/>
                </a:solidFill>
                <a:hlinkClick r:id="rId5">
                  <a:extLst>
                    <a:ext uri="{A12FA001-AC4F-418D-AE19-62706E023703}">
                      <ahyp:hlinkClr xmlns:ahyp="http://schemas.microsoft.com/office/drawing/2018/hyperlinkcolor" val="tx"/>
                    </a:ext>
                  </a:extLst>
                </a:hlinkClick>
              </a:rPr>
              <a:t>Hans</a:t>
            </a:r>
            <a:r>
              <a:rPr lang="en" dirty="0">
                <a:solidFill>
                  <a:srgbClr val="191B26"/>
                </a:solidFill>
              </a:rPr>
              <a:t> from </a:t>
            </a:r>
            <a:r>
              <a:rPr lang="en" u="sng" dirty="0">
                <a:solidFill>
                  <a:srgbClr val="191B26"/>
                </a:solidFill>
                <a:hlinkClick r:id="rId6">
                  <a:extLst>
                    <a:ext uri="{A12FA001-AC4F-418D-AE19-62706E023703}">
                      <ahyp:hlinkClr xmlns:ahyp="http://schemas.microsoft.com/office/drawing/2018/hyperlinkcolor" val="tx"/>
                    </a:ext>
                  </a:extLst>
                </a:hlinkClick>
              </a:rPr>
              <a:t>Pixabay</a:t>
            </a:r>
            <a:r>
              <a:rPr lang="en" dirty="0">
                <a:solidFill>
                  <a:srgbClr val="191B26"/>
                </a:solidFill>
                <a:highlight>
                  <a:srgbClr val="FFFFFF"/>
                </a:highlight>
              </a:rPr>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04958fa6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04958fa6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Activity 1 </a:t>
            </a:r>
            <a:r>
              <a:rPr lang="en-GB" b="1" dirty="0" err="1"/>
              <a:t>ctd</a:t>
            </a:r>
            <a:r>
              <a:rPr lang="en-GB" b="1" dirty="0"/>
              <a:t>: Introduction to biofuels</a:t>
            </a:r>
          </a:p>
          <a:p>
            <a:pPr marL="0" lvl="0" indent="0" algn="l" rtl="0">
              <a:spcBef>
                <a:spcPts val="0"/>
              </a:spcBef>
              <a:spcAft>
                <a:spcPts val="0"/>
              </a:spcAft>
              <a:buNone/>
            </a:pPr>
            <a:endParaRPr lang="en-GB" dirty="0"/>
          </a:p>
          <a:p>
            <a:pPr marL="0" lvl="0" indent="0" algn="l" rtl="0">
              <a:spcBef>
                <a:spcPts val="0"/>
              </a:spcBef>
              <a:spcAft>
                <a:spcPts val="0"/>
              </a:spcAft>
              <a:buClr>
                <a:schemeClr val="dk1"/>
              </a:buClr>
              <a:buSzPts val="1100"/>
              <a:buFont typeface="Arial"/>
              <a:buNone/>
            </a:pPr>
            <a:r>
              <a:rPr lang="en" dirty="0">
                <a:solidFill>
                  <a:srgbClr val="191B26"/>
                </a:solidFill>
              </a:rPr>
              <a:t>This video from the Financial Times outlines some of the issues with biofuels.  </a:t>
            </a:r>
          </a:p>
          <a:p>
            <a:pPr marL="0" lvl="0" indent="0" algn="l" rtl="0">
              <a:spcBef>
                <a:spcPts val="0"/>
              </a:spcBef>
              <a:spcAft>
                <a:spcPts val="0"/>
              </a:spcAft>
              <a:buClr>
                <a:schemeClr val="dk1"/>
              </a:buClr>
              <a:buSzPts val="1100"/>
              <a:buFont typeface="Arial"/>
              <a:buNone/>
            </a:pPr>
            <a:r>
              <a:rPr lang="en" dirty="0">
                <a:solidFill>
                  <a:srgbClr val="191B26"/>
                </a:solidFill>
              </a:rPr>
              <a:t>(For a different perspective, see </a:t>
            </a:r>
            <a:r>
              <a:rPr lang="en" u="sng" dirty="0">
                <a:solidFill>
                  <a:schemeClr val="hlink"/>
                </a:solidFill>
                <a:hlinkClick r:id="rId3"/>
              </a:rPr>
              <a:t>https://www.youtube.com/watch?v=lTjln_lBYh0</a:t>
            </a:r>
            <a:r>
              <a:rPr lang="en" dirty="0">
                <a:solidFill>
                  <a:srgbClr val="191B26"/>
                </a:solidFill>
              </a:rPr>
              <a:t> )</a:t>
            </a:r>
            <a:endParaRPr dirty="0">
              <a:solidFill>
                <a:srgbClr val="191B26"/>
              </a:solidFill>
            </a:endParaRPr>
          </a:p>
          <a:p>
            <a:pPr marL="0" lvl="0" indent="0" algn="l" rtl="0">
              <a:spcBef>
                <a:spcPts val="0"/>
              </a:spcBef>
              <a:spcAft>
                <a:spcPts val="0"/>
              </a:spcAft>
              <a:buClr>
                <a:schemeClr val="dk1"/>
              </a:buClr>
              <a:buSzPts val="1100"/>
              <a:buFont typeface="Arial"/>
              <a:buNone/>
            </a:pPr>
            <a:endParaRPr lang="en" dirty="0">
              <a:solidFill>
                <a:srgbClr val="191B26"/>
              </a:solidFill>
            </a:endParaRPr>
          </a:p>
          <a:p>
            <a:pPr marL="0" lvl="0" indent="0" algn="l" rtl="0">
              <a:spcBef>
                <a:spcPts val="0"/>
              </a:spcBef>
              <a:spcAft>
                <a:spcPts val="0"/>
              </a:spcAft>
              <a:buClr>
                <a:schemeClr val="dk1"/>
              </a:buClr>
              <a:buSzPts val="1100"/>
              <a:buFont typeface="Arial"/>
              <a:buNone/>
            </a:pPr>
            <a:r>
              <a:rPr lang="en" dirty="0">
                <a:solidFill>
                  <a:srgbClr val="191B26"/>
                </a:solidFill>
              </a:rPr>
              <a:t>Before watching the video, share the following questions:</a:t>
            </a:r>
          </a:p>
          <a:p>
            <a:pPr marL="457200" lvl="0" indent="-317500" algn="l" rtl="0">
              <a:spcBef>
                <a:spcPts val="0"/>
              </a:spcBef>
              <a:spcAft>
                <a:spcPts val="0"/>
              </a:spcAft>
              <a:buClr>
                <a:srgbClr val="191B26"/>
              </a:buClr>
              <a:buSzPts val="1400"/>
              <a:buChar char="●"/>
            </a:pPr>
            <a:r>
              <a:rPr lang="en" dirty="0">
                <a:solidFill>
                  <a:srgbClr val="191B26"/>
                </a:solidFill>
              </a:rPr>
              <a:t>Who created the video?</a:t>
            </a:r>
            <a:endParaRPr dirty="0">
              <a:solidFill>
                <a:srgbClr val="191B26"/>
              </a:solidFill>
            </a:endParaRPr>
          </a:p>
          <a:p>
            <a:pPr marL="457200" lvl="0" indent="-317500" algn="l" rtl="0">
              <a:spcBef>
                <a:spcPts val="0"/>
              </a:spcBef>
              <a:spcAft>
                <a:spcPts val="0"/>
              </a:spcAft>
              <a:buClr>
                <a:srgbClr val="191B26"/>
              </a:buClr>
              <a:buSzPts val="1400"/>
              <a:buChar char="●"/>
            </a:pPr>
            <a:r>
              <a:rPr lang="en" dirty="0">
                <a:solidFill>
                  <a:srgbClr val="191B26"/>
                </a:solidFill>
              </a:rPr>
              <a:t>What message do they want you to leave with? Which perspectives are presented and prioritised in the video(s)?</a:t>
            </a:r>
            <a:endParaRPr dirty="0">
              <a:solidFill>
                <a:srgbClr val="191B26"/>
              </a:solidFill>
            </a:endParaRPr>
          </a:p>
          <a:p>
            <a:pPr marL="457200" lvl="0" indent="-317500" algn="l" rtl="0">
              <a:spcBef>
                <a:spcPts val="0"/>
              </a:spcBef>
              <a:spcAft>
                <a:spcPts val="0"/>
              </a:spcAft>
              <a:buClr>
                <a:srgbClr val="191B26"/>
              </a:buClr>
              <a:buSzPts val="1400"/>
              <a:buChar char="●"/>
            </a:pPr>
            <a:r>
              <a:rPr lang="en" dirty="0">
                <a:solidFill>
                  <a:srgbClr val="191B26"/>
                </a:solidFill>
              </a:rPr>
              <a:t>What information would you need to have to take a stance on biofuels?</a:t>
            </a:r>
          </a:p>
          <a:p>
            <a:pPr marL="457200" lvl="0" indent="-317500" algn="l" rtl="0">
              <a:spcBef>
                <a:spcPts val="0"/>
              </a:spcBef>
              <a:spcAft>
                <a:spcPts val="0"/>
              </a:spcAft>
              <a:buClr>
                <a:srgbClr val="191B26"/>
              </a:buClr>
              <a:buSzPts val="1400"/>
              <a:buChar char="●"/>
            </a:pPr>
            <a:endParaRPr dirty="0">
              <a:solidFill>
                <a:srgbClr val="191B26"/>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solidFill>
                  <a:srgbClr val="191B26"/>
                </a:solidFill>
              </a:rPr>
              <a:t>After watching, lead a discussion to explore answers to these questions</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e6984500c8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e6984500c8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Activity 1 </a:t>
            </a:r>
            <a:r>
              <a:rPr lang="en-GB" b="1" dirty="0" err="1"/>
              <a:t>ctd</a:t>
            </a:r>
            <a:r>
              <a:rPr lang="en-GB" b="1" dirty="0"/>
              <a:t>: Introduction to biofuels</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solidFill>
                  <a:srgbClr val="191B26"/>
                </a:solidFill>
              </a:rPr>
              <a:t>One issue that scientists have tried to address relates to the use of food crops as fuels.</a:t>
            </a:r>
          </a:p>
          <a:p>
            <a:pPr marL="0" lvl="0" indent="0" algn="l" rtl="0">
              <a:spcBef>
                <a:spcPts val="0"/>
              </a:spcBef>
              <a:spcAft>
                <a:spcPts val="0"/>
              </a:spcAft>
              <a:buNone/>
            </a:pPr>
            <a:endParaRPr dirty="0"/>
          </a:p>
          <a:p>
            <a:pPr marL="0" lvl="0" indent="0" algn="l" rtl="0">
              <a:spcBef>
                <a:spcPts val="0"/>
              </a:spcBef>
              <a:spcAft>
                <a:spcPts val="0"/>
              </a:spcAft>
              <a:buNone/>
            </a:pPr>
            <a:r>
              <a:rPr lang="en" dirty="0"/>
              <a:t>In the past 15 years, arguments for biofuels have been challenged by calling attention to their potential effects on land dedicated to food production, and consequently on </a:t>
            </a:r>
            <a:r>
              <a:rPr lang="en" b="1" dirty="0"/>
              <a:t>food supplies</a:t>
            </a:r>
            <a:r>
              <a:rPr lang="en" dirty="0"/>
              <a:t>, </a:t>
            </a:r>
            <a:r>
              <a:rPr lang="en" b="1" dirty="0"/>
              <a:t>price of food</a:t>
            </a:r>
            <a:r>
              <a:rPr lang="en" dirty="0"/>
              <a:t>, and </a:t>
            </a:r>
            <a:r>
              <a:rPr lang="en" b="1" dirty="0"/>
              <a:t>scarcity of food. </a:t>
            </a:r>
            <a:r>
              <a:rPr lang="en" dirty="0"/>
              <a:t>Second generation biofuels are a response to these challenges.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second generation biofuel production, the non-edible parts of the plant are used.  Enzymes are needed to convert cellulose in these woody parts of plants into sugars which can then be used to produce bioethanol.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However, second generation biofuels also raise questions around:</a:t>
            </a:r>
            <a:endParaRPr dirty="0"/>
          </a:p>
          <a:p>
            <a:pPr marL="457200" lvl="0" indent="-317500" algn="l" rtl="0">
              <a:spcBef>
                <a:spcPts val="0"/>
              </a:spcBef>
              <a:spcAft>
                <a:spcPts val="0"/>
              </a:spcAft>
              <a:buSzPts val="1400"/>
              <a:buChar char="-"/>
            </a:pPr>
            <a:r>
              <a:rPr lang="en" dirty="0"/>
              <a:t>Producing or perpetuating monocultures (producing first and second generation biofuels from the same crop)</a:t>
            </a:r>
            <a:endParaRPr dirty="0"/>
          </a:p>
          <a:p>
            <a:pPr marL="457200" lvl="0" indent="-317500" algn="l" rtl="0">
              <a:spcBef>
                <a:spcPts val="0"/>
              </a:spcBef>
              <a:spcAft>
                <a:spcPts val="0"/>
              </a:spcAft>
              <a:buSzPts val="1400"/>
              <a:buChar char="-"/>
            </a:pPr>
            <a:r>
              <a:rPr lang="en" dirty="0"/>
              <a:t>Water use</a:t>
            </a:r>
            <a:endParaRPr dirty="0"/>
          </a:p>
          <a:p>
            <a:pPr marL="457200" lvl="0" indent="-317500" algn="l" rtl="0">
              <a:spcBef>
                <a:spcPts val="0"/>
              </a:spcBef>
              <a:spcAft>
                <a:spcPts val="0"/>
              </a:spcAft>
              <a:buSzPts val="1400"/>
              <a:buChar char="-"/>
            </a:pPr>
            <a:r>
              <a:rPr lang="en" dirty="0"/>
              <a:t>Specific enzymes need to be developed </a:t>
            </a:r>
            <a:endParaRPr dirty="0"/>
          </a:p>
          <a:p>
            <a:pPr marL="457200" lvl="0" indent="-317500" algn="l" rtl="0">
              <a:spcBef>
                <a:spcPts val="0"/>
              </a:spcBef>
              <a:spcAft>
                <a:spcPts val="0"/>
              </a:spcAft>
              <a:buSzPts val="1400"/>
              <a:buChar char="-"/>
            </a:pPr>
            <a:r>
              <a:rPr lang="en" dirty="0"/>
              <a:t>Loss of soil fertility</a:t>
            </a:r>
            <a:endParaRPr dirty="0"/>
          </a:p>
          <a:p>
            <a:pPr marL="457200" lvl="0" indent="-317500" algn="l" rtl="0">
              <a:spcBef>
                <a:spcPts val="0"/>
              </a:spcBef>
              <a:spcAft>
                <a:spcPts val="0"/>
              </a:spcAft>
              <a:buSzPts val="1400"/>
              <a:buChar char="-"/>
            </a:pPr>
            <a:r>
              <a:rPr lang="en" dirty="0"/>
              <a:t>Labour conditions</a:t>
            </a:r>
            <a:endParaRPr dirty="0"/>
          </a:p>
          <a:p>
            <a:pPr marL="457200" lvl="0" indent="-317500" algn="l" rtl="0">
              <a:spcBef>
                <a:spcPts val="0"/>
              </a:spcBef>
              <a:spcAft>
                <a:spcPts val="0"/>
              </a:spcAft>
              <a:buSzPts val="1400"/>
              <a:buChar char="-"/>
            </a:pPr>
            <a:r>
              <a:rPr lang="en" dirty="0"/>
              <a:t>New forms of social inequality and exclusion</a:t>
            </a:r>
            <a:endParaRPr dirty="0"/>
          </a:p>
          <a:p>
            <a:pPr marL="0" lvl="0" indent="0" algn="l" rtl="0">
              <a:spcBef>
                <a:spcPts val="0"/>
              </a:spcBef>
              <a:spcAft>
                <a:spcPts val="0"/>
              </a:spcAft>
              <a:buNone/>
            </a:pPr>
            <a:r>
              <a:rPr lang="en" dirty="0"/>
              <a: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e6984500c8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e6984500c8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Activity 1 </a:t>
            </a:r>
            <a:r>
              <a:rPr lang="en-GB" b="1" dirty="0" err="1"/>
              <a:t>ctd</a:t>
            </a:r>
            <a:r>
              <a:rPr lang="en-GB" b="1" dirty="0"/>
              <a:t>: Introduction to biofuels</a:t>
            </a:r>
          </a:p>
          <a:p>
            <a:pPr marL="0" lvl="0" indent="0" algn="l" rtl="0">
              <a:spcBef>
                <a:spcPts val="0"/>
              </a:spcBef>
              <a:spcAft>
                <a:spcPts val="0"/>
              </a:spcAft>
              <a:buNone/>
            </a:pPr>
            <a:endParaRPr lang="en-GB" dirty="0"/>
          </a:p>
          <a:p>
            <a:pPr marL="0" lvl="0" indent="0" algn="l" rtl="0">
              <a:spcBef>
                <a:spcPts val="0"/>
              </a:spcBef>
              <a:spcAft>
                <a:spcPts val="0"/>
              </a:spcAft>
              <a:buNone/>
            </a:pPr>
            <a:r>
              <a:rPr lang="en" dirty="0"/>
              <a:t>Second generation biofuels are sometimes produced alongside first generation biofuels.  In this site, in Brazil, the sugar cane is used as a first generation biofuel, with the waste material (bagasse) used as a second generation biofuel.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recent years, there has been a move away from food crops to find other ways of producing biofuels.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Find out more about these fuels here: </a:t>
            </a:r>
            <a:r>
              <a:rPr lang="en" u="sng" dirty="0">
                <a:solidFill>
                  <a:schemeClr val="hlink"/>
                </a:solidFill>
                <a:hlinkClick r:id="rId3"/>
              </a:rPr>
              <a:t>https://theconversation.com/new-zealand-has-announced-a-biofuel-mandate-to-cut-transport-emissions-but-that-could-be-the-worst-option-for-the-climate-189960</a:t>
            </a:r>
            <a:r>
              <a:rPr lang="en"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Image credits: Joshua Kirshner</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012325" y="2220413"/>
            <a:ext cx="5445900" cy="1804200"/>
          </a:xfrm>
          <a:prstGeom prst="rect">
            <a:avLst/>
          </a:prstGeom>
        </p:spPr>
        <p:txBody>
          <a:bodyPr spcFirstLastPara="1" wrap="square" lIns="91425" tIns="91425" rIns="91425" bIns="91425" anchor="b" anchorCtr="0">
            <a:noAutofit/>
          </a:bodyPr>
          <a:lstStyle>
            <a:lvl1pPr lvl="0" algn="r">
              <a:spcBef>
                <a:spcPts val="0"/>
              </a:spcBef>
              <a:spcAft>
                <a:spcPts val="0"/>
              </a:spcAft>
              <a:buSzPts val="4800"/>
              <a:buNone/>
              <a:defRPr sz="4800"/>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a:endParaRPr/>
          </a:p>
        </p:txBody>
      </p:sp>
      <p:sp>
        <p:nvSpPr>
          <p:cNvPr id="11" name="Google Shape;11;p2"/>
          <p:cNvSpPr/>
          <p:nvPr/>
        </p:nvSpPr>
        <p:spPr>
          <a:xfrm>
            <a:off x="6208125" y="4214588"/>
            <a:ext cx="22500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5680600" y="0"/>
            <a:ext cx="34632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685800" y="2897794"/>
            <a:ext cx="4505400" cy="1432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5" name="Google Shape;15;p3"/>
          <p:cNvSpPr txBox="1">
            <a:spLocks noGrp="1"/>
          </p:cNvSpPr>
          <p:nvPr>
            <p:ph type="subTitle" idx="1"/>
          </p:nvPr>
        </p:nvSpPr>
        <p:spPr>
          <a:xfrm>
            <a:off x="6101100" y="2863389"/>
            <a:ext cx="2446500" cy="1432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200"/>
              <a:buNone/>
              <a:defRPr sz="2200">
                <a:solidFill>
                  <a:schemeClr val="accent4"/>
                </a:solidFill>
              </a:defRPr>
            </a:lvl1pPr>
            <a:lvl2pPr lvl="1" rtl="0">
              <a:spcBef>
                <a:spcPts val="0"/>
              </a:spcBef>
              <a:spcAft>
                <a:spcPts val="0"/>
              </a:spcAft>
              <a:buClr>
                <a:schemeClr val="accent4"/>
              </a:buClr>
              <a:buSzPts val="2200"/>
              <a:buNone/>
              <a:defRPr sz="2200">
                <a:solidFill>
                  <a:schemeClr val="accent4"/>
                </a:solidFill>
              </a:defRPr>
            </a:lvl2pPr>
            <a:lvl3pPr lvl="2" rtl="0">
              <a:spcBef>
                <a:spcPts val="0"/>
              </a:spcBef>
              <a:spcAft>
                <a:spcPts val="0"/>
              </a:spcAft>
              <a:buClr>
                <a:schemeClr val="accent4"/>
              </a:buClr>
              <a:buSzPts val="2200"/>
              <a:buNone/>
              <a:defRPr sz="2200">
                <a:solidFill>
                  <a:schemeClr val="accent4"/>
                </a:solidFill>
              </a:defRPr>
            </a:lvl3pPr>
            <a:lvl4pPr lvl="3" rtl="0">
              <a:spcBef>
                <a:spcPts val="0"/>
              </a:spcBef>
              <a:spcAft>
                <a:spcPts val="0"/>
              </a:spcAft>
              <a:buClr>
                <a:schemeClr val="accent4"/>
              </a:buClr>
              <a:buSzPts val="2200"/>
              <a:buNone/>
              <a:defRPr sz="2200">
                <a:solidFill>
                  <a:schemeClr val="accent4"/>
                </a:solidFill>
              </a:defRPr>
            </a:lvl4pPr>
            <a:lvl5pPr lvl="4" rtl="0">
              <a:spcBef>
                <a:spcPts val="0"/>
              </a:spcBef>
              <a:spcAft>
                <a:spcPts val="0"/>
              </a:spcAft>
              <a:buClr>
                <a:schemeClr val="accent4"/>
              </a:buClr>
              <a:buSzPts val="2200"/>
              <a:buNone/>
              <a:defRPr sz="2200">
                <a:solidFill>
                  <a:schemeClr val="accent4"/>
                </a:solidFill>
              </a:defRPr>
            </a:lvl5pPr>
            <a:lvl6pPr lvl="5" rtl="0">
              <a:spcBef>
                <a:spcPts val="0"/>
              </a:spcBef>
              <a:spcAft>
                <a:spcPts val="0"/>
              </a:spcAft>
              <a:buClr>
                <a:schemeClr val="accent4"/>
              </a:buClr>
              <a:buSzPts val="2200"/>
              <a:buNone/>
              <a:defRPr sz="2200">
                <a:solidFill>
                  <a:schemeClr val="accent4"/>
                </a:solidFill>
              </a:defRPr>
            </a:lvl6pPr>
            <a:lvl7pPr lvl="6" rtl="0">
              <a:spcBef>
                <a:spcPts val="0"/>
              </a:spcBef>
              <a:spcAft>
                <a:spcPts val="0"/>
              </a:spcAft>
              <a:buClr>
                <a:schemeClr val="accent4"/>
              </a:buClr>
              <a:buSzPts val="2200"/>
              <a:buNone/>
              <a:defRPr sz="2200">
                <a:solidFill>
                  <a:schemeClr val="accent4"/>
                </a:solidFill>
              </a:defRPr>
            </a:lvl7pPr>
            <a:lvl8pPr lvl="7" rtl="0">
              <a:spcBef>
                <a:spcPts val="0"/>
              </a:spcBef>
              <a:spcAft>
                <a:spcPts val="0"/>
              </a:spcAft>
              <a:buClr>
                <a:schemeClr val="accent4"/>
              </a:buClr>
              <a:buSzPts val="2200"/>
              <a:buNone/>
              <a:defRPr sz="2200">
                <a:solidFill>
                  <a:schemeClr val="accent4"/>
                </a:solidFill>
              </a:defRPr>
            </a:lvl8pPr>
            <a:lvl9pPr lvl="8" rtl="0">
              <a:spcBef>
                <a:spcPts val="0"/>
              </a:spcBef>
              <a:spcAft>
                <a:spcPts val="0"/>
              </a:spcAft>
              <a:buClr>
                <a:schemeClr val="accent4"/>
              </a:buClr>
              <a:buSzPts val="2200"/>
              <a:buNone/>
              <a:defRPr sz="2200">
                <a:solidFill>
                  <a:schemeClr val="accent4"/>
                </a:solidFill>
              </a:defRPr>
            </a:lvl9pPr>
          </a:lstStyle>
          <a:p>
            <a:endParaRPr/>
          </a:p>
        </p:txBody>
      </p:sp>
      <p:sp>
        <p:nvSpPr>
          <p:cNvPr id="16" name="Google Shape;16;p3"/>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sp>
        <p:nvSpPr>
          <p:cNvPr id="18" name="Google Shape;18;p4"/>
          <p:cNvSpPr/>
          <p:nvPr/>
        </p:nvSpPr>
        <p:spPr>
          <a:xfrm>
            <a:off x="0" y="0"/>
            <a:ext cx="27678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3165234" y="1146050"/>
            <a:ext cx="4809000" cy="32514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sz="3000"/>
            </a:lvl1pPr>
            <a:lvl2pPr marL="914400" lvl="1" indent="-419100" rtl="0">
              <a:spcBef>
                <a:spcPts val="0"/>
              </a:spcBef>
              <a:spcAft>
                <a:spcPts val="0"/>
              </a:spcAft>
              <a:buSzPts val="3000"/>
              <a:buChar char="□"/>
              <a:defRPr sz="3000"/>
            </a:lvl2pPr>
            <a:lvl3pPr marL="1371600" lvl="2" indent="-419100" rtl="0">
              <a:spcBef>
                <a:spcPts val="0"/>
              </a:spcBef>
              <a:spcAft>
                <a:spcPts val="0"/>
              </a:spcAft>
              <a:buSzPts val="3000"/>
              <a:buChar char="■"/>
              <a:defRPr sz="3000"/>
            </a:lvl3pPr>
            <a:lvl4pPr marL="1828800" lvl="3" indent="-419100" rtl="0">
              <a:spcBef>
                <a:spcPts val="0"/>
              </a:spcBef>
              <a:spcAft>
                <a:spcPts val="0"/>
              </a:spcAft>
              <a:buSzPts val="3000"/>
              <a:buChar char="●"/>
              <a:defRPr sz="3000"/>
            </a:lvl4pPr>
            <a:lvl5pPr marL="2286000" lvl="4" indent="-419100" rtl="0">
              <a:spcBef>
                <a:spcPts val="0"/>
              </a:spcBef>
              <a:spcAft>
                <a:spcPts val="0"/>
              </a:spcAft>
              <a:buSzPts val="3000"/>
              <a:buChar char="○"/>
              <a:defRPr sz="3000"/>
            </a:lvl5pPr>
            <a:lvl6pPr marL="2743200" lvl="5" indent="-419100" rtl="0">
              <a:spcBef>
                <a:spcPts val="0"/>
              </a:spcBef>
              <a:spcAft>
                <a:spcPts val="0"/>
              </a:spcAft>
              <a:buSzPts val="3000"/>
              <a:buChar char="■"/>
              <a:defRPr sz="3000"/>
            </a:lvl6pPr>
            <a:lvl7pPr marL="3200400" lvl="6" indent="-419100" rtl="0">
              <a:spcBef>
                <a:spcPts val="0"/>
              </a:spcBef>
              <a:spcAft>
                <a:spcPts val="0"/>
              </a:spcAft>
              <a:buSzPts val="3000"/>
              <a:buChar char="●"/>
              <a:defRPr sz="3000"/>
            </a:lvl7pPr>
            <a:lvl8pPr marL="3657600" lvl="7" indent="-419100" rtl="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grpSp>
        <p:nvGrpSpPr>
          <p:cNvPr id="20" name="Google Shape;20;p4"/>
          <p:cNvGrpSpPr/>
          <p:nvPr/>
        </p:nvGrpSpPr>
        <p:grpSpPr>
          <a:xfrm>
            <a:off x="801025" y="1121365"/>
            <a:ext cx="1957200" cy="922385"/>
            <a:chOff x="801025" y="1190353"/>
            <a:chExt cx="1957200" cy="1229847"/>
          </a:xfrm>
        </p:grpSpPr>
        <p:sp>
          <p:nvSpPr>
            <p:cNvPr id="21" name="Google Shape;21;p4"/>
            <p:cNvSpPr txBox="1"/>
            <p:nvPr/>
          </p:nvSpPr>
          <p:spPr>
            <a:xfrm>
              <a:off x="801025" y="1190353"/>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400" b="1">
                  <a:solidFill>
                    <a:schemeClr val="dk1"/>
                  </a:solidFill>
                </a:rPr>
                <a:t>‘’</a:t>
              </a:r>
              <a:endParaRPr sz="9400" b="1">
                <a:solidFill>
                  <a:schemeClr val="dk1"/>
                </a:solidFill>
              </a:endParaRPr>
            </a:p>
          </p:txBody>
        </p:sp>
        <p:sp>
          <p:nvSpPr>
            <p:cNvPr id="22" name="Google Shape;22;p4"/>
            <p:cNvSpPr/>
            <p:nvPr/>
          </p:nvSpPr>
          <p:spPr>
            <a:xfrm>
              <a:off x="1397400" y="1396000"/>
              <a:ext cx="772200" cy="1024200"/>
            </a:xfrm>
            <a:prstGeom prst="rect">
              <a:avLst/>
            </a:prstGeom>
            <a:noFill/>
            <a:ln w="7620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23" name="Google Shape;23;p4"/>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691200" y="1511100"/>
            <a:ext cx="7761600" cy="2868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7" name="Google Shape;27;p5"/>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0" y="0"/>
            <a:ext cx="1005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
        <p:cNvGrpSpPr/>
        <p:nvPr/>
      </p:nvGrpSpPr>
      <p:grpSpPr>
        <a:xfrm>
          <a:off x="0" y="0"/>
          <a:ext cx="0" cy="0"/>
          <a:chOff x="0" y="0"/>
          <a:chExt cx="0" cy="0"/>
        </a:xfrm>
      </p:grpSpPr>
      <p:sp>
        <p:nvSpPr>
          <p:cNvPr id="31" name="Google Shape;31;p6"/>
          <p:cNvSpPr/>
          <p:nvPr/>
        </p:nvSpPr>
        <p:spPr>
          <a:xfrm>
            <a:off x="0" y="0"/>
            <a:ext cx="1005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6"/>
          <p:cNvSpPr txBox="1">
            <a:spLocks noGrp="1"/>
          </p:cNvSpPr>
          <p:nvPr>
            <p:ph type="body" idx="1"/>
          </p:nvPr>
        </p:nvSpPr>
        <p:spPr>
          <a:xfrm>
            <a:off x="691200" y="1393425"/>
            <a:ext cx="3767400" cy="29178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5" name="Google Shape;35;p6"/>
          <p:cNvSpPr txBox="1">
            <a:spLocks noGrp="1"/>
          </p:cNvSpPr>
          <p:nvPr>
            <p:ph type="body" idx="2"/>
          </p:nvPr>
        </p:nvSpPr>
        <p:spPr>
          <a:xfrm>
            <a:off x="4685500" y="1393425"/>
            <a:ext cx="3767400" cy="29178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7"/>
        <p:cNvGrpSpPr/>
        <p:nvPr/>
      </p:nvGrpSpPr>
      <p:grpSpPr>
        <a:xfrm>
          <a:off x="0" y="0"/>
          <a:ext cx="0" cy="0"/>
          <a:chOff x="0" y="0"/>
          <a:chExt cx="0" cy="0"/>
        </a:xfrm>
      </p:grpSpPr>
      <p:sp>
        <p:nvSpPr>
          <p:cNvPr id="38" name="Google Shape;38;p7"/>
          <p:cNvSpPr/>
          <p:nvPr/>
        </p:nvSpPr>
        <p:spPr>
          <a:xfrm>
            <a:off x="0" y="0"/>
            <a:ext cx="1005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7"/>
          <p:cNvSpPr txBox="1">
            <a:spLocks noGrp="1"/>
          </p:cNvSpPr>
          <p:nvPr>
            <p:ph type="body" idx="1"/>
          </p:nvPr>
        </p:nvSpPr>
        <p:spPr>
          <a:xfrm>
            <a:off x="691200" y="1393425"/>
            <a:ext cx="25017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2" name="Google Shape;42;p7"/>
          <p:cNvSpPr txBox="1">
            <a:spLocks noGrp="1"/>
          </p:cNvSpPr>
          <p:nvPr>
            <p:ph type="body" idx="2"/>
          </p:nvPr>
        </p:nvSpPr>
        <p:spPr>
          <a:xfrm>
            <a:off x="3321088" y="1393425"/>
            <a:ext cx="25017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3" name="Google Shape;43;p7"/>
          <p:cNvSpPr txBox="1">
            <a:spLocks noGrp="1"/>
          </p:cNvSpPr>
          <p:nvPr>
            <p:ph type="body" idx="3"/>
          </p:nvPr>
        </p:nvSpPr>
        <p:spPr>
          <a:xfrm>
            <a:off x="5950975" y="1393425"/>
            <a:ext cx="2501700" cy="298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44" name="Google Shape;44;p7"/>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p:nvPr/>
        </p:nvSpPr>
        <p:spPr>
          <a:xfrm>
            <a:off x="0" y="0"/>
            <a:ext cx="1005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a:off x="813273" y="1205841"/>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9" name="Google Shape;49;p8"/>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9"/>
          <p:cNvSpPr txBox="1">
            <a:spLocks noGrp="1"/>
          </p:cNvSpPr>
          <p:nvPr>
            <p:ph type="body" idx="1"/>
          </p:nvPr>
        </p:nvSpPr>
        <p:spPr>
          <a:xfrm>
            <a:off x="457200" y="4258875"/>
            <a:ext cx="8229600" cy="705300"/>
          </a:xfrm>
          <a:prstGeom prst="rect">
            <a:avLst/>
          </a:prstGeom>
        </p:spPr>
        <p:txBody>
          <a:bodyPr spcFirstLastPara="1" wrap="square" lIns="91425" tIns="91425" rIns="91425" bIns="91425" anchor="ctr" anchorCtr="0">
            <a:noAutofit/>
          </a:bodyPr>
          <a:lstStyle>
            <a:lvl1pPr marL="457200" lvl="0" indent="-228600" algn="ctr">
              <a:spcBef>
                <a:spcPts val="360"/>
              </a:spcBef>
              <a:spcAft>
                <a:spcPts val="0"/>
              </a:spcAft>
              <a:buClr>
                <a:schemeClr val="accent4"/>
              </a:buClr>
              <a:buSzPts val="1800"/>
              <a:buNone/>
              <a:defRPr sz="1800">
                <a:solidFill>
                  <a:schemeClr val="accent4"/>
                </a:solidFill>
              </a:defRPr>
            </a:lvl1pPr>
          </a:lstStyle>
          <a:p>
            <a:endParaRPr/>
          </a:p>
        </p:txBody>
      </p:sp>
      <p:sp>
        <p:nvSpPr>
          <p:cNvPr id="52" name="Google Shape;52;p9"/>
          <p:cNvSpPr/>
          <p:nvPr/>
        </p:nvSpPr>
        <p:spPr>
          <a:xfrm>
            <a:off x="3805198" y="4212742"/>
            <a:ext cx="15336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p:nvPr/>
        </p:nvSpPr>
        <p:spPr>
          <a:xfrm>
            <a:off x="-4" y="5040225"/>
            <a:ext cx="9144000" cy="103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txBox="1">
            <a:spLocks noGrp="1"/>
          </p:cNvSpPr>
          <p:nvPr>
            <p:ph type="sldNum" idx="12"/>
          </p:nvPr>
        </p:nvSpPr>
        <p:spPr>
          <a:xfrm>
            <a:off x="4297650" y="4777483"/>
            <a:ext cx="548700" cy="309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55"/>
        <p:cNvGrpSpPr/>
        <p:nvPr/>
      </p:nvGrpSpPr>
      <p:grpSpPr>
        <a:xfrm>
          <a:off x="0" y="0"/>
          <a:ext cx="0" cy="0"/>
          <a:chOff x="0" y="0"/>
          <a:chExt cx="0" cy="0"/>
        </a:xfrm>
      </p:grpSpPr>
      <p:sp>
        <p:nvSpPr>
          <p:cNvPr id="56" name="Google Shape;56;p10"/>
          <p:cNvSpPr/>
          <p:nvPr/>
        </p:nvSpPr>
        <p:spPr>
          <a:xfrm>
            <a:off x="-4" y="5040225"/>
            <a:ext cx="9144000" cy="103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txBox="1">
            <a:spLocks noGrp="1"/>
          </p:cNvSpPr>
          <p:nvPr>
            <p:ph type="sldNum" idx="12"/>
          </p:nvPr>
        </p:nvSpPr>
        <p:spPr>
          <a:xfrm>
            <a:off x="4297650" y="4777483"/>
            <a:ext cx="548700" cy="309000"/>
          </a:xfrm>
          <a:prstGeom prst="rect">
            <a:avLst/>
          </a:prstGeom>
        </p:spPr>
        <p:txBody>
          <a:bodyPr spcFirstLastPara="1" wrap="square" lIns="91425" tIns="91425" rIns="91425" bIns="91425" anchor="t" anchorCtr="0">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1200" y="628125"/>
            <a:ext cx="7761600" cy="49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1pPr>
            <a:lvl2pPr marL="914400" lvl="1" indent="-381000">
              <a:spcBef>
                <a:spcPts val="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2pPr>
            <a:lvl3pPr marL="1371600" lvl="2" indent="-381000">
              <a:spcBef>
                <a:spcPts val="0"/>
              </a:spcBef>
              <a:spcAft>
                <a:spcPts val="0"/>
              </a:spcAft>
              <a:buClr>
                <a:schemeClr val="accent2"/>
              </a:buClr>
              <a:buSzPts val="2400"/>
              <a:buFont typeface="Montserrat"/>
              <a:buChar char="■"/>
              <a:defRPr sz="2400">
                <a:solidFill>
                  <a:schemeClr val="dk1"/>
                </a:solidFill>
                <a:latin typeface="Montserrat"/>
                <a:ea typeface="Montserrat"/>
                <a:cs typeface="Montserrat"/>
                <a:sym typeface="Montserrat"/>
              </a:defRPr>
            </a:lvl3pPr>
            <a:lvl4pPr marL="1828800" lvl="3"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4pPr>
            <a:lvl5pPr marL="2286000" lvl="4"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5pPr>
            <a:lvl6pPr marL="2743200" lvl="5"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6pPr>
            <a:lvl7pPr marL="3200400" lvl="6"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7pPr>
            <a:lvl8pPr marL="3657600" lvl="7"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8pPr>
            <a:lvl9pPr marL="4114800" lvl="8" indent="-381000">
              <a:spcBef>
                <a:spcPts val="0"/>
              </a:spcBef>
              <a:spcAft>
                <a:spcPts val="0"/>
              </a:spcAft>
              <a:buClr>
                <a:schemeClr val="dk1"/>
              </a:buClr>
              <a:buSzPts val="2400"/>
              <a:buFont typeface="Montserrat"/>
              <a:buChar char="■"/>
              <a:defRPr sz="2400">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lvl1pPr lvl="0" algn="r">
              <a:buNone/>
              <a:defRPr sz="1200" b="1">
                <a:solidFill>
                  <a:schemeClr val="accent1"/>
                </a:solidFill>
                <a:latin typeface="Montserrat"/>
                <a:ea typeface="Montserrat"/>
                <a:cs typeface="Montserrat"/>
                <a:sym typeface="Montserrat"/>
              </a:defRPr>
            </a:lvl1pPr>
            <a:lvl2pPr lvl="1" algn="r">
              <a:buNone/>
              <a:defRPr sz="1200" b="1">
                <a:solidFill>
                  <a:schemeClr val="accent1"/>
                </a:solidFill>
                <a:latin typeface="Montserrat"/>
                <a:ea typeface="Montserrat"/>
                <a:cs typeface="Montserrat"/>
                <a:sym typeface="Montserrat"/>
              </a:defRPr>
            </a:lvl2pPr>
            <a:lvl3pPr lvl="2" algn="r">
              <a:buNone/>
              <a:defRPr sz="1200" b="1">
                <a:solidFill>
                  <a:schemeClr val="accent1"/>
                </a:solidFill>
                <a:latin typeface="Montserrat"/>
                <a:ea typeface="Montserrat"/>
                <a:cs typeface="Montserrat"/>
                <a:sym typeface="Montserrat"/>
              </a:defRPr>
            </a:lvl3pPr>
            <a:lvl4pPr lvl="3" algn="r">
              <a:buNone/>
              <a:defRPr sz="1200" b="1">
                <a:solidFill>
                  <a:schemeClr val="accent1"/>
                </a:solidFill>
                <a:latin typeface="Montserrat"/>
                <a:ea typeface="Montserrat"/>
                <a:cs typeface="Montserrat"/>
                <a:sym typeface="Montserrat"/>
              </a:defRPr>
            </a:lvl4pPr>
            <a:lvl5pPr lvl="4" algn="r">
              <a:buNone/>
              <a:defRPr sz="1200" b="1">
                <a:solidFill>
                  <a:schemeClr val="accent1"/>
                </a:solidFill>
                <a:latin typeface="Montserrat"/>
                <a:ea typeface="Montserrat"/>
                <a:cs typeface="Montserrat"/>
                <a:sym typeface="Montserrat"/>
              </a:defRPr>
            </a:lvl5pPr>
            <a:lvl6pPr lvl="5" algn="r">
              <a:buNone/>
              <a:defRPr sz="1200" b="1">
                <a:solidFill>
                  <a:schemeClr val="accent1"/>
                </a:solidFill>
                <a:latin typeface="Montserrat"/>
                <a:ea typeface="Montserrat"/>
                <a:cs typeface="Montserrat"/>
                <a:sym typeface="Montserrat"/>
              </a:defRPr>
            </a:lvl6pPr>
            <a:lvl7pPr lvl="6" algn="r">
              <a:buNone/>
              <a:defRPr sz="1200" b="1">
                <a:solidFill>
                  <a:schemeClr val="accent1"/>
                </a:solidFill>
                <a:latin typeface="Montserrat"/>
                <a:ea typeface="Montserrat"/>
                <a:cs typeface="Montserrat"/>
                <a:sym typeface="Montserrat"/>
              </a:defRPr>
            </a:lvl7pPr>
            <a:lvl8pPr lvl="7" algn="r">
              <a:buNone/>
              <a:defRPr sz="1200" b="1">
                <a:solidFill>
                  <a:schemeClr val="accent1"/>
                </a:solidFill>
                <a:latin typeface="Montserrat"/>
                <a:ea typeface="Montserrat"/>
                <a:cs typeface="Montserrat"/>
                <a:sym typeface="Montserrat"/>
              </a:defRPr>
            </a:lvl8pPr>
            <a:lvl9pPr lvl="8" algn="r">
              <a:buNone/>
              <a:defRPr sz="1200" b="1">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6qFsti70q0c"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3012325" y="2220413"/>
            <a:ext cx="5445900" cy="1804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BIOFUELS: </a:t>
            </a:r>
            <a:endParaRPr/>
          </a:p>
          <a:p>
            <a:pPr marL="0" lvl="0" indent="0" algn="r" rtl="0">
              <a:spcBef>
                <a:spcPts val="0"/>
              </a:spcBef>
              <a:spcAft>
                <a:spcPts val="0"/>
              </a:spcAft>
              <a:buNone/>
            </a:pPr>
            <a:r>
              <a:rPr lang="en"/>
              <a:t>Future fuel?</a:t>
            </a:r>
            <a:endParaRPr/>
          </a:p>
        </p:txBody>
      </p:sp>
      <p:pic>
        <p:nvPicPr>
          <p:cNvPr id="63" name="Google Shape;63;p11"/>
          <p:cNvPicPr preferRelativeResize="0"/>
          <p:nvPr/>
        </p:nvPicPr>
        <p:blipFill>
          <a:blip r:embed="rId3">
            <a:alphaModFix/>
          </a:blip>
          <a:stretch>
            <a:fillRect/>
          </a:stretch>
        </p:blipFill>
        <p:spPr>
          <a:xfrm>
            <a:off x="-1167900" y="762725"/>
            <a:ext cx="6376051" cy="35865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57" name="Google Shape;157;p21"/>
          <p:cNvSpPr txBox="1">
            <a:spLocks noGrp="1"/>
          </p:cNvSpPr>
          <p:nvPr>
            <p:ph type="body" idx="1"/>
          </p:nvPr>
        </p:nvSpPr>
        <p:spPr>
          <a:xfrm>
            <a:off x="691200" y="1393425"/>
            <a:ext cx="3767400" cy="2917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sp>
        <p:nvSpPr>
          <p:cNvPr id="158" name="Google Shape;158;p21"/>
          <p:cNvSpPr txBox="1">
            <a:spLocks noGrp="1"/>
          </p:cNvSpPr>
          <p:nvPr>
            <p:ph type="body" idx="2"/>
          </p:nvPr>
        </p:nvSpPr>
        <p:spPr>
          <a:xfrm>
            <a:off x="4685500" y="1393425"/>
            <a:ext cx="3767400" cy="2917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sp>
        <p:nvSpPr>
          <p:cNvPr id="159" name="Google Shape;159;p21"/>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160" name="Google Shape;160;p21"/>
          <p:cNvPicPr preferRelativeResize="0"/>
          <p:nvPr/>
        </p:nvPicPr>
        <p:blipFill rotWithShape="1">
          <a:blip r:embed="rId3">
            <a:alphaModFix/>
          </a:blip>
          <a:srcRect t="9013" b="6591"/>
          <a:stretch/>
        </p:blipFill>
        <p:spPr>
          <a:xfrm>
            <a:off x="94901" y="0"/>
            <a:ext cx="9049099" cy="5143500"/>
          </a:xfrm>
          <a:prstGeom prst="rect">
            <a:avLst/>
          </a:prstGeom>
          <a:noFill/>
          <a:ln>
            <a:noFill/>
          </a:ln>
        </p:spPr>
      </p:pic>
      <p:sp>
        <p:nvSpPr>
          <p:cNvPr id="161" name="Google Shape;161;p21"/>
          <p:cNvSpPr txBox="1">
            <a:spLocks noGrp="1"/>
          </p:cNvSpPr>
          <p:nvPr>
            <p:ph type="title"/>
          </p:nvPr>
        </p:nvSpPr>
        <p:spPr>
          <a:xfrm>
            <a:off x="5062150" y="14175"/>
            <a:ext cx="3800400" cy="195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Third generation</a:t>
            </a:r>
            <a:endParaRPr>
              <a:solidFill>
                <a:srgbClr val="FFFFFF"/>
              </a:solidFill>
            </a:endParaRPr>
          </a:p>
          <a:p>
            <a:pPr marL="0" lvl="0" indent="0" algn="ctr" rtl="0">
              <a:spcBef>
                <a:spcPts val="0"/>
              </a:spcBef>
              <a:spcAft>
                <a:spcPts val="0"/>
              </a:spcAft>
              <a:buNone/>
            </a:pPr>
            <a:r>
              <a:rPr lang="en" sz="2400" b="0">
                <a:solidFill>
                  <a:srgbClr val="FFFFFF"/>
                </a:solidFill>
              </a:rPr>
              <a:t>Algae</a:t>
            </a:r>
            <a:endParaRPr>
              <a:solidFill>
                <a:srgbClr val="FFFFFF"/>
              </a:solidFill>
            </a:endParaRPr>
          </a:p>
        </p:txBody>
      </p:sp>
      <p:grpSp>
        <p:nvGrpSpPr>
          <p:cNvPr id="162" name="Google Shape;162;p21"/>
          <p:cNvGrpSpPr/>
          <p:nvPr/>
        </p:nvGrpSpPr>
        <p:grpSpPr>
          <a:xfrm>
            <a:off x="5983934" y="14098"/>
            <a:ext cx="1956833" cy="1958253"/>
            <a:chOff x="3782700" y="1538288"/>
            <a:chExt cx="1578600" cy="1578600"/>
          </a:xfrm>
        </p:grpSpPr>
        <p:sp>
          <p:nvSpPr>
            <p:cNvPr id="163" name="Google Shape;163;p21"/>
            <p:cNvSpPr/>
            <p:nvPr/>
          </p:nvSpPr>
          <p:spPr>
            <a:xfrm>
              <a:off x="3782700" y="27574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1"/>
            <p:cNvSpPr/>
            <p:nvPr/>
          </p:nvSpPr>
          <p:spPr>
            <a:xfrm rot="-5400000">
              <a:off x="5001900" y="27574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1"/>
            <p:cNvSpPr/>
            <p:nvPr/>
          </p:nvSpPr>
          <p:spPr>
            <a:xfrm rot="5400000">
              <a:off x="3782700" y="15382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1"/>
            <p:cNvSpPr/>
            <p:nvPr/>
          </p:nvSpPr>
          <p:spPr>
            <a:xfrm rot="10800000">
              <a:off x="5001900" y="15382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p:nvPr/>
        </p:nvSpPr>
        <p:spPr>
          <a:xfrm>
            <a:off x="0" y="0"/>
            <a:ext cx="9144000" cy="196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2"/>
          <p:cNvSpPr txBox="1">
            <a:spLocks noGrp="1"/>
          </p:cNvSpPr>
          <p:nvPr>
            <p:ph type="ctrTitle" idx="4294967295"/>
          </p:nvPr>
        </p:nvSpPr>
        <p:spPr>
          <a:xfrm>
            <a:off x="582500" y="1390250"/>
            <a:ext cx="6939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0" dirty="0">
                <a:solidFill>
                  <a:schemeClr val="accent1"/>
                </a:solidFill>
              </a:rPr>
              <a:t>Biofuels</a:t>
            </a:r>
            <a:endParaRPr sz="12000" dirty="0">
              <a:solidFill>
                <a:schemeClr val="accent1"/>
              </a:solidFill>
            </a:endParaRPr>
          </a:p>
        </p:txBody>
      </p:sp>
      <p:sp>
        <p:nvSpPr>
          <p:cNvPr id="173" name="Google Shape;173;p22"/>
          <p:cNvSpPr txBox="1">
            <a:spLocks noGrp="1"/>
          </p:cNvSpPr>
          <p:nvPr>
            <p:ph type="subTitle" idx="4294967295"/>
          </p:nvPr>
        </p:nvSpPr>
        <p:spPr>
          <a:xfrm>
            <a:off x="701974" y="2188406"/>
            <a:ext cx="5391000" cy="62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4000" b="1" dirty="0"/>
              <a:t>Explore</a:t>
            </a:r>
            <a:endParaRPr sz="4000" b="1" dirty="0"/>
          </a:p>
        </p:txBody>
      </p:sp>
      <p:sp>
        <p:nvSpPr>
          <p:cNvPr id="174" name="Google Shape;174;p22"/>
          <p:cNvSpPr txBox="1">
            <a:spLocks noGrp="1"/>
          </p:cNvSpPr>
          <p:nvPr>
            <p:ph type="body" idx="4294967295"/>
          </p:nvPr>
        </p:nvSpPr>
        <p:spPr>
          <a:xfrm>
            <a:off x="701975" y="3448988"/>
            <a:ext cx="6665100" cy="141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In this phase you will explore the biofuel industry and the strengths, weaknesses, opportunities and challenges with a biofuel future. </a:t>
            </a:r>
            <a:endParaRPr sz="2000"/>
          </a:p>
        </p:txBody>
      </p:sp>
      <p:sp>
        <p:nvSpPr>
          <p:cNvPr id="175" name="Google Shape;175;p22"/>
          <p:cNvSpPr/>
          <p:nvPr/>
        </p:nvSpPr>
        <p:spPr>
          <a:xfrm>
            <a:off x="813273" y="3075198"/>
            <a:ext cx="1533600" cy="10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54F5B"/>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Actor network mapping</a:t>
            </a:r>
            <a:endParaRPr dirty="0"/>
          </a:p>
        </p:txBody>
      </p:sp>
      <p:sp>
        <p:nvSpPr>
          <p:cNvPr id="182" name="Google Shape;182;p23"/>
          <p:cNvSpPr txBox="1">
            <a:spLocks noGrp="1"/>
          </p:cNvSpPr>
          <p:nvPr>
            <p:ph type="body" idx="1"/>
          </p:nvPr>
        </p:nvSpPr>
        <p:spPr>
          <a:xfrm>
            <a:off x="691200" y="1279988"/>
            <a:ext cx="5022411" cy="2395491"/>
          </a:xfrm>
          <a:prstGeom prst="rect">
            <a:avLst/>
          </a:prstGeom>
        </p:spPr>
        <p:txBody>
          <a:bodyPr spcFirstLastPara="1" wrap="square" lIns="91425" tIns="91425" rIns="91425" bIns="91425" anchor="t" anchorCtr="0">
            <a:noAutofit/>
          </a:bodyPr>
          <a:lstStyle/>
          <a:p>
            <a:pPr marL="457200" lvl="0" indent="-368300" algn="l" rtl="0">
              <a:spcBef>
                <a:spcPts val="600"/>
              </a:spcBef>
              <a:spcAft>
                <a:spcPts val="600"/>
              </a:spcAft>
              <a:buSzPts val="2200"/>
              <a:buChar char="▣"/>
            </a:pPr>
            <a:r>
              <a:rPr lang="en" sz="2200" dirty="0"/>
              <a:t>You are going to research biofuels. </a:t>
            </a:r>
            <a:endParaRPr sz="2200" dirty="0"/>
          </a:p>
          <a:p>
            <a:pPr marL="457200" lvl="0" indent="-368300" algn="l" rtl="0">
              <a:spcBef>
                <a:spcPts val="0"/>
              </a:spcBef>
              <a:buSzPts val="2200"/>
              <a:buChar char="▣"/>
            </a:pPr>
            <a:r>
              <a:rPr lang="en" sz="2200" dirty="0"/>
              <a:t>You will create an </a:t>
            </a:r>
          </a:p>
          <a:p>
            <a:pPr marL="452438" lvl="0" indent="0" algn="l" rtl="0">
              <a:spcBef>
                <a:spcPts val="0"/>
              </a:spcBef>
              <a:spcAft>
                <a:spcPts val="600"/>
              </a:spcAft>
              <a:buSzPts val="2200"/>
              <a:buNone/>
            </a:pPr>
            <a:r>
              <a:rPr lang="en" sz="2200" b="1" dirty="0"/>
              <a:t>actor network map</a:t>
            </a:r>
            <a:r>
              <a:rPr lang="en" sz="2200" dirty="0"/>
              <a:t> to show how different parts of industry and society are </a:t>
            </a:r>
            <a:r>
              <a:rPr lang="en" sz="2200" dirty="0">
                <a:solidFill>
                  <a:srgbClr val="454F5B"/>
                </a:solidFill>
              </a:rPr>
              <a:t>connected. </a:t>
            </a:r>
            <a:endParaRPr sz="2200" dirty="0">
              <a:solidFill>
                <a:srgbClr val="454F5B"/>
              </a:solidFill>
            </a:endParaRPr>
          </a:p>
        </p:txBody>
      </p:sp>
      <p:pic>
        <p:nvPicPr>
          <p:cNvPr id="184" name="Google Shape;184;p23"/>
          <p:cNvPicPr preferRelativeResize="0"/>
          <p:nvPr/>
        </p:nvPicPr>
        <p:blipFill rotWithShape="1">
          <a:blip r:embed="rId3">
            <a:alphaModFix/>
          </a:blip>
          <a:srcRect t="27738" b="35505"/>
          <a:stretch/>
        </p:blipFill>
        <p:spPr>
          <a:xfrm>
            <a:off x="5967724" y="1279988"/>
            <a:ext cx="2572421" cy="2236903"/>
          </a:xfrm>
          <a:prstGeom prst="rect">
            <a:avLst/>
          </a:prstGeom>
          <a:noFill/>
          <a:ln>
            <a:noFill/>
          </a:ln>
        </p:spPr>
      </p:pic>
      <p:sp>
        <p:nvSpPr>
          <p:cNvPr id="2" name="Rectangle 1">
            <a:extLst>
              <a:ext uri="{FF2B5EF4-FFF2-40B4-BE49-F238E27FC236}">
                <a16:creationId xmlns:a16="http://schemas.microsoft.com/office/drawing/2014/main" id="{C4457DC5-7591-4FE6-9C1D-2288D5E6BF6C}"/>
              </a:ext>
            </a:extLst>
          </p:cNvPr>
          <p:cNvSpPr/>
          <p:nvPr/>
        </p:nvSpPr>
        <p:spPr>
          <a:xfrm>
            <a:off x="841337" y="3675479"/>
            <a:ext cx="7461325" cy="1107996"/>
          </a:xfrm>
          <a:prstGeom prst="rect">
            <a:avLst/>
          </a:prstGeom>
        </p:spPr>
        <p:txBody>
          <a:bodyPr wrap="square">
            <a:spAutoFit/>
          </a:bodyPr>
          <a:lstStyle/>
          <a:p>
            <a:pPr lvl="0">
              <a:spcBef>
                <a:spcPts val="600"/>
              </a:spcBef>
            </a:pPr>
            <a:r>
              <a:rPr lang="en-GB" sz="2200" dirty="0">
                <a:solidFill>
                  <a:srgbClr val="454F5B"/>
                </a:solidFill>
                <a:latin typeface="Montserrat" panose="020B0604020202020204" charset="0"/>
              </a:rPr>
              <a:t>This will help you think about where decisions are made, who has power, and where the opportunities for influence are.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Example </a:t>
            </a:r>
            <a:endParaRPr/>
          </a:p>
        </p:txBody>
      </p:sp>
      <p:sp>
        <p:nvSpPr>
          <p:cNvPr id="190" name="Google Shape;190;p24"/>
          <p:cNvSpPr txBox="1">
            <a:spLocks noGrp="1"/>
          </p:cNvSpPr>
          <p:nvPr>
            <p:ph type="body" idx="1"/>
          </p:nvPr>
        </p:nvSpPr>
        <p:spPr>
          <a:xfrm>
            <a:off x="691200" y="1511100"/>
            <a:ext cx="3087300" cy="2868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Here’s an example of an actor network map of the video game industry.</a:t>
            </a:r>
            <a:endParaRPr dirty="0"/>
          </a:p>
        </p:txBody>
      </p:sp>
      <p:pic>
        <p:nvPicPr>
          <p:cNvPr id="192" name="Google Shape;192;p24"/>
          <p:cNvPicPr preferRelativeResize="0"/>
          <p:nvPr/>
        </p:nvPicPr>
        <p:blipFill>
          <a:blip r:embed="rId3">
            <a:alphaModFix/>
          </a:blip>
          <a:stretch>
            <a:fillRect/>
          </a:stretch>
        </p:blipFill>
        <p:spPr>
          <a:xfrm>
            <a:off x="3778500" y="0"/>
            <a:ext cx="5365500" cy="5143499"/>
          </a:xfrm>
          <a:prstGeom prst="rect">
            <a:avLst/>
          </a:prstGeom>
          <a:noFill/>
          <a:ln>
            <a:noFill/>
          </a:ln>
        </p:spPr>
      </p:pic>
      <p:sp>
        <p:nvSpPr>
          <p:cNvPr id="193" name="Google Shape;193;p24"/>
          <p:cNvSpPr txBox="1"/>
          <p:nvPr/>
        </p:nvSpPr>
        <p:spPr>
          <a:xfrm>
            <a:off x="674525" y="4120625"/>
            <a:ext cx="3000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latin typeface="Montserrat"/>
                <a:ea typeface="Montserrat"/>
                <a:cs typeface="Montserrat"/>
                <a:sym typeface="Montserrat"/>
              </a:rPr>
              <a:t>Source: Christiansen, 2013. https://www.researchgate.net/figure/Actor-network-map-of-the-mainstream-videogame-industry_fig10_277132868</a:t>
            </a:r>
            <a:endParaRPr sz="1100" dirty="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p25"/>
          <p:cNvSpPr txBox="1"/>
          <p:nvPr/>
        </p:nvSpPr>
        <p:spPr>
          <a:xfrm>
            <a:off x="6146800" y="1456050"/>
            <a:ext cx="2620850" cy="615523"/>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Montserrat"/>
                <a:ea typeface="Montserrat"/>
                <a:cs typeface="Montserrat"/>
                <a:sym typeface="Montserrat"/>
              </a:rPr>
              <a:t>Group 1: </a:t>
            </a:r>
          </a:p>
          <a:p>
            <a:pPr marL="0" lvl="0" indent="0" algn="ctr" rtl="0">
              <a:spcBef>
                <a:spcPts val="0"/>
              </a:spcBef>
              <a:spcAft>
                <a:spcPts val="0"/>
              </a:spcAft>
              <a:buNone/>
            </a:pPr>
            <a:r>
              <a:rPr lang="en" b="1" dirty="0">
                <a:latin typeface="Montserrat"/>
                <a:ea typeface="Montserrat"/>
                <a:cs typeface="Montserrat"/>
                <a:sym typeface="Montserrat"/>
              </a:rPr>
              <a:t>First generation biofuels</a:t>
            </a:r>
            <a:endParaRPr b="1" dirty="0">
              <a:latin typeface="Montserrat"/>
              <a:ea typeface="Montserrat"/>
              <a:cs typeface="Montserrat"/>
              <a:sym typeface="Montserrat"/>
            </a:endParaRPr>
          </a:p>
        </p:txBody>
      </p:sp>
      <p:sp>
        <p:nvSpPr>
          <p:cNvPr id="200" name="Google Shape;200;p25"/>
          <p:cNvSpPr txBox="1"/>
          <p:nvPr/>
        </p:nvSpPr>
        <p:spPr>
          <a:xfrm>
            <a:off x="6146800" y="2297118"/>
            <a:ext cx="2620850" cy="830966"/>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Montserrat"/>
                <a:ea typeface="Montserrat"/>
                <a:cs typeface="Montserrat"/>
                <a:sym typeface="Montserrat"/>
              </a:rPr>
              <a:t>Group 2: </a:t>
            </a:r>
          </a:p>
          <a:p>
            <a:pPr marL="0" lvl="0" indent="0" algn="ctr" rtl="0">
              <a:spcBef>
                <a:spcPts val="0"/>
              </a:spcBef>
              <a:spcAft>
                <a:spcPts val="0"/>
              </a:spcAft>
              <a:buNone/>
            </a:pPr>
            <a:r>
              <a:rPr lang="en" b="1" dirty="0">
                <a:latin typeface="Montserrat"/>
                <a:ea typeface="Montserrat"/>
                <a:cs typeface="Montserrat"/>
                <a:sym typeface="Montserrat"/>
              </a:rPr>
              <a:t>Second generation biofuels</a:t>
            </a:r>
            <a:endParaRPr b="1" dirty="0">
              <a:latin typeface="Montserrat"/>
              <a:ea typeface="Montserrat"/>
              <a:cs typeface="Montserrat"/>
              <a:sym typeface="Montserrat"/>
            </a:endParaRPr>
          </a:p>
        </p:txBody>
      </p:sp>
      <p:sp>
        <p:nvSpPr>
          <p:cNvPr id="201" name="Google Shape;201;p25"/>
          <p:cNvSpPr txBox="1"/>
          <p:nvPr/>
        </p:nvSpPr>
        <p:spPr>
          <a:xfrm>
            <a:off x="6146800" y="3353628"/>
            <a:ext cx="2620850" cy="615523"/>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Montserrat"/>
                <a:ea typeface="Montserrat"/>
                <a:cs typeface="Montserrat"/>
                <a:sym typeface="Montserrat"/>
              </a:rPr>
              <a:t>Group 3: </a:t>
            </a:r>
          </a:p>
          <a:p>
            <a:pPr marL="0" lvl="0" indent="0" algn="ctr" rtl="0">
              <a:spcBef>
                <a:spcPts val="0"/>
              </a:spcBef>
              <a:spcAft>
                <a:spcPts val="0"/>
              </a:spcAft>
              <a:buNone/>
            </a:pPr>
            <a:r>
              <a:rPr lang="en" b="1" dirty="0">
                <a:latin typeface="Montserrat"/>
                <a:ea typeface="Montserrat"/>
                <a:cs typeface="Montserrat"/>
                <a:sym typeface="Montserrat"/>
              </a:rPr>
              <a:t>Third generation biofuels</a:t>
            </a:r>
            <a:endParaRPr b="1" dirty="0">
              <a:latin typeface="Montserrat"/>
              <a:ea typeface="Montserrat"/>
              <a:cs typeface="Montserrat"/>
              <a:sym typeface="Montserrat"/>
            </a:endParaRPr>
          </a:p>
        </p:txBody>
      </p:sp>
      <p:sp>
        <p:nvSpPr>
          <p:cNvPr id="202" name="Google Shape;202;p25"/>
          <p:cNvSpPr txBox="1"/>
          <p:nvPr/>
        </p:nvSpPr>
        <p:spPr>
          <a:xfrm>
            <a:off x="691200" y="1456050"/>
            <a:ext cx="5201600" cy="3262401"/>
          </a:xfrm>
          <a:prstGeom prst="rect">
            <a:avLst/>
          </a:prstGeom>
          <a:solidFill>
            <a:schemeClr val="lt1"/>
          </a:solidFill>
          <a:ln>
            <a:noFill/>
          </a:ln>
        </p:spPr>
        <p:txBody>
          <a:bodyPr spcFirstLastPara="1" wrap="square" lIns="91425" tIns="91425" rIns="91425" bIns="91425" anchor="t" anchorCtr="0">
            <a:spAutoFit/>
          </a:bodyPr>
          <a:lstStyle/>
          <a:p>
            <a:pPr marL="196850" lvl="0" indent="-196850" algn="l" rtl="0">
              <a:spcBef>
                <a:spcPts val="0"/>
              </a:spcBef>
              <a:spcAft>
                <a:spcPts val="1200"/>
              </a:spcAft>
              <a:buFont typeface="Arial" panose="020B0604020202020204" pitchFamily="34" charset="0"/>
              <a:buChar char="•"/>
            </a:pPr>
            <a:r>
              <a:rPr lang="en" sz="1600" dirty="0">
                <a:latin typeface="Montserrat"/>
                <a:ea typeface="Montserrat"/>
                <a:cs typeface="Montserrat"/>
                <a:sym typeface="Montserrat"/>
              </a:rPr>
              <a:t>Research biofuels using a range of sources.  Look for specific examples in different parts of the world.</a:t>
            </a:r>
            <a:endParaRPr sz="1600" dirty="0">
              <a:latin typeface="Montserrat"/>
              <a:ea typeface="Montserrat"/>
              <a:cs typeface="Montserrat"/>
              <a:sym typeface="Montserrat"/>
            </a:endParaRPr>
          </a:p>
          <a:p>
            <a:pPr marL="196850" lvl="0" indent="-196850" algn="l" rtl="0">
              <a:spcBef>
                <a:spcPts val="0"/>
              </a:spcBef>
              <a:spcAft>
                <a:spcPts val="1200"/>
              </a:spcAft>
              <a:buFont typeface="Arial" panose="020B0604020202020204" pitchFamily="34" charset="0"/>
              <a:buChar char="•"/>
            </a:pPr>
            <a:r>
              <a:rPr lang="en" sz="1600" dirty="0">
                <a:latin typeface="Montserrat"/>
                <a:ea typeface="Montserrat"/>
                <a:cs typeface="Montserrat"/>
                <a:sym typeface="Montserrat"/>
              </a:rPr>
              <a:t>Create an actor network map to show how different parts of the biofuels industry are connected.</a:t>
            </a:r>
            <a:endParaRPr sz="1600" dirty="0">
              <a:latin typeface="Montserrat"/>
              <a:ea typeface="Montserrat"/>
              <a:cs typeface="Montserrat"/>
              <a:sym typeface="Montserrat"/>
            </a:endParaRPr>
          </a:p>
          <a:p>
            <a:pPr lvl="0" algn="l" rtl="0">
              <a:spcBef>
                <a:spcPts val="0"/>
              </a:spcBef>
              <a:spcAft>
                <a:spcPts val="1200"/>
              </a:spcAft>
            </a:pPr>
            <a:r>
              <a:rPr lang="en" sz="1600" dirty="0">
                <a:latin typeface="Montserrat"/>
                <a:ea typeface="Montserrat"/>
                <a:cs typeface="Montserrat"/>
                <a:sym typeface="Montserrat"/>
              </a:rPr>
              <a:t>You can include human and non-human (e.g. other technologies) elements.</a:t>
            </a:r>
            <a:endParaRPr sz="1600" dirty="0">
              <a:latin typeface="Montserrat"/>
              <a:ea typeface="Montserrat"/>
              <a:cs typeface="Montserrat"/>
              <a:sym typeface="Montserrat"/>
            </a:endParaRPr>
          </a:p>
          <a:p>
            <a:pPr lvl="0" algn="l" rtl="0">
              <a:spcBef>
                <a:spcPts val="0"/>
              </a:spcBef>
              <a:spcAft>
                <a:spcPts val="1200"/>
              </a:spcAft>
            </a:pPr>
            <a:r>
              <a:rPr lang="en" sz="1600" dirty="0">
                <a:latin typeface="Montserrat"/>
                <a:ea typeface="Montserrat"/>
                <a:cs typeface="Montserrat"/>
                <a:sym typeface="Montserrat"/>
              </a:rPr>
              <a:t>You can add notes on lines to explain connections.</a:t>
            </a:r>
            <a:endParaRPr sz="1600" dirty="0">
              <a:latin typeface="Montserrat"/>
              <a:ea typeface="Montserrat"/>
              <a:cs typeface="Montserrat"/>
              <a:sym typeface="Montserrat"/>
            </a:endParaRPr>
          </a:p>
        </p:txBody>
      </p:sp>
      <p:sp>
        <p:nvSpPr>
          <p:cNvPr id="10" name="Google Shape;181;p23">
            <a:extLst>
              <a:ext uri="{FF2B5EF4-FFF2-40B4-BE49-F238E27FC236}">
                <a16:creationId xmlns:a16="http://schemas.microsoft.com/office/drawing/2014/main" id="{882CD13F-CBCD-4E30-83B3-CF6FD66DFC15}"/>
              </a:ext>
            </a:extLst>
          </p:cNvPr>
          <p:cNvSpPr txBox="1">
            <a:spLocks/>
          </p:cNvSpPr>
          <p:nvPr/>
        </p:nvSpPr>
        <p:spPr>
          <a:xfrm>
            <a:off x="691200" y="152400"/>
            <a:ext cx="7761600" cy="969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000" b="1" dirty="0">
                <a:solidFill>
                  <a:srgbClr val="454F5B"/>
                </a:solidFill>
                <a:latin typeface="Montserrat" panose="020B0604020202020204" charset="0"/>
              </a:rPr>
              <a:t>Group task</a:t>
            </a:r>
          </a:p>
        </p:txBody>
      </p:sp>
      <p:sp>
        <p:nvSpPr>
          <p:cNvPr id="11" name="Google Shape;175;p22">
            <a:extLst>
              <a:ext uri="{FF2B5EF4-FFF2-40B4-BE49-F238E27FC236}">
                <a16:creationId xmlns:a16="http://schemas.microsoft.com/office/drawing/2014/main" id="{F35D22F1-BC09-4677-9157-B37F85F6DE04}"/>
              </a:ext>
            </a:extLst>
          </p:cNvPr>
          <p:cNvSpPr/>
          <p:nvPr/>
        </p:nvSpPr>
        <p:spPr>
          <a:xfrm>
            <a:off x="813273" y="1132098"/>
            <a:ext cx="1533600" cy="10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54F5B"/>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p:nvPr/>
        </p:nvSpPr>
        <p:spPr>
          <a:xfrm>
            <a:off x="0" y="0"/>
            <a:ext cx="9144000" cy="196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txBox="1">
            <a:spLocks noGrp="1"/>
          </p:cNvSpPr>
          <p:nvPr>
            <p:ph type="ctrTitle" idx="4294967295"/>
          </p:nvPr>
        </p:nvSpPr>
        <p:spPr>
          <a:xfrm>
            <a:off x="582500" y="1390250"/>
            <a:ext cx="6939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0">
                <a:solidFill>
                  <a:schemeClr val="accent1"/>
                </a:solidFill>
              </a:rPr>
              <a:t>Biofuels</a:t>
            </a:r>
            <a:endParaRPr sz="12000">
              <a:solidFill>
                <a:schemeClr val="accent1"/>
              </a:solidFill>
            </a:endParaRPr>
          </a:p>
        </p:txBody>
      </p:sp>
      <p:sp>
        <p:nvSpPr>
          <p:cNvPr id="209" name="Google Shape;209;p26"/>
          <p:cNvSpPr txBox="1">
            <a:spLocks noGrp="1"/>
          </p:cNvSpPr>
          <p:nvPr>
            <p:ph type="subTitle" idx="4294967295"/>
          </p:nvPr>
        </p:nvSpPr>
        <p:spPr>
          <a:xfrm>
            <a:off x="701974" y="2188406"/>
            <a:ext cx="5391000" cy="62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4000" b="1"/>
              <a:t>Explain</a:t>
            </a:r>
            <a:endParaRPr sz="4000" b="1"/>
          </a:p>
        </p:txBody>
      </p:sp>
      <p:sp>
        <p:nvSpPr>
          <p:cNvPr id="210" name="Google Shape;210;p26"/>
          <p:cNvSpPr txBox="1">
            <a:spLocks noGrp="1"/>
          </p:cNvSpPr>
          <p:nvPr>
            <p:ph type="body" idx="4294967295"/>
          </p:nvPr>
        </p:nvSpPr>
        <p:spPr>
          <a:xfrm>
            <a:off x="701975" y="3448988"/>
            <a:ext cx="6665100" cy="141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In this phase you will share what you have learnt in the explore phase. </a:t>
            </a:r>
            <a:endParaRPr sz="2000"/>
          </a:p>
        </p:txBody>
      </p:sp>
      <p:sp>
        <p:nvSpPr>
          <p:cNvPr id="211" name="Google Shape;211;p26"/>
          <p:cNvSpPr/>
          <p:nvPr/>
        </p:nvSpPr>
        <p:spPr>
          <a:xfrm>
            <a:off x="813273" y="3075198"/>
            <a:ext cx="1533600" cy="10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54F5B"/>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6"/>
        <p:cNvGrpSpPr/>
        <p:nvPr/>
      </p:nvGrpSpPr>
      <p:grpSpPr>
        <a:xfrm>
          <a:off x="0" y="0"/>
          <a:ext cx="0" cy="0"/>
          <a:chOff x="0" y="0"/>
          <a:chExt cx="0" cy="0"/>
        </a:xfrm>
      </p:grpSpPr>
      <p:sp>
        <p:nvSpPr>
          <p:cNvPr id="217" name="Google Shape;217;p27"/>
          <p:cNvSpPr/>
          <p:nvPr/>
        </p:nvSpPr>
        <p:spPr>
          <a:xfrm>
            <a:off x="1238626" y="1251124"/>
            <a:ext cx="7523797" cy="3584171"/>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900" b="1">
                <a:highlight>
                  <a:schemeClr val="accent2"/>
                </a:highlight>
                <a:latin typeface="Montserrat"/>
                <a:ea typeface="Montserrat"/>
                <a:cs typeface="Montserrat"/>
                <a:sym typeface="Montserrat"/>
              </a:rPr>
              <a:t>Presentation of actor network map</a:t>
            </a:r>
            <a:endParaRPr/>
          </a:p>
        </p:txBody>
      </p:sp>
      <p:sp>
        <p:nvSpPr>
          <p:cNvPr id="218" name="Google Shape;218;p2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FFFFF"/>
                </a:solidFill>
              </a:rPr>
              <a:t>Case 1: First generation biofuels </a:t>
            </a:r>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3"/>
        <p:cNvGrpSpPr/>
        <p:nvPr/>
      </p:nvGrpSpPr>
      <p:grpSpPr>
        <a:xfrm>
          <a:off x="0" y="0"/>
          <a:ext cx="0" cy="0"/>
          <a:chOff x="0" y="0"/>
          <a:chExt cx="0" cy="0"/>
        </a:xfrm>
      </p:grpSpPr>
      <p:sp>
        <p:nvSpPr>
          <p:cNvPr id="224" name="Google Shape;224;p28"/>
          <p:cNvSpPr/>
          <p:nvPr/>
        </p:nvSpPr>
        <p:spPr>
          <a:xfrm>
            <a:off x="1238626" y="1251124"/>
            <a:ext cx="7523797" cy="3584171"/>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8"/>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FFFFF"/>
                </a:solidFill>
              </a:rPr>
              <a:t>Case 2: Second generation biofuels </a:t>
            </a:r>
            <a:endParaRPr>
              <a:solidFill>
                <a:srgbClr val="FFFFFF"/>
              </a:solidFill>
            </a:endParaRPr>
          </a:p>
        </p:txBody>
      </p:sp>
      <p:sp>
        <p:nvSpPr>
          <p:cNvPr id="227" name="Google Shape;227;p28"/>
          <p:cNvSpPr/>
          <p:nvPr/>
        </p:nvSpPr>
        <p:spPr>
          <a:xfrm>
            <a:off x="1238626" y="1251124"/>
            <a:ext cx="7523797" cy="3584171"/>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900" b="1">
                <a:highlight>
                  <a:schemeClr val="accent2"/>
                </a:highlight>
                <a:latin typeface="Montserrat"/>
                <a:ea typeface="Montserrat"/>
                <a:cs typeface="Montserrat"/>
                <a:sym typeface="Montserrat"/>
              </a:rPr>
              <a:t>Presentation of actor network map</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1"/>
        <p:cNvGrpSpPr/>
        <p:nvPr/>
      </p:nvGrpSpPr>
      <p:grpSpPr>
        <a:xfrm>
          <a:off x="0" y="0"/>
          <a:ext cx="0" cy="0"/>
          <a:chOff x="0" y="0"/>
          <a:chExt cx="0" cy="0"/>
        </a:xfrm>
      </p:grpSpPr>
      <p:sp>
        <p:nvSpPr>
          <p:cNvPr id="232" name="Google Shape;232;p29"/>
          <p:cNvSpPr/>
          <p:nvPr/>
        </p:nvSpPr>
        <p:spPr>
          <a:xfrm>
            <a:off x="1238626" y="1251124"/>
            <a:ext cx="7523797" cy="3584171"/>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FFFFF"/>
                </a:solidFill>
              </a:rPr>
              <a:t>Case 3: Third generation biofuels </a:t>
            </a:r>
            <a:endParaRPr>
              <a:solidFill>
                <a:srgbClr val="FFFFFF"/>
              </a:solidFill>
            </a:endParaRPr>
          </a:p>
        </p:txBody>
      </p:sp>
      <p:sp>
        <p:nvSpPr>
          <p:cNvPr id="235" name="Google Shape;235;p29"/>
          <p:cNvSpPr/>
          <p:nvPr/>
        </p:nvSpPr>
        <p:spPr>
          <a:xfrm>
            <a:off x="1238626" y="1251124"/>
            <a:ext cx="7523797" cy="3584171"/>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900" b="1">
                <a:highlight>
                  <a:schemeClr val="accent2"/>
                </a:highlight>
                <a:latin typeface="Montserrat"/>
                <a:ea typeface="Montserrat"/>
                <a:cs typeface="Montserrat"/>
                <a:sym typeface="Montserrat"/>
              </a:rPr>
              <a:t>Presentation of actor network map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0"/>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SWOT analysis of biofuel production</a:t>
            </a:r>
            <a:endParaRPr/>
          </a:p>
        </p:txBody>
      </p:sp>
      <p:sp>
        <p:nvSpPr>
          <p:cNvPr id="242" name="Google Shape;242;p30"/>
          <p:cNvSpPr/>
          <p:nvPr/>
        </p:nvSpPr>
        <p:spPr>
          <a:xfrm>
            <a:off x="812825" y="1510925"/>
            <a:ext cx="3835200" cy="1444800"/>
          </a:xfrm>
          <a:prstGeom prst="rect">
            <a:avLst/>
          </a:prstGeom>
          <a:solidFill>
            <a:schemeClr val="lt2"/>
          </a:solidFill>
          <a:ln>
            <a:noFill/>
          </a:ln>
        </p:spPr>
        <p:txBody>
          <a:bodyPr spcFirstLastPara="1" wrap="square" lIns="91425" tIns="91425" rIns="1371600" bIns="91425" anchor="t" anchorCtr="0">
            <a:noAutofit/>
          </a:bodyPr>
          <a:lstStyle/>
          <a:p>
            <a:pPr marL="0" lvl="0" indent="0" algn="l" rtl="0">
              <a:spcBef>
                <a:spcPts val="0"/>
              </a:spcBef>
              <a:spcAft>
                <a:spcPts val="0"/>
              </a:spcAft>
              <a:buNone/>
            </a:pPr>
            <a:r>
              <a:rPr lang="en" b="1">
                <a:solidFill>
                  <a:schemeClr val="dk1"/>
                </a:solidFill>
                <a:latin typeface="Montserrat"/>
                <a:ea typeface="Montserrat"/>
                <a:cs typeface="Montserrat"/>
                <a:sym typeface="Montserrat"/>
              </a:rPr>
              <a:t>STRENGTHS</a:t>
            </a:r>
            <a:endParaRPr b="1">
              <a:solidFill>
                <a:schemeClr val="dk1"/>
              </a:solidFill>
              <a:latin typeface="Montserrat"/>
              <a:ea typeface="Montserrat"/>
              <a:cs typeface="Montserrat"/>
              <a:sym typeface="Montserrat"/>
            </a:endParaRPr>
          </a:p>
          <a:p>
            <a:pPr marL="0" lvl="0" indent="0" algn="l" rtl="0">
              <a:spcBef>
                <a:spcPts val="600"/>
              </a:spcBef>
              <a:spcAft>
                <a:spcPts val="600"/>
              </a:spcAft>
              <a:buNone/>
            </a:pPr>
            <a:endParaRPr>
              <a:solidFill>
                <a:schemeClr val="dk1"/>
              </a:solidFill>
              <a:latin typeface="Montserrat"/>
              <a:ea typeface="Montserrat"/>
              <a:cs typeface="Montserrat"/>
              <a:sym typeface="Montserrat"/>
            </a:endParaRPr>
          </a:p>
        </p:txBody>
      </p:sp>
      <p:sp>
        <p:nvSpPr>
          <p:cNvPr id="243" name="Google Shape;243;p30"/>
          <p:cNvSpPr/>
          <p:nvPr/>
        </p:nvSpPr>
        <p:spPr>
          <a:xfrm>
            <a:off x="4806547" y="1510925"/>
            <a:ext cx="3835200" cy="1444800"/>
          </a:xfrm>
          <a:prstGeom prst="rect">
            <a:avLst/>
          </a:prstGeom>
          <a:solidFill>
            <a:schemeClr val="lt2"/>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WEAKNESSES</a:t>
            </a:r>
            <a:endParaRPr b="1">
              <a:solidFill>
                <a:schemeClr val="dk1"/>
              </a:solidFill>
              <a:latin typeface="Montserrat"/>
              <a:ea typeface="Montserrat"/>
              <a:cs typeface="Montserrat"/>
              <a:sym typeface="Montserrat"/>
            </a:endParaRPr>
          </a:p>
          <a:p>
            <a:pPr marL="0" lvl="0" indent="0" algn="r" rtl="0">
              <a:spcBef>
                <a:spcPts val="600"/>
              </a:spcBef>
              <a:spcAft>
                <a:spcPts val="600"/>
              </a:spcAft>
              <a:buNone/>
            </a:pPr>
            <a:endParaRPr>
              <a:solidFill>
                <a:schemeClr val="dk1"/>
              </a:solidFill>
              <a:latin typeface="Montserrat"/>
              <a:ea typeface="Montserrat"/>
              <a:cs typeface="Montserrat"/>
              <a:sym typeface="Montserrat"/>
            </a:endParaRPr>
          </a:p>
        </p:txBody>
      </p:sp>
      <p:sp>
        <p:nvSpPr>
          <p:cNvPr id="244" name="Google Shape;244;p30"/>
          <p:cNvSpPr/>
          <p:nvPr/>
        </p:nvSpPr>
        <p:spPr>
          <a:xfrm>
            <a:off x="812825" y="3114226"/>
            <a:ext cx="3835200" cy="1444800"/>
          </a:xfrm>
          <a:prstGeom prst="rect">
            <a:avLst/>
          </a:prstGeom>
          <a:solidFill>
            <a:schemeClr val="lt2"/>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a:solidFill>
                <a:schemeClr val="dk1"/>
              </a:solidFill>
              <a:latin typeface="Montserrat"/>
              <a:ea typeface="Montserrat"/>
              <a:cs typeface="Montserrat"/>
              <a:sym typeface="Montserrat"/>
            </a:endParaRPr>
          </a:p>
          <a:p>
            <a:pPr marL="0" lvl="0" indent="0" algn="l" rtl="0">
              <a:spcBef>
                <a:spcPts val="600"/>
              </a:spcBef>
              <a:spcAft>
                <a:spcPts val="600"/>
              </a:spcAft>
              <a:buClr>
                <a:schemeClr val="dk1"/>
              </a:buClr>
              <a:buSzPts val="1100"/>
              <a:buFont typeface="Arial"/>
              <a:buNone/>
            </a:pPr>
            <a:r>
              <a:rPr lang="en" b="1">
                <a:solidFill>
                  <a:schemeClr val="dk1"/>
                </a:solidFill>
                <a:latin typeface="Montserrat"/>
                <a:ea typeface="Montserrat"/>
                <a:cs typeface="Montserrat"/>
                <a:sym typeface="Montserrat"/>
              </a:rPr>
              <a:t>OPPORTUNITIES</a:t>
            </a:r>
            <a:endParaRPr>
              <a:solidFill>
                <a:schemeClr val="dk1"/>
              </a:solidFill>
              <a:latin typeface="Montserrat"/>
              <a:ea typeface="Montserrat"/>
              <a:cs typeface="Montserrat"/>
              <a:sym typeface="Montserrat"/>
            </a:endParaRPr>
          </a:p>
        </p:txBody>
      </p:sp>
      <p:sp>
        <p:nvSpPr>
          <p:cNvPr id="245" name="Google Shape;245;p30"/>
          <p:cNvSpPr/>
          <p:nvPr/>
        </p:nvSpPr>
        <p:spPr>
          <a:xfrm>
            <a:off x="4806547" y="3114226"/>
            <a:ext cx="3835200" cy="1444800"/>
          </a:xfrm>
          <a:prstGeom prst="rect">
            <a:avLst/>
          </a:prstGeom>
          <a:solidFill>
            <a:schemeClr val="lt2"/>
          </a:solidFill>
          <a:ln>
            <a:noFill/>
          </a:ln>
        </p:spPr>
        <p:txBody>
          <a:bodyPr spcFirstLastPara="1" wrap="square" lIns="1371600" tIns="91425" rIns="91425" bIns="91425" anchor="b" anchorCtr="0">
            <a:noAutofit/>
          </a:bodyPr>
          <a:lstStyle/>
          <a:p>
            <a:pPr marL="0" lvl="0" indent="0" algn="r" rtl="0">
              <a:spcBef>
                <a:spcPts val="0"/>
              </a:spcBef>
              <a:spcAft>
                <a:spcPts val="600"/>
              </a:spcAft>
              <a:buNone/>
            </a:pPr>
            <a:r>
              <a:rPr lang="en" b="1">
                <a:solidFill>
                  <a:schemeClr val="dk1"/>
                </a:solidFill>
                <a:latin typeface="Montserrat"/>
                <a:ea typeface="Montserrat"/>
                <a:cs typeface="Montserrat"/>
                <a:sym typeface="Montserrat"/>
              </a:rPr>
              <a:t>THREATS</a:t>
            </a:r>
            <a:endParaRPr>
              <a:solidFill>
                <a:schemeClr val="dk1"/>
              </a:solidFill>
              <a:latin typeface="Montserrat"/>
              <a:ea typeface="Montserrat"/>
              <a:cs typeface="Montserrat"/>
              <a:sym typeface="Montserrat"/>
            </a:endParaRPr>
          </a:p>
        </p:txBody>
      </p:sp>
      <p:sp>
        <p:nvSpPr>
          <p:cNvPr id="246" name="Google Shape;246;p30"/>
          <p:cNvSpPr/>
          <p:nvPr/>
        </p:nvSpPr>
        <p:spPr>
          <a:xfrm>
            <a:off x="3547015" y="1852819"/>
            <a:ext cx="2203800" cy="22038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0"/>
          <p:cNvSpPr/>
          <p:nvPr/>
        </p:nvSpPr>
        <p:spPr>
          <a:xfrm rot="5400000">
            <a:off x="3705872" y="1852819"/>
            <a:ext cx="2203800" cy="22038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
          <p:cNvSpPr/>
          <p:nvPr/>
        </p:nvSpPr>
        <p:spPr>
          <a:xfrm rot="10800000">
            <a:off x="3705872" y="2012912"/>
            <a:ext cx="2203800" cy="22038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0"/>
          <p:cNvSpPr/>
          <p:nvPr/>
        </p:nvSpPr>
        <p:spPr>
          <a:xfrm rot="-5400000">
            <a:off x="3547015" y="2012912"/>
            <a:ext cx="2203800" cy="22038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p:nvPr/>
        </p:nvSpPr>
        <p:spPr>
          <a:xfrm>
            <a:off x="4054379" y="2312509"/>
            <a:ext cx="327727" cy="407679"/>
          </a:xfrm>
          <a:prstGeom prst="rect">
            <a:avLst/>
          </a:prstGeom>
        </p:spPr>
        <p:txBody>
          <a:bodyPr>
            <a:prstTxWarp prst="textPlain">
              <a:avLst/>
            </a:prstTxWarp>
          </a:bodyPr>
          <a:lstStyle/>
          <a:p>
            <a:pPr lvl="0" algn="ctr"/>
            <a:r>
              <a:rPr b="1" i="0">
                <a:ln>
                  <a:noFill/>
                </a:ln>
                <a:solidFill>
                  <a:schemeClr val="lt1"/>
                </a:solidFill>
                <a:latin typeface="Montserrat"/>
              </a:rPr>
              <a:t>S</a:t>
            </a:r>
          </a:p>
        </p:txBody>
      </p:sp>
      <p:sp>
        <p:nvSpPr>
          <p:cNvPr id="251" name="Google Shape;251;p30"/>
          <p:cNvSpPr/>
          <p:nvPr/>
        </p:nvSpPr>
        <p:spPr>
          <a:xfrm>
            <a:off x="4980367" y="2319547"/>
            <a:ext cx="630114" cy="394165"/>
          </a:xfrm>
          <a:prstGeom prst="rect">
            <a:avLst/>
          </a:prstGeom>
        </p:spPr>
        <p:txBody>
          <a:bodyPr>
            <a:prstTxWarp prst="textPlain">
              <a:avLst/>
            </a:prstTxWarp>
          </a:bodyPr>
          <a:lstStyle/>
          <a:p>
            <a:pPr lvl="0" algn="ctr"/>
            <a:r>
              <a:rPr b="1" i="0">
                <a:ln>
                  <a:noFill/>
                </a:ln>
                <a:solidFill>
                  <a:schemeClr val="lt1"/>
                </a:solidFill>
                <a:latin typeface="Montserrat"/>
              </a:rPr>
              <a:t>W</a:t>
            </a:r>
          </a:p>
        </p:txBody>
      </p:sp>
      <p:sp>
        <p:nvSpPr>
          <p:cNvPr id="252" name="Google Shape;252;p30"/>
          <p:cNvSpPr/>
          <p:nvPr/>
        </p:nvSpPr>
        <p:spPr>
          <a:xfrm>
            <a:off x="4022845" y="3321240"/>
            <a:ext cx="431338" cy="407679"/>
          </a:xfrm>
          <a:prstGeom prst="rect">
            <a:avLst/>
          </a:prstGeom>
        </p:spPr>
        <p:txBody>
          <a:bodyPr>
            <a:prstTxWarp prst="textPlain">
              <a:avLst/>
            </a:prstTxWarp>
          </a:bodyPr>
          <a:lstStyle/>
          <a:p>
            <a:pPr lvl="0" algn="ctr"/>
            <a:r>
              <a:rPr b="1" i="0">
                <a:ln>
                  <a:noFill/>
                </a:ln>
                <a:solidFill>
                  <a:schemeClr val="lt1"/>
                </a:solidFill>
                <a:latin typeface="Montserrat"/>
              </a:rPr>
              <a:t>O</a:t>
            </a:r>
          </a:p>
        </p:txBody>
      </p:sp>
      <p:sp>
        <p:nvSpPr>
          <p:cNvPr id="253" name="Google Shape;253;p30"/>
          <p:cNvSpPr/>
          <p:nvPr/>
        </p:nvSpPr>
        <p:spPr>
          <a:xfrm>
            <a:off x="5084542" y="3328278"/>
            <a:ext cx="343494" cy="394165"/>
          </a:xfrm>
          <a:prstGeom prst="rect">
            <a:avLst/>
          </a:prstGeom>
        </p:spPr>
        <p:txBody>
          <a:bodyPr>
            <a:prstTxWarp prst="textPlain">
              <a:avLst/>
            </a:prstTxWarp>
          </a:bodyPr>
          <a:lstStyle/>
          <a:p>
            <a:pPr lvl="0" algn="ctr"/>
            <a:r>
              <a:rPr b="1" i="0">
                <a:ln>
                  <a:noFill/>
                </a:ln>
                <a:solidFill>
                  <a:schemeClr val="lt1"/>
                </a:solidFill>
                <a:latin typeface="Montserrat"/>
              </a:rPr>
              <a:t>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p:nvPr/>
        </p:nvSpPr>
        <p:spPr>
          <a:xfrm>
            <a:off x="0" y="0"/>
            <a:ext cx="9144000" cy="196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txBox="1">
            <a:spLocks noGrp="1"/>
          </p:cNvSpPr>
          <p:nvPr>
            <p:ph type="ctrTitle" idx="4294967295"/>
          </p:nvPr>
        </p:nvSpPr>
        <p:spPr>
          <a:xfrm>
            <a:off x="582500" y="1390250"/>
            <a:ext cx="6939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0">
                <a:solidFill>
                  <a:schemeClr val="accent1"/>
                </a:solidFill>
              </a:rPr>
              <a:t>Biofuels</a:t>
            </a:r>
            <a:endParaRPr sz="12000">
              <a:solidFill>
                <a:schemeClr val="accent1"/>
              </a:solidFill>
            </a:endParaRPr>
          </a:p>
        </p:txBody>
      </p:sp>
      <p:sp>
        <p:nvSpPr>
          <p:cNvPr id="70" name="Google Shape;70;p12"/>
          <p:cNvSpPr txBox="1">
            <a:spLocks noGrp="1"/>
          </p:cNvSpPr>
          <p:nvPr>
            <p:ph type="subTitle" idx="4294967295"/>
          </p:nvPr>
        </p:nvSpPr>
        <p:spPr>
          <a:xfrm>
            <a:off x="701974" y="2188406"/>
            <a:ext cx="5391000" cy="62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4000" b="1"/>
              <a:t>Engage</a:t>
            </a:r>
            <a:endParaRPr sz="4000" b="1"/>
          </a:p>
        </p:txBody>
      </p:sp>
      <p:sp>
        <p:nvSpPr>
          <p:cNvPr id="71" name="Google Shape;71;p12"/>
          <p:cNvSpPr txBox="1">
            <a:spLocks noGrp="1"/>
          </p:cNvSpPr>
          <p:nvPr>
            <p:ph type="body" idx="4294967295"/>
          </p:nvPr>
        </p:nvSpPr>
        <p:spPr>
          <a:xfrm>
            <a:off x="701975" y="3448988"/>
            <a:ext cx="6665100" cy="141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In this phase you will reflect on what you know and what your interests are in relation to biofuels.</a:t>
            </a:r>
            <a:endParaRPr sz="2000"/>
          </a:p>
        </p:txBody>
      </p:sp>
      <p:sp>
        <p:nvSpPr>
          <p:cNvPr id="72" name="Google Shape;72;p12"/>
          <p:cNvSpPr/>
          <p:nvPr/>
        </p:nvSpPr>
        <p:spPr>
          <a:xfrm>
            <a:off x="813273" y="3075198"/>
            <a:ext cx="1533600" cy="10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54F5B"/>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p:nvPr/>
        </p:nvSpPr>
        <p:spPr>
          <a:xfrm>
            <a:off x="0" y="0"/>
            <a:ext cx="9144000" cy="196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txBox="1">
            <a:spLocks noGrp="1"/>
          </p:cNvSpPr>
          <p:nvPr>
            <p:ph type="ctrTitle" idx="4294967295"/>
          </p:nvPr>
        </p:nvSpPr>
        <p:spPr>
          <a:xfrm>
            <a:off x="582500" y="1390250"/>
            <a:ext cx="6939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0">
                <a:solidFill>
                  <a:schemeClr val="accent1"/>
                </a:solidFill>
              </a:rPr>
              <a:t>Biofuels</a:t>
            </a:r>
            <a:endParaRPr sz="12000">
              <a:solidFill>
                <a:schemeClr val="accent1"/>
              </a:solidFill>
            </a:endParaRPr>
          </a:p>
        </p:txBody>
      </p:sp>
      <p:sp>
        <p:nvSpPr>
          <p:cNvPr id="260" name="Google Shape;260;p31"/>
          <p:cNvSpPr txBox="1">
            <a:spLocks noGrp="1"/>
          </p:cNvSpPr>
          <p:nvPr>
            <p:ph type="subTitle" idx="4294967295"/>
          </p:nvPr>
        </p:nvSpPr>
        <p:spPr>
          <a:xfrm>
            <a:off x="701974" y="2188406"/>
            <a:ext cx="5391000" cy="62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4000" b="1"/>
              <a:t>Elaborate</a:t>
            </a:r>
            <a:endParaRPr sz="4000" b="1"/>
          </a:p>
        </p:txBody>
      </p:sp>
      <p:sp>
        <p:nvSpPr>
          <p:cNvPr id="261" name="Google Shape;261;p31"/>
          <p:cNvSpPr txBox="1">
            <a:spLocks noGrp="1"/>
          </p:cNvSpPr>
          <p:nvPr>
            <p:ph type="body" idx="4294967295"/>
          </p:nvPr>
        </p:nvSpPr>
        <p:spPr>
          <a:xfrm>
            <a:off x="701975" y="3448988"/>
            <a:ext cx="6665100" cy="141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In this phase you will apply what you have learnt to produce a policy brief for a government funder.</a:t>
            </a:r>
            <a:endParaRPr sz="2000"/>
          </a:p>
        </p:txBody>
      </p:sp>
      <p:sp>
        <p:nvSpPr>
          <p:cNvPr id="262" name="Google Shape;262;p31"/>
          <p:cNvSpPr/>
          <p:nvPr/>
        </p:nvSpPr>
        <p:spPr>
          <a:xfrm>
            <a:off x="813273" y="3075198"/>
            <a:ext cx="1533600" cy="10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54F5B"/>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2"/>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a policy brief?</a:t>
            </a:r>
            <a:endParaRPr/>
          </a:p>
        </p:txBody>
      </p:sp>
      <p:sp>
        <p:nvSpPr>
          <p:cNvPr id="269" name="Google Shape;269;p32"/>
          <p:cNvSpPr txBox="1">
            <a:spLocks noGrp="1"/>
          </p:cNvSpPr>
          <p:nvPr>
            <p:ph type="body" idx="1"/>
          </p:nvPr>
        </p:nvSpPr>
        <p:spPr>
          <a:xfrm>
            <a:off x="691200" y="1511100"/>
            <a:ext cx="7761600" cy="2868900"/>
          </a:xfrm>
          <a:prstGeom prst="rect">
            <a:avLst/>
          </a:prstGeom>
        </p:spPr>
        <p:txBody>
          <a:bodyPr spcFirstLastPara="1" wrap="square" lIns="91425" tIns="91425" rIns="91425" bIns="91425" anchor="t" anchorCtr="0">
            <a:noAutofit/>
          </a:bodyPr>
          <a:lstStyle/>
          <a:p>
            <a:pPr marL="0" lvl="0" indent="0" algn="l" rtl="0">
              <a:spcBef>
                <a:spcPts val="600"/>
              </a:spcBef>
              <a:spcAft>
                <a:spcPts val="1200"/>
              </a:spcAft>
              <a:buNone/>
            </a:pPr>
            <a:r>
              <a:rPr lang="en" sz="2200" dirty="0">
                <a:solidFill>
                  <a:srgbClr val="454F5B"/>
                </a:solidFill>
              </a:rPr>
              <a:t>What is a policy brief?</a:t>
            </a:r>
            <a:endParaRPr sz="2200" dirty="0">
              <a:solidFill>
                <a:srgbClr val="454F5B"/>
              </a:solidFill>
            </a:endParaRPr>
          </a:p>
          <a:p>
            <a:pPr marL="457200" lvl="0" indent="-381000" algn="l" rtl="0">
              <a:lnSpc>
                <a:spcPct val="115000"/>
              </a:lnSpc>
              <a:spcBef>
                <a:spcPts val="600"/>
              </a:spcBef>
              <a:spcAft>
                <a:spcPts val="1200"/>
              </a:spcAft>
              <a:buSzPts val="2400"/>
              <a:buChar char="▣"/>
            </a:pPr>
            <a:r>
              <a:rPr lang="en" sz="2200" dirty="0">
                <a:solidFill>
                  <a:srgbClr val="454F5B"/>
                </a:solidFill>
              </a:rPr>
              <a:t>Who is it for?</a:t>
            </a:r>
          </a:p>
          <a:p>
            <a:pPr marL="457200" lvl="0" indent="-381000" algn="l" rtl="0">
              <a:lnSpc>
                <a:spcPct val="115000"/>
              </a:lnSpc>
              <a:spcBef>
                <a:spcPts val="600"/>
              </a:spcBef>
              <a:spcAft>
                <a:spcPts val="1200"/>
              </a:spcAft>
              <a:buSzPts val="2400"/>
              <a:buChar char="▣"/>
            </a:pPr>
            <a:r>
              <a:rPr lang="en" sz="2200" dirty="0">
                <a:solidFill>
                  <a:srgbClr val="454F5B"/>
                </a:solidFill>
              </a:rPr>
              <a:t>How is it written?</a:t>
            </a:r>
            <a:endParaRPr sz="2200" dirty="0">
              <a:solidFill>
                <a:srgbClr val="454F5B"/>
              </a:solidFill>
            </a:endParaRPr>
          </a:p>
          <a:p>
            <a:pPr marL="457200" lvl="0" indent="-381000" algn="l" rtl="0">
              <a:lnSpc>
                <a:spcPct val="115000"/>
              </a:lnSpc>
              <a:spcBef>
                <a:spcPts val="0"/>
              </a:spcBef>
              <a:spcAft>
                <a:spcPts val="1200"/>
              </a:spcAft>
              <a:buSzPts val="2400"/>
              <a:buChar char="▣"/>
            </a:pPr>
            <a:r>
              <a:rPr lang="en" sz="2200" dirty="0">
                <a:solidFill>
                  <a:srgbClr val="454F5B"/>
                </a:solidFill>
              </a:rPr>
              <a:t>What are the key features?</a:t>
            </a:r>
            <a:endParaRPr sz="2200" dirty="0">
              <a:solidFill>
                <a:srgbClr val="454F5B"/>
              </a:solidFill>
            </a:endParaRPr>
          </a:p>
        </p:txBody>
      </p:sp>
      <p:pic>
        <p:nvPicPr>
          <p:cNvPr id="271" name="Google Shape;271;p32"/>
          <p:cNvPicPr preferRelativeResize="0"/>
          <p:nvPr/>
        </p:nvPicPr>
        <p:blipFill rotWithShape="1">
          <a:blip r:embed="rId3">
            <a:alphaModFix/>
          </a:blip>
          <a:srcRect l="13642" r="8769" b="287"/>
          <a:stretch/>
        </p:blipFill>
        <p:spPr>
          <a:xfrm>
            <a:off x="5234775" y="1307900"/>
            <a:ext cx="3322000" cy="2733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Your policy brief</a:t>
            </a:r>
            <a:endParaRPr/>
          </a:p>
        </p:txBody>
      </p:sp>
      <p:sp>
        <p:nvSpPr>
          <p:cNvPr id="277" name="Google Shape;277;p33"/>
          <p:cNvSpPr txBox="1">
            <a:spLocks noGrp="1"/>
          </p:cNvSpPr>
          <p:nvPr>
            <p:ph type="body" idx="1"/>
          </p:nvPr>
        </p:nvSpPr>
        <p:spPr>
          <a:xfrm>
            <a:off x="767388" y="3360799"/>
            <a:ext cx="2520000" cy="1312801"/>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Audience</a:t>
            </a:r>
            <a:endParaRPr b="1" dirty="0"/>
          </a:p>
          <a:p>
            <a:pPr marL="0" lvl="0" indent="0" algn="l" rtl="0">
              <a:spcBef>
                <a:spcPts val="600"/>
              </a:spcBef>
              <a:spcAft>
                <a:spcPts val="0"/>
              </a:spcAft>
              <a:buNone/>
            </a:pPr>
            <a:r>
              <a:rPr lang="en" sz="1400" dirty="0"/>
              <a:t>Create your policy brief for a government funder</a:t>
            </a:r>
            <a:r>
              <a:rPr lang="en" dirty="0"/>
              <a:t>.</a:t>
            </a:r>
            <a:endParaRPr dirty="0"/>
          </a:p>
        </p:txBody>
      </p:sp>
      <p:sp>
        <p:nvSpPr>
          <p:cNvPr id="278" name="Google Shape;278;p33"/>
          <p:cNvSpPr txBox="1">
            <a:spLocks noGrp="1"/>
          </p:cNvSpPr>
          <p:nvPr>
            <p:ph type="body" idx="2"/>
          </p:nvPr>
        </p:nvSpPr>
        <p:spPr>
          <a:xfrm>
            <a:off x="3473513" y="3360800"/>
            <a:ext cx="2520000" cy="134018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Purpose</a:t>
            </a:r>
            <a:endParaRPr b="1" dirty="0"/>
          </a:p>
          <a:p>
            <a:pPr marL="0" lvl="0" indent="0" algn="l" rtl="0">
              <a:spcBef>
                <a:spcPts val="600"/>
              </a:spcBef>
              <a:spcAft>
                <a:spcPts val="0"/>
              </a:spcAft>
              <a:buNone/>
            </a:pPr>
            <a:r>
              <a:rPr lang="en" sz="1400" dirty="0"/>
              <a:t>To influence policy - what should be prioritised in relation to biofuels</a:t>
            </a:r>
            <a:endParaRPr sz="1400" dirty="0"/>
          </a:p>
        </p:txBody>
      </p:sp>
      <p:sp>
        <p:nvSpPr>
          <p:cNvPr id="279" name="Google Shape;279;p33"/>
          <p:cNvSpPr txBox="1">
            <a:spLocks noGrp="1"/>
          </p:cNvSpPr>
          <p:nvPr>
            <p:ph type="body" idx="3"/>
          </p:nvPr>
        </p:nvSpPr>
        <p:spPr>
          <a:xfrm>
            <a:off x="6179638" y="3360800"/>
            <a:ext cx="2520000" cy="134018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Message</a:t>
            </a:r>
            <a:endParaRPr b="1" dirty="0"/>
          </a:p>
          <a:p>
            <a:pPr marL="0" lvl="0" indent="0" algn="l" rtl="0">
              <a:spcBef>
                <a:spcPts val="600"/>
              </a:spcBef>
              <a:spcAft>
                <a:spcPts val="0"/>
              </a:spcAft>
              <a:buNone/>
            </a:pPr>
            <a:r>
              <a:rPr lang="en" sz="1400" dirty="0"/>
              <a:t>Consider the key message you want to communicate</a:t>
            </a:r>
            <a:endParaRPr sz="1400" dirty="0"/>
          </a:p>
          <a:p>
            <a:pPr marL="0" lvl="0" indent="0" algn="l" rtl="0">
              <a:spcBef>
                <a:spcPts val="600"/>
              </a:spcBef>
              <a:spcAft>
                <a:spcPts val="0"/>
              </a:spcAft>
              <a:buNone/>
            </a:pPr>
            <a:endParaRPr dirty="0"/>
          </a:p>
        </p:txBody>
      </p:sp>
      <p:sp>
        <p:nvSpPr>
          <p:cNvPr id="281" name="Google Shape;281;p33"/>
          <p:cNvSpPr txBox="1"/>
          <p:nvPr/>
        </p:nvSpPr>
        <p:spPr>
          <a:xfrm>
            <a:off x="691200" y="1398278"/>
            <a:ext cx="7868600" cy="2050916"/>
          </a:xfrm>
          <a:prstGeom prst="rect">
            <a:avLst/>
          </a:prstGeom>
          <a:noFill/>
          <a:ln>
            <a:noFill/>
          </a:ln>
        </p:spPr>
        <p:txBody>
          <a:bodyPr spcFirstLastPara="1" wrap="square" lIns="91425" tIns="91425" rIns="91425" bIns="91425" anchor="t" anchorCtr="0">
            <a:spAutoFit/>
          </a:bodyPr>
          <a:lstStyle/>
          <a:p>
            <a:pPr marL="0" lvl="0" indent="0" algn="l" rtl="0">
              <a:lnSpc>
                <a:spcPct val="114000"/>
              </a:lnSpc>
              <a:spcBef>
                <a:spcPts val="0"/>
              </a:spcBef>
              <a:spcAft>
                <a:spcPts val="600"/>
              </a:spcAft>
              <a:buNone/>
            </a:pPr>
            <a:r>
              <a:rPr lang="en" sz="1700" dirty="0">
                <a:latin typeface="Montserrat"/>
                <a:ea typeface="Montserrat"/>
                <a:cs typeface="Montserrat"/>
                <a:sym typeface="Montserrat"/>
              </a:rPr>
              <a:t>Using your research on biofuels, your task is to produce a policy brief to a government funder to help them decide on future funding decisions.  </a:t>
            </a:r>
          </a:p>
          <a:p>
            <a:pPr marL="0" lvl="0" indent="0" algn="l" rtl="0">
              <a:lnSpc>
                <a:spcPct val="114000"/>
              </a:lnSpc>
              <a:spcBef>
                <a:spcPts val="0"/>
              </a:spcBef>
              <a:spcAft>
                <a:spcPts val="0"/>
              </a:spcAft>
              <a:buNone/>
            </a:pPr>
            <a:r>
              <a:rPr lang="en" sz="1700" dirty="0">
                <a:latin typeface="Montserrat"/>
                <a:ea typeface="Montserrat"/>
                <a:cs typeface="Montserrat"/>
                <a:sym typeface="Montserrat"/>
              </a:rPr>
              <a:t>Working in a team, discuss the key message you would have for a government funding body - should they support research into biofuels?  Why/why not?  Are some </a:t>
            </a:r>
            <a:r>
              <a:rPr lang="en-GB" sz="1700" dirty="0">
                <a:latin typeface="Montserrat"/>
                <a:ea typeface="Montserrat"/>
                <a:cs typeface="Montserrat"/>
                <a:sym typeface="Montserrat"/>
              </a:rPr>
              <a:t>biofuel </a:t>
            </a:r>
            <a:r>
              <a:rPr lang="en" sz="1700" dirty="0">
                <a:latin typeface="Montserrat"/>
                <a:ea typeface="Montserrat"/>
                <a:cs typeface="Montserrat"/>
                <a:sym typeface="Montserrat"/>
              </a:rPr>
              <a:t>generations preferable to others?</a:t>
            </a:r>
            <a:endParaRPr sz="1700" dirty="0">
              <a:latin typeface="Montserrat"/>
              <a:ea typeface="Montserrat"/>
              <a:cs typeface="Montserrat"/>
              <a:sym typeface="Montserrat"/>
            </a:endParaRPr>
          </a:p>
        </p:txBody>
      </p:sp>
      <p:sp>
        <p:nvSpPr>
          <p:cNvPr id="282" name="Google Shape;282;p33"/>
          <p:cNvSpPr/>
          <p:nvPr/>
        </p:nvSpPr>
        <p:spPr>
          <a:xfrm>
            <a:off x="7554229" y="3490849"/>
            <a:ext cx="338956" cy="308317"/>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33"/>
          <p:cNvGrpSpPr/>
          <p:nvPr/>
        </p:nvGrpSpPr>
        <p:grpSpPr>
          <a:xfrm>
            <a:off x="4883235" y="3454096"/>
            <a:ext cx="358351" cy="381822"/>
            <a:chOff x="5970800" y="1619250"/>
            <a:chExt cx="428650" cy="456725"/>
          </a:xfrm>
        </p:grpSpPr>
        <p:sp>
          <p:nvSpPr>
            <p:cNvPr id="284" name="Google Shape;284;p33"/>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3"/>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3"/>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3"/>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3"/>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33"/>
          <p:cNvGrpSpPr/>
          <p:nvPr/>
        </p:nvGrpSpPr>
        <p:grpSpPr>
          <a:xfrm>
            <a:off x="2287676" y="3433132"/>
            <a:ext cx="578868" cy="423751"/>
            <a:chOff x="2262276" y="2874332"/>
            <a:chExt cx="578868" cy="423751"/>
          </a:xfrm>
        </p:grpSpPr>
        <p:grpSp>
          <p:nvGrpSpPr>
            <p:cNvPr id="290" name="Google Shape;290;p33"/>
            <p:cNvGrpSpPr/>
            <p:nvPr/>
          </p:nvGrpSpPr>
          <p:grpSpPr>
            <a:xfrm>
              <a:off x="2396474" y="2916247"/>
              <a:ext cx="139869" cy="381836"/>
              <a:chOff x="3386850" y="2264625"/>
              <a:chExt cx="203950" cy="509250"/>
            </a:xfrm>
          </p:grpSpPr>
          <p:sp>
            <p:nvSpPr>
              <p:cNvPr id="291" name="Google Shape;291;p33"/>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3"/>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33"/>
            <p:cNvGrpSpPr/>
            <p:nvPr/>
          </p:nvGrpSpPr>
          <p:grpSpPr>
            <a:xfrm>
              <a:off x="2490876" y="2969152"/>
              <a:ext cx="139863" cy="317513"/>
              <a:chOff x="4753325" y="2329350"/>
              <a:chExt cx="167300" cy="379800"/>
            </a:xfrm>
          </p:grpSpPr>
          <p:sp>
            <p:nvSpPr>
              <p:cNvPr id="294" name="Google Shape;294;p33"/>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33"/>
            <p:cNvGrpSpPr/>
            <p:nvPr/>
          </p:nvGrpSpPr>
          <p:grpSpPr>
            <a:xfrm>
              <a:off x="2590878" y="2874332"/>
              <a:ext cx="145004" cy="421657"/>
              <a:chOff x="4076175" y="2267050"/>
              <a:chExt cx="173450" cy="504375"/>
            </a:xfrm>
          </p:grpSpPr>
          <p:sp>
            <p:nvSpPr>
              <p:cNvPr id="297" name="Google Shape;297;p33"/>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3"/>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3"/>
            <p:cNvGrpSpPr/>
            <p:nvPr/>
          </p:nvGrpSpPr>
          <p:grpSpPr>
            <a:xfrm>
              <a:off x="2701275" y="2980466"/>
              <a:ext cx="139869" cy="317517"/>
              <a:chOff x="3386850" y="2264625"/>
              <a:chExt cx="203950" cy="509250"/>
            </a:xfrm>
          </p:grpSpPr>
          <p:sp>
            <p:nvSpPr>
              <p:cNvPr id="300" name="Google Shape;300;p33"/>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33"/>
            <p:cNvGrpSpPr/>
            <p:nvPr/>
          </p:nvGrpSpPr>
          <p:grpSpPr>
            <a:xfrm>
              <a:off x="2262276" y="2969152"/>
              <a:ext cx="139863" cy="317513"/>
              <a:chOff x="4753325" y="2329350"/>
              <a:chExt cx="167300" cy="379800"/>
            </a:xfrm>
          </p:grpSpPr>
          <p:sp>
            <p:nvSpPr>
              <p:cNvPr id="303" name="Google Shape;303;p33"/>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3"/>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4"/>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Writing a policy brief: guide</a:t>
            </a:r>
            <a:endParaRPr/>
          </a:p>
        </p:txBody>
      </p:sp>
      <p:sp>
        <p:nvSpPr>
          <p:cNvPr id="310" name="Google Shape;310;p34"/>
          <p:cNvSpPr txBox="1">
            <a:spLocks noGrp="1"/>
          </p:cNvSpPr>
          <p:nvPr>
            <p:ph type="body" idx="1"/>
          </p:nvPr>
        </p:nvSpPr>
        <p:spPr>
          <a:xfrm>
            <a:off x="691200" y="1926825"/>
            <a:ext cx="2501700" cy="12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chemeClr val="accent1"/>
                </a:solidFill>
              </a:rPr>
              <a:t>Title</a:t>
            </a:r>
            <a:endParaRPr sz="1000" b="1" dirty="0">
              <a:solidFill>
                <a:schemeClr val="accent1"/>
              </a:solidFill>
            </a:endParaRPr>
          </a:p>
          <a:p>
            <a:pPr marL="0" lvl="0" indent="0" algn="l" rtl="0">
              <a:spcBef>
                <a:spcPts val="0"/>
              </a:spcBef>
              <a:spcAft>
                <a:spcPts val="0"/>
              </a:spcAft>
              <a:buNone/>
            </a:pPr>
            <a:r>
              <a:rPr lang="en" sz="1000" dirty="0"/>
              <a:t>Short and catchy, do it at the end</a:t>
            </a:r>
            <a:endParaRPr sz="1000" dirty="0"/>
          </a:p>
        </p:txBody>
      </p:sp>
      <p:sp>
        <p:nvSpPr>
          <p:cNvPr id="311" name="Google Shape;311;p34"/>
          <p:cNvSpPr txBox="1">
            <a:spLocks noGrp="1"/>
          </p:cNvSpPr>
          <p:nvPr>
            <p:ph type="body" idx="2"/>
          </p:nvPr>
        </p:nvSpPr>
        <p:spPr>
          <a:xfrm>
            <a:off x="3321088" y="1926825"/>
            <a:ext cx="2501700" cy="12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chemeClr val="accent1"/>
                </a:solidFill>
              </a:rPr>
              <a:t>Executive summary</a:t>
            </a:r>
            <a:endParaRPr sz="1000" b="1" dirty="0">
              <a:solidFill>
                <a:schemeClr val="accent1"/>
              </a:solidFill>
            </a:endParaRPr>
          </a:p>
          <a:p>
            <a:pPr marL="457200" lvl="0" indent="-292100" algn="l" rtl="0">
              <a:spcBef>
                <a:spcPts val="0"/>
              </a:spcBef>
              <a:spcAft>
                <a:spcPts val="0"/>
              </a:spcAft>
              <a:buSzPts val="1000"/>
              <a:buChar char="▣"/>
            </a:pPr>
            <a:r>
              <a:rPr lang="en" sz="1000" dirty="0"/>
              <a:t>100 words</a:t>
            </a:r>
            <a:endParaRPr sz="1000" dirty="0"/>
          </a:p>
          <a:p>
            <a:pPr marL="457200" lvl="0" indent="-292100" algn="l" rtl="0">
              <a:spcBef>
                <a:spcPts val="0"/>
              </a:spcBef>
              <a:spcAft>
                <a:spcPts val="0"/>
              </a:spcAft>
              <a:buSzPts val="1000"/>
              <a:buChar char="▣"/>
            </a:pPr>
            <a:r>
              <a:rPr lang="en" sz="1000" dirty="0"/>
              <a:t>Engage your audience</a:t>
            </a:r>
            <a:endParaRPr sz="1000" dirty="0"/>
          </a:p>
          <a:p>
            <a:pPr marL="457200" lvl="0" indent="-292100" algn="l" rtl="0">
              <a:spcBef>
                <a:spcPts val="0"/>
              </a:spcBef>
              <a:spcAft>
                <a:spcPts val="0"/>
              </a:spcAft>
              <a:buSzPts val="1000"/>
              <a:buChar char="▣"/>
            </a:pPr>
            <a:r>
              <a:rPr lang="en" sz="1000" dirty="0"/>
              <a:t>Present the problem and the solution </a:t>
            </a:r>
            <a:endParaRPr sz="1000" dirty="0"/>
          </a:p>
        </p:txBody>
      </p:sp>
      <p:sp>
        <p:nvSpPr>
          <p:cNvPr id="312" name="Google Shape;312;p34"/>
          <p:cNvSpPr txBox="1">
            <a:spLocks noGrp="1"/>
          </p:cNvSpPr>
          <p:nvPr>
            <p:ph type="body" idx="3"/>
          </p:nvPr>
        </p:nvSpPr>
        <p:spPr>
          <a:xfrm>
            <a:off x="5950975" y="1926825"/>
            <a:ext cx="2501700" cy="12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chemeClr val="accent1"/>
                </a:solidFill>
              </a:rPr>
              <a:t>Problem and context</a:t>
            </a:r>
            <a:endParaRPr sz="1000" b="1" dirty="0">
              <a:solidFill>
                <a:schemeClr val="accent1"/>
              </a:solidFill>
            </a:endParaRPr>
          </a:p>
          <a:p>
            <a:pPr marL="457200" lvl="0" indent="-292100" algn="l" rtl="0">
              <a:spcBef>
                <a:spcPts val="0"/>
              </a:spcBef>
              <a:spcAft>
                <a:spcPts val="0"/>
              </a:spcAft>
              <a:buSzPts val="1000"/>
              <a:buChar char="▣"/>
            </a:pPr>
            <a:r>
              <a:rPr lang="en" sz="1000" dirty="0"/>
              <a:t>200 words </a:t>
            </a:r>
            <a:endParaRPr sz="1000" dirty="0"/>
          </a:p>
          <a:p>
            <a:pPr marL="457200" lvl="0" indent="-292100" algn="l" rtl="0">
              <a:spcBef>
                <a:spcPts val="0"/>
              </a:spcBef>
              <a:spcAft>
                <a:spcPts val="0"/>
              </a:spcAft>
              <a:buSzPts val="1000"/>
              <a:buChar char="▣"/>
            </a:pPr>
            <a:r>
              <a:rPr lang="en" sz="1000" dirty="0"/>
              <a:t>Explain what the problem is</a:t>
            </a:r>
            <a:endParaRPr sz="1000" dirty="0"/>
          </a:p>
          <a:p>
            <a:pPr marL="457200" lvl="0" indent="-292100" algn="l" rtl="0">
              <a:spcBef>
                <a:spcPts val="0"/>
              </a:spcBef>
              <a:spcAft>
                <a:spcPts val="0"/>
              </a:spcAft>
              <a:buSzPts val="1000"/>
              <a:buChar char="▣"/>
            </a:pPr>
            <a:r>
              <a:rPr lang="en" sz="1000" dirty="0"/>
              <a:t>Explain why your audience should care </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endParaRPr sz="1000" dirty="0"/>
          </a:p>
        </p:txBody>
      </p:sp>
      <p:grpSp>
        <p:nvGrpSpPr>
          <p:cNvPr id="313" name="Google Shape;313;p34"/>
          <p:cNvGrpSpPr/>
          <p:nvPr/>
        </p:nvGrpSpPr>
        <p:grpSpPr>
          <a:xfrm>
            <a:off x="791052" y="3044097"/>
            <a:ext cx="585818" cy="540828"/>
            <a:chOff x="3782700" y="1538287"/>
            <a:chExt cx="1578600" cy="1578600"/>
          </a:xfrm>
        </p:grpSpPr>
        <p:sp>
          <p:nvSpPr>
            <p:cNvPr id="314" name="Google Shape;314;p34"/>
            <p:cNvSpPr/>
            <p:nvPr/>
          </p:nvSpPr>
          <p:spPr>
            <a:xfrm>
              <a:off x="3782700" y="27574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4"/>
            <p:cNvSpPr/>
            <p:nvPr/>
          </p:nvSpPr>
          <p:spPr>
            <a:xfrm rot="-5400000">
              <a:off x="5001900" y="2757487"/>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4"/>
            <p:cNvSpPr/>
            <p:nvPr/>
          </p:nvSpPr>
          <p:spPr>
            <a:xfrm rot="5400000">
              <a:off x="3782700" y="15382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4"/>
            <p:cNvSpPr/>
            <p:nvPr/>
          </p:nvSpPr>
          <p:spPr>
            <a:xfrm rot="10800000">
              <a:off x="5001900" y="1538287"/>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34"/>
          <p:cNvGrpSpPr/>
          <p:nvPr/>
        </p:nvGrpSpPr>
        <p:grpSpPr>
          <a:xfrm>
            <a:off x="3418962" y="3044097"/>
            <a:ext cx="585818" cy="540828"/>
            <a:chOff x="3782700" y="1538287"/>
            <a:chExt cx="1578600" cy="1578600"/>
          </a:xfrm>
        </p:grpSpPr>
        <p:sp>
          <p:nvSpPr>
            <p:cNvPr id="319" name="Google Shape;319;p34"/>
            <p:cNvSpPr/>
            <p:nvPr/>
          </p:nvSpPr>
          <p:spPr>
            <a:xfrm>
              <a:off x="3782700" y="27574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4"/>
            <p:cNvSpPr/>
            <p:nvPr/>
          </p:nvSpPr>
          <p:spPr>
            <a:xfrm rot="-5400000">
              <a:off x="5001900" y="2757487"/>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4"/>
            <p:cNvSpPr/>
            <p:nvPr/>
          </p:nvSpPr>
          <p:spPr>
            <a:xfrm rot="5400000">
              <a:off x="3782700" y="15382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4"/>
            <p:cNvSpPr/>
            <p:nvPr/>
          </p:nvSpPr>
          <p:spPr>
            <a:xfrm rot="10800000">
              <a:off x="5001900" y="1538287"/>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34"/>
          <p:cNvGrpSpPr/>
          <p:nvPr/>
        </p:nvGrpSpPr>
        <p:grpSpPr>
          <a:xfrm>
            <a:off x="6058195" y="3044097"/>
            <a:ext cx="585818" cy="540828"/>
            <a:chOff x="3782700" y="1538287"/>
            <a:chExt cx="1578600" cy="1578600"/>
          </a:xfrm>
        </p:grpSpPr>
        <p:sp>
          <p:nvSpPr>
            <p:cNvPr id="324" name="Google Shape;324;p34"/>
            <p:cNvSpPr/>
            <p:nvPr/>
          </p:nvSpPr>
          <p:spPr>
            <a:xfrm>
              <a:off x="3782700" y="27574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4"/>
            <p:cNvSpPr/>
            <p:nvPr/>
          </p:nvSpPr>
          <p:spPr>
            <a:xfrm rot="-5400000">
              <a:off x="5001900" y="2757487"/>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4"/>
            <p:cNvSpPr/>
            <p:nvPr/>
          </p:nvSpPr>
          <p:spPr>
            <a:xfrm rot="5400000">
              <a:off x="3782700" y="15382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p:nvPr/>
          </p:nvSpPr>
          <p:spPr>
            <a:xfrm rot="10800000">
              <a:off x="5001900" y="1538287"/>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34"/>
          <p:cNvGrpSpPr/>
          <p:nvPr/>
        </p:nvGrpSpPr>
        <p:grpSpPr>
          <a:xfrm>
            <a:off x="3418962" y="1443451"/>
            <a:ext cx="585818" cy="540828"/>
            <a:chOff x="3782700" y="1538287"/>
            <a:chExt cx="1578600" cy="1578600"/>
          </a:xfrm>
        </p:grpSpPr>
        <p:sp>
          <p:nvSpPr>
            <p:cNvPr id="329" name="Google Shape;329;p34"/>
            <p:cNvSpPr/>
            <p:nvPr/>
          </p:nvSpPr>
          <p:spPr>
            <a:xfrm>
              <a:off x="3782700" y="27574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4"/>
            <p:cNvSpPr/>
            <p:nvPr/>
          </p:nvSpPr>
          <p:spPr>
            <a:xfrm rot="-5400000">
              <a:off x="5001900" y="2757487"/>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rot="5400000">
              <a:off x="3782700" y="15382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p:nvPr/>
          </p:nvSpPr>
          <p:spPr>
            <a:xfrm rot="10800000">
              <a:off x="5001900" y="1538287"/>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34"/>
          <p:cNvGrpSpPr/>
          <p:nvPr/>
        </p:nvGrpSpPr>
        <p:grpSpPr>
          <a:xfrm>
            <a:off x="6058195" y="1443451"/>
            <a:ext cx="585818" cy="540828"/>
            <a:chOff x="3782700" y="1538287"/>
            <a:chExt cx="1578600" cy="1578600"/>
          </a:xfrm>
        </p:grpSpPr>
        <p:sp>
          <p:nvSpPr>
            <p:cNvPr id="334" name="Google Shape;334;p34"/>
            <p:cNvSpPr/>
            <p:nvPr/>
          </p:nvSpPr>
          <p:spPr>
            <a:xfrm>
              <a:off x="3782700" y="27574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4"/>
            <p:cNvSpPr/>
            <p:nvPr/>
          </p:nvSpPr>
          <p:spPr>
            <a:xfrm rot="-5400000">
              <a:off x="5001900" y="2757487"/>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4"/>
            <p:cNvSpPr/>
            <p:nvPr/>
          </p:nvSpPr>
          <p:spPr>
            <a:xfrm rot="5400000">
              <a:off x="3782700" y="15382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4"/>
            <p:cNvSpPr/>
            <p:nvPr/>
          </p:nvSpPr>
          <p:spPr>
            <a:xfrm rot="10800000">
              <a:off x="5001900" y="1538287"/>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34"/>
          <p:cNvGrpSpPr/>
          <p:nvPr/>
        </p:nvGrpSpPr>
        <p:grpSpPr>
          <a:xfrm>
            <a:off x="791052" y="1443451"/>
            <a:ext cx="585818" cy="540828"/>
            <a:chOff x="3782700" y="1538287"/>
            <a:chExt cx="1578600" cy="1578600"/>
          </a:xfrm>
        </p:grpSpPr>
        <p:sp>
          <p:nvSpPr>
            <p:cNvPr id="339" name="Google Shape;339;p34"/>
            <p:cNvSpPr/>
            <p:nvPr/>
          </p:nvSpPr>
          <p:spPr>
            <a:xfrm>
              <a:off x="3782700" y="27574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4"/>
            <p:cNvSpPr/>
            <p:nvPr/>
          </p:nvSpPr>
          <p:spPr>
            <a:xfrm rot="-5400000">
              <a:off x="5001900" y="2757487"/>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4"/>
            <p:cNvSpPr/>
            <p:nvPr/>
          </p:nvSpPr>
          <p:spPr>
            <a:xfrm rot="5400000">
              <a:off x="3782700" y="15382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4"/>
            <p:cNvSpPr/>
            <p:nvPr/>
          </p:nvSpPr>
          <p:spPr>
            <a:xfrm rot="10800000">
              <a:off x="5001900" y="1538287"/>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34"/>
          <p:cNvGrpSpPr/>
          <p:nvPr/>
        </p:nvGrpSpPr>
        <p:grpSpPr>
          <a:xfrm>
            <a:off x="959921" y="1618461"/>
            <a:ext cx="248667" cy="191094"/>
            <a:chOff x="1244325" y="314425"/>
            <a:chExt cx="444525" cy="370050"/>
          </a:xfrm>
        </p:grpSpPr>
        <p:sp>
          <p:nvSpPr>
            <p:cNvPr id="344" name="Google Shape;344;p34"/>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4"/>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4"/>
          <p:cNvGrpSpPr/>
          <p:nvPr/>
        </p:nvGrpSpPr>
        <p:grpSpPr>
          <a:xfrm>
            <a:off x="6232234" y="3239422"/>
            <a:ext cx="237745" cy="192979"/>
            <a:chOff x="1928175" y="312600"/>
            <a:chExt cx="425000" cy="373700"/>
          </a:xfrm>
        </p:grpSpPr>
        <p:sp>
          <p:nvSpPr>
            <p:cNvPr id="347" name="Google Shape;347;p34"/>
            <p:cNvSpPr/>
            <p:nvPr/>
          </p:nvSpPr>
          <p:spPr>
            <a:xfrm>
              <a:off x="1928175" y="312600"/>
              <a:ext cx="425000" cy="373700"/>
            </a:xfrm>
            <a:custGeom>
              <a:avLst/>
              <a:gdLst/>
              <a:ahLst/>
              <a:cxnLst/>
              <a:rect l="l" t="t" r="r" b="b"/>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4"/>
            <p:cNvSpPr/>
            <p:nvPr/>
          </p:nvSpPr>
          <p:spPr>
            <a:xfrm>
              <a:off x="1964825" y="349250"/>
              <a:ext cx="351700" cy="300425"/>
            </a:xfrm>
            <a:custGeom>
              <a:avLst/>
              <a:gdLst/>
              <a:ahLst/>
              <a:cxnLst/>
              <a:rect l="l" t="t" r="r" b="b"/>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4"/>
          <p:cNvGrpSpPr/>
          <p:nvPr/>
        </p:nvGrpSpPr>
        <p:grpSpPr>
          <a:xfrm>
            <a:off x="3593544" y="3193185"/>
            <a:ext cx="247982" cy="228933"/>
            <a:chOff x="570875" y="4322250"/>
            <a:chExt cx="443300" cy="443325"/>
          </a:xfrm>
        </p:grpSpPr>
        <p:sp>
          <p:nvSpPr>
            <p:cNvPr id="350" name="Google Shape;350;p34"/>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4"/>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4"/>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34"/>
          <p:cNvSpPr txBox="1">
            <a:spLocks noGrp="1"/>
          </p:cNvSpPr>
          <p:nvPr>
            <p:ph type="body" idx="1"/>
          </p:nvPr>
        </p:nvSpPr>
        <p:spPr>
          <a:xfrm>
            <a:off x="691200" y="3603225"/>
            <a:ext cx="2501700" cy="12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chemeClr val="accent1"/>
                </a:solidFill>
              </a:rPr>
              <a:t>Evidence</a:t>
            </a:r>
            <a:endParaRPr sz="1000" b="1" dirty="0">
              <a:solidFill>
                <a:schemeClr val="accent1"/>
              </a:solidFill>
            </a:endParaRPr>
          </a:p>
          <a:p>
            <a:pPr marL="457200" lvl="0" indent="-292100" algn="l" rtl="0">
              <a:spcBef>
                <a:spcPts val="0"/>
              </a:spcBef>
              <a:spcAft>
                <a:spcPts val="0"/>
              </a:spcAft>
              <a:buSzPts val="1000"/>
              <a:buChar char="▣"/>
            </a:pPr>
            <a:r>
              <a:rPr lang="en" sz="1000" dirty="0"/>
              <a:t>200 words</a:t>
            </a:r>
            <a:endParaRPr sz="1000" dirty="0"/>
          </a:p>
          <a:p>
            <a:pPr marL="457200" lvl="0" indent="-292100" algn="l" rtl="0">
              <a:spcBef>
                <a:spcPts val="0"/>
              </a:spcBef>
              <a:spcAft>
                <a:spcPts val="0"/>
              </a:spcAft>
              <a:buSzPts val="1000"/>
              <a:buChar char="▣"/>
            </a:pPr>
            <a:r>
              <a:rPr lang="en" sz="1000" dirty="0"/>
              <a:t>Explain your method (how you identified your sources)</a:t>
            </a:r>
            <a:endParaRPr sz="1000" dirty="0"/>
          </a:p>
          <a:p>
            <a:pPr marL="457200" lvl="0" indent="-292100" algn="l" rtl="0">
              <a:spcBef>
                <a:spcPts val="0"/>
              </a:spcBef>
              <a:spcAft>
                <a:spcPts val="0"/>
              </a:spcAft>
              <a:buSzPts val="1000"/>
              <a:buChar char="▣"/>
            </a:pPr>
            <a:r>
              <a:rPr lang="en" sz="1000" dirty="0"/>
              <a:t>Summarise what you have found out - what evidence there is.</a:t>
            </a:r>
            <a:endParaRPr sz="1000" dirty="0"/>
          </a:p>
          <a:p>
            <a:pPr marL="457200" lvl="0" indent="-292100" algn="l" rtl="0">
              <a:spcBef>
                <a:spcPts val="0"/>
              </a:spcBef>
              <a:spcAft>
                <a:spcPts val="0"/>
              </a:spcAft>
              <a:buSzPts val="1000"/>
              <a:buChar char="▣"/>
            </a:pPr>
            <a:r>
              <a:rPr lang="en" sz="1000" dirty="0"/>
              <a:t>Identify implications </a:t>
            </a:r>
            <a:endParaRPr sz="1000" dirty="0"/>
          </a:p>
        </p:txBody>
      </p:sp>
      <p:sp>
        <p:nvSpPr>
          <p:cNvPr id="356" name="Google Shape;356;p34"/>
          <p:cNvSpPr txBox="1">
            <a:spLocks noGrp="1"/>
          </p:cNvSpPr>
          <p:nvPr>
            <p:ph type="body" idx="2"/>
          </p:nvPr>
        </p:nvSpPr>
        <p:spPr>
          <a:xfrm>
            <a:off x="3321088" y="3603225"/>
            <a:ext cx="2501700" cy="12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chemeClr val="accent1"/>
                </a:solidFill>
              </a:rPr>
              <a:t>Recommendations</a:t>
            </a:r>
            <a:endParaRPr sz="1000" b="1" dirty="0">
              <a:solidFill>
                <a:schemeClr val="accent1"/>
              </a:solidFill>
            </a:endParaRPr>
          </a:p>
          <a:p>
            <a:pPr marL="457200" lvl="0" indent="-292100" algn="l" rtl="0">
              <a:spcBef>
                <a:spcPts val="0"/>
              </a:spcBef>
              <a:spcAft>
                <a:spcPts val="0"/>
              </a:spcAft>
              <a:buSzPts val="1000"/>
              <a:buChar char="▣"/>
            </a:pPr>
            <a:r>
              <a:rPr lang="en" sz="1000" dirty="0"/>
              <a:t>200 words</a:t>
            </a:r>
            <a:endParaRPr sz="1000" dirty="0"/>
          </a:p>
          <a:p>
            <a:pPr marL="457200" lvl="0" indent="-292100" algn="l" rtl="0">
              <a:spcBef>
                <a:spcPts val="0"/>
              </a:spcBef>
              <a:spcAft>
                <a:spcPts val="0"/>
              </a:spcAft>
              <a:buSzPts val="1000"/>
              <a:buChar char="▣"/>
            </a:pPr>
            <a:r>
              <a:rPr lang="en" sz="1000" dirty="0"/>
              <a:t>2 or 3 recommendations </a:t>
            </a:r>
            <a:endParaRPr sz="1000" dirty="0"/>
          </a:p>
          <a:p>
            <a:pPr marL="457200" lvl="0" indent="-292100" algn="l" rtl="0">
              <a:spcBef>
                <a:spcPts val="0"/>
              </a:spcBef>
              <a:spcAft>
                <a:spcPts val="0"/>
              </a:spcAft>
              <a:buSzPts val="1000"/>
              <a:buChar char="▣"/>
            </a:pPr>
            <a:r>
              <a:rPr lang="en" sz="1000" dirty="0"/>
              <a:t>Concrete things the audience can do</a:t>
            </a:r>
            <a:endParaRPr sz="1000" dirty="0"/>
          </a:p>
          <a:p>
            <a:pPr marL="457200" lvl="0" indent="-292100" algn="l" rtl="0">
              <a:spcBef>
                <a:spcPts val="0"/>
              </a:spcBef>
              <a:spcAft>
                <a:spcPts val="0"/>
              </a:spcAft>
              <a:buSzPts val="1000"/>
              <a:buChar char="▣"/>
            </a:pPr>
            <a:r>
              <a:rPr lang="en" sz="1000" dirty="0"/>
              <a:t>Say why these actions will be beneficial </a:t>
            </a:r>
            <a:endParaRPr sz="1000" dirty="0"/>
          </a:p>
          <a:p>
            <a:pPr marL="457200" lvl="0" indent="-292100" algn="l" rtl="0">
              <a:spcBef>
                <a:spcPts val="0"/>
              </a:spcBef>
              <a:spcAft>
                <a:spcPts val="0"/>
              </a:spcAft>
              <a:buSzPts val="1000"/>
              <a:buChar char="▣"/>
            </a:pPr>
            <a:r>
              <a:rPr lang="en" sz="1000" dirty="0"/>
              <a:t>Say what change will result</a:t>
            </a:r>
            <a:endParaRPr sz="1000" dirty="0"/>
          </a:p>
        </p:txBody>
      </p:sp>
      <p:sp>
        <p:nvSpPr>
          <p:cNvPr id="357" name="Google Shape;357;p34"/>
          <p:cNvSpPr txBox="1">
            <a:spLocks noGrp="1"/>
          </p:cNvSpPr>
          <p:nvPr>
            <p:ph type="body" idx="3"/>
          </p:nvPr>
        </p:nvSpPr>
        <p:spPr>
          <a:xfrm>
            <a:off x="5950975" y="3603225"/>
            <a:ext cx="2501700" cy="12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chemeClr val="accent1"/>
                </a:solidFill>
              </a:rPr>
              <a:t>Presentation </a:t>
            </a:r>
            <a:endParaRPr sz="1000" b="1" dirty="0">
              <a:solidFill>
                <a:schemeClr val="accent1"/>
              </a:solidFill>
            </a:endParaRPr>
          </a:p>
          <a:p>
            <a:pPr marL="457200" lvl="0" indent="-292100" algn="l" rtl="0">
              <a:spcBef>
                <a:spcPts val="0"/>
              </a:spcBef>
              <a:spcAft>
                <a:spcPts val="0"/>
              </a:spcAft>
              <a:buSzPts val="1000"/>
              <a:buChar char="▣"/>
            </a:pPr>
            <a:r>
              <a:rPr lang="en" sz="1000" dirty="0"/>
              <a:t>Make it smart - consider a publishing programme such as canva, or create and use infographics</a:t>
            </a:r>
            <a:endParaRPr sz="1000" dirty="0"/>
          </a:p>
          <a:p>
            <a:pPr marL="0" lvl="0" indent="0" algn="l" rtl="0">
              <a:spcBef>
                <a:spcPts val="0"/>
              </a:spcBef>
              <a:spcAft>
                <a:spcPts val="0"/>
              </a:spcAft>
              <a:buNone/>
            </a:pPr>
            <a:endParaRPr sz="1000" dirty="0"/>
          </a:p>
        </p:txBody>
      </p:sp>
      <p:pic>
        <p:nvPicPr>
          <p:cNvPr id="358" name="Google Shape;358;p34"/>
          <p:cNvPicPr preferRelativeResize="0"/>
          <p:nvPr/>
        </p:nvPicPr>
        <p:blipFill>
          <a:blip r:embed="rId3">
            <a:alphaModFix/>
          </a:blip>
          <a:stretch>
            <a:fillRect/>
          </a:stretch>
        </p:blipFill>
        <p:spPr>
          <a:xfrm>
            <a:off x="7643100" y="250425"/>
            <a:ext cx="1200300" cy="1200300"/>
          </a:xfrm>
          <a:prstGeom prst="rect">
            <a:avLst/>
          </a:prstGeom>
          <a:noFill/>
          <a:ln>
            <a:noFill/>
          </a:ln>
        </p:spPr>
      </p:pic>
      <p:sp>
        <p:nvSpPr>
          <p:cNvPr id="359" name="Google Shape;359;p34"/>
          <p:cNvSpPr txBox="1"/>
          <p:nvPr/>
        </p:nvSpPr>
        <p:spPr>
          <a:xfrm>
            <a:off x="5950975" y="174225"/>
            <a:ext cx="2751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Montserrat"/>
                <a:ea typeface="Montserrat"/>
                <a:cs typeface="Montserrat"/>
                <a:sym typeface="Montserrat"/>
              </a:rPr>
              <a:t>Link to canva.com</a:t>
            </a:r>
            <a:endParaRPr sz="1200">
              <a:latin typeface="Montserrat"/>
              <a:ea typeface="Montserrat"/>
              <a:cs typeface="Montserrat"/>
              <a:sym typeface="Montserrat"/>
            </a:endParaRPr>
          </a:p>
        </p:txBody>
      </p:sp>
      <p:cxnSp>
        <p:nvCxnSpPr>
          <p:cNvPr id="360" name="Google Shape;360;p34"/>
          <p:cNvCxnSpPr>
            <a:endCxn id="358" idx="1"/>
          </p:cNvCxnSpPr>
          <p:nvPr/>
        </p:nvCxnSpPr>
        <p:spPr>
          <a:xfrm>
            <a:off x="6916200" y="495075"/>
            <a:ext cx="726900" cy="355500"/>
          </a:xfrm>
          <a:prstGeom prst="curvedConnector3">
            <a:avLst>
              <a:gd name="adj1" fmla="val 50000"/>
            </a:avLst>
          </a:prstGeom>
          <a:noFill/>
          <a:ln w="9525" cap="flat" cmpd="sng">
            <a:solidFill>
              <a:schemeClr val="dk2"/>
            </a:solidFill>
            <a:prstDash val="solid"/>
            <a:round/>
            <a:headEnd type="none" w="med" len="med"/>
            <a:tailEnd type="stealth" w="med" len="med"/>
          </a:ln>
        </p:spPr>
      </p:cxnSp>
      <p:grpSp>
        <p:nvGrpSpPr>
          <p:cNvPr id="361" name="Google Shape;361;p34"/>
          <p:cNvGrpSpPr/>
          <p:nvPr/>
        </p:nvGrpSpPr>
        <p:grpSpPr>
          <a:xfrm>
            <a:off x="911216" y="3131032"/>
            <a:ext cx="346104" cy="353231"/>
            <a:chOff x="3955900" y="2984500"/>
            <a:chExt cx="414000" cy="422525"/>
          </a:xfrm>
        </p:grpSpPr>
        <p:sp>
          <p:nvSpPr>
            <p:cNvPr id="362" name="Google Shape;362;p34"/>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4"/>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4"/>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34"/>
          <p:cNvGrpSpPr/>
          <p:nvPr/>
        </p:nvGrpSpPr>
        <p:grpSpPr>
          <a:xfrm>
            <a:off x="6215119" y="1538270"/>
            <a:ext cx="215437" cy="351204"/>
            <a:chOff x="6730350" y="2315900"/>
            <a:chExt cx="257700" cy="420100"/>
          </a:xfrm>
        </p:grpSpPr>
        <p:sp>
          <p:nvSpPr>
            <p:cNvPr id="366" name="Google Shape;366;p34"/>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4"/>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4"/>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4"/>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4"/>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 name="Google Shape;371;p34"/>
          <p:cNvSpPr/>
          <p:nvPr/>
        </p:nvSpPr>
        <p:spPr>
          <a:xfrm>
            <a:off x="3591948" y="1527960"/>
            <a:ext cx="251176" cy="332812"/>
          </a:xfrm>
          <a:custGeom>
            <a:avLst/>
            <a:gdLst/>
            <a:ahLst/>
            <a:cxnLst/>
            <a:rect l="l" t="t" r="r" b="b"/>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75"/>
        <p:cNvGrpSpPr/>
        <p:nvPr/>
      </p:nvGrpSpPr>
      <p:grpSpPr>
        <a:xfrm>
          <a:off x="0" y="0"/>
          <a:ext cx="0" cy="0"/>
          <a:chOff x="0" y="0"/>
          <a:chExt cx="0" cy="0"/>
        </a:xfrm>
      </p:grpSpPr>
      <p:sp>
        <p:nvSpPr>
          <p:cNvPr id="376" name="Google Shape;376;p35"/>
          <p:cNvSpPr/>
          <p:nvPr/>
        </p:nvSpPr>
        <p:spPr>
          <a:xfrm>
            <a:off x="0" y="0"/>
            <a:ext cx="9144000" cy="1715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54F5B"/>
              </a:solidFill>
            </a:endParaRPr>
          </a:p>
        </p:txBody>
      </p:sp>
      <p:sp>
        <p:nvSpPr>
          <p:cNvPr id="377" name="Google Shape;377;p35"/>
          <p:cNvSpPr/>
          <p:nvPr/>
        </p:nvSpPr>
        <p:spPr>
          <a:xfrm>
            <a:off x="0" y="1713036"/>
            <a:ext cx="9144000" cy="1715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txBox="1">
            <a:spLocks noGrp="1"/>
          </p:cNvSpPr>
          <p:nvPr>
            <p:ph type="ctrTitle" idx="4294967295"/>
          </p:nvPr>
        </p:nvSpPr>
        <p:spPr>
          <a:xfrm>
            <a:off x="685800" y="247950"/>
            <a:ext cx="77724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chemeClr val="accent1"/>
                </a:solidFill>
              </a:rPr>
              <a:t>Write</a:t>
            </a:r>
            <a:endParaRPr sz="4800">
              <a:solidFill>
                <a:schemeClr val="accent1"/>
              </a:solidFill>
            </a:endParaRPr>
          </a:p>
        </p:txBody>
      </p:sp>
      <p:sp>
        <p:nvSpPr>
          <p:cNvPr id="379" name="Google Shape;379;p35"/>
          <p:cNvSpPr txBox="1">
            <a:spLocks noGrp="1"/>
          </p:cNvSpPr>
          <p:nvPr>
            <p:ph type="subTitle" idx="4294967295"/>
          </p:nvPr>
        </p:nvSpPr>
        <p:spPr>
          <a:xfrm>
            <a:off x="685800" y="801709"/>
            <a:ext cx="77724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rgbClr val="FFFFFF"/>
                </a:solidFill>
              </a:rPr>
              <a:t>Take a section each, set a time/deadline </a:t>
            </a:r>
            <a:endParaRPr sz="2400">
              <a:solidFill>
                <a:srgbClr val="FFFFFF"/>
              </a:solidFill>
            </a:endParaRPr>
          </a:p>
        </p:txBody>
      </p:sp>
      <p:sp>
        <p:nvSpPr>
          <p:cNvPr id="380" name="Google Shape;380;p35"/>
          <p:cNvSpPr txBox="1">
            <a:spLocks noGrp="1"/>
          </p:cNvSpPr>
          <p:nvPr>
            <p:ph type="ctrTitle" idx="4294967295"/>
          </p:nvPr>
        </p:nvSpPr>
        <p:spPr>
          <a:xfrm>
            <a:off x="685800" y="3676950"/>
            <a:ext cx="77724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chemeClr val="accent1"/>
                </a:solidFill>
              </a:rPr>
              <a:t>Review</a:t>
            </a:r>
            <a:endParaRPr sz="4800">
              <a:solidFill>
                <a:schemeClr val="accent1"/>
              </a:solidFill>
            </a:endParaRPr>
          </a:p>
        </p:txBody>
      </p:sp>
      <p:sp>
        <p:nvSpPr>
          <p:cNvPr id="381" name="Google Shape;381;p35"/>
          <p:cNvSpPr txBox="1">
            <a:spLocks noGrp="1"/>
          </p:cNvSpPr>
          <p:nvPr>
            <p:ph type="subTitle" idx="4294967295"/>
          </p:nvPr>
        </p:nvSpPr>
        <p:spPr>
          <a:xfrm>
            <a:off x="685800" y="4230700"/>
            <a:ext cx="82398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rgbClr val="FFFFFF"/>
                </a:solidFill>
              </a:rPr>
              <a:t>The brief, discuss further changes and add title</a:t>
            </a:r>
            <a:endParaRPr sz="2400">
              <a:solidFill>
                <a:srgbClr val="FFFFFF"/>
              </a:solidFill>
            </a:endParaRPr>
          </a:p>
        </p:txBody>
      </p:sp>
      <p:sp>
        <p:nvSpPr>
          <p:cNvPr id="382" name="Google Shape;382;p35"/>
          <p:cNvSpPr txBox="1">
            <a:spLocks noGrp="1"/>
          </p:cNvSpPr>
          <p:nvPr>
            <p:ph type="ctrTitle" idx="4294967295"/>
          </p:nvPr>
        </p:nvSpPr>
        <p:spPr>
          <a:xfrm>
            <a:off x="685800" y="1962450"/>
            <a:ext cx="77724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chemeClr val="accent2"/>
                </a:solidFill>
              </a:rPr>
              <a:t>Edit</a:t>
            </a:r>
            <a:endParaRPr sz="4800">
              <a:solidFill>
                <a:schemeClr val="accent2"/>
              </a:solidFill>
            </a:endParaRPr>
          </a:p>
        </p:txBody>
      </p:sp>
      <p:sp>
        <p:nvSpPr>
          <p:cNvPr id="383" name="Google Shape;383;p35"/>
          <p:cNvSpPr txBox="1">
            <a:spLocks noGrp="1"/>
          </p:cNvSpPr>
          <p:nvPr>
            <p:ph type="subTitle" idx="4294967295"/>
          </p:nvPr>
        </p:nvSpPr>
        <p:spPr>
          <a:xfrm>
            <a:off x="685800" y="2516209"/>
            <a:ext cx="77724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rgbClr val="FFFFFF"/>
                </a:solidFill>
              </a:rPr>
              <a:t>Edit the section(s) you did not write</a:t>
            </a:r>
            <a:endParaRPr sz="24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6"/>
          <p:cNvSpPr/>
          <p:nvPr/>
        </p:nvSpPr>
        <p:spPr>
          <a:xfrm>
            <a:off x="0" y="0"/>
            <a:ext cx="9144000" cy="196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6"/>
          <p:cNvSpPr txBox="1">
            <a:spLocks noGrp="1"/>
          </p:cNvSpPr>
          <p:nvPr>
            <p:ph type="ctrTitle" idx="4294967295"/>
          </p:nvPr>
        </p:nvSpPr>
        <p:spPr>
          <a:xfrm>
            <a:off x="582500" y="1390250"/>
            <a:ext cx="6939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0">
                <a:solidFill>
                  <a:schemeClr val="accent1"/>
                </a:solidFill>
              </a:rPr>
              <a:t>Biofuels</a:t>
            </a:r>
            <a:endParaRPr sz="12000">
              <a:solidFill>
                <a:schemeClr val="accent1"/>
              </a:solidFill>
            </a:endParaRPr>
          </a:p>
        </p:txBody>
      </p:sp>
      <p:sp>
        <p:nvSpPr>
          <p:cNvPr id="391" name="Google Shape;391;p36"/>
          <p:cNvSpPr txBox="1">
            <a:spLocks noGrp="1"/>
          </p:cNvSpPr>
          <p:nvPr>
            <p:ph type="subTitle" idx="4294967295"/>
          </p:nvPr>
        </p:nvSpPr>
        <p:spPr>
          <a:xfrm>
            <a:off x="701974" y="2188406"/>
            <a:ext cx="5391000" cy="62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4000" b="1"/>
              <a:t>Evaluate</a:t>
            </a:r>
            <a:endParaRPr sz="4000" b="1"/>
          </a:p>
        </p:txBody>
      </p:sp>
      <p:sp>
        <p:nvSpPr>
          <p:cNvPr id="392" name="Google Shape;392;p36"/>
          <p:cNvSpPr txBox="1">
            <a:spLocks noGrp="1"/>
          </p:cNvSpPr>
          <p:nvPr>
            <p:ph type="body" idx="4294967295"/>
          </p:nvPr>
        </p:nvSpPr>
        <p:spPr>
          <a:xfrm>
            <a:off x="701975" y="3448988"/>
            <a:ext cx="6665100" cy="141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In this phase, you will look at your policy briefs and peer-assess your learning. </a:t>
            </a:r>
            <a:endParaRPr sz="2000"/>
          </a:p>
        </p:txBody>
      </p:sp>
      <p:sp>
        <p:nvSpPr>
          <p:cNvPr id="393" name="Google Shape;393;p36"/>
          <p:cNvSpPr/>
          <p:nvPr/>
        </p:nvSpPr>
        <p:spPr>
          <a:xfrm>
            <a:off x="813273" y="3075198"/>
            <a:ext cx="1533600" cy="103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54F5B"/>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7"/>
          <p:cNvSpPr txBox="1">
            <a:spLocks noGrp="1"/>
          </p:cNvSpPr>
          <p:nvPr>
            <p:ph type="title" idx="4294967295"/>
          </p:nvPr>
        </p:nvSpPr>
        <p:spPr>
          <a:xfrm>
            <a:off x="262200" y="152400"/>
            <a:ext cx="8619600" cy="46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2"/>
                </a:solidFill>
              </a:rPr>
              <a:t>Self and peer evaluation </a:t>
            </a:r>
            <a:endParaRPr>
              <a:solidFill>
                <a:schemeClr val="accent2"/>
              </a:solidFill>
            </a:endParaRPr>
          </a:p>
        </p:txBody>
      </p:sp>
      <p:sp>
        <p:nvSpPr>
          <p:cNvPr id="401" name="Google Shape;401;p37"/>
          <p:cNvSpPr txBox="1"/>
          <p:nvPr/>
        </p:nvSpPr>
        <p:spPr>
          <a:xfrm>
            <a:off x="6158538" y="790175"/>
            <a:ext cx="2773500" cy="2610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Montserrat"/>
                <a:ea typeface="Montserrat"/>
                <a:cs typeface="Montserrat"/>
                <a:sym typeface="Montserrat"/>
              </a:rPr>
              <a:t>Next time</a:t>
            </a:r>
            <a:endParaRPr b="1">
              <a:solidFill>
                <a:schemeClr val="dk1"/>
              </a:solidFill>
              <a:latin typeface="Montserrat"/>
              <a:ea typeface="Montserrat"/>
              <a:cs typeface="Montserrat"/>
              <a:sym typeface="Montserrat"/>
            </a:endParaRPr>
          </a:p>
          <a:p>
            <a:pPr marL="0" lvl="0" indent="0" algn="l" rtl="0">
              <a:spcBef>
                <a:spcPts val="400"/>
              </a:spcBef>
              <a:spcAft>
                <a:spcPts val="400"/>
              </a:spcAft>
              <a:buClr>
                <a:schemeClr val="dk1"/>
              </a:buClr>
              <a:buSzPts val="1100"/>
              <a:buFont typeface="Arial"/>
              <a:buNone/>
            </a:pPr>
            <a:r>
              <a:rPr lang="en" sz="1200">
                <a:solidFill>
                  <a:schemeClr val="dk2"/>
                </a:solidFill>
                <a:latin typeface="Montserrat"/>
                <a:ea typeface="Montserrat"/>
                <a:cs typeface="Montserrat"/>
                <a:sym typeface="Montserrat"/>
              </a:rPr>
              <a:t>The next time you create a policy brief, I think you should… </a:t>
            </a:r>
            <a:endParaRPr sz="1200" b="1">
              <a:solidFill>
                <a:schemeClr val="dk2"/>
              </a:solidFill>
              <a:latin typeface="Montserrat"/>
              <a:ea typeface="Montserrat"/>
              <a:cs typeface="Montserrat"/>
              <a:sym typeface="Montserrat"/>
            </a:endParaRPr>
          </a:p>
        </p:txBody>
      </p:sp>
      <p:sp>
        <p:nvSpPr>
          <p:cNvPr id="402" name="Google Shape;402;p37"/>
          <p:cNvSpPr txBox="1"/>
          <p:nvPr/>
        </p:nvSpPr>
        <p:spPr>
          <a:xfrm>
            <a:off x="262200" y="3542375"/>
            <a:ext cx="8670000" cy="1235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Montserrat"/>
                <a:ea typeface="Montserrat"/>
                <a:cs typeface="Montserrat"/>
                <a:sym typeface="Montserrat"/>
              </a:rPr>
              <a:t>Something I want to know</a:t>
            </a:r>
            <a:endParaRPr b="1">
              <a:solidFill>
                <a:schemeClr val="dk1"/>
              </a:solidFill>
              <a:latin typeface="Montserrat"/>
              <a:ea typeface="Montserrat"/>
              <a:cs typeface="Montserrat"/>
              <a:sym typeface="Montserrat"/>
            </a:endParaRPr>
          </a:p>
          <a:p>
            <a:pPr marL="0" lvl="0" indent="0" algn="l" rtl="0">
              <a:spcBef>
                <a:spcPts val="400"/>
              </a:spcBef>
              <a:spcAft>
                <a:spcPts val="400"/>
              </a:spcAft>
              <a:buClr>
                <a:schemeClr val="dk1"/>
              </a:buClr>
              <a:buSzPts val="1100"/>
              <a:buFont typeface="Arial"/>
              <a:buNone/>
            </a:pPr>
            <a:r>
              <a:rPr lang="en" sz="1200">
                <a:solidFill>
                  <a:schemeClr val="dk2"/>
                </a:solidFill>
                <a:latin typeface="Montserrat"/>
                <a:ea typeface="Montserrat"/>
                <a:cs typeface="Montserrat"/>
                <a:sym typeface="Montserrat"/>
              </a:rPr>
              <a:t>After reading this policy brief, I want to know…</a:t>
            </a:r>
            <a:endParaRPr sz="1200" b="1">
              <a:solidFill>
                <a:schemeClr val="dk1"/>
              </a:solidFill>
              <a:latin typeface="Montserrat"/>
              <a:ea typeface="Montserrat"/>
              <a:cs typeface="Montserrat"/>
              <a:sym typeface="Montserrat"/>
            </a:endParaRPr>
          </a:p>
        </p:txBody>
      </p:sp>
      <p:sp>
        <p:nvSpPr>
          <p:cNvPr id="403" name="Google Shape;403;p37"/>
          <p:cNvSpPr/>
          <p:nvPr/>
        </p:nvSpPr>
        <p:spPr>
          <a:xfrm>
            <a:off x="6866281" y="543303"/>
            <a:ext cx="215257" cy="193236"/>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4" name="Google Shape;404;p37"/>
          <p:cNvSpPr/>
          <p:nvPr/>
        </p:nvSpPr>
        <p:spPr>
          <a:xfrm>
            <a:off x="1702716" y="543215"/>
            <a:ext cx="207088" cy="207075"/>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5" name="Google Shape;405;p37"/>
          <p:cNvSpPr/>
          <p:nvPr/>
        </p:nvSpPr>
        <p:spPr>
          <a:xfrm>
            <a:off x="8608585" y="543301"/>
            <a:ext cx="197012" cy="207706"/>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6" name="Google Shape;406;p37"/>
          <p:cNvSpPr/>
          <p:nvPr/>
        </p:nvSpPr>
        <p:spPr>
          <a:xfrm>
            <a:off x="3424268" y="543232"/>
            <a:ext cx="209587" cy="20960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407" name="Google Shape;407;p37"/>
          <p:cNvGrpSpPr/>
          <p:nvPr/>
        </p:nvGrpSpPr>
        <p:grpSpPr>
          <a:xfrm>
            <a:off x="5169556" y="543233"/>
            <a:ext cx="188198" cy="239803"/>
            <a:chOff x="1958100" y="4985350"/>
            <a:chExt cx="365150" cy="465275"/>
          </a:xfrm>
        </p:grpSpPr>
        <p:sp>
          <p:nvSpPr>
            <p:cNvPr id="408" name="Google Shape;408;p37"/>
            <p:cNvSpPr/>
            <p:nvPr/>
          </p:nvSpPr>
          <p:spPr>
            <a:xfrm>
              <a:off x="1958100" y="4985350"/>
              <a:ext cx="365150" cy="465275"/>
            </a:xfrm>
            <a:custGeom>
              <a:avLst/>
              <a:gdLst/>
              <a:ahLst/>
              <a:cxnLst/>
              <a:rect l="l" t="t" r="r" b="b"/>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9" name="Google Shape;409;p37"/>
            <p:cNvSpPr/>
            <p:nvPr/>
          </p:nvSpPr>
          <p:spPr>
            <a:xfrm>
              <a:off x="1977625" y="5237525"/>
              <a:ext cx="113600" cy="213100"/>
            </a:xfrm>
            <a:custGeom>
              <a:avLst/>
              <a:gdLst/>
              <a:ahLst/>
              <a:cxnLst/>
              <a:rect l="l" t="t" r="r" b="b"/>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10" name="Google Shape;410;p37"/>
            <p:cNvSpPr/>
            <p:nvPr/>
          </p:nvSpPr>
          <p:spPr>
            <a:xfrm>
              <a:off x="2190125" y="5237525"/>
              <a:ext cx="113575" cy="213100"/>
            </a:xfrm>
            <a:custGeom>
              <a:avLst/>
              <a:gdLst/>
              <a:ahLst/>
              <a:cxnLst/>
              <a:rect l="l" t="t" r="r" b="b"/>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411" name="Google Shape;411;p37"/>
          <p:cNvSpPr txBox="1"/>
          <p:nvPr/>
        </p:nvSpPr>
        <p:spPr>
          <a:xfrm>
            <a:off x="3248475" y="771900"/>
            <a:ext cx="2773500" cy="2610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Montserrat"/>
                <a:ea typeface="Montserrat"/>
                <a:cs typeface="Montserrat"/>
                <a:sym typeface="Montserrat"/>
              </a:rPr>
              <a:t>Skills</a:t>
            </a:r>
            <a:endParaRPr b="1">
              <a:solidFill>
                <a:schemeClr val="dk1"/>
              </a:solidFill>
              <a:latin typeface="Montserrat"/>
              <a:ea typeface="Montserrat"/>
              <a:cs typeface="Montserrat"/>
              <a:sym typeface="Montserrat"/>
            </a:endParaRPr>
          </a:p>
          <a:p>
            <a:pPr marL="0" lvl="0" indent="0" algn="l" rtl="0">
              <a:spcBef>
                <a:spcPts val="400"/>
              </a:spcBef>
              <a:spcAft>
                <a:spcPts val="400"/>
              </a:spcAft>
              <a:buClr>
                <a:schemeClr val="dk1"/>
              </a:buClr>
              <a:buSzPts val="1100"/>
              <a:buFont typeface="Arial"/>
              <a:buNone/>
            </a:pPr>
            <a:r>
              <a:rPr lang="en" sz="1200">
                <a:solidFill>
                  <a:schemeClr val="dk2"/>
                </a:solidFill>
                <a:latin typeface="Montserrat"/>
                <a:ea typeface="Montserrat"/>
                <a:cs typeface="Montserrat"/>
                <a:sym typeface="Montserrat"/>
              </a:rPr>
              <a:t>I can see from this policy brief that you know how to…</a:t>
            </a:r>
            <a:endParaRPr sz="1200" b="1">
              <a:solidFill>
                <a:schemeClr val="dk2"/>
              </a:solidFill>
              <a:latin typeface="Montserrat"/>
              <a:ea typeface="Montserrat"/>
              <a:cs typeface="Montserrat"/>
              <a:sym typeface="Montserrat"/>
            </a:endParaRPr>
          </a:p>
        </p:txBody>
      </p:sp>
      <p:sp>
        <p:nvSpPr>
          <p:cNvPr id="412" name="Google Shape;412;p37"/>
          <p:cNvSpPr txBox="1"/>
          <p:nvPr/>
        </p:nvSpPr>
        <p:spPr>
          <a:xfrm>
            <a:off x="262188" y="771900"/>
            <a:ext cx="2773500" cy="2610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Montserrat"/>
                <a:ea typeface="Montserrat"/>
                <a:cs typeface="Montserrat"/>
                <a:sym typeface="Montserrat"/>
              </a:rPr>
              <a:t>Knowledge </a:t>
            </a:r>
            <a:endParaRPr b="1">
              <a:solidFill>
                <a:schemeClr val="dk1"/>
              </a:solidFill>
              <a:latin typeface="Montserrat"/>
              <a:ea typeface="Montserrat"/>
              <a:cs typeface="Montserrat"/>
              <a:sym typeface="Montserrat"/>
            </a:endParaRPr>
          </a:p>
          <a:p>
            <a:pPr marL="0" lvl="0" indent="0" algn="l" rtl="0">
              <a:spcBef>
                <a:spcPts val="400"/>
              </a:spcBef>
              <a:spcAft>
                <a:spcPts val="400"/>
              </a:spcAft>
              <a:buClr>
                <a:schemeClr val="dk1"/>
              </a:buClr>
              <a:buSzPts val="1100"/>
              <a:buFont typeface="Arial"/>
              <a:buNone/>
            </a:pPr>
            <a:r>
              <a:rPr lang="en" sz="1200">
                <a:solidFill>
                  <a:schemeClr val="dk2"/>
                </a:solidFill>
                <a:latin typeface="Montserrat"/>
                <a:ea typeface="Montserrat"/>
                <a:cs typeface="Montserrat"/>
                <a:sym typeface="Montserrat"/>
              </a:rPr>
              <a:t>After reading this policy brief, I can see that you know…</a:t>
            </a:r>
            <a:endParaRPr sz="1200" b="1">
              <a:solidFill>
                <a:schemeClr val="dk2"/>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8"/>
          <p:cNvSpPr txBox="1">
            <a:spLocks noGrp="1"/>
          </p:cNvSpPr>
          <p:nvPr>
            <p:ph type="ctrTitle" idx="4294967295"/>
          </p:nvPr>
        </p:nvSpPr>
        <p:spPr>
          <a:xfrm>
            <a:off x="972900" y="2326294"/>
            <a:ext cx="71982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a:solidFill>
                  <a:srgbClr val="FFFFFF"/>
                </a:solidFill>
              </a:rPr>
              <a:t>Last words</a:t>
            </a:r>
            <a:endParaRPr sz="7200">
              <a:solidFill>
                <a:srgbClr val="FFFFFF"/>
              </a:solidFill>
            </a:endParaRPr>
          </a:p>
        </p:txBody>
      </p:sp>
      <p:sp>
        <p:nvSpPr>
          <p:cNvPr id="418" name="Google Shape;418;p38"/>
          <p:cNvSpPr txBox="1">
            <a:spLocks noGrp="1"/>
          </p:cNvSpPr>
          <p:nvPr>
            <p:ph type="subTitle" idx="4294967295"/>
          </p:nvPr>
        </p:nvSpPr>
        <p:spPr>
          <a:xfrm>
            <a:off x="972900" y="3411559"/>
            <a:ext cx="71982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This unit has been about biofuels.  Are they the future of fuels?  What are your last words (for now!) on this question?</a:t>
            </a:r>
            <a:endParaRPr/>
          </a:p>
        </p:txBody>
      </p:sp>
      <p:grpSp>
        <p:nvGrpSpPr>
          <p:cNvPr id="419" name="Google Shape;419;p38"/>
          <p:cNvGrpSpPr/>
          <p:nvPr/>
        </p:nvGrpSpPr>
        <p:grpSpPr>
          <a:xfrm>
            <a:off x="3817597" y="676397"/>
            <a:ext cx="1508826" cy="1504564"/>
            <a:chOff x="3782700" y="1538287"/>
            <a:chExt cx="1578600" cy="1578600"/>
          </a:xfrm>
        </p:grpSpPr>
        <p:sp>
          <p:nvSpPr>
            <p:cNvPr id="420" name="Google Shape;420;p38"/>
            <p:cNvSpPr/>
            <p:nvPr/>
          </p:nvSpPr>
          <p:spPr>
            <a:xfrm>
              <a:off x="3782700" y="27574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rot="-5400000">
              <a:off x="5001900" y="2757487"/>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rot="5400000">
              <a:off x="3782700" y="15382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rot="10800000">
              <a:off x="5001900" y="1538287"/>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38"/>
          <p:cNvSpPr/>
          <p:nvPr/>
        </p:nvSpPr>
        <p:spPr>
          <a:xfrm>
            <a:off x="4082894" y="1032671"/>
            <a:ext cx="859398" cy="863103"/>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81" name="Google Shape;81;p13"/>
          <p:cNvPicPr preferRelativeResize="0"/>
          <p:nvPr/>
        </p:nvPicPr>
        <p:blipFill>
          <a:blip r:embed="rId3">
            <a:alphaModFix/>
          </a:blip>
          <a:stretch>
            <a:fillRect/>
          </a:stretch>
        </p:blipFill>
        <p:spPr>
          <a:xfrm>
            <a:off x="685800" y="1"/>
            <a:ext cx="7200900"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pic>
        <p:nvPicPr>
          <p:cNvPr id="86" name="Google Shape;86;p14"/>
          <p:cNvPicPr preferRelativeResize="0"/>
          <p:nvPr/>
        </p:nvPicPr>
        <p:blipFill>
          <a:blip r:embed="rId3">
            <a:alphaModFix/>
          </a:blip>
          <a:stretch>
            <a:fillRect/>
          </a:stretch>
        </p:blipFill>
        <p:spPr>
          <a:xfrm>
            <a:off x="1117600" y="-1"/>
            <a:ext cx="6908800" cy="4996873"/>
          </a:xfrm>
          <a:prstGeom prst="rect">
            <a:avLst/>
          </a:prstGeom>
          <a:noFill/>
          <a:ln>
            <a:noFill/>
          </a:ln>
        </p:spPr>
      </p:pic>
      <p:sp>
        <p:nvSpPr>
          <p:cNvPr id="87" name="Google Shape;87;p14"/>
          <p:cNvSpPr txBox="1">
            <a:spLocks noGrp="1"/>
          </p:cNvSpPr>
          <p:nvPr>
            <p:ph type="sldNum" idx="12"/>
          </p:nvPr>
        </p:nvSpPr>
        <p:spPr>
          <a:xfrm>
            <a:off x="4297650" y="4777483"/>
            <a:ext cx="548700" cy="3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93" name="Google Shape;93;p15"/>
          <p:cNvPicPr preferRelativeResize="0"/>
          <p:nvPr/>
        </p:nvPicPr>
        <p:blipFill rotWithShape="1">
          <a:blip r:embed="rId3">
            <a:alphaModFix/>
          </a:blip>
          <a:srcRect l="-1" r="25702"/>
          <a:stretch/>
        </p:blipFill>
        <p:spPr>
          <a:xfrm>
            <a:off x="3149500" y="-10391"/>
            <a:ext cx="5994500" cy="5167000"/>
          </a:xfrm>
          <a:prstGeom prst="rect">
            <a:avLst/>
          </a:prstGeom>
          <a:noFill/>
          <a:ln>
            <a:noFill/>
          </a:ln>
        </p:spPr>
      </p:pic>
      <p:pic>
        <p:nvPicPr>
          <p:cNvPr id="94" name="Google Shape;94;p15"/>
          <p:cNvPicPr preferRelativeResize="0"/>
          <p:nvPr/>
        </p:nvPicPr>
        <p:blipFill>
          <a:blip r:embed="rId4">
            <a:alphaModFix/>
          </a:blip>
          <a:stretch>
            <a:fillRect/>
          </a:stretch>
        </p:blipFill>
        <p:spPr>
          <a:xfrm>
            <a:off x="38525" y="-10391"/>
            <a:ext cx="6923095" cy="5167000"/>
          </a:xfrm>
          <a:prstGeom prst="rect">
            <a:avLst/>
          </a:prstGeom>
          <a:noFill/>
          <a:ln>
            <a:noFill/>
          </a:ln>
        </p:spPr>
      </p:pic>
      <p:grpSp>
        <p:nvGrpSpPr>
          <p:cNvPr id="95" name="Google Shape;95;p15"/>
          <p:cNvGrpSpPr/>
          <p:nvPr/>
        </p:nvGrpSpPr>
        <p:grpSpPr>
          <a:xfrm>
            <a:off x="4866684" y="39723"/>
            <a:ext cx="1956833" cy="1958253"/>
            <a:chOff x="3782700" y="1538288"/>
            <a:chExt cx="1578600" cy="1578600"/>
          </a:xfrm>
        </p:grpSpPr>
        <p:sp>
          <p:nvSpPr>
            <p:cNvPr id="96" name="Google Shape;96;p15"/>
            <p:cNvSpPr/>
            <p:nvPr/>
          </p:nvSpPr>
          <p:spPr>
            <a:xfrm>
              <a:off x="3782700" y="27574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rot="-5400000">
              <a:off x="5001900" y="27574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rot="5400000">
              <a:off x="3782700" y="15382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rot="10800000">
              <a:off x="5001900" y="15382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15"/>
          <p:cNvSpPr txBox="1">
            <a:spLocks noGrp="1"/>
          </p:cNvSpPr>
          <p:nvPr>
            <p:ph type="title"/>
          </p:nvPr>
        </p:nvSpPr>
        <p:spPr>
          <a:xfrm>
            <a:off x="4111800" y="23575"/>
            <a:ext cx="3800400" cy="195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rPr>
              <a:t>First generation</a:t>
            </a:r>
            <a:endParaRPr dirty="0">
              <a:solidFill>
                <a:srgbClr val="FFFFFF"/>
              </a:solidFill>
            </a:endParaRPr>
          </a:p>
          <a:p>
            <a:pPr marL="0" lvl="0" indent="0" algn="ctr" rtl="0">
              <a:spcBef>
                <a:spcPts val="0"/>
              </a:spcBef>
              <a:spcAft>
                <a:spcPts val="0"/>
              </a:spcAft>
              <a:buNone/>
            </a:pPr>
            <a:r>
              <a:rPr lang="en" sz="2400" b="0" dirty="0">
                <a:solidFill>
                  <a:srgbClr val="FFFFFF"/>
                </a:solidFill>
              </a:rPr>
              <a:t>Food crops</a:t>
            </a:r>
            <a:endParaRPr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106" name="Google Shape;106;p16"/>
          <p:cNvPicPr preferRelativeResize="0"/>
          <p:nvPr/>
        </p:nvPicPr>
        <p:blipFill>
          <a:blip r:embed="rId3">
            <a:alphaModFix/>
          </a:blip>
          <a:stretch>
            <a:fillRect/>
          </a:stretch>
        </p:blipFill>
        <p:spPr>
          <a:xfrm>
            <a:off x="79600" y="0"/>
            <a:ext cx="7709227" cy="5143500"/>
          </a:xfrm>
          <a:prstGeom prst="rect">
            <a:avLst/>
          </a:prstGeom>
          <a:noFill/>
          <a:ln>
            <a:noFill/>
          </a:ln>
        </p:spPr>
      </p:pic>
      <p:pic>
        <p:nvPicPr>
          <p:cNvPr id="107" name="Google Shape;107;p16"/>
          <p:cNvPicPr preferRelativeResize="0"/>
          <p:nvPr/>
        </p:nvPicPr>
        <p:blipFill rotWithShape="1">
          <a:blip r:embed="rId4">
            <a:alphaModFix/>
          </a:blip>
          <a:srcRect l="39131"/>
          <a:stretch/>
        </p:blipFill>
        <p:spPr>
          <a:xfrm>
            <a:off x="4240404" y="0"/>
            <a:ext cx="4924677" cy="5143500"/>
          </a:xfrm>
          <a:prstGeom prst="rect">
            <a:avLst/>
          </a:prstGeom>
          <a:noFill/>
          <a:ln>
            <a:noFill/>
          </a:ln>
        </p:spPr>
      </p:pic>
      <p:grpSp>
        <p:nvGrpSpPr>
          <p:cNvPr id="12" name="Google Shape;95;p15">
            <a:extLst>
              <a:ext uri="{FF2B5EF4-FFF2-40B4-BE49-F238E27FC236}">
                <a16:creationId xmlns:a16="http://schemas.microsoft.com/office/drawing/2014/main" id="{50D48F43-A034-49B2-83EF-E766159B0C08}"/>
              </a:ext>
            </a:extLst>
          </p:cNvPr>
          <p:cNvGrpSpPr/>
          <p:nvPr/>
        </p:nvGrpSpPr>
        <p:grpSpPr>
          <a:xfrm>
            <a:off x="4866684" y="39723"/>
            <a:ext cx="1956833" cy="1958253"/>
            <a:chOff x="3782700" y="1538288"/>
            <a:chExt cx="1578600" cy="1578600"/>
          </a:xfrm>
        </p:grpSpPr>
        <p:sp>
          <p:nvSpPr>
            <p:cNvPr id="13" name="Google Shape;96;p15">
              <a:extLst>
                <a:ext uri="{FF2B5EF4-FFF2-40B4-BE49-F238E27FC236}">
                  <a16:creationId xmlns:a16="http://schemas.microsoft.com/office/drawing/2014/main" id="{D7F1F39F-643A-462F-9C76-BD8DBA27BEC9}"/>
                </a:ext>
              </a:extLst>
            </p:cNvPr>
            <p:cNvSpPr/>
            <p:nvPr/>
          </p:nvSpPr>
          <p:spPr>
            <a:xfrm>
              <a:off x="3782700" y="27574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p15">
              <a:extLst>
                <a:ext uri="{FF2B5EF4-FFF2-40B4-BE49-F238E27FC236}">
                  <a16:creationId xmlns:a16="http://schemas.microsoft.com/office/drawing/2014/main" id="{BC0688BA-FA1B-4EA2-B2C8-07E8350CF8E1}"/>
                </a:ext>
              </a:extLst>
            </p:cNvPr>
            <p:cNvSpPr/>
            <p:nvPr/>
          </p:nvSpPr>
          <p:spPr>
            <a:xfrm rot="-5400000">
              <a:off x="5001900" y="27574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8;p15">
              <a:extLst>
                <a:ext uri="{FF2B5EF4-FFF2-40B4-BE49-F238E27FC236}">
                  <a16:creationId xmlns:a16="http://schemas.microsoft.com/office/drawing/2014/main" id="{000348FA-D783-4F56-8F70-B2C2B201AC34}"/>
                </a:ext>
              </a:extLst>
            </p:cNvPr>
            <p:cNvSpPr/>
            <p:nvPr/>
          </p:nvSpPr>
          <p:spPr>
            <a:xfrm rot="5400000">
              <a:off x="3782700" y="15382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9;p15">
              <a:extLst>
                <a:ext uri="{FF2B5EF4-FFF2-40B4-BE49-F238E27FC236}">
                  <a16:creationId xmlns:a16="http://schemas.microsoft.com/office/drawing/2014/main" id="{5349B6D5-9AA0-4C51-987F-D58E14A510CB}"/>
                </a:ext>
              </a:extLst>
            </p:cNvPr>
            <p:cNvSpPr/>
            <p:nvPr/>
          </p:nvSpPr>
          <p:spPr>
            <a:xfrm rot="10800000">
              <a:off x="5001900" y="15382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00;p15">
            <a:extLst>
              <a:ext uri="{FF2B5EF4-FFF2-40B4-BE49-F238E27FC236}">
                <a16:creationId xmlns:a16="http://schemas.microsoft.com/office/drawing/2014/main" id="{114EB86B-D811-41D1-98CF-77326436FE8D}"/>
              </a:ext>
            </a:extLst>
          </p:cNvPr>
          <p:cNvSpPr txBox="1">
            <a:spLocks noGrp="1"/>
          </p:cNvSpPr>
          <p:nvPr>
            <p:ph type="title"/>
          </p:nvPr>
        </p:nvSpPr>
        <p:spPr>
          <a:xfrm>
            <a:off x="4111800" y="23575"/>
            <a:ext cx="3800400" cy="195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rPr>
              <a:t>First generation</a:t>
            </a:r>
            <a:endParaRPr dirty="0">
              <a:solidFill>
                <a:srgbClr val="FFFFFF"/>
              </a:solidFill>
            </a:endParaRPr>
          </a:p>
          <a:p>
            <a:pPr marL="0" lvl="0" indent="0" algn="ctr" rtl="0">
              <a:spcBef>
                <a:spcPts val="0"/>
              </a:spcBef>
              <a:spcAft>
                <a:spcPts val="0"/>
              </a:spcAft>
              <a:buNone/>
            </a:pPr>
            <a:r>
              <a:rPr lang="en" sz="2400" b="0" dirty="0">
                <a:solidFill>
                  <a:srgbClr val="FFFFFF"/>
                </a:solidFill>
              </a:rPr>
              <a:t>Food crops</a:t>
            </a:r>
            <a:endParaRPr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691200" y="628125"/>
            <a:ext cx="7761600" cy="49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13" name="Google Shape;113;p17"/>
          <p:cNvSpPr txBox="1">
            <a:spLocks noGrp="1"/>
          </p:cNvSpPr>
          <p:nvPr>
            <p:ph type="body" idx="1"/>
          </p:nvPr>
        </p:nvSpPr>
        <p:spPr>
          <a:xfrm>
            <a:off x="691200" y="1393425"/>
            <a:ext cx="3767400" cy="2917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sp>
        <p:nvSpPr>
          <p:cNvPr id="114" name="Google Shape;114;p17"/>
          <p:cNvSpPr txBox="1">
            <a:spLocks noGrp="1"/>
          </p:cNvSpPr>
          <p:nvPr>
            <p:ph type="body" idx="2"/>
          </p:nvPr>
        </p:nvSpPr>
        <p:spPr>
          <a:xfrm>
            <a:off x="4685500" y="1393425"/>
            <a:ext cx="3767400" cy="2917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sp>
        <p:nvSpPr>
          <p:cNvPr id="115" name="Google Shape;115;p17"/>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116" name="Google Shape;116;p17" descr="The UN’s World Food Programme has described 2022 as “a year of unprecedented hunger”, with millions of people in dozens of countries facing famine. At the same time, significant amounts of farmland are being used to produce so-called biofuels. But could a global food crisis change that?&#10;&#10;#agriculture #farmland #farming #famine #fuel #food &#10; &#10;See if you get the FT for free as a student (http://ft.com/schoolsarefree) or start a £1 trial: https://subs.ft.com/spa3_trial?segmentId=3d4ba81b-96bb-cef0-9ece-29efd6ef2132. &#10; &#10;► To learn more, visit our website - https://channels.ft.com/en/foodrevolution/&#10;►  Watch more videos from this series here - https://youtube.com/playlist?list=PLrhpR40o4n5y0FUoTQtwHetAadVLJWqfW&#10;► Check out our Community tab for more stories on the economy. &#10;►  Listen to our podcasts: https://www.ft.com/podcasts &#10;►  Follow us on Instagram:  https://www.instagram.com/financialtimes'" title="Food versus fuel: is farmland use out of balance? | FT Food Revolution">
            <a:hlinkClick r:id="rId3"/>
          </p:cNvPr>
          <p:cNvPicPr preferRelativeResize="0"/>
          <p:nvPr/>
        </p:nvPicPr>
        <p:blipFill rotWithShape="1">
          <a:blip r:embed="rId4">
            <a:alphaModFix/>
          </a:blip>
          <a:srcRect t="13142" b="13373"/>
          <a:stretch/>
        </p:blipFill>
        <p:spPr>
          <a:xfrm>
            <a:off x="87475" y="0"/>
            <a:ext cx="9056525" cy="5143500"/>
          </a:xfrm>
          <a:prstGeom prst="rect">
            <a:avLst/>
          </a:prstGeom>
          <a:noFill/>
          <a:ln>
            <a:noFill/>
          </a:ln>
        </p:spPr>
      </p:pic>
      <p:sp>
        <p:nvSpPr>
          <p:cNvPr id="117" name="Google Shape;117;p17"/>
          <p:cNvSpPr txBox="1"/>
          <p:nvPr/>
        </p:nvSpPr>
        <p:spPr>
          <a:xfrm>
            <a:off x="1505775" y="283275"/>
            <a:ext cx="503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118" name="Google Shape;118;p17"/>
          <p:cNvSpPr txBox="1"/>
          <p:nvPr/>
        </p:nvSpPr>
        <p:spPr>
          <a:xfrm rot="-172415">
            <a:off x="2231620" y="451830"/>
            <a:ext cx="5373757" cy="63111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b="1" dirty="0">
                <a:highlight>
                  <a:schemeClr val="accent2"/>
                </a:highlight>
                <a:latin typeface="Montserrat"/>
                <a:ea typeface="Montserrat"/>
                <a:cs typeface="Montserrat"/>
                <a:sym typeface="Montserrat"/>
              </a:rPr>
              <a:t>Who created the video?</a:t>
            </a:r>
            <a:endParaRPr sz="2900" b="1" dirty="0">
              <a:highlight>
                <a:schemeClr val="accent2"/>
              </a:highlight>
              <a:latin typeface="Montserrat"/>
              <a:ea typeface="Montserrat"/>
              <a:cs typeface="Montserrat"/>
              <a:sym typeface="Montserrat"/>
            </a:endParaRPr>
          </a:p>
        </p:txBody>
      </p:sp>
      <p:sp>
        <p:nvSpPr>
          <p:cNvPr id="119" name="Google Shape;119;p17"/>
          <p:cNvSpPr txBox="1"/>
          <p:nvPr/>
        </p:nvSpPr>
        <p:spPr>
          <a:xfrm rot="-172415">
            <a:off x="2095942" y="3242344"/>
            <a:ext cx="5509522" cy="152386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b="1" dirty="0">
                <a:highlight>
                  <a:schemeClr val="accent2"/>
                </a:highlight>
                <a:latin typeface="Montserrat"/>
                <a:ea typeface="Montserrat"/>
                <a:cs typeface="Montserrat"/>
                <a:sym typeface="Montserrat"/>
              </a:rPr>
              <a:t>What information would you need to have to take a stance on biofuels?</a:t>
            </a:r>
            <a:endParaRPr sz="2900" b="1" dirty="0">
              <a:highlight>
                <a:schemeClr val="accent2"/>
              </a:highlight>
              <a:latin typeface="Montserrat"/>
              <a:ea typeface="Montserrat"/>
              <a:cs typeface="Montserrat"/>
              <a:sym typeface="Montserrat"/>
            </a:endParaRPr>
          </a:p>
        </p:txBody>
      </p:sp>
      <p:sp>
        <p:nvSpPr>
          <p:cNvPr id="120" name="Google Shape;120;p17"/>
          <p:cNvSpPr txBox="1"/>
          <p:nvPr/>
        </p:nvSpPr>
        <p:spPr>
          <a:xfrm rot="411694">
            <a:off x="2146415" y="1710622"/>
            <a:ext cx="5373688" cy="107740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b="1" dirty="0">
                <a:highlight>
                  <a:schemeClr val="accent2"/>
                </a:highlight>
                <a:latin typeface="Montserrat"/>
                <a:ea typeface="Montserrat"/>
                <a:cs typeface="Montserrat"/>
                <a:sym typeface="Montserrat"/>
              </a:rPr>
              <a:t>What message do they want you to leave with?</a:t>
            </a:r>
            <a:endParaRPr sz="2900" b="1" dirty="0">
              <a:highlight>
                <a:schemeClr val="accent2"/>
              </a:highlight>
              <a:latin typeface="Montserrat"/>
              <a:ea typeface="Montserrat"/>
              <a:cs typeface="Montserrat"/>
              <a:sym typeface="Montserrat"/>
            </a:endParaRPr>
          </a:p>
        </p:txBody>
      </p:sp>
      <p:sp>
        <p:nvSpPr>
          <p:cNvPr id="2" name="Rectangle: Rounded Corners 1">
            <a:hlinkClick r:id="rId3"/>
            <a:extLst>
              <a:ext uri="{FF2B5EF4-FFF2-40B4-BE49-F238E27FC236}">
                <a16:creationId xmlns:a16="http://schemas.microsoft.com/office/drawing/2014/main" id="{253A49B3-BE16-4DFF-B51E-51B2EE01F89C}"/>
              </a:ext>
            </a:extLst>
          </p:cNvPr>
          <p:cNvSpPr/>
          <p:nvPr/>
        </p:nvSpPr>
        <p:spPr>
          <a:xfrm>
            <a:off x="7363039" y="246950"/>
            <a:ext cx="1507252" cy="838350"/>
          </a:xfrm>
          <a:prstGeom prst="roundRect">
            <a:avLst/>
          </a:prstGeom>
          <a:solidFill>
            <a:srgbClr val="8BBEAF"/>
          </a:solidFill>
          <a:ln>
            <a:solidFill>
              <a:srgbClr val="4B877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0000"/>
                </a:solidFill>
              </a:rPr>
              <a:t>Click to play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135" name="Google Shape;135;p19"/>
          <p:cNvPicPr preferRelativeResize="0"/>
          <p:nvPr/>
        </p:nvPicPr>
        <p:blipFill rotWithShape="1">
          <a:blip r:embed="rId3">
            <a:alphaModFix/>
          </a:blip>
          <a:srcRect r="11757"/>
          <a:stretch/>
        </p:blipFill>
        <p:spPr>
          <a:xfrm>
            <a:off x="38526" y="0"/>
            <a:ext cx="9105474" cy="5143500"/>
          </a:xfrm>
          <a:prstGeom prst="rect">
            <a:avLst/>
          </a:prstGeom>
          <a:noFill/>
          <a:ln>
            <a:noFill/>
          </a:ln>
        </p:spPr>
      </p:pic>
      <p:sp>
        <p:nvSpPr>
          <p:cNvPr id="136" name="Google Shape;136;p19"/>
          <p:cNvSpPr txBox="1">
            <a:spLocks noGrp="1"/>
          </p:cNvSpPr>
          <p:nvPr>
            <p:ph type="title"/>
          </p:nvPr>
        </p:nvSpPr>
        <p:spPr>
          <a:xfrm>
            <a:off x="26650" y="191600"/>
            <a:ext cx="4906500" cy="195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rPr>
              <a:t>Second generation</a:t>
            </a:r>
            <a:endParaRPr dirty="0">
              <a:solidFill>
                <a:srgbClr val="FFFFFF"/>
              </a:solidFill>
            </a:endParaRPr>
          </a:p>
          <a:p>
            <a:pPr marL="0" lvl="0" indent="0" algn="ctr" rtl="0">
              <a:spcBef>
                <a:spcPts val="0"/>
              </a:spcBef>
              <a:spcAft>
                <a:spcPts val="0"/>
              </a:spcAft>
              <a:buNone/>
            </a:pPr>
            <a:r>
              <a:rPr lang="en" sz="2400" b="0" dirty="0">
                <a:solidFill>
                  <a:srgbClr val="FFFFFF"/>
                </a:solidFill>
              </a:rPr>
              <a:t>Woody waste </a:t>
            </a:r>
            <a:endParaRPr dirty="0">
              <a:solidFill>
                <a:srgbClr val="FFFFFF"/>
              </a:solidFill>
            </a:endParaRPr>
          </a:p>
        </p:txBody>
      </p:sp>
      <p:grpSp>
        <p:nvGrpSpPr>
          <p:cNvPr id="137" name="Google Shape;137;p19"/>
          <p:cNvGrpSpPr/>
          <p:nvPr/>
        </p:nvGrpSpPr>
        <p:grpSpPr>
          <a:xfrm>
            <a:off x="1341984" y="191523"/>
            <a:ext cx="1956833" cy="1958253"/>
            <a:chOff x="3782700" y="1538288"/>
            <a:chExt cx="1578600" cy="1578600"/>
          </a:xfrm>
        </p:grpSpPr>
        <p:sp>
          <p:nvSpPr>
            <p:cNvPr id="138" name="Google Shape;138;p19"/>
            <p:cNvSpPr/>
            <p:nvPr/>
          </p:nvSpPr>
          <p:spPr>
            <a:xfrm>
              <a:off x="3782700" y="27574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p:nvPr/>
          </p:nvSpPr>
          <p:spPr>
            <a:xfrm rot="-5400000">
              <a:off x="5001900" y="27574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9"/>
            <p:cNvSpPr/>
            <p:nvPr/>
          </p:nvSpPr>
          <p:spPr>
            <a:xfrm rot="5400000">
              <a:off x="3782700" y="15382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p:nvPr/>
          </p:nvSpPr>
          <p:spPr>
            <a:xfrm rot="10800000">
              <a:off x="5001900" y="15382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txBox="1">
            <a:spLocks noGrp="1"/>
          </p:cNvSpPr>
          <p:nvPr>
            <p:ph type="sldNum" idx="12"/>
          </p:nvPr>
        </p:nvSpPr>
        <p:spPr>
          <a:xfrm>
            <a:off x="8556775" y="4758433"/>
            <a:ext cx="548700" cy="309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accent1"/>
                </a:solidFill>
              </a:rPr>
              <a:t>9</a:t>
            </a:fld>
            <a:endParaRPr>
              <a:solidFill>
                <a:schemeClr val="accent1"/>
              </a:solidFill>
            </a:endParaRPr>
          </a:p>
        </p:txBody>
      </p:sp>
      <p:sp>
        <p:nvSpPr>
          <p:cNvPr id="147" name="Google Shape;147;p20"/>
          <p:cNvSpPr txBox="1">
            <a:spLocks noGrp="1"/>
          </p:cNvSpPr>
          <p:nvPr>
            <p:ph type="title"/>
          </p:nvPr>
        </p:nvSpPr>
        <p:spPr>
          <a:xfrm>
            <a:off x="691200" y="152400"/>
            <a:ext cx="7761600" cy="96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body" idx="1"/>
          </p:nvPr>
        </p:nvSpPr>
        <p:spPr>
          <a:xfrm>
            <a:off x="691200" y="1511100"/>
            <a:ext cx="7761600" cy="2868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p:txBody>
      </p:sp>
      <p:pic>
        <p:nvPicPr>
          <p:cNvPr id="150" name="Google Shape;150;p20"/>
          <p:cNvPicPr preferRelativeResize="0"/>
          <p:nvPr/>
        </p:nvPicPr>
        <p:blipFill rotWithShape="1">
          <a:blip r:embed="rId3">
            <a:alphaModFix/>
          </a:blip>
          <a:srcRect l="44751" r="23352"/>
          <a:stretch/>
        </p:blipFill>
        <p:spPr>
          <a:xfrm>
            <a:off x="6956526" y="0"/>
            <a:ext cx="2187474" cy="5143500"/>
          </a:xfrm>
          <a:prstGeom prst="rect">
            <a:avLst/>
          </a:prstGeom>
          <a:noFill/>
          <a:ln>
            <a:noFill/>
          </a:ln>
        </p:spPr>
      </p:pic>
      <p:pic>
        <p:nvPicPr>
          <p:cNvPr id="151" name="Google Shape;151;p20"/>
          <p:cNvPicPr preferRelativeResize="0"/>
          <p:nvPr/>
        </p:nvPicPr>
        <p:blipFill>
          <a:blip r:embed="rId4">
            <a:alphaModFix/>
          </a:blip>
          <a:stretch>
            <a:fillRect/>
          </a:stretch>
        </p:blipFill>
        <p:spPr>
          <a:xfrm>
            <a:off x="38525" y="-1"/>
            <a:ext cx="6918001" cy="5143501"/>
          </a:xfrm>
          <a:prstGeom prst="rect">
            <a:avLst/>
          </a:prstGeom>
          <a:noFill/>
          <a:ln>
            <a:noFill/>
          </a:ln>
        </p:spPr>
      </p:pic>
      <p:sp>
        <p:nvSpPr>
          <p:cNvPr id="8" name="Google Shape;136;p19">
            <a:extLst>
              <a:ext uri="{FF2B5EF4-FFF2-40B4-BE49-F238E27FC236}">
                <a16:creationId xmlns:a16="http://schemas.microsoft.com/office/drawing/2014/main" id="{5DA76A7B-03EC-4DFA-AA05-537788D74D3D}"/>
              </a:ext>
            </a:extLst>
          </p:cNvPr>
          <p:cNvSpPr txBox="1">
            <a:spLocks/>
          </p:cNvSpPr>
          <p:nvPr/>
        </p:nvSpPr>
        <p:spPr>
          <a:xfrm>
            <a:off x="26650" y="191600"/>
            <a:ext cx="4906500" cy="1958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1" i="0" u="none" strike="noStrike" cap="none">
                <a:solidFill>
                  <a:schemeClr val="dk1"/>
                </a:solidFill>
                <a:latin typeface="Montserrat"/>
                <a:ea typeface="Montserrat"/>
                <a:cs typeface="Montserrat"/>
                <a:sym typeface="Montserrat"/>
              </a:defRPr>
            </a:lvl9pPr>
          </a:lstStyle>
          <a:p>
            <a:pPr algn="ctr"/>
            <a:r>
              <a:rPr lang="en-GB" dirty="0">
                <a:solidFill>
                  <a:srgbClr val="FFFFFF"/>
                </a:solidFill>
              </a:rPr>
              <a:t>Second generation</a:t>
            </a:r>
          </a:p>
          <a:p>
            <a:pPr algn="ctr"/>
            <a:r>
              <a:rPr lang="en-GB" sz="2400" b="0" dirty="0">
                <a:solidFill>
                  <a:srgbClr val="FFFFFF"/>
                </a:solidFill>
              </a:rPr>
              <a:t>Woody waste from food crops </a:t>
            </a:r>
            <a:endParaRPr lang="en-GB" dirty="0">
              <a:solidFill>
                <a:srgbClr val="FFFFFF"/>
              </a:solidFill>
            </a:endParaRPr>
          </a:p>
        </p:txBody>
      </p:sp>
      <p:grpSp>
        <p:nvGrpSpPr>
          <p:cNvPr id="9" name="Google Shape;137;p19">
            <a:extLst>
              <a:ext uri="{FF2B5EF4-FFF2-40B4-BE49-F238E27FC236}">
                <a16:creationId xmlns:a16="http://schemas.microsoft.com/office/drawing/2014/main" id="{4B4E4F97-33A0-466E-9EC1-35ACA83D908A}"/>
              </a:ext>
            </a:extLst>
          </p:cNvPr>
          <p:cNvGrpSpPr/>
          <p:nvPr/>
        </p:nvGrpSpPr>
        <p:grpSpPr>
          <a:xfrm>
            <a:off x="1341984" y="191523"/>
            <a:ext cx="1956833" cy="1958253"/>
            <a:chOff x="3782700" y="1538288"/>
            <a:chExt cx="1578600" cy="1578600"/>
          </a:xfrm>
        </p:grpSpPr>
        <p:sp>
          <p:nvSpPr>
            <p:cNvPr id="10" name="Google Shape;138;p19">
              <a:extLst>
                <a:ext uri="{FF2B5EF4-FFF2-40B4-BE49-F238E27FC236}">
                  <a16:creationId xmlns:a16="http://schemas.microsoft.com/office/drawing/2014/main" id="{D3941108-B93C-4551-9072-AB1D27B4D2FE}"/>
                </a:ext>
              </a:extLst>
            </p:cNvPr>
            <p:cNvSpPr/>
            <p:nvPr/>
          </p:nvSpPr>
          <p:spPr>
            <a:xfrm>
              <a:off x="3782700" y="27574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p19">
              <a:extLst>
                <a:ext uri="{FF2B5EF4-FFF2-40B4-BE49-F238E27FC236}">
                  <a16:creationId xmlns:a16="http://schemas.microsoft.com/office/drawing/2014/main" id="{388FC3AE-A94E-4927-8B3B-81F7710D2BB4}"/>
                </a:ext>
              </a:extLst>
            </p:cNvPr>
            <p:cNvSpPr/>
            <p:nvPr/>
          </p:nvSpPr>
          <p:spPr>
            <a:xfrm rot="-5400000">
              <a:off x="5001900" y="27574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0;p19">
              <a:extLst>
                <a:ext uri="{FF2B5EF4-FFF2-40B4-BE49-F238E27FC236}">
                  <a16:creationId xmlns:a16="http://schemas.microsoft.com/office/drawing/2014/main" id="{8DAB9A35-A1C4-4046-9FDC-61CE8C9F6D87}"/>
                </a:ext>
              </a:extLst>
            </p:cNvPr>
            <p:cNvSpPr/>
            <p:nvPr/>
          </p:nvSpPr>
          <p:spPr>
            <a:xfrm rot="5400000">
              <a:off x="3782700" y="15382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1;p19">
              <a:extLst>
                <a:ext uri="{FF2B5EF4-FFF2-40B4-BE49-F238E27FC236}">
                  <a16:creationId xmlns:a16="http://schemas.microsoft.com/office/drawing/2014/main" id="{893D28AF-ED7B-47DA-BC16-EF6433AE56AB}"/>
                </a:ext>
              </a:extLst>
            </p:cNvPr>
            <p:cNvSpPr/>
            <p:nvPr/>
          </p:nvSpPr>
          <p:spPr>
            <a:xfrm rot="10800000">
              <a:off x="5001900" y="1538288"/>
              <a:ext cx="359400" cy="359400"/>
            </a:xfrm>
            <a:prstGeom prst="corner">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Desdemona template">
  <a:themeElements>
    <a:clrScheme name="Custom 347">
      <a:dk1>
        <a:srgbClr val="454F5B"/>
      </a:dk1>
      <a:lt1>
        <a:srgbClr val="FFFFFF"/>
      </a:lt1>
      <a:dk2>
        <a:srgbClr val="89929B"/>
      </a:dk2>
      <a:lt2>
        <a:srgbClr val="EFF1F3"/>
      </a:lt2>
      <a:accent1>
        <a:srgbClr val="4ECDC4"/>
      </a:accent1>
      <a:accent2>
        <a:srgbClr val="C7F464"/>
      </a:accent2>
      <a:accent3>
        <a:srgbClr val="454F5B"/>
      </a:accent3>
      <a:accent4>
        <a:srgbClr val="738498"/>
      </a:accent4>
      <a:accent5>
        <a:srgbClr val="A6B5C7"/>
      </a:accent5>
      <a:accent6>
        <a:srgbClr val="D4DAE0"/>
      </a:accent6>
      <a:hlink>
        <a:srgbClr val="454F5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3215</Words>
  <Application>Microsoft Office PowerPoint</Application>
  <PresentationFormat>On-screen Show (16:9)</PresentationFormat>
  <Paragraphs>325</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Montserrat</vt:lpstr>
      <vt:lpstr>Arial</vt:lpstr>
      <vt:lpstr>Desdemona template</vt:lpstr>
      <vt:lpstr>BIOFUELS:  Future fuel?</vt:lpstr>
      <vt:lpstr>Biofuels</vt:lpstr>
      <vt:lpstr>PowerPoint Presentation</vt:lpstr>
      <vt:lpstr>PowerPoint Presentation</vt:lpstr>
      <vt:lpstr>First generation Food crops</vt:lpstr>
      <vt:lpstr>First generation Food crops</vt:lpstr>
      <vt:lpstr>PowerPoint Presentation</vt:lpstr>
      <vt:lpstr>Second generation Woody waste </vt:lpstr>
      <vt:lpstr>PowerPoint Presentation</vt:lpstr>
      <vt:lpstr>PowerPoint Presentation</vt:lpstr>
      <vt:lpstr>Biofuels</vt:lpstr>
      <vt:lpstr>Actor network mapping</vt:lpstr>
      <vt:lpstr>Example </vt:lpstr>
      <vt:lpstr>PowerPoint Presentation</vt:lpstr>
      <vt:lpstr>Biofuels</vt:lpstr>
      <vt:lpstr>Case 1: First generation biofuels </vt:lpstr>
      <vt:lpstr>Case 2: Second generation biofuels </vt:lpstr>
      <vt:lpstr>Case 3: Third generation biofuels </vt:lpstr>
      <vt:lpstr>SWOT analysis of biofuel production</vt:lpstr>
      <vt:lpstr>Biofuels</vt:lpstr>
      <vt:lpstr>What is a policy brief?</vt:lpstr>
      <vt:lpstr>Your policy brief</vt:lpstr>
      <vt:lpstr>Writing a policy brief: guide</vt:lpstr>
      <vt:lpstr>Write</vt:lpstr>
      <vt:lpstr>Biofuels</vt:lpstr>
      <vt:lpstr>Self and peer evaluation </vt:lpstr>
      <vt:lpstr>Last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BIOFUELS:  Future fuel?</dc:title>
  <dc:creator>Peter Fairhurst</dc:creator>
  <cp:lastModifiedBy>Peter Fairhurst</cp:lastModifiedBy>
  <cp:revision>34</cp:revision>
  <dcterms:modified xsi:type="dcterms:W3CDTF">2023-02-28T16:42:09Z</dcterms:modified>
</cp:coreProperties>
</file>