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1" r:id="rId2"/>
    <p:sldId id="340" r:id="rId3"/>
    <p:sldId id="369" r:id="rId4"/>
    <p:sldId id="282" r:id="rId5"/>
    <p:sldId id="346" r:id="rId6"/>
    <p:sldId id="348" r:id="rId7"/>
    <p:sldId id="389" r:id="rId8"/>
    <p:sldId id="353" r:id="rId9"/>
    <p:sldId id="390" r:id="rId10"/>
    <p:sldId id="301" r:id="rId11"/>
    <p:sldId id="350" r:id="rId12"/>
    <p:sldId id="351" r:id="rId13"/>
    <p:sldId id="352" r:id="rId14"/>
    <p:sldId id="3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27" autoAdjust="0"/>
  </p:normalViewPr>
  <p:slideViewPr>
    <p:cSldViewPr snapToObjects="1" showGuides="1">
      <p:cViewPr varScale="1">
        <p:scale>
          <a:sx n="71" d="100"/>
          <a:sy n="71" d="100"/>
        </p:scale>
        <p:origin x="642" y="5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30/01/2023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36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Put the learners into small groups of about 3 or 4 to make their own animation. Use story mountain sheets provided.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60FD1-DD17-3141-8B39-85649149AA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8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Play video before the learners start filming their animations. We used the free app stop motion animation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60FD1-DD17-3141-8B39-85649149AA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07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Play this instruction video when the learners have written their script and are ready to add audio.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60FD1-DD17-3141-8B39-85649149AA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56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 the learners to watch through a final time and edit their final clip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60FD1-DD17-3141-8B39-85649149AA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63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Careers- Talk through the various jobs learners can do if they enjoy digital art, all on our video which can be accessed via the link provided.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24FC-D112-2147-930B-4BA29970D63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what these are, how they work and how they helped pave the way for the animations we see today.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60FD1-DD17-3141-8B39-85649149AA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61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what these are, how they work and how they helped pave the way for the animations we see today.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60FD1-DD17-3141-8B39-85649149AA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0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the learners the sheets to make a thaumatrope. Any learners finished can design their own. Sheets for this with instructions are provided.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60FD1-DD17-3141-8B39-85649149AA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6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60FD1-DD17-3141-8B39-85649149AA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897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Follow link to watch video clip on stop motion animation, see what learners know about it before moving onto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60FD1-DD17-3141-8B39-85649149AA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Watch this short clip to help explain to learners what stop motion is and how it works.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60FD1-DD17-3141-8B39-85649149AA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83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is up to you if you want to decide on a specific topic for the learners to animate. We recommend these science topics. Look at next slide for our example of a simple animation on the life cycle of a plant. IF you are deciding beforehand, you may wish to delete this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60FD1-DD17-3141-8B39-85649149AA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19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Watch our example video. We use a mix of playdough and paper </a:t>
            </a:r>
            <a:r>
              <a:rPr lang="en-GB" dirty="0" err="1"/>
              <a:t>cutouts</a:t>
            </a:r>
            <a:r>
              <a:rPr lang="en-GB" dirty="0"/>
              <a:t> to film ours. It is up to you which media you would like your learners to use.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60FD1-DD17-3141-8B39-85649149AA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2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ADD6-F8CE-1748-83D1-037D91A2E22A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F3C2-0495-F940-AA06-AB01FA4F82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sit.org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SBg6dAE3mI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NXRkkumEH6E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ydNCj-866_Q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E56EC9-F8AE-453A-98C2-5E74B8193F2C}"/>
              </a:ext>
            </a:extLst>
          </p:cNvPr>
          <p:cNvSpPr txBox="1"/>
          <p:nvPr/>
        </p:nvSpPr>
        <p:spPr>
          <a:xfrm>
            <a:off x="3123365" y="1184699"/>
            <a:ext cx="2897268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algn="ctr" defTabSz="457200">
              <a:defRPr sz="4400" b="1">
                <a:ln/>
                <a:latin typeface="+mj-lt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Animation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FE2259-5D8D-FE79-8AB2-C9B5C243D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018"/>
          <a:stretch/>
        </p:blipFill>
        <p:spPr>
          <a:xfrm>
            <a:off x="2406870" y="1831030"/>
            <a:ext cx="3292832" cy="3817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9BFCB5-11B6-6C81-DFB6-2E4E462BE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5" b="89992" l="6055" r="90168">
                        <a14:foregroundMark x1="12470" y1="25754" x2="6115" y2="47362"/>
                        <a14:foregroundMark x1="6115" y1="47362" x2="6115" y2="47362"/>
                        <a14:foregroundMark x1="11391" y1="25042" x2="7734" y2="27596"/>
                        <a14:foregroundMark x1="88729" y1="38610" x2="89568" y2="43719"/>
                        <a14:foregroundMark x1="88729" y1="37605" x2="90168" y2="44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95" y="6134512"/>
            <a:ext cx="542870" cy="7772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7C9812-A7A4-B3A0-8F7C-E2E4CAE14736}"/>
              </a:ext>
            </a:extLst>
          </p:cNvPr>
          <p:cNvSpPr txBox="1"/>
          <p:nvPr/>
        </p:nvSpPr>
        <p:spPr>
          <a:xfrm>
            <a:off x="1439873" y="5271618"/>
            <a:ext cx="654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Making moving pictures</a:t>
            </a:r>
          </a:p>
        </p:txBody>
      </p:sp>
    </p:spTree>
    <p:extLst>
      <p:ext uri="{BB962C8B-B14F-4D97-AF65-F5344CB8AC3E}">
        <p14:creationId xmlns:p14="http://schemas.microsoft.com/office/powerpoint/2010/main" val="356114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9AD6526-2BB4-A345-ABE5-D829AF336C24}"/>
              </a:ext>
            </a:extLst>
          </p:cNvPr>
          <p:cNvSpPr/>
          <p:nvPr/>
        </p:nvSpPr>
        <p:spPr>
          <a:xfrm>
            <a:off x="221552" y="1934855"/>
            <a:ext cx="3162780" cy="33932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GB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</a:p>
          <a:p>
            <a:pPr algn="ctr"/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Use the story mountain to plan your story. </a:t>
            </a:r>
          </a:p>
          <a:p>
            <a:pPr algn="ctr"/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Remember to keep it short as it can take a lots of frames to make a small amount of action.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58204-6DFB-7CA4-6C19-897224EEC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126" y="1827549"/>
            <a:ext cx="5120323" cy="3202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6825E5-0D12-BF71-56AB-51EF45500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76" b="90301"/>
          <a:stretch/>
        </p:blipFill>
        <p:spPr>
          <a:xfrm rot="16200000">
            <a:off x="8278143" y="4442965"/>
            <a:ext cx="152977" cy="652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FCA5FE-FE81-274A-15BA-5CFAC9F3B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5" b="89992" l="6055" r="90168">
                        <a14:foregroundMark x1="12470" y1="25754" x2="6115" y2="47362"/>
                        <a14:foregroundMark x1="6115" y1="47362" x2="6115" y2="47362"/>
                        <a14:foregroundMark x1="11391" y1="25042" x2="7734" y2="27596"/>
                        <a14:foregroundMark x1="88729" y1="38610" x2="89568" y2="43719"/>
                        <a14:foregroundMark x1="88729" y1="37605" x2="90168" y2="44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95" y="6134512"/>
            <a:ext cx="542870" cy="7772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6044C-E14C-E4DF-E19D-6C6DF5FF2E4A}"/>
              </a:ext>
            </a:extLst>
          </p:cNvPr>
          <p:cNvSpPr txBox="1">
            <a:spLocks/>
          </p:cNvSpPr>
          <p:nvPr/>
        </p:nvSpPr>
        <p:spPr>
          <a:xfrm>
            <a:off x="3243814" y="805650"/>
            <a:ext cx="2326669" cy="7668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Our turn!</a:t>
            </a:r>
          </a:p>
        </p:txBody>
      </p:sp>
    </p:spTree>
    <p:extLst>
      <p:ext uri="{BB962C8B-B14F-4D97-AF65-F5344CB8AC3E}">
        <p14:creationId xmlns:p14="http://schemas.microsoft.com/office/powerpoint/2010/main" val="216078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9AD6526-2BB4-A345-ABE5-D829AF336C24}"/>
              </a:ext>
            </a:extLst>
          </p:cNvPr>
          <p:cNvSpPr/>
          <p:nvPr/>
        </p:nvSpPr>
        <p:spPr>
          <a:xfrm>
            <a:off x="371759" y="1882423"/>
            <a:ext cx="5363575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GB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Record your 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Remember to move or draw things a little bit at a time and take the photos in between movements.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465C9F-D193-F12A-5BCF-11D484F887D6}"/>
              </a:ext>
            </a:extLst>
          </p:cNvPr>
          <p:cNvSpPr/>
          <p:nvPr/>
        </p:nvSpPr>
        <p:spPr>
          <a:xfrm>
            <a:off x="210966" y="3868539"/>
            <a:ext cx="8722068" cy="265457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GB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Top Tips!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Always take more shots of the frame than you need. You can always cut them out but it is much trickier to retake them when you have finished.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Make sure everyone knows when the photo is being taken so that there are no hands in the frame!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4AE3A7-8B7E-C125-C3C2-85E5AE22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5" b="89992" l="6055" r="90168">
                        <a14:foregroundMark x1="12470" y1="25754" x2="6115" y2="47362"/>
                        <a14:foregroundMark x1="6115" y1="47362" x2="6115" y2="47362"/>
                        <a14:foregroundMark x1="11391" y1="25042" x2="7734" y2="27596"/>
                        <a14:foregroundMark x1="88729" y1="38610" x2="89568" y2="43719"/>
                        <a14:foregroundMark x1="88729" y1="37605" x2="90168" y2="44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95" y="6134512"/>
            <a:ext cx="542870" cy="7772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8EF6F0A-47A6-5915-C0C9-EDDCD45AC688}"/>
              </a:ext>
            </a:extLst>
          </p:cNvPr>
          <p:cNvSpPr txBox="1">
            <a:spLocks/>
          </p:cNvSpPr>
          <p:nvPr/>
        </p:nvSpPr>
        <p:spPr>
          <a:xfrm>
            <a:off x="3408665" y="805650"/>
            <a:ext cx="2326669" cy="7668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Our turn!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CD795-EF2D-4CB7-11AB-EDE54DA4E833}"/>
              </a:ext>
            </a:extLst>
          </p:cNvPr>
          <p:cNvGrpSpPr/>
          <p:nvPr/>
        </p:nvGrpSpPr>
        <p:grpSpPr>
          <a:xfrm>
            <a:off x="6054138" y="1468208"/>
            <a:ext cx="2770604" cy="2504598"/>
            <a:chOff x="2089428" y="2348880"/>
            <a:chExt cx="4680520" cy="1800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D616A3-2370-DBBB-7895-DD6EEDECF2DF}"/>
                </a:ext>
              </a:extLst>
            </p:cNvPr>
            <p:cNvSpPr/>
            <p:nvPr/>
          </p:nvSpPr>
          <p:spPr>
            <a:xfrm>
              <a:off x="2501178" y="2660357"/>
              <a:ext cx="3779912" cy="117724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GB" sz="24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See separate video files in the download area for this resource.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5794C1-1FA9-16F0-E113-99D79DB05039}"/>
                </a:ext>
              </a:extLst>
            </p:cNvPr>
            <p:cNvSpPr/>
            <p:nvPr/>
          </p:nvSpPr>
          <p:spPr>
            <a:xfrm>
              <a:off x="2089428" y="2348880"/>
              <a:ext cx="4680520" cy="1800200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946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9AD6526-2BB4-A345-ABE5-D829AF336C24}"/>
              </a:ext>
            </a:extLst>
          </p:cNvPr>
          <p:cNvSpPr/>
          <p:nvPr/>
        </p:nvSpPr>
        <p:spPr>
          <a:xfrm>
            <a:off x="287708" y="2276872"/>
            <a:ext cx="8238880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GB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Step 3:</a:t>
            </a:r>
          </a:p>
          <a:p>
            <a:pPr algn="ctr"/>
            <a:endParaRPr lang="en-GB" sz="24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Watch your mini movie back through and write your script.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Remember you will also need one or two people on sound effects as well as the narrator.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B2632-B4A6-8DB9-5D78-3D8826874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5" b="89992" l="6055" r="90168">
                        <a14:foregroundMark x1="12470" y1="25754" x2="6115" y2="47362"/>
                        <a14:foregroundMark x1="6115" y1="47362" x2="6115" y2="47362"/>
                        <a14:foregroundMark x1="11391" y1="25042" x2="7734" y2="27596"/>
                        <a14:foregroundMark x1="88729" y1="38610" x2="89568" y2="43719"/>
                        <a14:foregroundMark x1="88729" y1="37605" x2="90168" y2="44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95" y="6134512"/>
            <a:ext cx="542870" cy="7772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11A8DD9-C633-F084-39D2-3B65CB1D3B3D}"/>
              </a:ext>
            </a:extLst>
          </p:cNvPr>
          <p:cNvSpPr txBox="1">
            <a:spLocks/>
          </p:cNvSpPr>
          <p:nvPr/>
        </p:nvSpPr>
        <p:spPr>
          <a:xfrm>
            <a:off x="3243814" y="805650"/>
            <a:ext cx="2326669" cy="7668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Our turn!</a:t>
            </a:r>
          </a:p>
        </p:txBody>
      </p:sp>
    </p:spTree>
    <p:extLst>
      <p:ext uri="{BB962C8B-B14F-4D97-AF65-F5344CB8AC3E}">
        <p14:creationId xmlns:p14="http://schemas.microsoft.com/office/powerpoint/2010/main" val="313780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9AD6526-2BB4-A345-ABE5-D829AF336C24}"/>
              </a:ext>
            </a:extLst>
          </p:cNvPr>
          <p:cNvSpPr/>
          <p:nvPr/>
        </p:nvSpPr>
        <p:spPr>
          <a:xfrm>
            <a:off x="381686" y="2047842"/>
            <a:ext cx="8050924" cy="33932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GB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Step 4: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Watch your animation back carefully and edit it where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Remember it is very tricky to retake a frame as everything must be placed exactly where it was before, so try not to delete frames unless it is absolutely necessary.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Watch the video in step 2 if you need reminding how to delete frames.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C3D4E9-F7BD-FBFF-BE2C-FC2D885A7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5" b="89992" l="6055" r="90168">
                        <a14:foregroundMark x1="12470" y1="25754" x2="6115" y2="47362"/>
                        <a14:foregroundMark x1="6115" y1="47362" x2="6115" y2="47362"/>
                        <a14:foregroundMark x1="11391" y1="25042" x2="7734" y2="27596"/>
                        <a14:foregroundMark x1="88729" y1="38610" x2="89568" y2="43719"/>
                        <a14:foregroundMark x1="88729" y1="37605" x2="90168" y2="44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95" y="6134512"/>
            <a:ext cx="542870" cy="7772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6ECA64-F665-B073-A5A3-95848181249F}"/>
              </a:ext>
            </a:extLst>
          </p:cNvPr>
          <p:cNvSpPr txBox="1">
            <a:spLocks/>
          </p:cNvSpPr>
          <p:nvPr/>
        </p:nvSpPr>
        <p:spPr>
          <a:xfrm>
            <a:off x="3243814" y="805650"/>
            <a:ext cx="2326669" cy="7668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Our turn!</a:t>
            </a:r>
          </a:p>
        </p:txBody>
      </p:sp>
    </p:spTree>
    <p:extLst>
      <p:ext uri="{BB962C8B-B14F-4D97-AF65-F5344CB8AC3E}">
        <p14:creationId xmlns:p14="http://schemas.microsoft.com/office/powerpoint/2010/main" val="22061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9AD6526-2BB4-A345-ABE5-D829AF336C24}"/>
              </a:ext>
            </a:extLst>
          </p:cNvPr>
          <p:cNvSpPr/>
          <p:nvPr/>
        </p:nvSpPr>
        <p:spPr>
          <a:xfrm>
            <a:off x="225076" y="1965715"/>
            <a:ext cx="8451380" cy="30239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On the Archives of IT website you can watch short interviews with real digital artists and learn all about their jobs and how they got there.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Step 1: Follow the link </a:t>
            </a: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https://archivesit.org.uk</a:t>
            </a:r>
            <a:endParaRPr lang="en-GB" sz="2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Step 2: Click on Gallery in the education section of the homepage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Step 3: Click on interviews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F1D22B-3B79-48D1-478D-B383D2C3DC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6AC6FF-4DC9-A2E5-38DB-12997FEA8090}"/>
              </a:ext>
            </a:extLst>
          </p:cNvPr>
          <p:cNvSpPr/>
          <p:nvPr/>
        </p:nvSpPr>
        <p:spPr>
          <a:xfrm>
            <a:off x="6845" y="1124744"/>
            <a:ext cx="907711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Did you enjoy creating digital art?</a:t>
            </a:r>
          </a:p>
        </p:txBody>
      </p:sp>
    </p:spTree>
    <p:extLst>
      <p:ext uri="{BB962C8B-B14F-4D97-AF65-F5344CB8AC3E}">
        <p14:creationId xmlns:p14="http://schemas.microsoft.com/office/powerpoint/2010/main" val="365394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E80C820-3C7B-BB43-99D7-951AB02F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018"/>
          <a:stretch/>
        </p:blipFill>
        <p:spPr>
          <a:xfrm>
            <a:off x="5987337" y="1937728"/>
            <a:ext cx="2885228" cy="334507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799D68B-DE14-3A42-887A-C6E5D492D20A}"/>
              </a:ext>
            </a:extLst>
          </p:cNvPr>
          <p:cNvSpPr txBox="1">
            <a:spLocks/>
          </p:cNvSpPr>
          <p:nvPr/>
        </p:nvSpPr>
        <p:spPr>
          <a:xfrm>
            <a:off x="271435" y="1140001"/>
            <a:ext cx="6195233" cy="406600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first known Thaumatrope was created in Paris in 1824 by John Ayrton.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Thaumatropes are one of the earliest forms of animations.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They work by creating an optical illusion of motion, as the drawings appear to blend into one another when spun.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63D73-C6EA-1820-109E-6FAB8411C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5" b="89992" l="6055" r="90168">
                        <a14:foregroundMark x1="12470" y1="25754" x2="6115" y2="47362"/>
                        <a14:foregroundMark x1="6115" y1="47362" x2="6115" y2="47362"/>
                        <a14:foregroundMark x1="11391" y1="25042" x2="7734" y2="27596"/>
                        <a14:foregroundMark x1="88729" y1="38610" x2="89568" y2="43719"/>
                        <a14:foregroundMark x1="88729" y1="37605" x2="90168" y2="44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95" y="6134512"/>
            <a:ext cx="542870" cy="777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C36F29-C56D-64EC-A7FD-03F82D8767EB}"/>
              </a:ext>
            </a:extLst>
          </p:cNvPr>
          <p:cNvSpPr txBox="1">
            <a:spLocks/>
          </p:cNvSpPr>
          <p:nvPr/>
        </p:nvSpPr>
        <p:spPr>
          <a:xfrm>
            <a:off x="628650" y="1141721"/>
            <a:ext cx="7886700" cy="60187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Thaumatrope</a:t>
            </a:r>
          </a:p>
        </p:txBody>
      </p:sp>
    </p:spTree>
    <p:extLst>
      <p:ext uri="{BB962C8B-B14F-4D97-AF65-F5344CB8AC3E}">
        <p14:creationId xmlns:p14="http://schemas.microsoft.com/office/powerpoint/2010/main" val="344356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1FBF06-72E2-7444-B71A-2D4C2B55F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2" b="21111"/>
          <a:stretch/>
        </p:blipFill>
        <p:spPr>
          <a:xfrm>
            <a:off x="5612273" y="2374958"/>
            <a:ext cx="3428568" cy="309615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9494A2C0-3700-9D46-8B9D-B990D4186094}"/>
              </a:ext>
            </a:extLst>
          </p:cNvPr>
          <p:cNvSpPr txBox="1">
            <a:spLocks/>
          </p:cNvSpPr>
          <p:nvPr/>
        </p:nvSpPr>
        <p:spPr>
          <a:xfrm>
            <a:off x="171985" y="2374958"/>
            <a:ext cx="5737202" cy="346633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Zoetropes</a:t>
            </a:r>
            <a:r>
              <a:rPr lang="en-GB" dirty="0"/>
              <a:t> were also popular in Victorian times.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These were originally invented by William George Horner.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However it was Émile Reynaud who, in 1876,  adapted them into a form that could be projected to a theatrical audience.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Click this </a:t>
            </a:r>
            <a:r>
              <a:rPr lang="en-GB" dirty="0">
                <a:hlinkClick r:id="rId4"/>
              </a:rPr>
              <a:t>link</a:t>
            </a:r>
            <a:r>
              <a:rPr lang="en-GB" dirty="0"/>
              <a:t> to watch it in action!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63D73-C6EA-1820-109E-6FAB8411C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5" b="89992" l="6055" r="90168">
                        <a14:foregroundMark x1="12470" y1="25754" x2="6115" y2="47362"/>
                        <a14:foregroundMark x1="6115" y1="47362" x2="6115" y2="47362"/>
                        <a14:foregroundMark x1="11391" y1="25042" x2="7734" y2="27596"/>
                        <a14:foregroundMark x1="88729" y1="38610" x2="89568" y2="43719"/>
                        <a14:foregroundMark x1="88729" y1="37605" x2="90168" y2="44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95" y="6134512"/>
            <a:ext cx="542870" cy="777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B43D81-00A3-6549-BF6E-51AE4AE9B8AB}"/>
              </a:ext>
            </a:extLst>
          </p:cNvPr>
          <p:cNvSpPr txBox="1">
            <a:spLocks/>
          </p:cNvSpPr>
          <p:nvPr/>
        </p:nvSpPr>
        <p:spPr>
          <a:xfrm>
            <a:off x="628650" y="1141721"/>
            <a:ext cx="7886700" cy="60187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Zoetrope</a:t>
            </a:r>
          </a:p>
        </p:txBody>
      </p:sp>
    </p:spTree>
    <p:extLst>
      <p:ext uri="{BB962C8B-B14F-4D97-AF65-F5344CB8AC3E}">
        <p14:creationId xmlns:p14="http://schemas.microsoft.com/office/powerpoint/2010/main" val="319106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20358C5A-A80D-7448-8ADF-CD2D42F726F4}"/>
              </a:ext>
            </a:extLst>
          </p:cNvPr>
          <p:cNvSpPr/>
          <p:nvPr/>
        </p:nvSpPr>
        <p:spPr>
          <a:xfrm>
            <a:off x="3420299" y="2931342"/>
            <a:ext cx="1252120" cy="12764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922AA9-166C-ED40-AA37-BA6C488C9647}"/>
              </a:ext>
            </a:extLst>
          </p:cNvPr>
          <p:cNvSpPr/>
          <p:nvPr/>
        </p:nvSpPr>
        <p:spPr>
          <a:xfrm>
            <a:off x="2157999" y="2922949"/>
            <a:ext cx="1252120" cy="12764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799D68B-DE14-3A42-887A-C6E5D492D20A}"/>
              </a:ext>
            </a:extLst>
          </p:cNvPr>
          <p:cNvSpPr txBox="1">
            <a:spLocks/>
          </p:cNvSpPr>
          <p:nvPr/>
        </p:nvSpPr>
        <p:spPr>
          <a:xfrm>
            <a:off x="628650" y="1141721"/>
            <a:ext cx="7886700" cy="60187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Make your own thaumatrope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D3B3A24-092E-8B44-BB4A-603CDEE97338}"/>
              </a:ext>
            </a:extLst>
          </p:cNvPr>
          <p:cNvSpPr txBox="1">
            <a:spLocks/>
          </p:cNvSpPr>
          <p:nvPr/>
        </p:nvSpPr>
        <p:spPr>
          <a:xfrm>
            <a:off x="768569" y="4778663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Finished? Why not try designing your own!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07B98-8F16-A941-B71E-1C5E8AA48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84" y="3108464"/>
            <a:ext cx="1656365" cy="940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CA8344-673B-9B4B-86B7-6D5A0BA6AC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73" b="5808"/>
          <a:stretch/>
        </p:blipFill>
        <p:spPr>
          <a:xfrm>
            <a:off x="5028150" y="2655264"/>
            <a:ext cx="1717521" cy="1935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DF4B81-B6E0-3C48-9FC4-65224B734C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018" b="17955"/>
          <a:stretch/>
        </p:blipFill>
        <p:spPr>
          <a:xfrm>
            <a:off x="3694660" y="3213627"/>
            <a:ext cx="703398" cy="654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6CF35-729E-9D4C-8684-04669FFAD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953" y="3075360"/>
            <a:ext cx="703398" cy="1007023"/>
          </a:xfrm>
          <a:prstGeom prst="rect">
            <a:avLst/>
          </a:prstGeom>
        </p:spPr>
      </p:pic>
      <p:pic>
        <p:nvPicPr>
          <p:cNvPr id="1026" name="Picture 2" descr="Scissors, Stationery, Cut, Illustration">
            <a:extLst>
              <a:ext uri="{FF2B5EF4-FFF2-40B4-BE49-F238E27FC236}">
                <a16:creationId xmlns:a16="http://schemas.microsoft.com/office/drawing/2014/main" id="{07F3ED66-88C8-1B46-9A12-D64ADF76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547">
            <a:off x="631560" y="2474878"/>
            <a:ext cx="1162707" cy="11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ircular Arrow 12">
            <a:extLst>
              <a:ext uri="{FF2B5EF4-FFF2-40B4-BE49-F238E27FC236}">
                <a16:creationId xmlns:a16="http://schemas.microsoft.com/office/drawing/2014/main" id="{E0AF598F-29DF-2F4D-BCBC-941D2D86ECA4}"/>
              </a:ext>
            </a:extLst>
          </p:cNvPr>
          <p:cNvSpPr/>
          <p:nvPr/>
        </p:nvSpPr>
        <p:spPr>
          <a:xfrm rot="12154353" flipH="1">
            <a:off x="5508112" y="3569877"/>
            <a:ext cx="610004" cy="555911"/>
          </a:xfrm>
          <a:prstGeom prst="circular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9C32DD-2AC2-2345-A7AF-452F3B5F755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9018"/>
          <a:stretch/>
        </p:blipFill>
        <p:spPr>
          <a:xfrm>
            <a:off x="7208856" y="2724409"/>
            <a:ext cx="1559866" cy="1808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6362835-C4E2-4F49-B2F6-BEA84F8AC8B7}"/>
              </a:ext>
            </a:extLst>
          </p:cNvPr>
          <p:cNvSpPr/>
          <p:nvPr/>
        </p:nvSpPr>
        <p:spPr>
          <a:xfrm>
            <a:off x="682079" y="4008059"/>
            <a:ext cx="53123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</a:rPr>
              <a:t>Cut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55A673-2EB2-5448-8529-2928B690867E}"/>
              </a:ext>
            </a:extLst>
          </p:cNvPr>
          <p:cNvSpPr/>
          <p:nvPr/>
        </p:nvSpPr>
        <p:spPr>
          <a:xfrm>
            <a:off x="2974343" y="4178692"/>
            <a:ext cx="891912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</a:rPr>
              <a:t>Colour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25C582-BC2B-5640-874F-A79391B524F0}"/>
              </a:ext>
            </a:extLst>
          </p:cNvPr>
          <p:cNvSpPr/>
          <p:nvPr/>
        </p:nvSpPr>
        <p:spPr>
          <a:xfrm>
            <a:off x="5503473" y="4479517"/>
            <a:ext cx="698781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</a:rPr>
              <a:t>Stick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B13C40-2731-B043-A135-EC15226E79AB}"/>
              </a:ext>
            </a:extLst>
          </p:cNvPr>
          <p:cNvSpPr/>
          <p:nvPr/>
        </p:nvSpPr>
        <p:spPr>
          <a:xfrm>
            <a:off x="7630998" y="4479517"/>
            <a:ext cx="715582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77"/>
              </a:rPr>
              <a:t>Spin!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30F217-739D-04B4-C192-4283BC866E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25" b="89992" l="6055" r="90168">
                        <a14:foregroundMark x1="12470" y1="25754" x2="6115" y2="47362"/>
                        <a14:foregroundMark x1="6115" y1="47362" x2="6115" y2="47362"/>
                        <a14:foregroundMark x1="11391" y1="25042" x2="7734" y2="27596"/>
                        <a14:foregroundMark x1="88729" y1="38610" x2="89568" y2="43719"/>
                        <a14:foregroundMark x1="88729" y1="37605" x2="90168" y2="44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95" y="6134512"/>
            <a:ext cx="542870" cy="7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0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6B1D5-AA0E-4B40-8DE7-A69D04601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57" y="1653594"/>
            <a:ext cx="8037682" cy="11392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dirty="0"/>
              <a:t>Soon we will be using technology to create our own art, but first let’s discover how technology has helped to change the way we make art today!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890C5-CDD3-DB46-B6CE-93EA898547C7}"/>
              </a:ext>
            </a:extLst>
          </p:cNvPr>
          <p:cNvCxnSpPr>
            <a:cxnSpLocks/>
          </p:cNvCxnSpPr>
          <p:nvPr/>
        </p:nvCxnSpPr>
        <p:spPr>
          <a:xfrm>
            <a:off x="1828798" y="4301827"/>
            <a:ext cx="5872201" cy="344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9651B9E-F12C-5A40-B55A-5495D2D7576A}"/>
              </a:ext>
            </a:extLst>
          </p:cNvPr>
          <p:cNvSpPr txBox="1"/>
          <p:nvPr/>
        </p:nvSpPr>
        <p:spPr>
          <a:xfrm>
            <a:off x="3400283" y="4508658"/>
            <a:ext cx="324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1932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Technicolour Animation is invented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92B39-FEFF-AF42-9831-87580D0EF332}"/>
              </a:ext>
            </a:extLst>
          </p:cNvPr>
          <p:cNvSpPr txBox="1"/>
          <p:nvPr/>
        </p:nvSpPr>
        <p:spPr>
          <a:xfrm>
            <a:off x="6235400" y="4499667"/>
            <a:ext cx="290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3D animated films are invented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291E53-3891-C048-BCAB-F2C841A77A87}"/>
              </a:ext>
            </a:extLst>
          </p:cNvPr>
          <p:cNvSpPr txBox="1"/>
          <p:nvPr/>
        </p:nvSpPr>
        <p:spPr>
          <a:xfrm>
            <a:off x="1362650" y="4481162"/>
            <a:ext cx="2239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1860s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Flipbooks are invented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1F86CB-538F-8144-96BB-39A83DBEC3D5}"/>
              </a:ext>
            </a:extLst>
          </p:cNvPr>
          <p:cNvSpPr txBox="1"/>
          <p:nvPr/>
        </p:nvSpPr>
        <p:spPr>
          <a:xfrm>
            <a:off x="5315729" y="2894666"/>
            <a:ext cx="3660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1937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first Disney  animated movie released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DAB6A0-9DE9-0E40-BC62-B9A9FDFBC232}"/>
              </a:ext>
            </a:extLst>
          </p:cNvPr>
          <p:cNvCxnSpPr>
            <a:cxnSpLocks/>
          </p:cNvCxnSpPr>
          <p:nvPr/>
        </p:nvCxnSpPr>
        <p:spPr>
          <a:xfrm flipV="1">
            <a:off x="1828798" y="4123475"/>
            <a:ext cx="0" cy="1714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60654F-0E27-A441-8E12-01036C5ECF8A}"/>
              </a:ext>
            </a:extLst>
          </p:cNvPr>
          <p:cNvCxnSpPr>
            <a:cxnSpLocks/>
          </p:cNvCxnSpPr>
          <p:nvPr/>
        </p:nvCxnSpPr>
        <p:spPr>
          <a:xfrm flipV="1">
            <a:off x="2855251" y="4292959"/>
            <a:ext cx="0" cy="1714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ACDFF5-AB8F-2B4E-97D6-9709A9BCCD17}"/>
              </a:ext>
            </a:extLst>
          </p:cNvPr>
          <p:cNvCxnSpPr>
            <a:cxnSpLocks/>
          </p:cNvCxnSpPr>
          <p:nvPr/>
        </p:nvCxnSpPr>
        <p:spPr>
          <a:xfrm flipV="1">
            <a:off x="5221016" y="4309709"/>
            <a:ext cx="0" cy="1714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5C50F5-A683-7943-8DAB-3C0AFAC0D49E}"/>
              </a:ext>
            </a:extLst>
          </p:cNvPr>
          <p:cNvCxnSpPr>
            <a:cxnSpLocks/>
          </p:cNvCxnSpPr>
          <p:nvPr/>
        </p:nvCxnSpPr>
        <p:spPr>
          <a:xfrm flipV="1">
            <a:off x="7700999" y="4344303"/>
            <a:ext cx="0" cy="1714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734368-AA14-4D40-B47C-CFFEC6B5E6E5}"/>
              </a:ext>
            </a:extLst>
          </p:cNvPr>
          <p:cNvCxnSpPr>
            <a:cxnSpLocks/>
          </p:cNvCxnSpPr>
          <p:nvPr/>
        </p:nvCxnSpPr>
        <p:spPr>
          <a:xfrm flipV="1">
            <a:off x="6358432" y="4130373"/>
            <a:ext cx="0" cy="1714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ECD21E2-8E30-0241-92C6-38B9A50110CC}"/>
              </a:ext>
            </a:extLst>
          </p:cNvPr>
          <p:cNvSpPr txBox="1"/>
          <p:nvPr/>
        </p:nvSpPr>
        <p:spPr>
          <a:xfrm>
            <a:off x="2618064" y="2953671"/>
            <a:ext cx="2915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1893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Kinetoscope is invented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B8ED70-B6DA-B942-9450-3661BF62C732}"/>
              </a:ext>
            </a:extLst>
          </p:cNvPr>
          <p:cNvCxnSpPr>
            <a:cxnSpLocks/>
          </p:cNvCxnSpPr>
          <p:nvPr/>
        </p:nvCxnSpPr>
        <p:spPr>
          <a:xfrm flipV="1">
            <a:off x="4160784" y="4121506"/>
            <a:ext cx="0" cy="1714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38A8C03-58FD-584A-83D0-0AE6C8B5B5CA}"/>
              </a:ext>
            </a:extLst>
          </p:cNvPr>
          <p:cNvSpPr txBox="1"/>
          <p:nvPr/>
        </p:nvSpPr>
        <p:spPr>
          <a:xfrm>
            <a:off x="168167" y="2953672"/>
            <a:ext cx="2388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1824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Thaumatrope’s are invented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A47444-E3EA-E67A-6FC8-CE82F22CA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5" b="89992" l="6055" r="90168">
                        <a14:foregroundMark x1="12470" y1="25754" x2="6115" y2="47362"/>
                        <a14:foregroundMark x1="6115" y1="47362" x2="6115" y2="47362"/>
                        <a14:foregroundMark x1="11391" y1="25042" x2="7734" y2="27596"/>
                        <a14:foregroundMark x1="88729" y1="38610" x2="89568" y2="43719"/>
                        <a14:foregroundMark x1="88729" y1="37605" x2="90168" y2="44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95" y="6134512"/>
            <a:ext cx="542870" cy="7772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4B242DE-C6C7-7CEE-3CA6-D328282B3ADE}"/>
              </a:ext>
            </a:extLst>
          </p:cNvPr>
          <p:cNvSpPr txBox="1">
            <a:spLocks/>
          </p:cNvSpPr>
          <p:nvPr/>
        </p:nvSpPr>
        <p:spPr>
          <a:xfrm>
            <a:off x="628650" y="1038795"/>
            <a:ext cx="7886700" cy="60187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history of animation</a:t>
            </a:r>
          </a:p>
        </p:txBody>
      </p:sp>
    </p:spTree>
    <p:extLst>
      <p:ext uri="{BB962C8B-B14F-4D97-AF65-F5344CB8AC3E}">
        <p14:creationId xmlns:p14="http://schemas.microsoft.com/office/powerpoint/2010/main" val="6907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46D97D2-B730-1C48-9352-3C0DABD13709}"/>
              </a:ext>
            </a:extLst>
          </p:cNvPr>
          <p:cNvSpPr txBox="1">
            <a:spLocks/>
          </p:cNvSpPr>
          <p:nvPr/>
        </p:nvSpPr>
        <p:spPr>
          <a:xfrm>
            <a:off x="628649" y="1223145"/>
            <a:ext cx="7886700" cy="514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Watch this video!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FAD839-F2B1-85CB-0837-526D7AA35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5" b="89992" l="6055" r="90168">
                        <a14:foregroundMark x1="12470" y1="25754" x2="6115" y2="47362"/>
                        <a14:foregroundMark x1="6115" y1="47362" x2="6115" y2="47362"/>
                        <a14:foregroundMark x1="11391" y1="25042" x2="7734" y2="27596"/>
                        <a14:foregroundMark x1="88729" y1="38610" x2="89568" y2="43719"/>
                        <a14:foregroundMark x1="88729" y1="37605" x2="90168" y2="44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95" y="6134512"/>
            <a:ext cx="542870" cy="777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118079-ED71-2E4B-14B6-CC5590F35C05}"/>
              </a:ext>
            </a:extLst>
          </p:cNvPr>
          <p:cNvSpPr txBox="1"/>
          <p:nvPr/>
        </p:nvSpPr>
        <p:spPr>
          <a:xfrm>
            <a:off x="1190543" y="4948512"/>
            <a:ext cx="7139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you know what this kind of animation is called?</a:t>
            </a:r>
          </a:p>
        </p:txBody>
      </p:sp>
      <p:sp>
        <p:nvSpPr>
          <p:cNvPr id="3" name="TextBox 2">
            <a:hlinkClick r:id="rId5"/>
            <a:extLst>
              <a:ext uri="{FF2B5EF4-FFF2-40B4-BE49-F238E27FC236}">
                <a16:creationId xmlns:a16="http://schemas.microsoft.com/office/drawing/2014/main" id="{D20106F5-7CC5-9755-E763-B5D9AB392507}"/>
              </a:ext>
            </a:extLst>
          </p:cNvPr>
          <p:cNvSpPr txBox="1"/>
          <p:nvPr/>
        </p:nvSpPr>
        <p:spPr>
          <a:xfrm>
            <a:off x="3421625" y="2750489"/>
            <a:ext cx="2300749" cy="830997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activate link</a:t>
            </a:r>
          </a:p>
        </p:txBody>
      </p:sp>
    </p:spTree>
    <p:extLst>
      <p:ext uri="{BB962C8B-B14F-4D97-AF65-F5344CB8AC3E}">
        <p14:creationId xmlns:p14="http://schemas.microsoft.com/office/powerpoint/2010/main" val="257320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46D97D2-B730-1C48-9352-3C0DABD13709}"/>
              </a:ext>
            </a:extLst>
          </p:cNvPr>
          <p:cNvSpPr txBox="1">
            <a:spLocks/>
          </p:cNvSpPr>
          <p:nvPr/>
        </p:nvSpPr>
        <p:spPr>
          <a:xfrm>
            <a:off x="628650" y="66631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Stop Motion Animation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47CB900-92AF-AC44-BF76-EF9F5DBECC24}"/>
              </a:ext>
            </a:extLst>
          </p:cNvPr>
          <p:cNvSpPr txBox="1">
            <a:spLocks/>
          </p:cNvSpPr>
          <p:nvPr/>
        </p:nvSpPr>
        <p:spPr>
          <a:xfrm>
            <a:off x="296883" y="2228638"/>
            <a:ext cx="8550234" cy="381197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Stop motion animation is a filming technique that captures one frame at a time, similar to flipbooks.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During each take the object is moved and when it is played back it looks like it’s moving.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Click on the link to watch a video explaining more!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 well as a super film, this animation teaches us about the move from the Stone Age to the Bronze Age. Can you use animation to teach people all about science?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92D92-2CD9-0678-A3F4-2A03B0B3A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5" b="89992" l="6055" r="90168">
                        <a14:foregroundMark x1="12470" y1="25754" x2="6115" y2="47362"/>
                        <a14:foregroundMark x1="6115" y1="47362" x2="6115" y2="47362"/>
                        <a14:foregroundMark x1="11391" y1="25042" x2="7734" y2="27596"/>
                        <a14:foregroundMark x1="88729" y1="38610" x2="89568" y2="43719"/>
                        <a14:foregroundMark x1="88729" y1="37605" x2="90168" y2="44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95" y="6134512"/>
            <a:ext cx="542870" cy="777201"/>
          </a:xfrm>
          <a:prstGeom prst="rect">
            <a:avLst/>
          </a:prstGeom>
        </p:spPr>
      </p:pic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1634E832-0AB3-0264-293A-3356D790EBC4}"/>
              </a:ext>
            </a:extLst>
          </p:cNvPr>
          <p:cNvSpPr txBox="1"/>
          <p:nvPr/>
        </p:nvSpPr>
        <p:spPr>
          <a:xfrm>
            <a:off x="3421625" y="3719128"/>
            <a:ext cx="2300749" cy="830997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here to activate link</a:t>
            </a:r>
          </a:p>
        </p:txBody>
      </p:sp>
    </p:spTree>
    <p:extLst>
      <p:ext uri="{BB962C8B-B14F-4D97-AF65-F5344CB8AC3E}">
        <p14:creationId xmlns:p14="http://schemas.microsoft.com/office/powerpoint/2010/main" val="163381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D57FFF-F88F-CE46-8FA5-82288AC7C625}"/>
              </a:ext>
            </a:extLst>
          </p:cNvPr>
          <p:cNvSpPr/>
          <p:nvPr/>
        </p:nvSpPr>
        <p:spPr>
          <a:xfrm>
            <a:off x="432758" y="1666965"/>
            <a:ext cx="8439807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What science topic are you going to choose for your animation? Here are some ideas: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04A8F-C2D1-B698-9883-284027B30301}"/>
              </a:ext>
            </a:extLst>
          </p:cNvPr>
          <p:cNvSpPr/>
          <p:nvPr/>
        </p:nvSpPr>
        <p:spPr>
          <a:xfrm>
            <a:off x="432758" y="2735181"/>
            <a:ext cx="6987545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428625" indent="-428625">
              <a:buFontTx/>
              <a:buChar char="-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Showing how magnets work </a:t>
            </a:r>
          </a:p>
          <a:p>
            <a:pPr marL="428625" indent="-428625">
              <a:buFontTx/>
              <a:buChar char="-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Animals’ skeletons and muscles </a:t>
            </a:r>
          </a:p>
          <a:p>
            <a:pPr marL="428625" indent="-428625">
              <a:buFontTx/>
              <a:buChar char="-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The functions of different parts of a plant </a:t>
            </a:r>
          </a:p>
          <a:p>
            <a:pPr marL="428625" indent="-428625">
              <a:buFontTx/>
              <a:buChar char="-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What do plants need to grow</a:t>
            </a:r>
          </a:p>
          <a:p>
            <a:pPr marL="428625" indent="-428625">
              <a:buFontTx/>
              <a:buChar char="-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The life cycle of a plant</a:t>
            </a:r>
          </a:p>
          <a:p>
            <a:pPr marL="428625" indent="-428625">
              <a:buFontTx/>
              <a:buChar char="-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Digestive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778BF-6770-83F1-9442-04310305E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5" b="89992" l="6055" r="90168">
                        <a14:foregroundMark x1="12470" y1="25754" x2="6115" y2="47362"/>
                        <a14:foregroundMark x1="6115" y1="47362" x2="6115" y2="47362"/>
                        <a14:foregroundMark x1="11391" y1="25042" x2="7734" y2="27596"/>
                        <a14:foregroundMark x1="88729" y1="38610" x2="89568" y2="43719"/>
                        <a14:foregroundMark x1="88729" y1="37605" x2="90168" y2="44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95" y="6134512"/>
            <a:ext cx="542870" cy="7772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8A213A-D982-8DB3-58A6-FF36A6E8BAC8}"/>
              </a:ext>
            </a:extLst>
          </p:cNvPr>
          <p:cNvSpPr txBox="1">
            <a:spLocks/>
          </p:cNvSpPr>
          <p:nvPr/>
        </p:nvSpPr>
        <p:spPr>
          <a:xfrm>
            <a:off x="3243814" y="805650"/>
            <a:ext cx="2326669" cy="7668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Our turn!</a:t>
            </a:r>
          </a:p>
        </p:txBody>
      </p:sp>
    </p:spTree>
    <p:extLst>
      <p:ext uri="{BB962C8B-B14F-4D97-AF65-F5344CB8AC3E}">
        <p14:creationId xmlns:p14="http://schemas.microsoft.com/office/powerpoint/2010/main" val="46954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1DB0F9-AA5E-DD2F-2FEF-3DABB8069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5" b="89992" l="6055" r="90168">
                        <a14:foregroundMark x1="12470" y1="25754" x2="6115" y2="47362"/>
                        <a14:foregroundMark x1="6115" y1="47362" x2="6115" y2="47362"/>
                        <a14:foregroundMark x1="11391" y1="25042" x2="7734" y2="27596"/>
                        <a14:foregroundMark x1="88729" y1="38610" x2="89568" y2="43719"/>
                        <a14:foregroundMark x1="88729" y1="37605" x2="90168" y2="44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95" y="6134512"/>
            <a:ext cx="542870" cy="777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1BA1CB3-30D5-2B58-D101-33F3DC46D441}"/>
              </a:ext>
            </a:extLst>
          </p:cNvPr>
          <p:cNvSpPr txBox="1">
            <a:spLocks/>
          </p:cNvSpPr>
          <p:nvPr/>
        </p:nvSpPr>
        <p:spPr>
          <a:xfrm>
            <a:off x="3228946" y="1042906"/>
            <a:ext cx="2326669" cy="76682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Our turn!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F864B3-6614-7DF8-272A-92810D0F3D11}"/>
              </a:ext>
            </a:extLst>
          </p:cNvPr>
          <p:cNvGrpSpPr/>
          <p:nvPr/>
        </p:nvGrpSpPr>
        <p:grpSpPr>
          <a:xfrm>
            <a:off x="2089428" y="2348880"/>
            <a:ext cx="4680520" cy="1800200"/>
            <a:chOff x="2089428" y="2348880"/>
            <a:chExt cx="4680520" cy="18002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8D57FFF-F88F-CE46-8FA5-82288AC7C625}"/>
                </a:ext>
              </a:extLst>
            </p:cNvPr>
            <p:cNvSpPr/>
            <p:nvPr/>
          </p:nvSpPr>
          <p:spPr>
            <a:xfrm>
              <a:off x="2501178" y="2660357"/>
              <a:ext cx="3779912" cy="117724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GB" sz="24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See separate video files in the download area for this resource.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B00783-CC43-DE1D-2AAF-64CBF6300CA3}"/>
                </a:ext>
              </a:extLst>
            </p:cNvPr>
            <p:cNvSpPr/>
            <p:nvPr/>
          </p:nvSpPr>
          <p:spPr>
            <a:xfrm>
              <a:off x="2089428" y="2348880"/>
              <a:ext cx="4680520" cy="1800200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63303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975</Words>
  <Application>Microsoft Office PowerPoint</Application>
  <PresentationFormat>On-screen Show (4:3)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Holly Margerison-Smith</cp:lastModifiedBy>
  <cp:revision>76</cp:revision>
  <dcterms:created xsi:type="dcterms:W3CDTF">2012-08-07T14:34:21Z</dcterms:created>
  <dcterms:modified xsi:type="dcterms:W3CDTF">2023-01-30T11:58:29Z</dcterms:modified>
</cp:coreProperties>
</file>