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7" r:id="rId2"/>
    <p:sldId id="261" r:id="rId3"/>
    <p:sldId id="260" r:id="rId4"/>
    <p:sldId id="262" r:id="rId5"/>
    <p:sldId id="263" r:id="rId6"/>
    <p:sldId id="264" r:id="rId7"/>
    <p:sldId id="266" r:id="rId8"/>
    <p:sldId id="267" r:id="rId9"/>
    <p:sldId id="265"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90315" autoAdjust="0"/>
  </p:normalViewPr>
  <p:slideViewPr>
    <p:cSldViewPr snapToGrid="0" snapToObjects="1">
      <p:cViewPr varScale="1">
        <p:scale>
          <a:sx n="60" d="100"/>
          <a:sy n="60" d="100"/>
        </p:scale>
        <p:origin x="145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E557B-07F4-4514-B778-A4E0F0A661A0}" type="datetimeFigureOut">
              <a:rPr lang="en-GB" smtClean="0"/>
              <a:t>13/12/2022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D9750-3ABD-43EA-AF4F-F34A522147EE}" type="slidenum">
              <a:rPr lang="en-GB" smtClean="0"/>
              <a:t>‹#›</a:t>
            </a:fld>
            <a:endParaRPr lang="en-GB"/>
          </a:p>
        </p:txBody>
      </p:sp>
    </p:spTree>
    <p:extLst>
      <p:ext uri="{BB962C8B-B14F-4D97-AF65-F5344CB8AC3E}">
        <p14:creationId xmlns:p14="http://schemas.microsoft.com/office/powerpoint/2010/main" val="357767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 glue spreader to get an even spread of glue. The craft sticks used are the same as standard lollipop sticks. The three sticks glued on top of the first line of sticks will hold them together and give stability to the boat.</a:t>
            </a:r>
          </a:p>
        </p:txBody>
      </p:sp>
      <p:sp>
        <p:nvSpPr>
          <p:cNvPr id="4" name="Slide Number Placeholder 3"/>
          <p:cNvSpPr>
            <a:spLocks noGrp="1"/>
          </p:cNvSpPr>
          <p:nvPr>
            <p:ph type="sldNum" sz="quarter" idx="5"/>
          </p:nvPr>
        </p:nvSpPr>
        <p:spPr/>
        <p:txBody>
          <a:bodyPr/>
          <a:lstStyle/>
          <a:p>
            <a:fld id="{E20D9750-3ABD-43EA-AF4F-F34A522147EE}" type="slidenum">
              <a:rPr lang="en-GB" smtClean="0"/>
              <a:t>4</a:t>
            </a:fld>
            <a:endParaRPr lang="en-GB"/>
          </a:p>
        </p:txBody>
      </p:sp>
    </p:spTree>
    <p:extLst>
      <p:ext uri="{BB962C8B-B14F-4D97-AF65-F5344CB8AC3E}">
        <p14:creationId xmlns:p14="http://schemas.microsoft.com/office/powerpoint/2010/main" val="1513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five layers are recommended, more could be added so long as this doesn't make the boat too </a:t>
            </a:r>
            <a:r>
              <a:rPr lang="en-GB"/>
              <a:t>heavy to </a:t>
            </a:r>
            <a:r>
              <a:rPr lang="en-GB" dirty="0"/>
              <a:t>float!</a:t>
            </a:r>
          </a:p>
        </p:txBody>
      </p:sp>
      <p:sp>
        <p:nvSpPr>
          <p:cNvPr id="4" name="Slide Number Placeholder 3"/>
          <p:cNvSpPr>
            <a:spLocks noGrp="1"/>
          </p:cNvSpPr>
          <p:nvPr>
            <p:ph type="sldNum" sz="quarter" idx="5"/>
          </p:nvPr>
        </p:nvSpPr>
        <p:spPr/>
        <p:txBody>
          <a:bodyPr/>
          <a:lstStyle/>
          <a:p>
            <a:fld id="{E20D9750-3ABD-43EA-AF4F-F34A522147EE}" type="slidenum">
              <a:rPr lang="en-GB" smtClean="0"/>
              <a:t>6</a:t>
            </a:fld>
            <a:endParaRPr lang="en-GB"/>
          </a:p>
        </p:txBody>
      </p:sp>
    </p:spTree>
    <p:extLst>
      <p:ext uri="{BB962C8B-B14F-4D97-AF65-F5344CB8AC3E}">
        <p14:creationId xmlns:p14="http://schemas.microsoft.com/office/powerpoint/2010/main" val="86449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could use coloured card or paper for improved visual appeal.</a:t>
            </a:r>
          </a:p>
          <a:p>
            <a:r>
              <a:rPr lang="en-GB" dirty="0"/>
              <a:t>As an extension they could design different sail shapes and see which works best when testing.</a:t>
            </a:r>
          </a:p>
        </p:txBody>
      </p:sp>
      <p:sp>
        <p:nvSpPr>
          <p:cNvPr id="4" name="Slide Number Placeholder 3"/>
          <p:cNvSpPr>
            <a:spLocks noGrp="1"/>
          </p:cNvSpPr>
          <p:nvPr>
            <p:ph type="sldNum" sz="quarter" idx="5"/>
          </p:nvPr>
        </p:nvSpPr>
        <p:spPr/>
        <p:txBody>
          <a:bodyPr/>
          <a:lstStyle/>
          <a:p>
            <a:fld id="{E20D9750-3ABD-43EA-AF4F-F34A522147EE}" type="slidenum">
              <a:rPr lang="en-GB" smtClean="0"/>
              <a:t>7</a:t>
            </a:fld>
            <a:endParaRPr lang="en-GB"/>
          </a:p>
        </p:txBody>
      </p:sp>
    </p:spTree>
    <p:extLst>
      <p:ext uri="{BB962C8B-B14F-4D97-AF65-F5344CB8AC3E}">
        <p14:creationId xmlns:p14="http://schemas.microsoft.com/office/powerpoint/2010/main" val="152255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end of the craft stick to be glued may need to be cut so it is straight. Teacher could discuss with learners the best position for the sail. What effect would moving it have?</a:t>
            </a:r>
          </a:p>
        </p:txBody>
      </p:sp>
      <p:sp>
        <p:nvSpPr>
          <p:cNvPr id="4" name="Slide Number Placeholder 3"/>
          <p:cNvSpPr>
            <a:spLocks noGrp="1"/>
          </p:cNvSpPr>
          <p:nvPr>
            <p:ph type="sldNum" sz="quarter" idx="5"/>
          </p:nvPr>
        </p:nvSpPr>
        <p:spPr/>
        <p:txBody>
          <a:bodyPr/>
          <a:lstStyle/>
          <a:p>
            <a:fld id="{E20D9750-3ABD-43EA-AF4F-F34A522147EE}" type="slidenum">
              <a:rPr lang="en-GB" smtClean="0"/>
              <a:t>8</a:t>
            </a:fld>
            <a:endParaRPr lang="en-GB"/>
          </a:p>
        </p:txBody>
      </p:sp>
    </p:spTree>
    <p:extLst>
      <p:ext uri="{BB962C8B-B14F-4D97-AF65-F5344CB8AC3E}">
        <p14:creationId xmlns:p14="http://schemas.microsoft.com/office/powerpoint/2010/main" val="371297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a completed boat to aid learners.</a:t>
            </a:r>
          </a:p>
          <a:p>
            <a:r>
              <a:rPr lang="en-GB" dirty="0"/>
              <a:t>As an extension learners could colour the boat or redesign it to a more aerodynamic shape.</a:t>
            </a:r>
          </a:p>
        </p:txBody>
      </p:sp>
      <p:sp>
        <p:nvSpPr>
          <p:cNvPr id="4" name="Slide Number Placeholder 3"/>
          <p:cNvSpPr>
            <a:spLocks noGrp="1"/>
          </p:cNvSpPr>
          <p:nvPr>
            <p:ph type="sldNum" sz="quarter" idx="5"/>
          </p:nvPr>
        </p:nvSpPr>
        <p:spPr/>
        <p:txBody>
          <a:bodyPr/>
          <a:lstStyle/>
          <a:p>
            <a:fld id="{E20D9750-3ABD-43EA-AF4F-F34A522147EE}" type="slidenum">
              <a:rPr lang="en-GB" smtClean="0"/>
              <a:t>9</a:t>
            </a:fld>
            <a:endParaRPr lang="en-GB"/>
          </a:p>
        </p:txBody>
      </p:sp>
    </p:spTree>
    <p:extLst>
      <p:ext uri="{BB962C8B-B14F-4D97-AF65-F5344CB8AC3E}">
        <p14:creationId xmlns:p14="http://schemas.microsoft.com/office/powerpoint/2010/main" val="29779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half full washing up bowl could be used for testing. Learners could blow on the sail to see if it makes the boat move.</a:t>
            </a:r>
          </a:p>
          <a:p>
            <a:r>
              <a:rPr lang="en-GB" dirty="0"/>
              <a:t>As an extension learners could make different sail shapes to see which works best.</a:t>
            </a:r>
          </a:p>
        </p:txBody>
      </p:sp>
      <p:sp>
        <p:nvSpPr>
          <p:cNvPr id="4" name="Slide Number Placeholder 3"/>
          <p:cNvSpPr>
            <a:spLocks noGrp="1"/>
          </p:cNvSpPr>
          <p:nvPr>
            <p:ph type="sldNum" sz="quarter" idx="5"/>
          </p:nvPr>
        </p:nvSpPr>
        <p:spPr/>
        <p:txBody>
          <a:bodyPr/>
          <a:lstStyle/>
          <a:p>
            <a:fld id="{E20D9750-3ABD-43EA-AF4F-F34A522147EE}" type="slidenum">
              <a:rPr lang="en-GB" smtClean="0"/>
              <a:t>10</a:t>
            </a:fld>
            <a:endParaRPr lang="en-GB"/>
          </a:p>
        </p:txBody>
      </p:sp>
    </p:spTree>
    <p:extLst>
      <p:ext uri="{BB962C8B-B14F-4D97-AF65-F5344CB8AC3E}">
        <p14:creationId xmlns:p14="http://schemas.microsoft.com/office/powerpoint/2010/main" val="320329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6B33F-7117-4E47-8922-604AA7F86DC1}"/>
              </a:ext>
            </a:extLst>
          </p:cNvPr>
          <p:cNvSpPr txBox="1"/>
          <p:nvPr/>
        </p:nvSpPr>
        <p:spPr>
          <a:xfrm>
            <a:off x="572070" y="972869"/>
            <a:ext cx="7999859" cy="830997"/>
          </a:xfrm>
          <a:prstGeom prst="rect">
            <a:avLst/>
          </a:prstGeom>
          <a:noFill/>
        </p:spPr>
        <p:txBody>
          <a:bodyPr wrap="square">
            <a:spAutoFit/>
          </a:bodyPr>
          <a:lstStyle/>
          <a:p>
            <a:pPr algn="ctr" fontAlgn="base"/>
            <a:r>
              <a:rPr lang="en-GB" sz="4800" b="1" dirty="0">
                <a:effectLst/>
                <a:ea typeface="Times New Roman" panose="02020603050405020304" pitchFamily="18" charset="0"/>
              </a:rPr>
              <a:t>How to build a small sail boat</a:t>
            </a:r>
          </a:p>
        </p:txBody>
      </p:sp>
      <p:sp>
        <p:nvSpPr>
          <p:cNvPr id="4" name="TextBox 3">
            <a:extLst>
              <a:ext uri="{FF2B5EF4-FFF2-40B4-BE49-F238E27FC236}">
                <a16:creationId xmlns:a16="http://schemas.microsoft.com/office/drawing/2014/main" id="{C804F94F-11DE-4865-97B5-4FFF8D52DCA3}"/>
              </a:ext>
            </a:extLst>
          </p:cNvPr>
          <p:cNvSpPr txBox="1"/>
          <p:nvPr/>
        </p:nvSpPr>
        <p:spPr>
          <a:xfrm>
            <a:off x="158496" y="5512993"/>
            <a:ext cx="8827008" cy="461665"/>
          </a:xfrm>
          <a:prstGeom prst="rect">
            <a:avLst/>
          </a:prstGeom>
          <a:noFill/>
        </p:spPr>
        <p:txBody>
          <a:bodyPr wrap="square">
            <a:spAutoFit/>
          </a:bodyPr>
          <a:lstStyle/>
          <a:p>
            <a:pPr algn="ctr" fontAlgn="base"/>
            <a:r>
              <a:rPr lang="en-GB" sz="2400" dirty="0">
                <a:effectLst/>
                <a:ea typeface="Times New Roman" panose="02020603050405020304" pitchFamily="18" charset="0"/>
              </a:rPr>
              <a:t>Making a model of a sail boat </a:t>
            </a:r>
            <a:r>
              <a:rPr lang="en-GB" sz="2400" dirty="0">
                <a:ea typeface="Times New Roman" panose="02020603050405020304" pitchFamily="18" charset="0"/>
              </a:rPr>
              <a:t>out of</a:t>
            </a:r>
            <a:r>
              <a:rPr lang="en-GB" sz="2400" dirty="0">
                <a:effectLst/>
                <a:ea typeface="Times New Roman" panose="02020603050405020304" pitchFamily="18" charset="0"/>
              </a:rPr>
              <a:t> craft sticks and testing it </a:t>
            </a:r>
          </a:p>
        </p:txBody>
      </p:sp>
      <p:pic>
        <p:nvPicPr>
          <p:cNvPr id="9" name="Picture 8" descr="A picture containing text&#10;&#10;Description automatically generated">
            <a:extLst>
              <a:ext uri="{FF2B5EF4-FFF2-40B4-BE49-F238E27FC236}">
                <a16:creationId xmlns:a16="http://schemas.microsoft.com/office/drawing/2014/main" id="{A7710117-0B1E-41C2-A30F-C7A6A4BCA2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9816" y="1880797"/>
            <a:ext cx="2608751" cy="3478334"/>
          </a:xfrm>
          <a:prstGeom prst="rect">
            <a:avLst/>
          </a:prstGeom>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BCF1-D07A-4D8C-89C0-A41C3A62EA62}"/>
              </a:ext>
            </a:extLst>
          </p:cNvPr>
          <p:cNvSpPr txBox="1">
            <a:spLocks/>
          </p:cNvSpPr>
          <p:nvPr/>
        </p:nvSpPr>
        <p:spPr>
          <a:xfrm>
            <a:off x="190459" y="1101343"/>
            <a:ext cx="5372141"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Testing the boat</a:t>
            </a:r>
          </a:p>
        </p:txBody>
      </p:sp>
      <p:sp>
        <p:nvSpPr>
          <p:cNvPr id="5" name="TextBox 4">
            <a:extLst>
              <a:ext uri="{FF2B5EF4-FFF2-40B4-BE49-F238E27FC236}">
                <a16:creationId xmlns:a16="http://schemas.microsoft.com/office/drawing/2014/main" id="{7B562446-7DDC-4000-8333-52AF935FE89E}"/>
              </a:ext>
            </a:extLst>
          </p:cNvPr>
          <p:cNvSpPr txBox="1"/>
          <p:nvPr/>
        </p:nvSpPr>
        <p:spPr>
          <a:xfrm>
            <a:off x="226421" y="1781709"/>
            <a:ext cx="4246188"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t>Place your boat in water and see if it floats!</a:t>
            </a:r>
            <a:endParaRPr lang="en-GB" dirty="0"/>
          </a:p>
        </p:txBody>
      </p:sp>
      <p:pic>
        <p:nvPicPr>
          <p:cNvPr id="4" name="Picture 3" descr="A picture containing butter&#10;&#10;Description automatically generated">
            <a:extLst>
              <a:ext uri="{FF2B5EF4-FFF2-40B4-BE49-F238E27FC236}">
                <a16:creationId xmlns:a16="http://schemas.microsoft.com/office/drawing/2014/main" id="{17067DAE-F26C-4EE3-A75F-E0CE068DF5F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7628" y="2693504"/>
            <a:ext cx="4094981" cy="3071236"/>
          </a:xfrm>
          <a:prstGeom prst="rect">
            <a:avLst/>
          </a:prstGeom>
        </p:spPr>
      </p:pic>
      <p:pic>
        <p:nvPicPr>
          <p:cNvPr id="11" name="Picture 10" descr="A picture containing indoor, butter&#10;&#10;Description automatically generated">
            <a:extLst>
              <a:ext uri="{FF2B5EF4-FFF2-40B4-BE49-F238E27FC236}">
                <a16:creationId xmlns:a16="http://schemas.microsoft.com/office/drawing/2014/main" id="{951FC422-4741-4A17-9E0D-0E39B35E68F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06011" y="1373019"/>
            <a:ext cx="3417037" cy="4556049"/>
          </a:xfrm>
          <a:prstGeom prst="rect">
            <a:avLst/>
          </a:prstGeom>
        </p:spPr>
      </p:pic>
    </p:spTree>
    <p:extLst>
      <p:ext uri="{BB962C8B-B14F-4D97-AF65-F5344CB8AC3E}">
        <p14:creationId xmlns:p14="http://schemas.microsoft.com/office/powerpoint/2010/main" val="23714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B4AAFE-95C6-40D6-8930-B079C0B23B10}"/>
              </a:ext>
            </a:extLst>
          </p:cNvPr>
          <p:cNvSpPr txBox="1"/>
          <p:nvPr/>
        </p:nvSpPr>
        <p:spPr>
          <a:xfrm>
            <a:off x="280159" y="1228397"/>
            <a:ext cx="8657363" cy="4401205"/>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119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E787-1E61-43FE-AEF4-499093B95913}"/>
              </a:ext>
            </a:extLst>
          </p:cNvPr>
          <p:cNvSpPr txBox="1">
            <a:spLocks/>
          </p:cNvSpPr>
          <p:nvPr/>
        </p:nvSpPr>
        <p:spPr>
          <a:xfrm>
            <a:off x="190459" y="1101343"/>
            <a:ext cx="6764523" cy="6085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Equipment and resources</a:t>
            </a:r>
          </a:p>
        </p:txBody>
      </p:sp>
      <p:sp>
        <p:nvSpPr>
          <p:cNvPr id="4" name="TextBox 3">
            <a:extLst>
              <a:ext uri="{FF2B5EF4-FFF2-40B4-BE49-F238E27FC236}">
                <a16:creationId xmlns:a16="http://schemas.microsoft.com/office/drawing/2014/main" id="{AA13FB26-FFBF-42BF-8135-1228EA32FBB7}"/>
              </a:ext>
            </a:extLst>
          </p:cNvPr>
          <p:cNvSpPr txBox="1"/>
          <p:nvPr/>
        </p:nvSpPr>
        <p:spPr>
          <a:xfrm>
            <a:off x="4478526" y="2148682"/>
            <a:ext cx="3026233"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t>PVA glue</a:t>
            </a:r>
          </a:p>
          <a:p>
            <a:pPr marL="342900" indent="-342900">
              <a:buFont typeface="Arial" panose="020B0604020202020204" pitchFamily="34" charset="0"/>
              <a:buChar char="•"/>
            </a:pPr>
            <a:r>
              <a:rPr lang="en-GB" sz="2400" dirty="0"/>
              <a:t>Glue spreader</a:t>
            </a:r>
          </a:p>
          <a:p>
            <a:pPr marL="342900" indent="-342900">
              <a:buFont typeface="Arial" panose="020B0604020202020204" pitchFamily="34" charset="0"/>
              <a:buChar char="•"/>
            </a:pPr>
            <a:r>
              <a:rPr lang="en-GB" sz="2400" dirty="0"/>
              <a:t>Craft sticks</a:t>
            </a:r>
          </a:p>
          <a:p>
            <a:pPr marL="342900" indent="-342900">
              <a:buFont typeface="Arial" panose="020B0604020202020204" pitchFamily="34" charset="0"/>
              <a:buChar char="•"/>
            </a:pPr>
            <a:r>
              <a:rPr lang="en-GB" sz="2400" dirty="0"/>
              <a:t>Highlighter pens or paints</a:t>
            </a:r>
          </a:p>
          <a:p>
            <a:pPr marL="342900" indent="-342900">
              <a:buFont typeface="Arial" panose="020B0604020202020204" pitchFamily="34" charset="0"/>
              <a:buChar char="•"/>
            </a:pPr>
            <a:r>
              <a:rPr lang="en-GB" sz="2400" dirty="0"/>
              <a:t>Material for the sail e.g. paper or card</a:t>
            </a:r>
            <a:endParaRPr lang="en-GB" dirty="0"/>
          </a:p>
        </p:txBody>
      </p:sp>
      <p:pic>
        <p:nvPicPr>
          <p:cNvPr id="6" name="Picture 5" descr="Diagram, letter&#10;&#10;Description automatically generated with medium confidence">
            <a:extLst>
              <a:ext uri="{FF2B5EF4-FFF2-40B4-BE49-F238E27FC236}">
                <a16:creationId xmlns:a16="http://schemas.microsoft.com/office/drawing/2014/main" id="{8D378339-3171-46B2-A366-527A0C6B72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1621" y="1864696"/>
            <a:ext cx="2918971" cy="3891961"/>
          </a:xfrm>
          <a:prstGeom prst="rect">
            <a:avLst/>
          </a:prstGeom>
        </p:spPr>
      </p:pic>
    </p:spTree>
    <p:extLst>
      <p:ext uri="{BB962C8B-B14F-4D97-AF65-F5344CB8AC3E}">
        <p14:creationId xmlns:p14="http://schemas.microsoft.com/office/powerpoint/2010/main" val="18191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BCF1-D07A-4D8C-89C0-A41C3A62EA62}"/>
              </a:ext>
            </a:extLst>
          </p:cNvPr>
          <p:cNvSpPr txBox="1">
            <a:spLocks/>
          </p:cNvSpPr>
          <p:nvPr/>
        </p:nvSpPr>
        <p:spPr>
          <a:xfrm>
            <a:off x="190459" y="1101343"/>
            <a:ext cx="5810291"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1 – Making the base </a:t>
            </a:r>
          </a:p>
        </p:txBody>
      </p:sp>
      <p:sp>
        <p:nvSpPr>
          <p:cNvPr id="5" name="TextBox 4">
            <a:extLst>
              <a:ext uri="{FF2B5EF4-FFF2-40B4-BE49-F238E27FC236}">
                <a16:creationId xmlns:a16="http://schemas.microsoft.com/office/drawing/2014/main" id="{7B562446-7DDC-4000-8333-52AF935FE89E}"/>
              </a:ext>
            </a:extLst>
          </p:cNvPr>
          <p:cNvSpPr txBox="1"/>
          <p:nvPr/>
        </p:nvSpPr>
        <p:spPr>
          <a:xfrm>
            <a:off x="226422" y="1790346"/>
            <a:ext cx="8727120"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Lay twelve craft sticks down in a straight row. This forms the base.</a:t>
            </a:r>
          </a:p>
          <a:p>
            <a:pPr marL="342900" indent="-342900">
              <a:buFont typeface="Arial" panose="020B0604020202020204" pitchFamily="34" charset="0"/>
              <a:buChar char="•"/>
            </a:pPr>
            <a:r>
              <a:rPr lang="en-GB" sz="2400" dirty="0"/>
              <a:t>Glue three sticks to the base - one on the left side, one on the right and one in the middle</a:t>
            </a:r>
          </a:p>
        </p:txBody>
      </p:sp>
      <p:sp>
        <p:nvSpPr>
          <p:cNvPr id="6" name="TextBox 5">
            <a:extLst>
              <a:ext uri="{FF2B5EF4-FFF2-40B4-BE49-F238E27FC236}">
                <a16:creationId xmlns:a16="http://schemas.microsoft.com/office/drawing/2014/main" id="{62010AD9-D6E5-4BE7-A57B-4FAB87B00488}"/>
              </a:ext>
            </a:extLst>
          </p:cNvPr>
          <p:cNvSpPr txBox="1"/>
          <p:nvPr/>
        </p:nvSpPr>
        <p:spPr>
          <a:xfrm>
            <a:off x="5131676" y="1290184"/>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pic>
        <p:nvPicPr>
          <p:cNvPr id="8" name="Picture 7" descr="A picture containing text&#10;&#10;Description automatically generated">
            <a:extLst>
              <a:ext uri="{FF2B5EF4-FFF2-40B4-BE49-F238E27FC236}">
                <a16:creationId xmlns:a16="http://schemas.microsoft.com/office/drawing/2014/main" id="{5000BE22-FF36-4D50-937C-83859920C67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4943" y="3029743"/>
            <a:ext cx="3758185" cy="2818639"/>
          </a:xfrm>
          <a:prstGeom prst="rect">
            <a:avLst/>
          </a:prstGeom>
        </p:spPr>
      </p:pic>
      <p:pic>
        <p:nvPicPr>
          <p:cNvPr id="18" name="Picture 17">
            <a:extLst>
              <a:ext uri="{FF2B5EF4-FFF2-40B4-BE49-F238E27FC236}">
                <a16:creationId xmlns:a16="http://schemas.microsoft.com/office/drawing/2014/main" id="{3C8E8869-1683-4623-82D7-4FCCA9FFD49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21786" y="3029743"/>
            <a:ext cx="3758185" cy="2818639"/>
          </a:xfrm>
          <a:prstGeom prst="rect">
            <a:avLst/>
          </a:prstGeom>
        </p:spPr>
      </p:pic>
    </p:spTree>
    <p:extLst>
      <p:ext uri="{BB962C8B-B14F-4D97-AF65-F5344CB8AC3E}">
        <p14:creationId xmlns:p14="http://schemas.microsoft.com/office/powerpoint/2010/main" val="17977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BCF1-D07A-4D8C-89C0-A41C3A62EA62}"/>
              </a:ext>
            </a:extLst>
          </p:cNvPr>
          <p:cNvSpPr txBox="1">
            <a:spLocks/>
          </p:cNvSpPr>
          <p:nvPr/>
        </p:nvSpPr>
        <p:spPr>
          <a:xfrm>
            <a:off x="190458" y="1101343"/>
            <a:ext cx="7696241"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2a – Building the sides of the boat </a:t>
            </a:r>
          </a:p>
        </p:txBody>
      </p:sp>
      <p:sp>
        <p:nvSpPr>
          <p:cNvPr id="5" name="TextBox 4">
            <a:extLst>
              <a:ext uri="{FF2B5EF4-FFF2-40B4-BE49-F238E27FC236}">
                <a16:creationId xmlns:a16="http://schemas.microsoft.com/office/drawing/2014/main" id="{7B562446-7DDC-4000-8333-52AF935FE89E}"/>
              </a:ext>
            </a:extLst>
          </p:cNvPr>
          <p:cNvSpPr txBox="1"/>
          <p:nvPr/>
        </p:nvSpPr>
        <p:spPr>
          <a:xfrm>
            <a:off x="226421" y="1790346"/>
            <a:ext cx="8050803"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t>Build up the side layers of the boat by gluing sticks across the corners</a:t>
            </a:r>
            <a:endParaRPr lang="en-GB" dirty="0"/>
          </a:p>
        </p:txBody>
      </p:sp>
      <p:sp>
        <p:nvSpPr>
          <p:cNvPr id="6" name="TextBox 5">
            <a:extLst>
              <a:ext uri="{FF2B5EF4-FFF2-40B4-BE49-F238E27FC236}">
                <a16:creationId xmlns:a16="http://schemas.microsoft.com/office/drawing/2014/main" id="{62010AD9-D6E5-4BE7-A57B-4FAB87B00488}"/>
              </a:ext>
            </a:extLst>
          </p:cNvPr>
          <p:cNvSpPr txBox="1"/>
          <p:nvPr/>
        </p:nvSpPr>
        <p:spPr>
          <a:xfrm>
            <a:off x="7736433" y="1261179"/>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pic>
        <p:nvPicPr>
          <p:cNvPr id="10" name="Picture 9" descr="Text, whiteboard&#10;&#10;Description automatically generated">
            <a:extLst>
              <a:ext uri="{FF2B5EF4-FFF2-40B4-BE49-F238E27FC236}">
                <a16:creationId xmlns:a16="http://schemas.microsoft.com/office/drawing/2014/main" id="{CB955CA9-A455-47DB-9B81-D531B5443A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1440" y="2827726"/>
            <a:ext cx="3254040" cy="2817863"/>
          </a:xfrm>
          <a:prstGeom prst="rect">
            <a:avLst/>
          </a:prstGeom>
        </p:spPr>
      </p:pic>
      <p:pic>
        <p:nvPicPr>
          <p:cNvPr id="12" name="Picture 11">
            <a:extLst>
              <a:ext uri="{FF2B5EF4-FFF2-40B4-BE49-F238E27FC236}">
                <a16:creationId xmlns:a16="http://schemas.microsoft.com/office/drawing/2014/main" id="{CF56FFD7-5FEE-4D47-8DF0-3DA1F3C1A2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61949" y="2827726"/>
            <a:ext cx="2113534" cy="2818045"/>
          </a:xfrm>
          <a:prstGeom prst="rect">
            <a:avLst/>
          </a:prstGeom>
        </p:spPr>
      </p:pic>
      <p:pic>
        <p:nvPicPr>
          <p:cNvPr id="16" name="Picture 15">
            <a:extLst>
              <a:ext uri="{FF2B5EF4-FFF2-40B4-BE49-F238E27FC236}">
                <a16:creationId xmlns:a16="http://schemas.microsoft.com/office/drawing/2014/main" id="{C6DF6CD6-2A41-4A84-AA8E-13D8B20A924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01952" y="2827908"/>
            <a:ext cx="2113398" cy="2817863"/>
          </a:xfrm>
          <a:prstGeom prst="rect">
            <a:avLst/>
          </a:prstGeom>
        </p:spPr>
      </p:pic>
    </p:spTree>
    <p:extLst>
      <p:ext uri="{BB962C8B-B14F-4D97-AF65-F5344CB8AC3E}">
        <p14:creationId xmlns:p14="http://schemas.microsoft.com/office/powerpoint/2010/main" val="234698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62446-7DDC-4000-8333-52AF935FE89E}"/>
              </a:ext>
            </a:extLst>
          </p:cNvPr>
          <p:cNvSpPr txBox="1"/>
          <p:nvPr/>
        </p:nvSpPr>
        <p:spPr>
          <a:xfrm>
            <a:off x="226421" y="1904270"/>
            <a:ext cx="3760363"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Keep layering sticks on the sides until you have about five layers</a:t>
            </a:r>
            <a:endParaRPr lang="en-GB" dirty="0"/>
          </a:p>
        </p:txBody>
      </p:sp>
      <p:pic>
        <p:nvPicPr>
          <p:cNvPr id="8" name="Picture 7">
            <a:extLst>
              <a:ext uri="{FF2B5EF4-FFF2-40B4-BE49-F238E27FC236}">
                <a16:creationId xmlns:a16="http://schemas.microsoft.com/office/drawing/2014/main" id="{603FCA4B-CEC6-41E3-92D0-0018758949C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38578" y="1984593"/>
            <a:ext cx="4543426" cy="3407570"/>
          </a:xfrm>
          <a:prstGeom prst="rect">
            <a:avLst/>
          </a:prstGeom>
        </p:spPr>
      </p:pic>
      <p:sp>
        <p:nvSpPr>
          <p:cNvPr id="12" name="Title 1">
            <a:extLst>
              <a:ext uri="{FF2B5EF4-FFF2-40B4-BE49-F238E27FC236}">
                <a16:creationId xmlns:a16="http://schemas.microsoft.com/office/drawing/2014/main" id="{026B40DF-E3CB-4A98-A01B-E660533BD067}"/>
              </a:ext>
            </a:extLst>
          </p:cNvPr>
          <p:cNvSpPr txBox="1">
            <a:spLocks/>
          </p:cNvSpPr>
          <p:nvPr/>
        </p:nvSpPr>
        <p:spPr>
          <a:xfrm>
            <a:off x="190458" y="1101343"/>
            <a:ext cx="7696241"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2b – Building the sides of the boat </a:t>
            </a:r>
          </a:p>
        </p:txBody>
      </p:sp>
      <p:sp>
        <p:nvSpPr>
          <p:cNvPr id="13" name="TextBox 12">
            <a:extLst>
              <a:ext uri="{FF2B5EF4-FFF2-40B4-BE49-F238E27FC236}">
                <a16:creationId xmlns:a16="http://schemas.microsoft.com/office/drawing/2014/main" id="{130391AC-B020-4E49-A042-4A6BFE87D8A9}"/>
              </a:ext>
            </a:extLst>
          </p:cNvPr>
          <p:cNvSpPr txBox="1"/>
          <p:nvPr/>
        </p:nvSpPr>
        <p:spPr>
          <a:xfrm>
            <a:off x="7736433" y="1261179"/>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1272299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BCF1-D07A-4D8C-89C0-A41C3A62EA62}"/>
              </a:ext>
            </a:extLst>
          </p:cNvPr>
          <p:cNvSpPr txBox="1">
            <a:spLocks/>
          </p:cNvSpPr>
          <p:nvPr/>
        </p:nvSpPr>
        <p:spPr>
          <a:xfrm>
            <a:off x="190459" y="1101343"/>
            <a:ext cx="5372141"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3 – Making the sail </a:t>
            </a:r>
          </a:p>
        </p:txBody>
      </p:sp>
      <p:sp>
        <p:nvSpPr>
          <p:cNvPr id="5" name="TextBox 4">
            <a:extLst>
              <a:ext uri="{FF2B5EF4-FFF2-40B4-BE49-F238E27FC236}">
                <a16:creationId xmlns:a16="http://schemas.microsoft.com/office/drawing/2014/main" id="{7B562446-7DDC-4000-8333-52AF935FE89E}"/>
              </a:ext>
            </a:extLst>
          </p:cNvPr>
          <p:cNvSpPr txBox="1"/>
          <p:nvPr/>
        </p:nvSpPr>
        <p:spPr>
          <a:xfrm>
            <a:off x="226421" y="1709194"/>
            <a:ext cx="8532088"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Cut a triangular shape out of card or paper for the sail</a:t>
            </a:r>
          </a:p>
          <a:p>
            <a:pPr marL="342900" indent="-342900">
              <a:buFont typeface="Arial" panose="020B0604020202020204" pitchFamily="34" charset="0"/>
              <a:buChar char="•"/>
            </a:pPr>
            <a:r>
              <a:rPr lang="en-GB" sz="2400" dirty="0"/>
              <a:t>Glue a craft stick halfway up and in the middle as shown </a:t>
            </a:r>
          </a:p>
          <a:p>
            <a:pPr marL="342900" indent="-342900">
              <a:buFont typeface="Arial" panose="020B0604020202020204" pitchFamily="34" charset="0"/>
              <a:buChar char="•"/>
            </a:pPr>
            <a:r>
              <a:rPr lang="en-GB" sz="2400" dirty="0"/>
              <a:t>Fold the card over to create the sail </a:t>
            </a:r>
            <a:endParaRPr lang="en-GB" dirty="0"/>
          </a:p>
        </p:txBody>
      </p:sp>
      <p:sp>
        <p:nvSpPr>
          <p:cNvPr id="6" name="TextBox 5">
            <a:extLst>
              <a:ext uri="{FF2B5EF4-FFF2-40B4-BE49-F238E27FC236}">
                <a16:creationId xmlns:a16="http://schemas.microsoft.com/office/drawing/2014/main" id="{62010AD9-D6E5-4BE7-A57B-4FAB87B00488}"/>
              </a:ext>
            </a:extLst>
          </p:cNvPr>
          <p:cNvSpPr txBox="1"/>
          <p:nvPr/>
        </p:nvSpPr>
        <p:spPr>
          <a:xfrm>
            <a:off x="4779251" y="1260443"/>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pic>
        <p:nvPicPr>
          <p:cNvPr id="9" name="Picture 8" descr="Text&#10;&#10;Description automatically generated with medium confidence">
            <a:extLst>
              <a:ext uri="{FF2B5EF4-FFF2-40B4-BE49-F238E27FC236}">
                <a16:creationId xmlns:a16="http://schemas.microsoft.com/office/drawing/2014/main" id="{BCB9DBC4-A050-43A2-B520-23DC390C756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9658" y="2990675"/>
            <a:ext cx="4036410" cy="3027307"/>
          </a:xfrm>
          <a:prstGeom prst="rect">
            <a:avLst/>
          </a:prstGeom>
        </p:spPr>
      </p:pic>
      <p:pic>
        <p:nvPicPr>
          <p:cNvPr id="11" name="Picture 10">
            <a:extLst>
              <a:ext uri="{FF2B5EF4-FFF2-40B4-BE49-F238E27FC236}">
                <a16:creationId xmlns:a16="http://schemas.microsoft.com/office/drawing/2014/main" id="{A86836E7-F7E1-4714-AC4D-B2026039539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22100" y="2990674"/>
            <a:ext cx="4036409" cy="3027307"/>
          </a:xfrm>
          <a:prstGeom prst="rect">
            <a:avLst/>
          </a:prstGeom>
        </p:spPr>
      </p:pic>
    </p:spTree>
    <p:extLst>
      <p:ext uri="{BB962C8B-B14F-4D97-AF65-F5344CB8AC3E}">
        <p14:creationId xmlns:p14="http://schemas.microsoft.com/office/powerpoint/2010/main" val="254330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BCF1-D07A-4D8C-89C0-A41C3A62EA62}"/>
              </a:ext>
            </a:extLst>
          </p:cNvPr>
          <p:cNvSpPr txBox="1">
            <a:spLocks/>
          </p:cNvSpPr>
          <p:nvPr/>
        </p:nvSpPr>
        <p:spPr>
          <a:xfrm>
            <a:off x="190459" y="1101343"/>
            <a:ext cx="5372141"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4 – Adding the sail </a:t>
            </a:r>
          </a:p>
        </p:txBody>
      </p:sp>
      <p:sp>
        <p:nvSpPr>
          <p:cNvPr id="5" name="TextBox 4">
            <a:extLst>
              <a:ext uri="{FF2B5EF4-FFF2-40B4-BE49-F238E27FC236}">
                <a16:creationId xmlns:a16="http://schemas.microsoft.com/office/drawing/2014/main" id="{7B562446-7DDC-4000-8333-52AF935FE89E}"/>
              </a:ext>
            </a:extLst>
          </p:cNvPr>
          <p:cNvSpPr txBox="1"/>
          <p:nvPr/>
        </p:nvSpPr>
        <p:spPr>
          <a:xfrm>
            <a:off x="226421" y="1983857"/>
            <a:ext cx="4673570"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t>Use a glue gun to join the stick holding the sail to the base of the boat</a:t>
            </a:r>
          </a:p>
          <a:p>
            <a:pPr marL="342900" indent="-342900">
              <a:buFont typeface="Arial" panose="020B0604020202020204" pitchFamily="34" charset="0"/>
              <a:buChar char="•"/>
            </a:pPr>
            <a:r>
              <a:rPr lang="en-GB" sz="2400" dirty="0"/>
              <a:t>Use enough glue so that it will not move</a:t>
            </a:r>
          </a:p>
          <a:p>
            <a:pPr marL="342900" indent="-342900">
              <a:buFont typeface="Arial" panose="020B0604020202020204" pitchFamily="34" charset="0"/>
              <a:buChar char="•"/>
            </a:pPr>
            <a:r>
              <a:rPr lang="en-GB" sz="2400" dirty="0"/>
              <a:t>Allow the glue to dry</a:t>
            </a:r>
            <a:endParaRPr lang="en-GB" dirty="0"/>
          </a:p>
        </p:txBody>
      </p:sp>
      <p:sp>
        <p:nvSpPr>
          <p:cNvPr id="6" name="TextBox 5">
            <a:extLst>
              <a:ext uri="{FF2B5EF4-FFF2-40B4-BE49-F238E27FC236}">
                <a16:creationId xmlns:a16="http://schemas.microsoft.com/office/drawing/2014/main" id="{62010AD9-D6E5-4BE7-A57B-4FAB87B00488}"/>
              </a:ext>
            </a:extLst>
          </p:cNvPr>
          <p:cNvSpPr txBox="1"/>
          <p:nvPr/>
        </p:nvSpPr>
        <p:spPr>
          <a:xfrm>
            <a:off x="4779251" y="1260443"/>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pic>
        <p:nvPicPr>
          <p:cNvPr id="4" name="Picture 3">
            <a:extLst>
              <a:ext uri="{FF2B5EF4-FFF2-40B4-BE49-F238E27FC236}">
                <a16:creationId xmlns:a16="http://schemas.microsoft.com/office/drawing/2014/main" id="{8B559358-2BDB-4F67-AAC4-E8EBCE6687A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81125" y="1674166"/>
            <a:ext cx="3126162" cy="4168216"/>
          </a:xfrm>
          <a:prstGeom prst="rect">
            <a:avLst/>
          </a:prstGeom>
        </p:spPr>
      </p:pic>
    </p:spTree>
    <p:extLst>
      <p:ext uri="{BB962C8B-B14F-4D97-AF65-F5344CB8AC3E}">
        <p14:creationId xmlns:p14="http://schemas.microsoft.com/office/powerpoint/2010/main" val="248700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BCF1-D07A-4D8C-89C0-A41C3A62EA62}"/>
              </a:ext>
            </a:extLst>
          </p:cNvPr>
          <p:cNvSpPr txBox="1">
            <a:spLocks/>
          </p:cNvSpPr>
          <p:nvPr/>
        </p:nvSpPr>
        <p:spPr>
          <a:xfrm>
            <a:off x="190459" y="1101343"/>
            <a:ext cx="5723324"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Example of finished sail boat</a:t>
            </a:r>
          </a:p>
        </p:txBody>
      </p:sp>
      <p:pic>
        <p:nvPicPr>
          <p:cNvPr id="4" name="Picture 3">
            <a:extLst>
              <a:ext uri="{FF2B5EF4-FFF2-40B4-BE49-F238E27FC236}">
                <a16:creationId xmlns:a16="http://schemas.microsoft.com/office/drawing/2014/main" id="{4E1A335C-E515-4122-A34A-8FD235747F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02486" y="1975082"/>
            <a:ext cx="2722055" cy="3629407"/>
          </a:xfrm>
          <a:prstGeom prst="rect">
            <a:avLst/>
          </a:prstGeom>
        </p:spPr>
      </p:pic>
      <p:pic>
        <p:nvPicPr>
          <p:cNvPr id="8" name="Picture 7" descr="A picture containing text, envelope&#10;&#10;Description automatically generated">
            <a:extLst>
              <a:ext uri="{FF2B5EF4-FFF2-40B4-BE49-F238E27FC236}">
                <a16:creationId xmlns:a16="http://schemas.microsoft.com/office/drawing/2014/main" id="{78EFEB59-1759-4ADE-A161-1EC9A3B2D03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10972" y="1975082"/>
            <a:ext cx="2722056" cy="362940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247498A-8300-4F19-9B26-CB61E5E4A6C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9459" y="1975082"/>
            <a:ext cx="2722055" cy="3629407"/>
          </a:xfrm>
          <a:prstGeom prst="rect">
            <a:avLst/>
          </a:prstGeom>
        </p:spPr>
      </p:pic>
    </p:spTree>
    <p:extLst>
      <p:ext uri="{BB962C8B-B14F-4D97-AF65-F5344CB8AC3E}">
        <p14:creationId xmlns:p14="http://schemas.microsoft.com/office/powerpoint/2010/main" val="34309367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TotalTime>
  <Words>559</Words>
  <Application>Microsoft Office PowerPoint</Application>
  <PresentationFormat>On-screen Show (4:3)</PresentationFormat>
  <Paragraphs>54</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build a small sail boat presentation</dc:title>
  <dc:subject>Discover marine engineering for kids and learn how to make a model of a sail boat out of craft sticks</dc:subject>
  <dc:creator>Attainment in Education</dc:creator>
  <cp:keywords>engineering for kids, activities for kids, engineering, engineering kids activities, marine engineering, resources, history of the united kingdom</cp:keywords>
  <cp:lastModifiedBy>Holly Margerison-Smith</cp:lastModifiedBy>
  <cp:revision>41</cp:revision>
  <dcterms:created xsi:type="dcterms:W3CDTF">2017-06-28T15:11:57Z</dcterms:created>
  <dcterms:modified xsi:type="dcterms:W3CDTF">2022-12-13T13:56:44Z</dcterms:modified>
  <cp:category>Egyptians</cp:category>
</cp:coreProperties>
</file>