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sldIdLst>
    <p:sldId id="261" r:id="rId5"/>
    <p:sldId id="257" r:id="rId6"/>
    <p:sldId id="262" r:id="rId7"/>
    <p:sldId id="278" r:id="rId8"/>
    <p:sldId id="281" r:id="rId9"/>
    <p:sldId id="28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41"/>
    <p:restoredTop sz="94675"/>
  </p:normalViewPr>
  <p:slideViewPr>
    <p:cSldViewPr snapToGrid="0" snapToObjects="1">
      <p:cViewPr varScale="1">
        <p:scale>
          <a:sx n="62" d="100"/>
          <a:sy n="62" d="100"/>
        </p:scale>
        <p:origin x="123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8E5D5-6BAE-6148-9FFD-55B18E4AD7CF}" type="datetimeFigureOut">
              <a:rPr lang="en-US" smtClean="0"/>
              <a:t>12/13/2022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23EA8-51D2-C94B-90A8-077C8A3A8584}" type="slidenum">
              <a:rPr lang="en-US" smtClean="0"/>
              <a:t>‹#›</a:t>
            </a:fld>
            <a:endParaRPr lang="en-US"/>
          </a:p>
        </p:txBody>
      </p:sp>
    </p:spTree>
    <p:extLst>
      <p:ext uri="{BB962C8B-B14F-4D97-AF65-F5344CB8AC3E}">
        <p14:creationId xmlns:p14="http://schemas.microsoft.com/office/powerpoint/2010/main" val="1640673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23EA8-51D2-C94B-90A8-077C8A3A8584}" type="slidenum">
              <a:rPr lang="en-US" smtClean="0"/>
              <a:t>5</a:t>
            </a:fld>
            <a:endParaRPr lang="en-US"/>
          </a:p>
        </p:txBody>
      </p:sp>
    </p:spTree>
    <p:extLst>
      <p:ext uri="{BB962C8B-B14F-4D97-AF65-F5344CB8AC3E}">
        <p14:creationId xmlns:p14="http://schemas.microsoft.com/office/powerpoint/2010/main" val="7408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56EC9-F8AE-453A-98C2-5E74B8193F2C}"/>
              </a:ext>
            </a:extLst>
          </p:cNvPr>
          <p:cNvSpPr txBox="1"/>
          <p:nvPr/>
        </p:nvSpPr>
        <p:spPr>
          <a:xfrm>
            <a:off x="739739" y="1283161"/>
            <a:ext cx="7961735" cy="830997"/>
          </a:xfrm>
          <a:prstGeom prst="rect">
            <a:avLst/>
          </a:prstGeom>
          <a:noFill/>
        </p:spPr>
        <p:txBody>
          <a:bodyPr wrap="square" rtlCol="0">
            <a:spAutoFit/>
          </a:bodyPr>
          <a:lstStyle/>
          <a:p>
            <a:pPr algn="ctr"/>
            <a:r>
              <a:rPr lang="en-GB" sz="4800" b="1" dirty="0">
                <a:solidFill>
                  <a:srgbClr val="0093D3"/>
                </a:solidFill>
                <a:latin typeface="Arial"/>
                <a:cs typeface="Arial"/>
              </a:rPr>
              <a:t>Count using hieroglyphics</a:t>
            </a:r>
          </a:p>
        </p:txBody>
      </p:sp>
      <p:sp>
        <p:nvSpPr>
          <p:cNvPr id="4" name="TextBox 3">
            <a:extLst>
              <a:ext uri="{FF2B5EF4-FFF2-40B4-BE49-F238E27FC236}">
                <a16:creationId xmlns:a16="http://schemas.microsoft.com/office/drawing/2014/main" id="{D7D83397-CCC0-4BFA-B43F-C32B14DC99B0}"/>
              </a:ext>
            </a:extLst>
          </p:cNvPr>
          <p:cNvSpPr txBox="1"/>
          <p:nvPr/>
        </p:nvSpPr>
        <p:spPr>
          <a:xfrm>
            <a:off x="247668" y="5445732"/>
            <a:ext cx="8648663"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Using Egyptian math hieroglyphics to work out problems </a:t>
            </a:r>
          </a:p>
        </p:txBody>
      </p:sp>
      <p:pic>
        <p:nvPicPr>
          <p:cNvPr id="6" name="Picture 5">
            <a:extLst>
              <a:ext uri="{FF2B5EF4-FFF2-40B4-BE49-F238E27FC236}">
                <a16:creationId xmlns:a16="http://schemas.microsoft.com/office/drawing/2014/main" id="{1145A689-BAE9-1C40-B40E-DF54AFEE6309}"/>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1819989" y="2491957"/>
            <a:ext cx="5504020" cy="2198177"/>
          </a:xfrm>
          <a:prstGeom prst="rect">
            <a:avLst/>
          </a:prstGeom>
        </p:spPr>
      </p:pic>
    </p:spTree>
    <p:extLst>
      <p:ext uri="{BB962C8B-B14F-4D97-AF65-F5344CB8AC3E}">
        <p14:creationId xmlns:p14="http://schemas.microsoft.com/office/powerpoint/2010/main" val="356114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B76A60-2BD2-465A-8974-F4ADEDAF8DEF}"/>
              </a:ext>
            </a:extLst>
          </p:cNvPr>
          <p:cNvSpPr txBox="1"/>
          <p:nvPr/>
        </p:nvSpPr>
        <p:spPr>
          <a:xfrm>
            <a:off x="639366" y="1179335"/>
            <a:ext cx="7865267" cy="4401205"/>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p>
          <a:p>
            <a:pPr fontAlgn="base"/>
            <a:r>
              <a:rPr lang="en-GB" sz="2000" dirty="0">
                <a:effectLst/>
                <a:ea typeface="Times New Roman" panose="02020603050405020304" pitchFamily="18" charset="0"/>
              </a:rPr>
              <a:t> </a:t>
            </a:r>
          </a:p>
          <a:p>
            <a:pPr marL="342900" lvl="0" indent="-342900">
              <a:buFont typeface="Symbol" panose="05050102010706020507" pitchFamily="18" charset="2"/>
              <a:buChar char=""/>
            </a:pPr>
            <a:r>
              <a:rPr lang="en-GB" sz="2000" dirty="0">
                <a:effectLst/>
                <a:ea typeface="Times New Roman" panose="02020603050405020304" pitchFamily="18" charset="0"/>
              </a:rPr>
              <a:t>ensuring that any equipment used for this activity is in good working condition</a:t>
            </a:r>
          </a:p>
          <a:p>
            <a:pPr marL="342900" lvl="0" indent="-342900">
              <a:buFont typeface="Symbol" panose="05050102010706020507" pitchFamily="18" charset="2"/>
              <a:buChar char=""/>
            </a:pPr>
            <a:r>
              <a:rPr lang="en-GB" sz="2000" dirty="0">
                <a:effectLst/>
                <a:ea typeface="Times New Roman" panose="02020603050405020304" pitchFamily="18" charset="0"/>
              </a:rPr>
              <a:t>behaving sensibly and following any safety instructions so as not to hurt or injure yourself or others </a:t>
            </a:r>
          </a:p>
          <a:p>
            <a:pPr fontAlgn="base"/>
            <a:r>
              <a:rPr lang="en-US" sz="2000" dirty="0">
                <a:effectLst/>
                <a:ea typeface="Times New Roman" panose="02020603050405020304" pitchFamily="18" charset="0"/>
              </a:rPr>
              <a:t> </a:t>
            </a:r>
            <a:endParaRPr lang="en-GB" sz="2000" dirty="0">
              <a:effectLst/>
              <a:ea typeface="Times New Roman" panose="02020603050405020304" pitchFamily="18" charset="0"/>
            </a:endParaRPr>
          </a:p>
          <a:p>
            <a:pPr fontAlgn="base"/>
            <a:r>
              <a:rPr lang="en-GB" sz="2000" dirty="0">
                <a:effectLst/>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a:t>
            </a:r>
            <a:r>
              <a:rPr lang="en-GB" sz="2000" dirty="0">
                <a:effectLst/>
                <a:latin typeface="Arial" panose="020B0604020202020204" pitchFamily="34" charset="0"/>
                <a:ea typeface="Times New Roman" panose="02020603050405020304" pitchFamily="18" charset="0"/>
              </a:rPr>
              <a:t>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350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F2D093-9A65-4FAD-9B3A-60C48B79F783}"/>
              </a:ext>
            </a:extLst>
          </p:cNvPr>
          <p:cNvSpPr/>
          <p:nvPr/>
        </p:nvSpPr>
        <p:spPr>
          <a:xfrm>
            <a:off x="97869" y="1587211"/>
            <a:ext cx="8015984" cy="4893647"/>
          </a:xfrm>
          <a:prstGeom prst="rect">
            <a:avLst/>
          </a:prstGeom>
        </p:spPr>
        <p:txBody>
          <a:bodyPr wrap="square">
            <a:spAutoFit/>
          </a:bodyPr>
          <a:lstStyle/>
          <a:p>
            <a:pPr marL="342900" indent="-342900">
              <a:buFont typeface="Arial" panose="020B0604020202020204" pitchFamily="34" charset="0"/>
              <a:buChar char="•"/>
            </a:pPr>
            <a:r>
              <a:rPr lang="en-US" sz="2400" dirty="0"/>
              <a:t>The Egyptians didn’t use letters like we do</a:t>
            </a:r>
          </a:p>
          <a:p>
            <a:pPr marL="342900" indent="-342900">
              <a:buFont typeface="Arial" panose="020B0604020202020204" pitchFamily="34" charset="0"/>
              <a:buChar char="•"/>
            </a:pPr>
            <a:r>
              <a:rPr lang="en-US" sz="2400" dirty="0"/>
              <a:t>They wrote using pictures called hieroglyphics, this applied also to numbers as well as letters.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In Greek:</a:t>
            </a:r>
          </a:p>
          <a:p>
            <a:pPr marL="800100" lvl="1" indent="-342900">
              <a:buFont typeface="Courier New" panose="02070309020205020404" pitchFamily="49" charset="0"/>
              <a:buChar char="o"/>
            </a:pPr>
            <a:r>
              <a:rPr lang="en-US" sz="2400" dirty="0"/>
              <a:t>‘hiero’ means ‘holy’</a:t>
            </a:r>
          </a:p>
          <a:p>
            <a:pPr marL="800100" lvl="1" indent="-342900">
              <a:buFont typeface="Courier New" panose="02070309020205020404" pitchFamily="49" charset="0"/>
              <a:buChar char="o"/>
            </a:pPr>
            <a:r>
              <a:rPr lang="en-US" sz="2400" dirty="0"/>
              <a:t>‘glyphics’ means ‘writings’</a:t>
            </a:r>
          </a:p>
          <a:p>
            <a:r>
              <a:rPr lang="en-US" sz="2400" dirty="0"/>
              <a:t> so hieroglyphics means </a:t>
            </a:r>
            <a:r>
              <a:rPr lang="en-US" sz="2400" b="1" dirty="0"/>
              <a:t>holy writings</a:t>
            </a:r>
          </a:p>
          <a:p>
            <a:r>
              <a:rPr lang="en-US" sz="2400" b="1" dirty="0"/>
              <a:t>The Egyptians used </a:t>
            </a:r>
            <a:r>
              <a:rPr lang="en-US" sz="2400" b="1" dirty="0" err="1"/>
              <a:t>Hieroglphics</a:t>
            </a:r>
            <a:r>
              <a:rPr lang="en-US" sz="2400" b="1" dirty="0"/>
              <a:t> for their numbers too</a:t>
            </a:r>
          </a:p>
          <a:p>
            <a:r>
              <a:rPr lang="en-US" sz="2400" dirty="0"/>
              <a:t> </a:t>
            </a:r>
          </a:p>
        </p:txBody>
      </p:sp>
      <p:sp>
        <p:nvSpPr>
          <p:cNvPr id="6" name="Content Placeholder 4">
            <a:extLst>
              <a:ext uri="{FF2B5EF4-FFF2-40B4-BE49-F238E27FC236}">
                <a16:creationId xmlns:a16="http://schemas.microsoft.com/office/drawing/2014/main" id="{FFAA5B85-090C-4FCC-B92E-80304382BEA7}"/>
              </a:ext>
            </a:extLst>
          </p:cNvPr>
          <p:cNvSpPr txBox="1">
            <a:spLocks/>
          </p:cNvSpPr>
          <p:nvPr/>
        </p:nvSpPr>
        <p:spPr>
          <a:xfrm>
            <a:off x="0" y="1043633"/>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What are Hieroglyphics?</a:t>
            </a:r>
            <a:endParaRPr lang="en-GB" sz="3200" dirty="0"/>
          </a:p>
          <a:p>
            <a:endParaRPr lang="en-GB" dirty="0"/>
          </a:p>
        </p:txBody>
      </p:sp>
      <p:pic>
        <p:nvPicPr>
          <p:cNvPr id="7" name="Picture 6">
            <a:extLst>
              <a:ext uri="{FF2B5EF4-FFF2-40B4-BE49-F238E27FC236}">
                <a16:creationId xmlns:a16="http://schemas.microsoft.com/office/drawing/2014/main" id="{80121CD0-A443-4E3C-A390-60BD098E1CC2}"/>
              </a:ext>
            </a:extLst>
          </p:cNvPr>
          <p:cNvPicPr>
            <a:picLocks noChangeAspect="1"/>
          </p:cNvPicPr>
          <p:nvPr/>
        </p:nvPicPr>
        <p:blipFill>
          <a:blip r:embed="rId3"/>
          <a:stretch>
            <a:fillRect/>
          </a:stretch>
        </p:blipFill>
        <p:spPr>
          <a:xfrm>
            <a:off x="1805651" y="2711345"/>
            <a:ext cx="2170688" cy="1621316"/>
          </a:xfrm>
          <a:prstGeom prst="rect">
            <a:avLst/>
          </a:prstGeom>
          <a:effectLst>
            <a:softEdge rad="127000"/>
          </a:effectLst>
        </p:spPr>
      </p:pic>
      <p:pic>
        <p:nvPicPr>
          <p:cNvPr id="4" name="Picture 3">
            <a:extLst>
              <a:ext uri="{FF2B5EF4-FFF2-40B4-BE49-F238E27FC236}">
                <a16:creationId xmlns:a16="http://schemas.microsoft.com/office/drawing/2014/main" id="{B07DD7FB-91B9-1A44-8848-F27210BDADCB}"/>
              </a:ext>
            </a:extLst>
          </p:cNvPr>
          <p:cNvPicPr>
            <a:picLocks noChangeAspect="1"/>
          </p:cNvPicPr>
          <p:nvPr/>
        </p:nvPicPr>
        <p:blipFill rotWithShape="1">
          <a:blip r:embed="rId4">
            <a:extLst>
              <a:ext uri="{28A0092B-C50C-407E-A947-70E740481C1C}">
                <a14:useLocalDpi xmlns:a14="http://schemas.microsoft.com/office/drawing/2010/main"/>
              </a:ext>
            </a:extLst>
          </a:blip>
          <a:srcRect l="-339" t="6260" r="339" b="54641"/>
          <a:stretch/>
        </p:blipFill>
        <p:spPr>
          <a:xfrm>
            <a:off x="4074208" y="2711345"/>
            <a:ext cx="2933722" cy="1621316"/>
          </a:xfrm>
          <a:prstGeom prst="rect">
            <a:avLst/>
          </a:prstGeom>
        </p:spPr>
      </p:pic>
      <p:pic>
        <p:nvPicPr>
          <p:cNvPr id="9" name="Picture 8">
            <a:extLst>
              <a:ext uri="{FF2B5EF4-FFF2-40B4-BE49-F238E27FC236}">
                <a16:creationId xmlns:a16="http://schemas.microsoft.com/office/drawing/2014/main" id="{86B049D2-EA7A-C247-A8C8-D381B045656D}"/>
              </a:ext>
            </a:extLst>
          </p:cNvPr>
          <p:cNvPicPr>
            <a:picLocks noChangeAspect="1"/>
          </p:cNvPicPr>
          <p:nvPr/>
        </p:nvPicPr>
        <p:blipFill rotWithShape="1">
          <a:blip r:embed="rId5">
            <a:extLst>
              <a:ext uri="{28A0092B-C50C-407E-A947-70E740481C1C}">
                <a14:useLocalDpi xmlns:a14="http://schemas.microsoft.com/office/drawing/2010/main"/>
              </a:ext>
            </a:extLst>
          </a:blip>
          <a:srcRect l="19644" r="35747"/>
          <a:stretch/>
        </p:blipFill>
        <p:spPr>
          <a:xfrm rot="5400000">
            <a:off x="6109651" y="2849596"/>
            <a:ext cx="1226913" cy="3887413"/>
          </a:xfrm>
          <a:prstGeom prst="rect">
            <a:avLst/>
          </a:prstGeom>
        </p:spPr>
      </p:pic>
    </p:spTree>
    <p:extLst>
      <p:ext uri="{BB962C8B-B14F-4D97-AF65-F5344CB8AC3E}">
        <p14:creationId xmlns:p14="http://schemas.microsoft.com/office/powerpoint/2010/main" val="273641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EBFA5A8-9CF9-4285-A1CF-407B1402B31F}"/>
              </a:ext>
            </a:extLst>
          </p:cNvPr>
          <p:cNvSpPr txBox="1"/>
          <p:nvPr/>
        </p:nvSpPr>
        <p:spPr>
          <a:xfrm>
            <a:off x="169278" y="1688123"/>
            <a:ext cx="478468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Egyptians used a decimal system using 7 different symbols </a:t>
            </a:r>
            <a:endParaRPr lang="en-GB" sz="2400" dirty="0"/>
          </a:p>
        </p:txBody>
      </p:sp>
      <p:sp>
        <p:nvSpPr>
          <p:cNvPr id="4" name="Content Placeholder 4">
            <a:extLst>
              <a:ext uri="{FF2B5EF4-FFF2-40B4-BE49-F238E27FC236}">
                <a16:creationId xmlns:a16="http://schemas.microsoft.com/office/drawing/2014/main" id="{E689D79B-591F-4819-BFF9-606C7694B706}"/>
              </a:ext>
            </a:extLst>
          </p:cNvPr>
          <p:cNvSpPr txBox="1">
            <a:spLocks/>
          </p:cNvSpPr>
          <p:nvPr/>
        </p:nvSpPr>
        <p:spPr>
          <a:xfrm>
            <a:off x="0" y="1043634"/>
            <a:ext cx="9046131" cy="644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Maths Hieroglyphics</a:t>
            </a:r>
            <a:endParaRPr lang="en-GB" sz="3200" dirty="0"/>
          </a:p>
          <a:p>
            <a:endParaRPr lang="en-GB" dirty="0"/>
          </a:p>
        </p:txBody>
      </p:sp>
      <p:pic>
        <p:nvPicPr>
          <p:cNvPr id="9" name="Picture 8">
            <a:extLst>
              <a:ext uri="{FF2B5EF4-FFF2-40B4-BE49-F238E27FC236}">
                <a16:creationId xmlns:a16="http://schemas.microsoft.com/office/drawing/2014/main" id="{72155C4B-CC48-5240-B25A-85ACFACF16CF}"/>
              </a:ext>
            </a:extLst>
          </p:cNvPr>
          <p:cNvPicPr>
            <a:picLocks noChangeAspect="1"/>
          </p:cNvPicPr>
          <p:nvPr/>
        </p:nvPicPr>
        <p:blipFill rotWithShape="1">
          <a:blip r:embed="rId3">
            <a:extLst>
              <a:ext uri="{28A0092B-C50C-407E-A947-70E740481C1C}">
                <a14:useLocalDpi xmlns:a14="http://schemas.microsoft.com/office/drawing/2010/main"/>
              </a:ext>
            </a:extLst>
          </a:blip>
          <a:srcRect l="-339" t="6260" r="339" b="54641"/>
          <a:stretch/>
        </p:blipFill>
        <p:spPr>
          <a:xfrm>
            <a:off x="4713897" y="1144626"/>
            <a:ext cx="4133505" cy="2284374"/>
          </a:xfrm>
          <a:prstGeom prst="rect">
            <a:avLst/>
          </a:prstGeom>
        </p:spPr>
      </p:pic>
      <p:pic>
        <p:nvPicPr>
          <p:cNvPr id="11" name="Picture 10">
            <a:extLst>
              <a:ext uri="{FF2B5EF4-FFF2-40B4-BE49-F238E27FC236}">
                <a16:creationId xmlns:a16="http://schemas.microsoft.com/office/drawing/2014/main" id="{2F5C5AF5-3015-F746-939D-3CCD8C748DE7}"/>
              </a:ext>
            </a:extLst>
          </p:cNvPr>
          <p:cNvPicPr>
            <a:picLocks noChangeAspect="1"/>
          </p:cNvPicPr>
          <p:nvPr/>
        </p:nvPicPr>
        <p:blipFill rotWithShape="1">
          <a:blip r:embed="rId4">
            <a:lum contrast="20000"/>
            <a:extLst>
              <a:ext uri="{28A0092B-C50C-407E-A947-70E740481C1C}">
                <a14:useLocalDpi xmlns:a14="http://schemas.microsoft.com/office/drawing/2010/main"/>
              </a:ext>
            </a:extLst>
          </a:blip>
          <a:srcRect l="19644" t="6427" r="35747" b="9312"/>
          <a:stretch/>
        </p:blipFill>
        <p:spPr>
          <a:xfrm rot="5400000">
            <a:off x="2777442" y="960685"/>
            <a:ext cx="2645234" cy="7062128"/>
          </a:xfrm>
          <a:prstGeom prst="rect">
            <a:avLst/>
          </a:prstGeom>
        </p:spPr>
      </p:pic>
    </p:spTree>
    <p:extLst>
      <p:ext uri="{BB962C8B-B14F-4D97-AF65-F5344CB8AC3E}">
        <p14:creationId xmlns:p14="http://schemas.microsoft.com/office/powerpoint/2010/main" val="44999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F2D093-9A65-4FAD-9B3A-60C48B79F783}"/>
              </a:ext>
            </a:extLst>
          </p:cNvPr>
          <p:cNvSpPr/>
          <p:nvPr/>
        </p:nvSpPr>
        <p:spPr>
          <a:xfrm>
            <a:off x="250097" y="1740280"/>
            <a:ext cx="8023748" cy="830997"/>
          </a:xfrm>
          <a:prstGeom prst="rect">
            <a:avLst/>
          </a:prstGeom>
        </p:spPr>
        <p:txBody>
          <a:bodyPr wrap="square">
            <a:spAutoFit/>
          </a:bodyPr>
          <a:lstStyle/>
          <a:p>
            <a:pPr marL="342900" indent="-342900">
              <a:buFont typeface="Arial" panose="020B0604020202020204" pitchFamily="34" charset="0"/>
              <a:buChar char="•"/>
            </a:pPr>
            <a:r>
              <a:rPr lang="en-GB" sz="2400" dirty="0"/>
              <a:t>When writing the symbols the highest number is always written first and the reader starts at the top of the group</a:t>
            </a:r>
          </a:p>
        </p:txBody>
      </p:sp>
      <p:sp>
        <p:nvSpPr>
          <p:cNvPr id="6" name="Content Placeholder 4">
            <a:extLst>
              <a:ext uri="{FF2B5EF4-FFF2-40B4-BE49-F238E27FC236}">
                <a16:creationId xmlns:a16="http://schemas.microsoft.com/office/drawing/2014/main" id="{FFAA5B85-090C-4FCC-B92E-80304382BEA7}"/>
              </a:ext>
            </a:extLst>
          </p:cNvPr>
          <p:cNvSpPr txBox="1">
            <a:spLocks/>
          </p:cNvSpPr>
          <p:nvPr/>
        </p:nvSpPr>
        <p:spPr>
          <a:xfrm>
            <a:off x="0" y="1043633"/>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Reading Hieroglyphic Numbers</a:t>
            </a:r>
            <a:endParaRPr lang="en-GB" sz="3200" dirty="0"/>
          </a:p>
          <a:p>
            <a:endParaRPr lang="en-GB" dirty="0"/>
          </a:p>
        </p:txBody>
      </p:sp>
      <p:pic>
        <p:nvPicPr>
          <p:cNvPr id="5" name="Picture 4">
            <a:extLst>
              <a:ext uri="{FF2B5EF4-FFF2-40B4-BE49-F238E27FC236}">
                <a16:creationId xmlns:a16="http://schemas.microsoft.com/office/drawing/2014/main" id="{DDEB0E4D-4205-4242-96E3-E8D95D83EFF2}"/>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rot="21428812">
            <a:off x="689241" y="3023020"/>
            <a:ext cx="2239619" cy="1891328"/>
          </a:xfrm>
          <a:prstGeom prst="rect">
            <a:avLst/>
          </a:prstGeom>
          <a:noFill/>
          <a:ln>
            <a:noFill/>
          </a:ln>
        </p:spPr>
      </p:pic>
      <p:sp>
        <p:nvSpPr>
          <p:cNvPr id="7" name="TextBox 6">
            <a:extLst>
              <a:ext uri="{FF2B5EF4-FFF2-40B4-BE49-F238E27FC236}">
                <a16:creationId xmlns:a16="http://schemas.microsoft.com/office/drawing/2014/main" id="{433BE153-8CFD-4A62-8CD0-ECA325124D09}"/>
              </a:ext>
            </a:extLst>
          </p:cNvPr>
          <p:cNvSpPr txBox="1"/>
          <p:nvPr/>
        </p:nvSpPr>
        <p:spPr>
          <a:xfrm rot="21183566">
            <a:off x="891628" y="3368521"/>
            <a:ext cx="1682977" cy="1200329"/>
          </a:xfrm>
          <a:prstGeom prst="rect">
            <a:avLst/>
          </a:prstGeom>
          <a:noFill/>
        </p:spPr>
        <p:txBody>
          <a:bodyPr wrap="square" rtlCol="0">
            <a:spAutoFit/>
          </a:bodyPr>
          <a:lstStyle/>
          <a:p>
            <a:pPr algn="ctr"/>
            <a:r>
              <a:rPr lang="en-GB" sz="2400" dirty="0">
                <a:latin typeface="+mj-lt"/>
              </a:rPr>
              <a:t>Here are some examples:</a:t>
            </a:r>
            <a:endParaRPr lang="en-GB" sz="2000" dirty="0"/>
          </a:p>
        </p:txBody>
      </p:sp>
      <p:pic>
        <p:nvPicPr>
          <p:cNvPr id="4" name="Picture 3">
            <a:extLst>
              <a:ext uri="{FF2B5EF4-FFF2-40B4-BE49-F238E27FC236}">
                <a16:creationId xmlns:a16="http://schemas.microsoft.com/office/drawing/2014/main" id="{004BFFDC-B596-C34C-8D3A-27A94726A9D4}"/>
              </a:ext>
            </a:extLst>
          </p:cNvPr>
          <p:cNvPicPr>
            <a:picLocks noChangeAspect="1"/>
          </p:cNvPicPr>
          <p:nvPr/>
        </p:nvPicPr>
        <p:blipFill rotWithShape="1">
          <a:blip r:embed="rId5">
            <a:extLst>
              <a:ext uri="{28A0092B-C50C-407E-A947-70E740481C1C}">
                <a14:useLocalDpi xmlns:a14="http://schemas.microsoft.com/office/drawing/2010/main"/>
              </a:ext>
            </a:extLst>
          </a:blip>
          <a:srcRect/>
          <a:stretch/>
        </p:blipFill>
        <p:spPr>
          <a:xfrm>
            <a:off x="3257192" y="2714311"/>
            <a:ext cx="3066942" cy="1072387"/>
          </a:xfrm>
          <a:prstGeom prst="rect">
            <a:avLst/>
          </a:prstGeom>
        </p:spPr>
      </p:pic>
      <p:sp>
        <p:nvSpPr>
          <p:cNvPr id="10" name="TextBox 9">
            <a:extLst>
              <a:ext uri="{FF2B5EF4-FFF2-40B4-BE49-F238E27FC236}">
                <a16:creationId xmlns:a16="http://schemas.microsoft.com/office/drawing/2014/main" id="{456874E6-398F-AA40-BFFF-7B8BD95E4680}"/>
              </a:ext>
            </a:extLst>
          </p:cNvPr>
          <p:cNvSpPr txBox="1"/>
          <p:nvPr/>
        </p:nvSpPr>
        <p:spPr>
          <a:xfrm>
            <a:off x="6470786" y="2819618"/>
            <a:ext cx="3314528" cy="861774"/>
          </a:xfrm>
          <a:prstGeom prst="rect">
            <a:avLst/>
          </a:prstGeom>
          <a:noFill/>
        </p:spPr>
        <p:txBody>
          <a:bodyPr wrap="square" rtlCol="0">
            <a:spAutoFit/>
          </a:bodyPr>
          <a:lstStyle/>
          <a:p>
            <a:endParaRPr lang="en-US" dirty="0"/>
          </a:p>
          <a:p>
            <a:r>
              <a:rPr lang="en-US" sz="3200" dirty="0"/>
              <a:t>= 4139</a:t>
            </a:r>
          </a:p>
        </p:txBody>
      </p:sp>
      <p:pic>
        <p:nvPicPr>
          <p:cNvPr id="12" name="Picture 11">
            <a:extLst>
              <a:ext uri="{FF2B5EF4-FFF2-40B4-BE49-F238E27FC236}">
                <a16:creationId xmlns:a16="http://schemas.microsoft.com/office/drawing/2014/main" id="{0D118762-7A03-D341-A718-F49534E766FE}"/>
              </a:ext>
            </a:extLst>
          </p:cNvPr>
          <p:cNvPicPr>
            <a:picLocks noChangeAspect="1"/>
          </p:cNvPicPr>
          <p:nvPr/>
        </p:nvPicPr>
        <p:blipFill rotWithShape="1">
          <a:blip r:embed="rId6">
            <a:extLst>
              <a:ext uri="{28A0092B-C50C-407E-A947-70E740481C1C}">
                <a14:useLocalDpi xmlns:a14="http://schemas.microsoft.com/office/drawing/2010/main"/>
              </a:ext>
            </a:extLst>
          </a:blip>
          <a:srcRect/>
          <a:stretch/>
        </p:blipFill>
        <p:spPr>
          <a:xfrm>
            <a:off x="3156258" y="3905758"/>
            <a:ext cx="3314528" cy="1323745"/>
          </a:xfrm>
          <a:prstGeom prst="rect">
            <a:avLst/>
          </a:prstGeom>
        </p:spPr>
      </p:pic>
      <p:sp>
        <p:nvSpPr>
          <p:cNvPr id="13" name="TextBox 12">
            <a:extLst>
              <a:ext uri="{FF2B5EF4-FFF2-40B4-BE49-F238E27FC236}">
                <a16:creationId xmlns:a16="http://schemas.microsoft.com/office/drawing/2014/main" id="{3BE7237E-84E7-9F46-9CBB-2C1C011AA0F2}"/>
              </a:ext>
            </a:extLst>
          </p:cNvPr>
          <p:cNvSpPr txBox="1"/>
          <p:nvPr/>
        </p:nvSpPr>
        <p:spPr>
          <a:xfrm>
            <a:off x="6465171" y="4169528"/>
            <a:ext cx="3314528" cy="861774"/>
          </a:xfrm>
          <a:prstGeom prst="rect">
            <a:avLst/>
          </a:prstGeom>
          <a:noFill/>
        </p:spPr>
        <p:txBody>
          <a:bodyPr wrap="square" rtlCol="0">
            <a:spAutoFit/>
          </a:bodyPr>
          <a:lstStyle/>
          <a:p>
            <a:endParaRPr lang="en-US" dirty="0"/>
          </a:p>
          <a:p>
            <a:r>
              <a:rPr lang="en-US" sz="3200" dirty="0"/>
              <a:t>= 102,310</a:t>
            </a:r>
          </a:p>
        </p:txBody>
      </p:sp>
    </p:spTree>
    <p:extLst>
      <p:ext uri="{BB962C8B-B14F-4D97-AF65-F5344CB8AC3E}">
        <p14:creationId xmlns:p14="http://schemas.microsoft.com/office/powerpoint/2010/main" val="214568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EBFA5A8-9CF9-4285-A1CF-407B1402B31F}"/>
              </a:ext>
            </a:extLst>
          </p:cNvPr>
          <p:cNvSpPr txBox="1"/>
          <p:nvPr/>
        </p:nvSpPr>
        <p:spPr>
          <a:xfrm>
            <a:off x="169277" y="1712248"/>
            <a:ext cx="8694504"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t>Using the symbols, write down three numbers with values between 1,000 and 10,000,000</a:t>
            </a:r>
          </a:p>
          <a:p>
            <a:pPr marL="342900" indent="-342900">
              <a:buFont typeface="Arial" panose="020B0604020202020204" pitchFamily="34" charset="0"/>
              <a:buChar char="•"/>
            </a:pPr>
            <a:r>
              <a:rPr lang="en-US" sz="2400" dirty="0"/>
              <a:t>Swap your numbers with someone else</a:t>
            </a:r>
          </a:p>
          <a:p>
            <a:pPr marL="800100" lvl="1" indent="-342900">
              <a:buFont typeface="Wingdings" panose="05000000000000000000" pitchFamily="2" charset="2"/>
              <a:buChar char="Ø"/>
            </a:pPr>
            <a:r>
              <a:rPr lang="en-US" sz="2400" dirty="0"/>
              <a:t>Can they tell you the correct values of your numbers?</a:t>
            </a:r>
          </a:p>
          <a:p>
            <a:pPr marL="800100" lvl="1" indent="-342900">
              <a:buFont typeface="Wingdings" panose="05000000000000000000" pitchFamily="2" charset="2"/>
              <a:buChar char="Ø"/>
            </a:pPr>
            <a:r>
              <a:rPr lang="en-US" sz="2400" dirty="0"/>
              <a:t> Can you tell them the correct values of their numbers?</a:t>
            </a:r>
            <a:endParaRPr lang="en-GB" sz="2400" dirty="0"/>
          </a:p>
        </p:txBody>
      </p:sp>
      <p:sp>
        <p:nvSpPr>
          <p:cNvPr id="4" name="Content Placeholder 4">
            <a:extLst>
              <a:ext uri="{FF2B5EF4-FFF2-40B4-BE49-F238E27FC236}">
                <a16:creationId xmlns:a16="http://schemas.microsoft.com/office/drawing/2014/main" id="{E689D79B-591F-4819-BFF9-606C7694B706}"/>
              </a:ext>
            </a:extLst>
          </p:cNvPr>
          <p:cNvSpPr txBox="1">
            <a:spLocks/>
          </p:cNvSpPr>
          <p:nvPr/>
        </p:nvSpPr>
        <p:spPr>
          <a:xfrm>
            <a:off x="0" y="1043634"/>
            <a:ext cx="9046131" cy="644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Maths Hieroglyphics</a:t>
            </a:r>
            <a:endParaRPr lang="en-GB" sz="3200" dirty="0"/>
          </a:p>
          <a:p>
            <a:endParaRPr lang="en-GB" dirty="0"/>
          </a:p>
        </p:txBody>
      </p:sp>
      <p:pic>
        <p:nvPicPr>
          <p:cNvPr id="9" name="Picture 8">
            <a:extLst>
              <a:ext uri="{FF2B5EF4-FFF2-40B4-BE49-F238E27FC236}">
                <a16:creationId xmlns:a16="http://schemas.microsoft.com/office/drawing/2014/main" id="{72155C4B-CC48-5240-B25A-85ACFACF16CF}"/>
              </a:ext>
            </a:extLst>
          </p:cNvPr>
          <p:cNvPicPr>
            <a:picLocks noChangeAspect="1"/>
          </p:cNvPicPr>
          <p:nvPr/>
        </p:nvPicPr>
        <p:blipFill rotWithShape="1">
          <a:blip r:embed="rId3">
            <a:extLst>
              <a:ext uri="{28A0092B-C50C-407E-A947-70E740481C1C}">
                <a14:useLocalDpi xmlns:a14="http://schemas.microsoft.com/office/drawing/2010/main"/>
              </a:ext>
            </a:extLst>
          </a:blip>
          <a:srcRect l="8592" t="8009" r="11003" b="57747"/>
          <a:stretch/>
        </p:blipFill>
        <p:spPr>
          <a:xfrm>
            <a:off x="5722624" y="3813620"/>
            <a:ext cx="3323507" cy="2000746"/>
          </a:xfrm>
          <a:prstGeom prst="rect">
            <a:avLst/>
          </a:prstGeom>
        </p:spPr>
      </p:pic>
      <p:pic>
        <p:nvPicPr>
          <p:cNvPr id="11" name="Picture 10">
            <a:extLst>
              <a:ext uri="{FF2B5EF4-FFF2-40B4-BE49-F238E27FC236}">
                <a16:creationId xmlns:a16="http://schemas.microsoft.com/office/drawing/2014/main" id="{2F5C5AF5-3015-F746-939D-3CCD8C748DE7}"/>
              </a:ext>
            </a:extLst>
          </p:cNvPr>
          <p:cNvPicPr>
            <a:picLocks noChangeAspect="1"/>
          </p:cNvPicPr>
          <p:nvPr/>
        </p:nvPicPr>
        <p:blipFill rotWithShape="1">
          <a:blip r:embed="rId4">
            <a:lum contrast="20000"/>
            <a:extLst>
              <a:ext uri="{28A0092B-C50C-407E-A947-70E740481C1C}">
                <a14:useLocalDpi xmlns:a14="http://schemas.microsoft.com/office/drawing/2010/main"/>
              </a:ext>
            </a:extLst>
          </a:blip>
          <a:srcRect l="19644" t="6427" r="35747" b="9312"/>
          <a:stretch/>
        </p:blipFill>
        <p:spPr>
          <a:xfrm rot="5400000">
            <a:off x="1905903" y="2179069"/>
            <a:ext cx="2080095" cy="5553346"/>
          </a:xfrm>
          <a:prstGeom prst="rect">
            <a:avLst/>
          </a:prstGeom>
        </p:spPr>
      </p:pic>
    </p:spTree>
    <p:extLst>
      <p:ext uri="{BB962C8B-B14F-4D97-AF65-F5344CB8AC3E}">
        <p14:creationId xmlns:p14="http://schemas.microsoft.com/office/powerpoint/2010/main" val="331601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2986FFA-A172-4FC5-BA3B-83DC40E3C53A}"/>
              </a:ext>
            </a:extLst>
          </p:cNvPr>
          <p:cNvSpPr txBox="1">
            <a:spLocks/>
          </p:cNvSpPr>
          <p:nvPr/>
        </p:nvSpPr>
        <p:spPr>
          <a:xfrm>
            <a:off x="0" y="1046154"/>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Fractions</a:t>
            </a:r>
            <a:endParaRPr lang="en-GB" sz="3200" dirty="0"/>
          </a:p>
          <a:p>
            <a:endParaRPr lang="en-GB" dirty="0"/>
          </a:p>
        </p:txBody>
      </p:sp>
      <p:pic>
        <p:nvPicPr>
          <p:cNvPr id="3" name="Picture 2">
            <a:extLst>
              <a:ext uri="{FF2B5EF4-FFF2-40B4-BE49-F238E27FC236}">
                <a16:creationId xmlns:a16="http://schemas.microsoft.com/office/drawing/2014/main" id="{0C2FA583-A42B-744A-983E-39E56AD7D066}"/>
              </a:ext>
            </a:extLst>
          </p:cNvPr>
          <p:cNvPicPr>
            <a:picLocks noChangeAspect="1"/>
          </p:cNvPicPr>
          <p:nvPr/>
        </p:nvPicPr>
        <p:blipFill rotWithShape="1">
          <a:blip r:embed="rId3">
            <a:extLst>
              <a:ext uri="{28A0092B-C50C-407E-A947-70E740481C1C}">
                <a14:useLocalDpi xmlns:a14="http://schemas.microsoft.com/office/drawing/2010/main"/>
              </a:ext>
            </a:extLst>
          </a:blip>
          <a:srcRect l="35030" r="11771" b="59545"/>
          <a:stretch/>
        </p:blipFill>
        <p:spPr>
          <a:xfrm rot="16200000">
            <a:off x="517845" y="2154150"/>
            <a:ext cx="2097187" cy="2257063"/>
          </a:xfrm>
          <a:prstGeom prst="rect">
            <a:avLst/>
          </a:prstGeom>
        </p:spPr>
      </p:pic>
      <p:pic>
        <p:nvPicPr>
          <p:cNvPr id="8" name="Picture 7">
            <a:extLst>
              <a:ext uri="{FF2B5EF4-FFF2-40B4-BE49-F238E27FC236}">
                <a16:creationId xmlns:a16="http://schemas.microsoft.com/office/drawing/2014/main" id="{4F03A57A-68DB-7B48-9229-E1E362BF3598}"/>
              </a:ext>
            </a:extLst>
          </p:cNvPr>
          <p:cNvPicPr>
            <a:picLocks noChangeAspect="1"/>
          </p:cNvPicPr>
          <p:nvPr/>
        </p:nvPicPr>
        <p:blipFill rotWithShape="1">
          <a:blip r:embed="rId3">
            <a:extLst>
              <a:ext uri="{28A0092B-C50C-407E-A947-70E740481C1C}">
                <a14:useLocalDpi xmlns:a14="http://schemas.microsoft.com/office/drawing/2010/main"/>
              </a:ext>
            </a:extLst>
          </a:blip>
          <a:srcRect t="42351" r="10198" b="21744"/>
          <a:stretch/>
        </p:blipFill>
        <p:spPr>
          <a:xfrm rot="16200000">
            <a:off x="3565543" y="2902949"/>
            <a:ext cx="3454330" cy="1954564"/>
          </a:xfrm>
          <a:prstGeom prst="rect">
            <a:avLst/>
          </a:prstGeom>
        </p:spPr>
      </p:pic>
      <p:sp>
        <p:nvSpPr>
          <p:cNvPr id="6" name="TextBox 5">
            <a:extLst>
              <a:ext uri="{FF2B5EF4-FFF2-40B4-BE49-F238E27FC236}">
                <a16:creationId xmlns:a16="http://schemas.microsoft.com/office/drawing/2014/main" id="{93E94F59-E8AA-9B46-807C-76BD15A7E60F}"/>
              </a:ext>
            </a:extLst>
          </p:cNvPr>
          <p:cNvSpPr txBox="1"/>
          <p:nvPr/>
        </p:nvSpPr>
        <p:spPr>
          <a:xfrm>
            <a:off x="2629383" y="3439358"/>
            <a:ext cx="1250066" cy="461665"/>
          </a:xfrm>
          <a:prstGeom prst="rect">
            <a:avLst/>
          </a:prstGeom>
          <a:noFill/>
        </p:spPr>
        <p:txBody>
          <a:bodyPr wrap="square" rtlCol="0">
            <a:spAutoFit/>
          </a:bodyPr>
          <a:lstStyle/>
          <a:p>
            <a:r>
              <a:rPr lang="en-US" sz="2400" dirty="0"/>
              <a:t>= 1/10</a:t>
            </a:r>
          </a:p>
        </p:txBody>
      </p:sp>
      <p:sp>
        <p:nvSpPr>
          <p:cNvPr id="9" name="TextBox 8">
            <a:extLst>
              <a:ext uri="{FF2B5EF4-FFF2-40B4-BE49-F238E27FC236}">
                <a16:creationId xmlns:a16="http://schemas.microsoft.com/office/drawing/2014/main" id="{0528C5B6-62ED-CA4A-86BB-6E7D5FD5A8B8}"/>
              </a:ext>
            </a:extLst>
          </p:cNvPr>
          <p:cNvSpPr txBox="1"/>
          <p:nvPr/>
        </p:nvSpPr>
        <p:spPr>
          <a:xfrm>
            <a:off x="2629383" y="2541651"/>
            <a:ext cx="1250066" cy="461665"/>
          </a:xfrm>
          <a:prstGeom prst="rect">
            <a:avLst/>
          </a:prstGeom>
          <a:noFill/>
        </p:spPr>
        <p:txBody>
          <a:bodyPr wrap="square" rtlCol="0">
            <a:spAutoFit/>
          </a:bodyPr>
          <a:lstStyle/>
          <a:p>
            <a:r>
              <a:rPr lang="en-US" sz="2400" dirty="0"/>
              <a:t>= 1/3</a:t>
            </a:r>
          </a:p>
        </p:txBody>
      </p:sp>
      <p:sp>
        <p:nvSpPr>
          <p:cNvPr id="10" name="TextBox 9">
            <a:extLst>
              <a:ext uri="{FF2B5EF4-FFF2-40B4-BE49-F238E27FC236}">
                <a16:creationId xmlns:a16="http://schemas.microsoft.com/office/drawing/2014/main" id="{F869DF0F-D653-6F4C-BDD9-CF91047B6E8E}"/>
              </a:ext>
            </a:extLst>
          </p:cNvPr>
          <p:cNvSpPr txBox="1"/>
          <p:nvPr/>
        </p:nvSpPr>
        <p:spPr>
          <a:xfrm>
            <a:off x="6299000" y="2310001"/>
            <a:ext cx="1250066" cy="461665"/>
          </a:xfrm>
          <a:prstGeom prst="rect">
            <a:avLst/>
          </a:prstGeom>
          <a:noFill/>
        </p:spPr>
        <p:txBody>
          <a:bodyPr wrap="square" rtlCol="0">
            <a:spAutoFit/>
          </a:bodyPr>
          <a:lstStyle/>
          <a:p>
            <a:r>
              <a:rPr lang="en-US" sz="2400" dirty="0"/>
              <a:t>= 2/3</a:t>
            </a:r>
          </a:p>
        </p:txBody>
      </p:sp>
      <p:sp>
        <p:nvSpPr>
          <p:cNvPr id="11" name="TextBox 10">
            <a:extLst>
              <a:ext uri="{FF2B5EF4-FFF2-40B4-BE49-F238E27FC236}">
                <a16:creationId xmlns:a16="http://schemas.microsoft.com/office/drawing/2014/main" id="{EB58E78D-E292-9340-9FA1-9ECABC982648}"/>
              </a:ext>
            </a:extLst>
          </p:cNvPr>
          <p:cNvSpPr txBox="1"/>
          <p:nvPr/>
        </p:nvSpPr>
        <p:spPr>
          <a:xfrm>
            <a:off x="6269990" y="3439358"/>
            <a:ext cx="1250066" cy="461665"/>
          </a:xfrm>
          <a:prstGeom prst="rect">
            <a:avLst/>
          </a:prstGeom>
          <a:noFill/>
        </p:spPr>
        <p:txBody>
          <a:bodyPr wrap="square" rtlCol="0">
            <a:spAutoFit/>
          </a:bodyPr>
          <a:lstStyle/>
          <a:p>
            <a:r>
              <a:rPr lang="en-US" sz="2400" dirty="0"/>
              <a:t>= 3/4</a:t>
            </a:r>
          </a:p>
        </p:txBody>
      </p:sp>
      <p:sp>
        <p:nvSpPr>
          <p:cNvPr id="12" name="TextBox 11">
            <a:extLst>
              <a:ext uri="{FF2B5EF4-FFF2-40B4-BE49-F238E27FC236}">
                <a16:creationId xmlns:a16="http://schemas.microsoft.com/office/drawing/2014/main" id="{5A699D6D-7878-2D44-B725-1A37C995B020}"/>
              </a:ext>
            </a:extLst>
          </p:cNvPr>
          <p:cNvSpPr txBox="1"/>
          <p:nvPr/>
        </p:nvSpPr>
        <p:spPr>
          <a:xfrm>
            <a:off x="6269990" y="4545566"/>
            <a:ext cx="1250066" cy="461665"/>
          </a:xfrm>
          <a:prstGeom prst="rect">
            <a:avLst/>
          </a:prstGeom>
          <a:noFill/>
        </p:spPr>
        <p:txBody>
          <a:bodyPr wrap="square" rtlCol="0">
            <a:spAutoFit/>
          </a:bodyPr>
          <a:lstStyle/>
          <a:p>
            <a:r>
              <a:rPr lang="en-US" sz="2400" dirty="0"/>
              <a:t>= 1/2</a:t>
            </a:r>
          </a:p>
        </p:txBody>
      </p:sp>
      <p:sp>
        <p:nvSpPr>
          <p:cNvPr id="13" name="TextBox 12">
            <a:extLst>
              <a:ext uri="{FF2B5EF4-FFF2-40B4-BE49-F238E27FC236}">
                <a16:creationId xmlns:a16="http://schemas.microsoft.com/office/drawing/2014/main" id="{4F1404AB-0113-4436-9017-7EA2A6128342}"/>
              </a:ext>
            </a:extLst>
          </p:cNvPr>
          <p:cNvSpPr txBox="1"/>
          <p:nvPr/>
        </p:nvSpPr>
        <p:spPr>
          <a:xfrm>
            <a:off x="169277" y="1712248"/>
            <a:ext cx="8694504"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Fractions are shown using the following hieroglyphic symbols:</a:t>
            </a:r>
            <a:endParaRPr lang="en-GB" sz="2400" dirty="0"/>
          </a:p>
        </p:txBody>
      </p:sp>
      <p:sp>
        <p:nvSpPr>
          <p:cNvPr id="14" name="TextBox 13">
            <a:extLst>
              <a:ext uri="{FF2B5EF4-FFF2-40B4-BE49-F238E27FC236}">
                <a16:creationId xmlns:a16="http://schemas.microsoft.com/office/drawing/2014/main" id="{0285BAD4-A0A6-47DC-A7C5-3A1F86C68BF2}"/>
              </a:ext>
            </a:extLst>
          </p:cNvPr>
          <p:cNvSpPr txBox="1"/>
          <p:nvPr/>
        </p:nvSpPr>
        <p:spPr>
          <a:xfrm>
            <a:off x="224748" y="5191897"/>
            <a:ext cx="869450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Using these symbols, write down three </a:t>
            </a:r>
            <a:r>
              <a:rPr lang="en-US" sz="2400" dirty="0" err="1"/>
              <a:t>maths</a:t>
            </a:r>
            <a:r>
              <a:rPr lang="en-US" sz="2400" dirty="0"/>
              <a:t> problems that involve fractions</a:t>
            </a:r>
            <a:endParaRPr lang="en-GB" sz="2400" dirty="0"/>
          </a:p>
        </p:txBody>
      </p:sp>
    </p:spTree>
    <p:extLst>
      <p:ext uri="{BB962C8B-B14F-4D97-AF65-F5344CB8AC3E}">
        <p14:creationId xmlns:p14="http://schemas.microsoft.com/office/powerpoint/2010/main" val="2988856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498559F77D6649971E4AAB1E284C23" ma:contentTypeVersion="15" ma:contentTypeDescription="Create a new document." ma:contentTypeScope="" ma:versionID="aa8a9e935025f43c1f9c41065c9bbed2">
  <xsd:schema xmlns:xsd="http://www.w3.org/2001/XMLSchema" xmlns:xs="http://www.w3.org/2001/XMLSchema" xmlns:p="http://schemas.microsoft.com/office/2006/metadata/properties" xmlns:ns1="http://schemas.microsoft.com/sharepoint/v3" xmlns:ns3="accd350c-b984-42cf-bbe1-f539aeb1d405" xmlns:ns4="7ef59ffa-03b4-4cf8-9ac4-3e911814cc06" targetNamespace="http://schemas.microsoft.com/office/2006/metadata/properties" ma:root="true" ma:fieldsID="cdefe1194683fedc009d948913198f6f" ns1:_="" ns3:_="" ns4:_="">
    <xsd:import namespace="http://schemas.microsoft.com/sharepoint/v3"/>
    <xsd:import namespace="accd350c-b984-42cf-bbe1-f539aeb1d405"/>
    <xsd:import namespace="7ef59ffa-03b4-4cf8-9ac4-3e911814cc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d350c-b984-42cf-bbe1-f539aeb1d4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f59ffa-03b4-4cf8-9ac4-3e911814cc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1072FA-5E2F-4055-9682-027D25FC8486}">
  <ds:schemaRefs>
    <ds:schemaRef ds:uri="http://schemas.microsoft.com/sharepoint/v3/contenttype/forms"/>
  </ds:schemaRefs>
</ds:datastoreItem>
</file>

<file path=customXml/itemProps2.xml><?xml version="1.0" encoding="utf-8"?>
<ds:datastoreItem xmlns:ds="http://schemas.openxmlformats.org/officeDocument/2006/customXml" ds:itemID="{180B3CC5-1708-47C6-B324-63788AA6AA4A}">
  <ds:schemaRefs>
    <ds:schemaRef ds:uri="http://purl.org/dc/dcmitype/"/>
    <ds:schemaRef ds:uri="http://schemas.microsoft.com/office/2006/documentManagement/types"/>
    <ds:schemaRef ds:uri="http://purl.org/dc/elements/1.1/"/>
    <ds:schemaRef ds:uri="http://schemas.microsoft.com/office/2006/metadata/properties"/>
    <ds:schemaRef ds:uri="accd350c-b984-42cf-bbe1-f539aeb1d405"/>
    <ds:schemaRef ds:uri="http://purl.org/dc/terms/"/>
    <ds:schemaRef ds:uri="http://schemas.microsoft.com/office/infopath/2007/PartnerControls"/>
    <ds:schemaRef ds:uri="http://schemas.openxmlformats.org/package/2006/metadata/core-properties"/>
    <ds:schemaRef ds:uri="7ef59ffa-03b4-4cf8-9ac4-3e911814cc06"/>
    <ds:schemaRef ds:uri="http://schemas.microsoft.com/sharepoint/v3"/>
    <ds:schemaRef ds:uri="http://www.w3.org/XML/1998/namespace"/>
  </ds:schemaRefs>
</ds:datastoreItem>
</file>

<file path=customXml/itemProps3.xml><?xml version="1.0" encoding="utf-8"?>
<ds:datastoreItem xmlns:ds="http://schemas.openxmlformats.org/officeDocument/2006/customXml" ds:itemID="{632FF26B-C69A-45F1-88CE-B122BF1840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cd350c-b984-42cf-bbe1-f539aeb1d405"/>
    <ds:schemaRef ds:uri="7ef59ffa-03b4-4cf8-9ac4-3e911814cc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1316</TotalTime>
  <Words>311</Words>
  <Application>Microsoft Office PowerPoint</Application>
  <PresentationFormat>On-screen Show (4:3)</PresentationFormat>
  <Paragraphs>46</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Calibri Light</vt:lpstr>
      <vt:lpstr>Courier New</vt:lpstr>
      <vt:lpstr>Segoe UI Emoji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 using hieroglyphics</dc:title>
  <dc:subject>Discover how to write numbers in hieroglyphics and use them to perform simple mathemaical functions</dc:subject>
  <dc:creator>Attainment in Education Ltd</dc:creator>
  <cp:keywords>ancient egypt, hieroglyphics, activities for kids, maths, history, facts about ancient egypt, resources</cp:keywords>
  <cp:lastModifiedBy>Holly Margerison-Smith</cp:lastModifiedBy>
  <cp:revision>31</cp:revision>
  <dcterms:created xsi:type="dcterms:W3CDTF">2017-06-28T15:11:57Z</dcterms:created>
  <dcterms:modified xsi:type="dcterms:W3CDTF">2022-12-13T13:52:05Z</dcterms:modified>
  <cp:category>Egyptians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0x01010076498559F77D6649971E4AAB1E284C23</vt:lpwstr>
  </property>
</Properties>
</file>