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0"/>
  </p:notesMasterIdLst>
  <p:sldIdLst>
    <p:sldId id="256" r:id="rId5"/>
    <p:sldId id="320" r:id="rId6"/>
    <p:sldId id="257" r:id="rId7"/>
    <p:sldId id="339" r:id="rId8"/>
    <p:sldId id="287" r:id="rId9"/>
    <p:sldId id="325" r:id="rId10"/>
    <p:sldId id="321" r:id="rId11"/>
    <p:sldId id="326" r:id="rId12"/>
    <p:sldId id="340" r:id="rId13"/>
    <p:sldId id="328" r:id="rId14"/>
    <p:sldId id="258" r:id="rId15"/>
    <p:sldId id="259" r:id="rId16"/>
    <p:sldId id="288" r:id="rId17"/>
    <p:sldId id="289" r:id="rId18"/>
    <p:sldId id="290" r:id="rId19"/>
    <p:sldId id="333" r:id="rId20"/>
    <p:sldId id="341" r:id="rId21"/>
    <p:sldId id="337" r:id="rId22"/>
    <p:sldId id="297" r:id="rId23"/>
    <p:sldId id="298" r:id="rId24"/>
    <p:sldId id="299" r:id="rId25"/>
    <p:sldId id="300" r:id="rId26"/>
    <p:sldId id="301" r:id="rId27"/>
    <p:sldId id="302" r:id="rId28"/>
    <p:sldId id="303" r:id="rId29"/>
    <p:sldId id="338" r:id="rId30"/>
    <p:sldId id="342" r:id="rId31"/>
    <p:sldId id="329" r:id="rId32"/>
    <p:sldId id="293" r:id="rId33"/>
    <p:sldId id="344" r:id="rId34"/>
    <p:sldId id="345" r:id="rId35"/>
    <p:sldId id="346" r:id="rId36"/>
    <p:sldId id="304" r:id="rId37"/>
    <p:sldId id="351" r:id="rId38"/>
    <p:sldId id="348" r:id="rId39"/>
    <p:sldId id="349" r:id="rId40"/>
    <p:sldId id="350" r:id="rId41"/>
    <p:sldId id="352" r:id="rId42"/>
    <p:sldId id="336" r:id="rId43"/>
    <p:sldId id="317" r:id="rId44"/>
    <p:sldId id="316" r:id="rId45"/>
    <p:sldId id="343" r:id="rId46"/>
    <p:sldId id="291" r:id="rId47"/>
    <p:sldId id="292" r:id="rId48"/>
    <p:sldId id="314" r:id="rId49"/>
  </p:sldIdLst>
  <p:sldSz cx="9144000" cy="6858000" type="screen4x3"/>
  <p:notesSz cx="6669088" cy="9775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413C8B-37AA-499A-BBF0-C7BAAD082430}" v="251" dt="2023-02-08T14:58:24.988"/>
    <p1510:client id="{793A5511-417B-D362-78E9-B4B5A5B2B969}" v="8" dt="2023-02-08T17:29:26.406"/>
    <p1510:client id="{A56D8596-0689-DC4F-4373-B8841924DD5D}" v="4" dt="2023-02-08T10:54:52.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p:restoredTop sz="59839" autoAdjust="0"/>
  </p:normalViewPr>
  <p:slideViewPr>
    <p:cSldViewPr snapToGrid="0" snapToObjects="1">
      <p:cViewPr varScale="1">
        <p:scale>
          <a:sx n="49" d="100"/>
          <a:sy n="49" d="100"/>
        </p:scale>
        <p:origin x="24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889938" cy="490489"/>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idx="1"/>
          </p:nvPr>
        </p:nvSpPr>
        <p:spPr>
          <a:xfrm>
            <a:off x="3777607" y="1"/>
            <a:ext cx="2889938" cy="490489"/>
          </a:xfrm>
          <a:prstGeom prst="rect">
            <a:avLst/>
          </a:prstGeom>
        </p:spPr>
        <p:txBody>
          <a:bodyPr vert="horz" lIns="91432" tIns="45716" rIns="91432" bIns="45716" rtlCol="0"/>
          <a:lstStyle>
            <a:lvl1pPr algn="r">
              <a:defRPr sz="1200"/>
            </a:lvl1pPr>
          </a:lstStyle>
          <a:p>
            <a:fld id="{80AA1797-F122-B549-BDBD-0D105D2E1452}" type="datetimeFigureOut">
              <a:rPr lang="en-US" smtClean="0"/>
              <a:t>2/8/2023</a:t>
            </a:fld>
            <a:endParaRPr lang="en-US"/>
          </a:p>
        </p:txBody>
      </p:sp>
      <p:sp>
        <p:nvSpPr>
          <p:cNvPr id="4" name="Slide Image Placeholder 3"/>
          <p:cNvSpPr>
            <a:spLocks noGrp="1" noRot="1" noChangeAspect="1"/>
          </p:cNvSpPr>
          <p:nvPr>
            <p:ph type="sldImg" idx="2"/>
          </p:nvPr>
        </p:nvSpPr>
        <p:spPr>
          <a:xfrm>
            <a:off x="1135063" y="1222375"/>
            <a:ext cx="4398962" cy="3298825"/>
          </a:xfrm>
          <a:prstGeom prst="rect">
            <a:avLst/>
          </a:prstGeom>
          <a:noFill/>
          <a:ln w="12700">
            <a:solidFill>
              <a:prstClr val="black"/>
            </a:solidFill>
          </a:ln>
        </p:spPr>
        <p:txBody>
          <a:bodyPr vert="horz" lIns="91432" tIns="45716" rIns="91432" bIns="45716" rtlCol="0" anchor="ctr"/>
          <a:lstStyle/>
          <a:p>
            <a:endParaRPr lang="en-US"/>
          </a:p>
        </p:txBody>
      </p:sp>
      <p:sp>
        <p:nvSpPr>
          <p:cNvPr id="5" name="Notes Placeholder 4"/>
          <p:cNvSpPr>
            <a:spLocks noGrp="1"/>
          </p:cNvSpPr>
          <p:nvPr>
            <p:ph type="body" sz="quarter" idx="3"/>
          </p:nvPr>
        </p:nvSpPr>
        <p:spPr>
          <a:xfrm>
            <a:off x="666909" y="4704616"/>
            <a:ext cx="5335270" cy="3849231"/>
          </a:xfrm>
          <a:prstGeom prst="rect">
            <a:avLst/>
          </a:prstGeom>
        </p:spPr>
        <p:txBody>
          <a:bodyPr vert="horz" lIns="91432" tIns="45716" rIns="91432" bIns="45716"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285338"/>
            <a:ext cx="2889938" cy="490488"/>
          </a:xfrm>
          <a:prstGeom prst="rect">
            <a:avLst/>
          </a:prstGeom>
        </p:spPr>
        <p:txBody>
          <a:bodyPr vert="horz" lIns="91432" tIns="45716" rIns="91432"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285338"/>
            <a:ext cx="2889938" cy="490488"/>
          </a:xfrm>
          <a:prstGeom prst="rect">
            <a:avLst/>
          </a:prstGeom>
        </p:spPr>
        <p:txBody>
          <a:bodyPr vert="horz" lIns="91432" tIns="45716" rIns="91432" bIns="45716" rtlCol="0" anchor="b"/>
          <a:lstStyle>
            <a:lvl1pPr algn="r">
              <a:defRPr sz="1200"/>
            </a:lvl1pPr>
          </a:lstStyle>
          <a:p>
            <a:fld id="{7D6B1ABD-61C6-1D4E-903C-080988B11C12}" type="slidenum">
              <a:rPr lang="en-US" smtClean="0"/>
              <a:t>‹#›</a:t>
            </a:fld>
            <a:endParaRPr lang="en-US"/>
          </a:p>
        </p:txBody>
      </p:sp>
    </p:spTree>
    <p:extLst>
      <p:ext uri="{BB962C8B-B14F-4D97-AF65-F5344CB8AC3E}">
        <p14:creationId xmlns:p14="http://schemas.microsoft.com/office/powerpoint/2010/main" val="2053054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a:cs typeface="Arial"/>
              </a:rPr>
              <a:t>Presentation: Depending on timings, you can complete / use one or all four activities</a:t>
            </a:r>
          </a:p>
          <a:p>
            <a:pPr defTabSz="914321">
              <a:defRPr/>
            </a:pPr>
            <a:endParaRPr lang="en-US" sz="1000" b="1" dirty="0">
              <a:latin typeface="Arial"/>
              <a:cs typeface="Arial"/>
            </a:endParaRPr>
          </a:p>
          <a:p>
            <a:pPr defTabSz="914321">
              <a:defRPr/>
            </a:pPr>
            <a:r>
              <a:rPr lang="en-US" sz="1000" b="1" dirty="0">
                <a:latin typeface="Arial"/>
                <a:cs typeface="Arial"/>
              </a:rPr>
              <a:t>Action: </a:t>
            </a:r>
            <a:r>
              <a:rPr lang="en-US" sz="1000" dirty="0">
                <a:latin typeface="Arial"/>
                <a:cs typeface="Arial"/>
              </a:rPr>
              <a:t>Add your photograph on Slide 2 &amp; introduce yourself, your job title and </a:t>
            </a:r>
            <a:r>
              <a:rPr lang="en-US" sz="1000" dirty="0" err="1">
                <a:latin typeface="Arial"/>
                <a:cs typeface="Arial"/>
              </a:rPr>
              <a:t>organisation</a:t>
            </a:r>
            <a:r>
              <a:rPr lang="en-US" sz="1000" dirty="0">
                <a:latin typeface="Arial"/>
                <a:cs typeface="Arial"/>
              </a:rPr>
              <a:t> and please introduce CIHT. </a:t>
            </a:r>
            <a:r>
              <a:rPr lang="en-GB" sz="1000" dirty="0">
                <a:latin typeface="Arial"/>
                <a:cs typeface="Arial"/>
              </a:rPr>
              <a:t> </a:t>
            </a:r>
            <a:endParaRPr lang="en-GB">
              <a:latin typeface="Calibri"/>
              <a:cs typeface="Calibri"/>
            </a:endParaRPr>
          </a:p>
          <a:p>
            <a:pPr defTabSz="914321">
              <a:defRPr/>
            </a:pPr>
            <a:endParaRPr lang="en-GB" dirty="0">
              <a:latin typeface="Calibri"/>
              <a:cs typeface="Calibri"/>
            </a:endParaRPr>
          </a:p>
          <a:p>
            <a:pPr defTabSz="914321">
              <a:defRPr/>
            </a:pPr>
            <a:r>
              <a:rPr lang="en-GB" b="1" dirty="0">
                <a:latin typeface="Calibri"/>
                <a:cs typeface="Calibri"/>
              </a:rPr>
              <a:t>Activity</a:t>
            </a:r>
            <a:r>
              <a:rPr lang="en-GB" b="1" dirty="0"/>
              <a:t> 1: </a:t>
            </a:r>
            <a:r>
              <a:rPr lang="en-GB" dirty="0"/>
              <a:t>How could these disruptions and changes affect you, the local transport infrastructure and your travel routine / journey to school?  Slides 4 – 8 are the slides you need for this activity. There is an A4 Disruption map and four disruption cards (flood, snow, sinkhole and storm) on each slide. You can print slide 7 to give to the children in pairs. They can cut out the disruption cards or you can download and print them as a separate resource from the STEM Learning website.</a:t>
            </a:r>
            <a:endParaRPr lang="en-GB" dirty="0">
              <a:cs typeface="Calibri"/>
            </a:endParaRPr>
          </a:p>
          <a:p>
            <a:pPr defTabSz="914321">
              <a:defRPr/>
            </a:pPr>
            <a:endParaRPr lang="en-GB" sz="1000" dirty="0">
              <a:latin typeface="Arial"/>
              <a:cs typeface="Arial"/>
            </a:endParaRPr>
          </a:p>
          <a:p>
            <a:pPr defTabSz="914321">
              <a:defRPr/>
            </a:pPr>
            <a:r>
              <a:rPr lang="en-GB" sz="1000" b="1" dirty="0">
                <a:latin typeface="Arial"/>
                <a:cs typeface="Arial"/>
              </a:rPr>
              <a:t>Activity 2: Discussion: </a:t>
            </a:r>
            <a:r>
              <a:rPr lang="en-GB" sz="1000" dirty="0">
                <a:latin typeface="Arial"/>
                <a:cs typeface="Arial"/>
              </a:rPr>
              <a:t>What transport do we find at different scales? What else needs to be transported? Who is involved in providing our transport and what are their roles?  Slides 10 – 15 are the slides required for this activity. Complete the activity by going through the questions and feedback on slide 16.</a:t>
            </a:r>
            <a:endParaRPr lang="en-GB" sz="1000" dirty="0">
              <a:latin typeface="Arial" panose="020B0604020202020204" pitchFamily="34" charset="0"/>
              <a:cs typeface="Arial" panose="020B0604020202020204" pitchFamily="34" charset="0"/>
            </a:endParaRPr>
          </a:p>
          <a:p>
            <a:pPr defTabSz="914321">
              <a:defRPr/>
            </a:pPr>
            <a:endParaRPr lang="en-GB" sz="1000" dirty="0">
              <a:latin typeface="Arial"/>
              <a:cs typeface="Arial"/>
            </a:endParaRPr>
          </a:p>
          <a:p>
            <a:pPr defTabSz="914321">
              <a:defRPr/>
            </a:pPr>
            <a:r>
              <a:rPr lang="en-GB" sz="1000" b="1" dirty="0">
                <a:latin typeface="Arial"/>
                <a:cs typeface="Arial"/>
              </a:rPr>
              <a:t>Activity 3: Discussion: </a:t>
            </a:r>
            <a:r>
              <a:rPr lang="en-GB" sz="1000" dirty="0">
                <a:latin typeface="Arial"/>
                <a:cs typeface="Arial"/>
              </a:rPr>
              <a:t>How is global warming predicted to affect the UK’s weather?  What challenges does this bring to transport systems?  Slides 19 – 25 are the slides needed for this activity. Complete the activity by going through the questions and feedback on slide 26.</a:t>
            </a:r>
            <a:endParaRPr lang="en-GB" dirty="0"/>
          </a:p>
          <a:p>
            <a:pPr defTabSz="914321">
              <a:defRPr/>
            </a:pPr>
            <a:endParaRPr lang="en-GB" sz="1000" dirty="0">
              <a:latin typeface="Arial"/>
              <a:cs typeface="Arial"/>
            </a:endParaRPr>
          </a:p>
          <a:p>
            <a:pPr defTabSz="914321">
              <a:defRPr/>
            </a:pPr>
            <a:r>
              <a:rPr lang="en-GB" sz="1000" b="1" dirty="0">
                <a:latin typeface="Arial"/>
                <a:cs typeface="Arial"/>
              </a:rPr>
              <a:t>Activity 4: Discussion: </a:t>
            </a:r>
            <a:r>
              <a:rPr lang="en-GB" sz="1000" dirty="0">
                <a:latin typeface="Arial"/>
                <a:cs typeface="Arial"/>
              </a:rPr>
              <a:t>Who does what? Slides 28 to 38 are needed for this suggested activity. Complete the activity by going through the questions and feedback on slide 39.</a:t>
            </a:r>
          </a:p>
          <a:p>
            <a:pPr defTabSz="914321">
              <a:defRPr/>
            </a:pPr>
            <a:endParaRPr lang="en-GB" sz="1000" dirty="0">
              <a:latin typeface="Arial"/>
              <a:cs typeface="Arial"/>
            </a:endParaRPr>
          </a:p>
          <a:p>
            <a:pPr defTabSz="914321">
              <a:defRPr/>
            </a:pPr>
            <a:r>
              <a:rPr lang="en-GB" sz="1000" b="1" dirty="0">
                <a:latin typeface="Arial"/>
                <a:cs typeface="Arial"/>
              </a:rPr>
              <a:t>Conclusions and How do you become a transport professional?</a:t>
            </a:r>
            <a:r>
              <a:rPr lang="en-GB" sz="1000" dirty="0">
                <a:latin typeface="Arial"/>
                <a:cs typeface="Arial"/>
              </a:rPr>
              <a:t> Slides 40 to 41</a:t>
            </a:r>
          </a:p>
          <a:p>
            <a:pPr defTabSz="914321">
              <a:defRPr/>
            </a:pPr>
            <a:endParaRPr lang="en-GB" sz="1000" dirty="0">
              <a:latin typeface="Arial"/>
              <a:cs typeface="Arial"/>
            </a:endParaRPr>
          </a:p>
          <a:p>
            <a:pPr defTabSz="914321">
              <a:defRPr/>
            </a:pPr>
            <a:r>
              <a:rPr lang="en-GB" sz="1000" b="1" dirty="0">
                <a:latin typeface="Arial"/>
                <a:cs typeface="Arial"/>
              </a:rPr>
              <a:t>Optional Activity </a:t>
            </a:r>
            <a:r>
              <a:rPr lang="en-GB" sz="1000" dirty="0">
                <a:latin typeface="Arial"/>
                <a:cs typeface="Arial"/>
              </a:rPr>
              <a:t>What Else Needs to be Transported? Slides 42 – 44</a:t>
            </a:r>
          </a:p>
          <a:p>
            <a:pPr defTabSz="914321">
              <a:defRPr/>
            </a:pPr>
            <a:r>
              <a:rPr lang="en-GB" sz="1000" dirty="0">
                <a:latin typeface="Arial"/>
                <a:cs typeface="Arial"/>
              </a:rPr>
              <a:t>So far, we have talked about journeys that people make. But can you think of anything else that needs to be transported? Ask what food they eat, and how do they think food gets from the fields to the shops?</a:t>
            </a:r>
            <a:endParaRPr lang="en-GB" dirty="0"/>
          </a:p>
          <a:p>
            <a:pPr defTabSz="914321">
              <a:defRPr/>
            </a:pPr>
            <a:endParaRPr lang="en-GB" sz="1000" dirty="0">
              <a:latin typeface="Arial"/>
              <a:cs typeface="Arial"/>
            </a:endParaRPr>
          </a:p>
        </p:txBody>
      </p:sp>
      <p:sp>
        <p:nvSpPr>
          <p:cNvPr id="4" name="Slide Number Placeholder 3"/>
          <p:cNvSpPr>
            <a:spLocks noGrp="1"/>
          </p:cNvSpPr>
          <p:nvPr>
            <p:ph type="sldNum" sz="quarter" idx="10"/>
          </p:nvPr>
        </p:nvSpPr>
        <p:spPr/>
        <p:txBody>
          <a:bodyPr/>
          <a:lstStyle/>
          <a:p>
            <a:fld id="{7D6B1ABD-61C6-1D4E-903C-080988B11C12}" type="slidenum">
              <a:rPr lang="en-US" smtClean="0"/>
              <a:t>1</a:t>
            </a:fld>
            <a:endParaRPr lang="en-US"/>
          </a:p>
        </p:txBody>
      </p:sp>
    </p:spTree>
    <p:extLst>
      <p:ext uri="{BB962C8B-B14F-4D97-AF65-F5344CB8AC3E}">
        <p14:creationId xmlns:p14="http://schemas.microsoft.com/office/powerpoint/2010/main" val="2059930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a:cs typeface="Arial"/>
              </a:rPr>
              <a:t>Slide – What transport do we find at different scales on a Map?</a:t>
            </a:r>
          </a:p>
          <a:p>
            <a:endParaRPr lang="en-GB" sz="1000" b="1" dirty="0">
              <a:latin typeface="Arial"/>
              <a:cs typeface="Arial"/>
            </a:endParaRPr>
          </a:p>
          <a:p>
            <a:r>
              <a:rPr lang="en-GB" sz="1000" dirty="0">
                <a:latin typeface="Arial"/>
                <a:cs typeface="Arial"/>
              </a:rPr>
              <a:t>This part is to make students aware of the different modes of transport that exist, what infrastructure is needed to support them, and what journeys are undertaken at different scales.</a:t>
            </a:r>
            <a:endParaRPr lang="en-US" sz="1000" dirty="0">
              <a:latin typeface="Arial"/>
              <a:cs typeface="Arial"/>
            </a:endParaRPr>
          </a:p>
          <a:p>
            <a:endParaRPr lang="en-GB" sz="1000" dirty="0">
              <a:latin typeface="Arial"/>
              <a:cs typeface="Arial"/>
            </a:endParaRPr>
          </a:p>
          <a:p>
            <a:r>
              <a:rPr lang="en-GB" sz="1000" b="1" dirty="0">
                <a:latin typeface="Arial"/>
                <a:cs typeface="Arial"/>
              </a:rPr>
              <a:t>Explain:</a:t>
            </a:r>
          </a:p>
          <a:p>
            <a:r>
              <a:rPr lang="en-GB" sz="1000" b="1" dirty="0">
                <a:latin typeface="Arial"/>
                <a:cs typeface="Arial"/>
              </a:rPr>
              <a:t>You have all probably have seen google maps. You can zoom in and zoom out on the area covered. </a:t>
            </a:r>
            <a:endParaRPr lang="en-GB"/>
          </a:p>
          <a:p>
            <a:r>
              <a:rPr lang="en-GB" sz="1000"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r>
              <a:rPr lang="en-GB" sz="1000" dirty="0">
                <a:latin typeface="Arial"/>
                <a:cs typeface="Arial"/>
              </a:rPr>
              <a:t>You begin by showing a map which zooms in on a certain point in a city. This map is of a 1km scale (slide 12). You talk about the sorts of journeys you</a:t>
            </a:r>
            <a:r>
              <a:rPr lang="en-GB" sz="1000" baseline="0" dirty="0">
                <a:latin typeface="Arial"/>
                <a:cs typeface="Arial"/>
              </a:rPr>
              <a:t> would</a:t>
            </a:r>
            <a:r>
              <a:rPr lang="en-GB" sz="1000" dirty="0">
                <a:latin typeface="Arial"/>
                <a:cs typeface="Arial"/>
              </a:rPr>
              <a:t> make that are 1km long, what modes of transport you could use, and what infrastructure is needed to support transport at that scale. </a:t>
            </a:r>
            <a:endParaRPr lang="en-US" sz="1000" dirty="0">
              <a:latin typeface="Arial"/>
              <a:cs typeface="Arial"/>
            </a:endParaRPr>
          </a:p>
          <a:p>
            <a:endParaRPr lang="en-GB" sz="1000" dirty="0">
              <a:latin typeface="Arial"/>
              <a:cs typeface="Arial"/>
            </a:endParaRPr>
          </a:p>
          <a:p>
            <a:r>
              <a:rPr lang="en-GB" sz="1000" dirty="0">
                <a:latin typeface="Arial"/>
                <a:cs typeface="Arial"/>
              </a:rPr>
              <a:t>You then zoom out to a 10km scale map, then 100km scale map, and finally a 1000km scale map. Each scale is an opportunity to talk about different types of transport, and to highlight our dependency on it.</a:t>
            </a:r>
            <a:endParaRPr lang="en-US" sz="1000" dirty="0">
              <a:latin typeface="Arial"/>
              <a:cs typeface="Arial"/>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6B1ABD-61C6-1D4E-903C-080988B11C12}" type="slidenum">
              <a:rPr lang="en-US" smtClean="0"/>
              <a:t>11</a:t>
            </a:fld>
            <a:endParaRPr lang="en-US"/>
          </a:p>
        </p:txBody>
      </p:sp>
    </p:spTree>
    <p:extLst>
      <p:ext uri="{BB962C8B-B14F-4D97-AF65-F5344CB8AC3E}">
        <p14:creationId xmlns:p14="http://schemas.microsoft.com/office/powerpoint/2010/main" val="999637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a:ea typeface="ＭＳ 明朝"/>
                <a:cs typeface="Arial"/>
              </a:rPr>
              <a:t>Explain</a:t>
            </a:r>
            <a:endParaRPr lang="en-US" sz="1000" b="1"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Here we are looking at a 1km-scale map of an urban area.</a:t>
            </a:r>
            <a:endParaRPr lang="en-US" sz="1000" dirty="0">
              <a:latin typeface="Arial" panose="020B0604020202020204" pitchFamily="34" charset="0"/>
              <a:ea typeface="ＭＳ 明朝" charset="-128"/>
              <a:cs typeface="Arial" panose="020B0604020202020204" pitchFamily="34" charset="0"/>
            </a:endParaRPr>
          </a:p>
          <a:p>
            <a:pPr marL="342265" indent="-342265">
              <a:buFont typeface="Symbol" charset="2"/>
              <a:buChar char=""/>
            </a:pPr>
            <a:r>
              <a:rPr lang="en-GB" sz="1000" dirty="0">
                <a:latin typeface="Arial"/>
                <a:ea typeface="ＭＳ 明朝"/>
                <a:cs typeface="Arial"/>
              </a:rPr>
              <a:t>Point out the arrow marker at the centre of the map.</a:t>
            </a:r>
            <a:endParaRPr lang="en-US" sz="1000" dirty="0">
              <a:latin typeface="Arial"/>
              <a:ea typeface="ＭＳ 明朝"/>
              <a:cs typeface="Arial"/>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Ask what sort of journeys you would make that are around 1km long. Suggestions are:</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A trip to the shops</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Visiting a friend</a:t>
            </a:r>
            <a:endParaRPr lang="en-US" sz="1000" dirty="0">
              <a:latin typeface="Arial" panose="020B0604020202020204" pitchFamily="34" charset="0"/>
              <a:ea typeface="ＭＳ 明朝" charset="-128"/>
              <a:cs typeface="Arial" panose="020B0604020202020204" pitchFamily="34" charset="0"/>
            </a:endParaRPr>
          </a:p>
          <a:p>
            <a:pPr marL="742315" lvl="1" indent="-285115">
              <a:buFont typeface="Courier New" charset="0"/>
              <a:buChar char="o"/>
            </a:pPr>
            <a:r>
              <a:rPr lang="en-GB" sz="1000" dirty="0">
                <a:latin typeface="Arial"/>
                <a:ea typeface="ＭＳ 明朝"/>
                <a:cs typeface="Arial"/>
              </a:rPr>
              <a:t>Walking to school</a:t>
            </a:r>
            <a:endParaRPr lang="en-US" sz="1000" dirty="0">
              <a:latin typeface="Arial" panose="020B0604020202020204" pitchFamily="34" charset="0"/>
              <a:ea typeface="ＭＳ 明朝" charset="-128"/>
              <a:cs typeface="Arial" panose="020B0604020202020204" pitchFamily="34" charset="0"/>
            </a:endParaRPr>
          </a:p>
          <a:p>
            <a:pPr lvl="1"/>
            <a:endParaRPr lang="en-GB" sz="1000" b="1" dirty="0">
              <a:latin typeface="Arial"/>
              <a:ea typeface="ＭＳ 明朝"/>
              <a:cs typeface="Arial"/>
            </a:endParaRPr>
          </a:p>
          <a:p>
            <a:pPr marL="342265" indent="-342265">
              <a:buFont typeface="Symbol" charset="2"/>
              <a:buChar char=""/>
            </a:pPr>
            <a:r>
              <a:rPr lang="en-GB" sz="1000" dirty="0">
                <a:latin typeface="Arial"/>
                <a:ea typeface="ＭＳ 明朝"/>
                <a:cs typeface="Arial"/>
              </a:rPr>
              <a:t>Talk about what transport infrastructure is and how it is needed to support transport at this scale. Explain that roads are an example of transport infrastructure. Ask them to name different types of transport infrastructure. E.g. Traffic lights, roundabouts etc. Ask them to shout out answers.</a:t>
            </a:r>
            <a:endParaRPr lang="en-US" sz="1000" dirty="0">
              <a:latin typeface="Arial"/>
              <a:ea typeface="ＭＳ 明朝"/>
              <a:cs typeface="Arial"/>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Explain that we are now going to zoom out to see more of the city.</a:t>
            </a:r>
            <a:endParaRPr lang="en-US" sz="1000" dirty="0">
              <a:latin typeface="Arial" panose="020B0604020202020204" pitchFamily="34" charset="0"/>
              <a:ea typeface="ＭＳ 明朝" charset="-128"/>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6B1ABD-61C6-1D4E-903C-080988B11C12}" type="slidenum">
              <a:rPr lang="en-US" smtClean="0"/>
              <a:t>12</a:t>
            </a:fld>
            <a:endParaRPr lang="en-US"/>
          </a:p>
        </p:txBody>
      </p:sp>
    </p:spTree>
    <p:extLst>
      <p:ext uri="{BB962C8B-B14F-4D97-AF65-F5344CB8AC3E}">
        <p14:creationId xmlns:p14="http://schemas.microsoft.com/office/powerpoint/2010/main" val="1141345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ea typeface="ＭＳ 明朝" charset="-128"/>
                <a:cs typeface="Arial" panose="020B0604020202020204" pitchFamily="34" charset="0"/>
              </a:rPr>
              <a:t>Slide – 10km-scale map</a:t>
            </a:r>
            <a:endParaRPr lang="en-US" sz="1000" b="1"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Explain</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We have now zoomed out. Show the point that marks where we were looking at the previous map. At this scale we can see a whole town, or a large area of a city.</a:t>
            </a:r>
            <a:endParaRPr lang="en-US" sz="1000" dirty="0">
              <a:latin typeface="Arial" panose="020B0604020202020204" pitchFamily="34" charset="0"/>
              <a:ea typeface="ＭＳ 明朝" charset="-128"/>
              <a:cs typeface="Arial" panose="020B0604020202020204" pitchFamily="34" charset="0"/>
            </a:endParaRPr>
          </a:p>
          <a:p>
            <a:endParaRPr lang="en-GB" sz="1000" dirty="0">
              <a:latin typeface="Arial"/>
              <a:ea typeface="ＭＳ 明朝"/>
              <a:cs typeface="Arial"/>
            </a:endParaRPr>
          </a:p>
          <a:p>
            <a:pPr>
              <a:buFont typeface="Symbol" charset="2"/>
            </a:pPr>
            <a:r>
              <a:rPr lang="en-GB" sz="1000" b="1" dirty="0">
                <a:latin typeface="Arial"/>
                <a:ea typeface="ＭＳ 明朝"/>
                <a:cs typeface="Arial"/>
              </a:rPr>
              <a:t>Ask</a:t>
            </a:r>
          </a:p>
          <a:p>
            <a:pPr>
              <a:buFont typeface="Symbol" charset="2"/>
            </a:pPr>
            <a:r>
              <a:rPr lang="en-GB" sz="1000" dirty="0">
                <a:latin typeface="Arial"/>
                <a:ea typeface="ＭＳ 明朝"/>
                <a:cs typeface="Arial"/>
              </a:rPr>
              <a:t>What sorts of transport infrastructure we can see at this stage?</a:t>
            </a:r>
            <a:endParaRPr lang="en-US" sz="1000" dirty="0">
              <a:latin typeface="Arial"/>
              <a:ea typeface="ＭＳ 明朝"/>
              <a:cs typeface="Arial"/>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Major roads</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Local rail/Underground lines</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Canals/rivers</a:t>
            </a:r>
            <a:endParaRPr lang="en-US" sz="1000" dirty="0">
              <a:latin typeface="Arial" panose="020B0604020202020204" pitchFamily="34" charset="0"/>
              <a:ea typeface="ＭＳ 明朝" charset="-128"/>
              <a:cs typeface="Arial" panose="020B0604020202020204" pitchFamily="34" charset="0"/>
            </a:endParaRPr>
          </a:p>
          <a:p>
            <a:endParaRPr lang="en-GB" sz="1000" dirty="0">
              <a:latin typeface="Arial"/>
              <a:ea typeface="ＭＳ 明朝"/>
              <a:cs typeface="Arial"/>
            </a:endParaRPr>
          </a:p>
          <a:p>
            <a:r>
              <a:rPr lang="en-GB" sz="1000" b="1" dirty="0">
                <a:latin typeface="Arial"/>
                <a:ea typeface="ＭＳ 明朝"/>
                <a:cs typeface="Arial"/>
              </a:rPr>
              <a:t>Ask</a:t>
            </a:r>
          </a:p>
          <a:p>
            <a:r>
              <a:rPr lang="en-GB" sz="1000" dirty="0">
                <a:latin typeface="Arial"/>
                <a:ea typeface="ＭＳ 明朝"/>
                <a:cs typeface="Arial"/>
              </a:rPr>
              <a:t>What sorts of journeys would you make that are 10km along and what infrastructure would you use? </a:t>
            </a:r>
            <a:endParaRPr lang="en-US" sz="1000" dirty="0">
              <a:latin typeface="Arial"/>
              <a:ea typeface="ＭＳ 明朝"/>
              <a:cs typeface="Arial"/>
            </a:endParaRPr>
          </a:p>
          <a:p>
            <a:pPr marL="742315" lvl="1" indent="-285115">
              <a:buFont typeface="Courier New" charset="0"/>
              <a:buChar char="o"/>
            </a:pPr>
            <a:r>
              <a:rPr lang="en-GB" sz="1000" dirty="0">
                <a:latin typeface="Arial"/>
                <a:ea typeface="ＭＳ 明朝"/>
                <a:cs typeface="Arial"/>
              </a:rPr>
              <a:t>Examples: Journeys to school, supermarkets, into the centre of the town/city, or to work.</a:t>
            </a:r>
            <a:endParaRPr lang="en-US" sz="1000" dirty="0">
              <a:latin typeface="Arial"/>
              <a:ea typeface="ＭＳ 明朝"/>
              <a:cs typeface="Arial"/>
            </a:endParaRPr>
          </a:p>
          <a:p>
            <a:pPr marL="742315" lvl="1" indent="-285115">
              <a:buFont typeface="Courier New" charset="0"/>
              <a:buChar char="o"/>
            </a:pPr>
            <a:r>
              <a:rPr lang="en-GB" sz="1000" dirty="0">
                <a:latin typeface="Arial"/>
                <a:ea typeface="ＭＳ 明朝"/>
                <a:cs typeface="Arial"/>
              </a:rPr>
              <a:t>Examples: By car, by train, by bike, by bus, using the infrastructure that we have mentioned.</a:t>
            </a:r>
            <a:endParaRPr lang="en-US" sz="1000" dirty="0">
              <a:latin typeface="Arial"/>
              <a:ea typeface="ＭＳ 明朝"/>
              <a:cs typeface="Arial"/>
            </a:endParaRPr>
          </a:p>
          <a:p>
            <a:pPr lvl="1"/>
            <a:endParaRPr lang="en-GB" sz="1000" dirty="0">
              <a:latin typeface="Arial"/>
              <a:ea typeface="ＭＳ 明朝"/>
              <a:cs typeface="Arial"/>
            </a:endParaRPr>
          </a:p>
          <a:p>
            <a:pPr lvl="1"/>
            <a:r>
              <a:rPr lang="en-GB" sz="1000" b="1" dirty="0">
                <a:latin typeface="Arial"/>
                <a:ea typeface="ＭＳ 明朝"/>
                <a:cs typeface="Arial"/>
              </a:rPr>
              <a:t>Ask:</a:t>
            </a:r>
          </a:p>
          <a:p>
            <a:pPr lvl="1"/>
            <a:r>
              <a:rPr lang="en-GB" sz="1000" dirty="0">
                <a:latin typeface="Arial"/>
                <a:ea typeface="ＭＳ 明朝"/>
                <a:cs typeface="Arial"/>
              </a:rPr>
              <a:t>Can you name other types of transport infrastructure that are needed to support transport at this scale?</a:t>
            </a:r>
          </a:p>
          <a:p>
            <a:pPr lvl="1"/>
            <a:endParaRPr lang="en-GB" sz="1000" dirty="0">
              <a:latin typeface="Arial"/>
              <a:ea typeface="ＭＳ 明朝"/>
              <a:cs typeface="Arial"/>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Now we are going to zoom out even more.</a:t>
            </a:r>
            <a:endParaRPr lang="en-US" sz="1000" dirty="0">
              <a:latin typeface="Arial" panose="020B0604020202020204" pitchFamily="34" charset="0"/>
              <a:ea typeface="ＭＳ 明朝" charset="-128"/>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6B1ABD-61C6-1D4E-903C-080988B11C12}" type="slidenum">
              <a:rPr lang="en-US" smtClean="0"/>
              <a:t>13</a:t>
            </a:fld>
            <a:endParaRPr lang="en-US"/>
          </a:p>
        </p:txBody>
      </p:sp>
    </p:spTree>
    <p:extLst>
      <p:ext uri="{BB962C8B-B14F-4D97-AF65-F5344CB8AC3E}">
        <p14:creationId xmlns:p14="http://schemas.microsoft.com/office/powerpoint/2010/main" val="1274505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ea typeface="ＭＳ 明朝" charset="-128"/>
                <a:cs typeface="Arial" panose="020B0604020202020204" pitchFamily="34" charset="0"/>
              </a:rPr>
              <a:t>Slide – 100km-scale map</a:t>
            </a:r>
            <a:endParaRPr lang="en-US" sz="1000" b="1"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Explain</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We have now zoomed out even more. We are still centred on the same point as previously. At this scale we can see whole towns and cities.</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Ask what sort of transport infrastructure can we see at this scale? </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Motorways</a:t>
            </a:r>
            <a:endParaRPr lang="en-US" sz="1000" dirty="0">
              <a:latin typeface="Arial" panose="020B0604020202020204" pitchFamily="34" charset="0"/>
              <a:ea typeface="ＭＳ 明朝" charset="-128"/>
              <a:cs typeface="Arial" panose="020B0604020202020204" pitchFamily="34" charset="0"/>
            </a:endParaRPr>
          </a:p>
          <a:p>
            <a:pPr marL="742315" lvl="1" indent="-285115">
              <a:buFont typeface="Courier New" charset="0"/>
              <a:buChar char="o"/>
            </a:pPr>
            <a:r>
              <a:rPr lang="en-GB" sz="1000" dirty="0">
                <a:latin typeface="Arial"/>
                <a:ea typeface="ＭＳ 明朝"/>
                <a:cs typeface="Arial"/>
              </a:rPr>
              <a:t>Main roads</a:t>
            </a:r>
            <a:endParaRPr lang="en-US" sz="1000" dirty="0">
              <a:latin typeface="Arial"/>
              <a:ea typeface="ＭＳ 明朝"/>
              <a:cs typeface="Arial"/>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Long-distance rail</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Ask what sorts of journeys you would make which are this long?</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Visiting friends/family in other towns and cities. </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Day trips.</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Holidays.</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Point out how at this scale you start to see how we join different types of transport infrastructure together to get to where we want to go. E.g.:</a:t>
            </a:r>
            <a:endParaRPr lang="en-US" sz="1000" dirty="0">
              <a:latin typeface="Arial" panose="020B0604020202020204" pitchFamily="34" charset="0"/>
              <a:ea typeface="ＭＳ 明朝" charset="-128"/>
              <a:cs typeface="Arial" panose="020B0604020202020204" pitchFamily="34" charset="0"/>
            </a:endParaRPr>
          </a:p>
          <a:p>
            <a:pPr marL="742315" lvl="1" indent="-285115">
              <a:buFont typeface="Courier New" charset="0"/>
              <a:buChar char="o"/>
            </a:pPr>
            <a:r>
              <a:rPr lang="en-GB" sz="1000" dirty="0">
                <a:latin typeface="Arial"/>
                <a:ea typeface="ＭＳ 明朝"/>
                <a:cs typeface="Arial"/>
              </a:rPr>
              <a:t>We travel on minor roads that lead to main roads which then take us to the motorway. </a:t>
            </a:r>
            <a:endParaRPr lang="en-US" sz="1000" dirty="0">
              <a:latin typeface="Arial" panose="020B0604020202020204" pitchFamily="34" charset="0"/>
              <a:ea typeface="ＭＳ 明朝" charset="-128"/>
              <a:cs typeface="Arial" panose="020B0604020202020204" pitchFamily="34" charset="0"/>
            </a:endParaRPr>
          </a:p>
          <a:p>
            <a:pPr marL="742315" lvl="1" indent="-285115">
              <a:buFont typeface="Courier New" charset="0"/>
              <a:buChar char="o"/>
            </a:pPr>
            <a:r>
              <a:rPr lang="en-GB" sz="1000" dirty="0">
                <a:latin typeface="Arial"/>
                <a:ea typeface="ＭＳ 明朝"/>
                <a:cs typeface="Arial"/>
              </a:rPr>
              <a:t>We walk to the metro station and travel to the main railway station to get the long-distance train.</a:t>
            </a:r>
            <a:endParaRPr lang="en-US" sz="1000" dirty="0">
              <a:latin typeface="Arial"/>
              <a:ea typeface="ＭＳ 明朝"/>
              <a:cs typeface="Arial"/>
            </a:endParaRPr>
          </a:p>
          <a:p>
            <a:pPr marL="742315" lvl="1" indent="-285115">
              <a:buFont typeface="Courier New" charset="0"/>
              <a:buChar char="o"/>
            </a:pPr>
            <a:endParaRPr lang="en-GB" sz="1000" dirty="0">
              <a:latin typeface="Arial"/>
              <a:ea typeface="ＭＳ 明朝"/>
              <a:cs typeface="Arial"/>
            </a:endParaRPr>
          </a:p>
          <a:p>
            <a:pPr lvl="1"/>
            <a:r>
              <a:rPr lang="en-GB" sz="1000" dirty="0">
                <a:latin typeface="Arial"/>
                <a:ea typeface="ＭＳ 明朝"/>
                <a:cs typeface="Arial"/>
              </a:rPr>
              <a:t>We are now going to zoom out one more time.</a:t>
            </a:r>
            <a:endParaRPr lang="en-US" sz="1000" dirty="0">
              <a:latin typeface="Arial"/>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7D6B1ABD-61C6-1D4E-903C-080988B11C12}" type="slidenum">
              <a:rPr lang="en-US" smtClean="0"/>
              <a:t>14</a:t>
            </a:fld>
            <a:endParaRPr lang="en-US"/>
          </a:p>
        </p:txBody>
      </p:sp>
    </p:spTree>
    <p:extLst>
      <p:ext uri="{BB962C8B-B14F-4D97-AF65-F5344CB8AC3E}">
        <p14:creationId xmlns:p14="http://schemas.microsoft.com/office/powerpoint/2010/main" val="1610715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ea typeface="ＭＳ 明朝" charset="-128"/>
                <a:cs typeface="Arial" panose="020B0604020202020204" pitchFamily="34" charset="0"/>
              </a:rPr>
              <a:t>Slide – 1000km– scale map</a:t>
            </a:r>
            <a:endParaRPr lang="en-US" sz="1000" b="1"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Explain </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We have now zoomed out so that we can see 1000km. Again, we are still centred on the same point as before. At this scale we can see the whole country, and some other countries as well. </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Ask what sort of infrastructure can we see at this scale?</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Long-distance/international rail routes</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Airports</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Ports</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Point out how transport infrastructure can move us right the way across the country, and also to other countries.</a:t>
            </a:r>
            <a:endParaRPr lang="en-US" sz="1000" dirty="0">
              <a:latin typeface="Arial" panose="020B0604020202020204" pitchFamily="34" charset="0"/>
              <a:ea typeface="ＭＳ 明朝" charset="-128"/>
              <a:cs typeface="Arial" panose="020B0604020202020204" pitchFamily="34" charset="0"/>
            </a:endParaRPr>
          </a:p>
          <a:p>
            <a:endParaRPr lang="en-GB" sz="1000" dirty="0">
              <a:latin typeface="Arial"/>
              <a:ea typeface="ＭＳ 明朝"/>
              <a:cs typeface="Arial"/>
            </a:endParaRPr>
          </a:p>
          <a:p>
            <a:pPr>
              <a:buFont typeface="Symbol" charset="2"/>
            </a:pPr>
            <a:r>
              <a:rPr lang="en-GB" sz="1000" b="1" dirty="0">
                <a:latin typeface="Arial"/>
                <a:ea typeface="ＭＳ 明朝"/>
                <a:cs typeface="Arial"/>
              </a:rPr>
              <a:t>Ask:</a:t>
            </a:r>
          </a:p>
          <a:p>
            <a:pPr>
              <a:buFont typeface="Symbol" charset="2"/>
            </a:pPr>
            <a:r>
              <a:rPr lang="en-GB" sz="1000" dirty="0">
                <a:latin typeface="Arial"/>
                <a:ea typeface="ＭＳ 明朝"/>
                <a:cs typeface="Arial"/>
              </a:rPr>
              <a:t>Have learned something new today?</a:t>
            </a:r>
            <a:endParaRPr lang="en-GB" sz="1000" b="1" dirty="0">
              <a:latin typeface="Arial"/>
              <a:ea typeface="ＭＳ 明朝"/>
              <a:cs typeface="Arial"/>
            </a:endParaRPr>
          </a:p>
          <a:p>
            <a:pPr>
              <a:buFont typeface="Symbol" charset="2"/>
            </a:pPr>
            <a:r>
              <a:rPr lang="en-GB" sz="1000" dirty="0">
                <a:latin typeface="Arial"/>
                <a:ea typeface="ＭＳ 明朝"/>
                <a:cs typeface="Arial"/>
              </a:rPr>
              <a:t>Shout out... etc. Push them into an answer.</a:t>
            </a:r>
          </a:p>
          <a:p>
            <a:endParaRPr lang="en-US" dirty="0">
              <a:latin typeface="Calibri" panose="020F0502020204030204"/>
              <a:ea typeface="ＭＳ 明朝"/>
              <a:cs typeface="Calibri" panose="020F0502020204030204"/>
            </a:endParaRPr>
          </a:p>
        </p:txBody>
      </p:sp>
      <p:sp>
        <p:nvSpPr>
          <p:cNvPr id="4" name="Slide Number Placeholder 3"/>
          <p:cNvSpPr>
            <a:spLocks noGrp="1"/>
          </p:cNvSpPr>
          <p:nvPr>
            <p:ph type="sldNum" sz="quarter" idx="10"/>
          </p:nvPr>
        </p:nvSpPr>
        <p:spPr/>
        <p:txBody>
          <a:bodyPr/>
          <a:lstStyle/>
          <a:p>
            <a:fld id="{7D6B1ABD-61C6-1D4E-903C-080988B11C12}" type="slidenum">
              <a:rPr lang="en-US" smtClean="0"/>
              <a:t>15</a:t>
            </a:fld>
            <a:endParaRPr lang="en-US"/>
          </a:p>
        </p:txBody>
      </p:sp>
    </p:spTree>
    <p:extLst>
      <p:ext uri="{BB962C8B-B14F-4D97-AF65-F5344CB8AC3E}">
        <p14:creationId xmlns:p14="http://schemas.microsoft.com/office/powerpoint/2010/main" val="117714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a:t>
            </a:r>
            <a:r>
              <a:rPr lang="en-GB" baseline="0" dirty="0"/>
              <a:t> SLIDE</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Thank you.  For more information you can go to CIHT website: www.ciht.org.uk/careers</a:t>
            </a:r>
          </a:p>
        </p:txBody>
      </p:sp>
      <p:sp>
        <p:nvSpPr>
          <p:cNvPr id="4" name="Slide Number Placeholder 3"/>
          <p:cNvSpPr>
            <a:spLocks noGrp="1"/>
          </p:cNvSpPr>
          <p:nvPr>
            <p:ph type="sldNum" sz="quarter" idx="10"/>
          </p:nvPr>
        </p:nvSpPr>
        <p:spPr/>
        <p:txBody>
          <a:bodyPr/>
          <a:lstStyle/>
          <a:p>
            <a:fld id="{7D6B1ABD-61C6-1D4E-903C-080988B11C12}" type="slidenum">
              <a:rPr lang="en-US" smtClean="0"/>
              <a:t>17</a:t>
            </a:fld>
            <a:endParaRPr lang="en-US"/>
          </a:p>
        </p:txBody>
      </p:sp>
    </p:spTree>
    <p:extLst>
      <p:ext uri="{BB962C8B-B14F-4D97-AF65-F5344CB8AC3E}">
        <p14:creationId xmlns:p14="http://schemas.microsoft.com/office/powerpoint/2010/main" val="2881464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ea typeface="ＭＳ 明朝" charset="-128"/>
                <a:cs typeface="Arial" panose="020B0604020202020204" pitchFamily="34" charset="0"/>
              </a:rPr>
              <a:t>Outline</a:t>
            </a:r>
            <a:endParaRPr lang="en-US" sz="1000"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In this part we look at the expected impacts of climate change on transport infrastructure and we look at the interesting challenges that people working in the three roles identified will have to find a way to overcome. Doing this relays possible roles that students may aspire to with positive impacts on communities, quality of life and the economy. </a:t>
            </a:r>
            <a:endParaRPr lang="en-US" sz="1000" dirty="0">
              <a:latin typeface="Arial" panose="020B0604020202020204" pitchFamily="34" charset="0"/>
              <a:ea typeface="ＭＳ 明朝" charset="-128"/>
              <a:cs typeface="Arial" panose="020B0604020202020204" pitchFamily="34" charset="0"/>
            </a:endParaRPr>
          </a:p>
          <a:p>
            <a:endParaRPr lang="en-US" sz="1000" b="1" dirty="0">
              <a:latin typeface="Arial" panose="020B0604020202020204" pitchFamily="34" charset="0"/>
              <a:cs typeface="Arial" panose="020B0604020202020204" pitchFamily="34" charset="0"/>
            </a:endParaRPr>
          </a:p>
          <a:p>
            <a:r>
              <a:rPr lang="en-GB" sz="1000" b="1" dirty="0">
                <a:latin typeface="Arial" panose="020B0604020202020204" pitchFamily="34" charset="0"/>
                <a:ea typeface="ＭＳ 明朝" charset="-128"/>
                <a:cs typeface="Arial" panose="020B0604020202020204" pitchFamily="34" charset="0"/>
              </a:rPr>
              <a:t>Slide – How is global warming predicted to affect the UK’s weather?</a:t>
            </a:r>
            <a:endParaRPr lang="en-US" sz="1000" b="1"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Explain:</a:t>
            </a:r>
            <a:br>
              <a:rPr lang="en-GB" sz="1000" dirty="0">
                <a:latin typeface="Arial" panose="020B0604020202020204" pitchFamily="34" charset="0"/>
                <a:ea typeface="ＭＳ 明朝" charset="-128"/>
                <a:cs typeface="Arial" panose="020B0604020202020204" pitchFamily="34" charset="0"/>
              </a:rPr>
            </a:br>
            <a:r>
              <a:rPr lang="en-GB" sz="1000" dirty="0">
                <a:latin typeface="Arial" panose="020B0604020202020204" pitchFamily="34" charset="0"/>
                <a:ea typeface="ＭＳ 明朝" charset="-128"/>
                <a:cs typeface="Arial" panose="020B0604020202020204" pitchFamily="34" charset="0"/>
              </a:rPr>
              <a:t>A new challenge facing Transport Planners, Transport Engineers and Asset Managers is climate change.</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State (or draw out) that in the UK climate change is expected to lead to more extreme weather: increased rainfall, more snow and more prolonged periods of drought. </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The impact of this extreme weather is likely to be more flooding inland and from the sea and changing ground conditions. </a:t>
            </a:r>
            <a:endParaRPr lang="en-US" sz="1000" dirty="0">
              <a:latin typeface="Arial" panose="020B0604020202020204" pitchFamily="34" charset="0"/>
              <a:ea typeface="ＭＳ 明朝" charset="-128"/>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6B1ABD-61C6-1D4E-903C-080988B11C12}" type="slidenum">
              <a:rPr lang="en-US" smtClean="0"/>
              <a:t>19</a:t>
            </a:fld>
            <a:endParaRPr lang="en-US"/>
          </a:p>
        </p:txBody>
      </p:sp>
    </p:spTree>
    <p:extLst>
      <p:ext uri="{BB962C8B-B14F-4D97-AF65-F5344CB8AC3E}">
        <p14:creationId xmlns:p14="http://schemas.microsoft.com/office/powerpoint/2010/main" val="2054628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Slide – Possible effects of global warming [Answers]</a:t>
            </a:r>
          </a:p>
        </p:txBody>
      </p:sp>
      <p:sp>
        <p:nvSpPr>
          <p:cNvPr id="4" name="Slide Number Placeholder 3"/>
          <p:cNvSpPr>
            <a:spLocks noGrp="1"/>
          </p:cNvSpPr>
          <p:nvPr>
            <p:ph type="sldNum" sz="quarter" idx="10"/>
          </p:nvPr>
        </p:nvSpPr>
        <p:spPr/>
        <p:txBody>
          <a:bodyPr/>
          <a:lstStyle/>
          <a:p>
            <a:fld id="{7D6B1ABD-61C6-1D4E-903C-080988B11C12}" type="slidenum">
              <a:rPr lang="en-US" smtClean="0"/>
              <a:t>20</a:t>
            </a:fld>
            <a:endParaRPr lang="en-US"/>
          </a:p>
        </p:txBody>
      </p:sp>
    </p:spTree>
    <p:extLst>
      <p:ext uri="{BB962C8B-B14F-4D97-AF65-F5344CB8AC3E}">
        <p14:creationId xmlns:p14="http://schemas.microsoft.com/office/powerpoint/2010/main" val="2761541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ea typeface="ＭＳ 明朝" charset="-128"/>
                <a:cs typeface="Arial" panose="020B0604020202020204" pitchFamily="34" charset="0"/>
              </a:rPr>
              <a:t>Slide – What challenges does climate change bring to transport systems?</a:t>
            </a:r>
            <a:endParaRPr lang="en-US" sz="1000" b="1"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 </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Ask – what challenges does climate change bring to transport systems? </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Draw out answers then show the following sequence of slides and check that these examples have been mentioned.</a:t>
            </a:r>
          </a:p>
          <a:p>
            <a:pPr marL="342870" indent="-342870">
              <a:buFont typeface="Symbol" charset="2"/>
              <a:buChar char=""/>
            </a:pPr>
            <a:endParaRPr lang="en-GB" sz="1000" dirty="0">
              <a:latin typeface="Arial" panose="020B0604020202020204" pitchFamily="34" charset="0"/>
              <a:ea typeface="ＭＳ 明朝" charset="-128"/>
              <a:cs typeface="Arial" panose="020B0604020202020204" pitchFamily="34" charset="0"/>
            </a:endParaRPr>
          </a:p>
          <a:p>
            <a:pPr marL="0" indent="0">
              <a:buFont typeface="Symbol" charset="2"/>
              <a:buNone/>
            </a:pPr>
            <a:r>
              <a:rPr lang="en-GB" sz="1000" dirty="0">
                <a:latin typeface="Arial" panose="020B0604020202020204" pitchFamily="34" charset="0"/>
                <a:ea typeface="ＭＳ 明朝" charset="-128"/>
                <a:cs typeface="Arial" panose="020B0604020202020204" pitchFamily="34" charset="0"/>
              </a:rPr>
              <a:t>Answers</a:t>
            </a:r>
            <a:r>
              <a:rPr lang="en-GB" sz="1000" baseline="0" dirty="0">
                <a:latin typeface="Arial" panose="020B0604020202020204" pitchFamily="34" charset="0"/>
                <a:ea typeface="ＭＳ 明朝" charset="-128"/>
                <a:cs typeface="Arial" panose="020B0604020202020204" pitchFamily="34" charset="0"/>
              </a:rPr>
              <a:t> on next </a:t>
            </a:r>
            <a:r>
              <a:rPr lang="en-GB" sz="1000" baseline="0">
                <a:latin typeface="Arial" panose="020B0604020202020204" pitchFamily="34" charset="0"/>
                <a:ea typeface="ＭＳ 明朝" charset="-128"/>
                <a:cs typeface="Arial" panose="020B0604020202020204" pitchFamily="34" charset="0"/>
              </a:rPr>
              <a:t>slide are as </a:t>
            </a:r>
            <a:r>
              <a:rPr lang="en-GB" sz="1000" baseline="0" dirty="0">
                <a:latin typeface="Arial" panose="020B0604020202020204" pitchFamily="34" charset="0"/>
                <a:ea typeface="ＭＳ 明朝" charset="-128"/>
                <a:cs typeface="Arial" panose="020B0604020202020204" pitchFamily="34" charset="0"/>
              </a:rPr>
              <a:t>follows:</a:t>
            </a:r>
          </a:p>
          <a:p>
            <a:pPr marL="171450" indent="-171450">
              <a:buFont typeface="Arial" panose="020B0604020202020204" pitchFamily="34" charset="0"/>
              <a:buChar char="•"/>
            </a:pPr>
            <a:r>
              <a:rPr lang="en-GB" sz="1000" baseline="0" dirty="0">
                <a:latin typeface="Arial" panose="020B0604020202020204" pitchFamily="34" charset="0"/>
                <a:ea typeface="ＭＳ 明朝" charset="-128"/>
                <a:cs typeface="Arial" panose="020B0604020202020204" pitchFamily="34" charset="0"/>
              </a:rPr>
              <a:t>Possible disruption to construction activities</a:t>
            </a:r>
          </a:p>
          <a:p>
            <a:pPr marL="171450" indent="-171450">
              <a:buFont typeface="Arial" panose="020B0604020202020204" pitchFamily="34" charset="0"/>
              <a:buChar char="•"/>
            </a:pPr>
            <a:r>
              <a:rPr lang="en-GB" sz="1000" baseline="0" dirty="0">
                <a:latin typeface="Arial" panose="020B0604020202020204" pitchFamily="34" charset="0"/>
                <a:ea typeface="ＭＳ 明朝" charset="-128"/>
                <a:cs typeface="Arial" panose="020B0604020202020204" pitchFamily="34" charset="0"/>
              </a:rPr>
              <a:t>Increased maintenance as pavements soften and expand</a:t>
            </a:r>
          </a:p>
          <a:p>
            <a:pPr marL="171450" indent="-171450">
              <a:buFont typeface="Arial" panose="020B0604020202020204" pitchFamily="34" charset="0"/>
              <a:buChar char="•"/>
            </a:pPr>
            <a:r>
              <a:rPr lang="en-GB" sz="1000" baseline="0" dirty="0">
                <a:latin typeface="Arial" panose="020B0604020202020204" pitchFamily="34" charset="0"/>
                <a:ea typeface="ＭＳ 明朝" charset="-128"/>
                <a:cs typeface="Arial" panose="020B0604020202020204" pitchFamily="34" charset="0"/>
              </a:rPr>
              <a:t>Disruption to traffic, weakening of soils that support tunnels, roads etc. due to heavier rainfall</a:t>
            </a:r>
          </a:p>
          <a:p>
            <a:pPr marL="171450" indent="-171450">
              <a:buFont typeface="Arial" panose="020B0604020202020204" pitchFamily="34" charset="0"/>
              <a:buChar char="•"/>
            </a:pPr>
            <a:r>
              <a:rPr lang="en-GB" sz="1000" baseline="0" dirty="0">
                <a:latin typeface="Arial" panose="020B0604020202020204" pitchFamily="34" charset="0"/>
                <a:ea typeface="ＭＳ 明朝" charset="-128"/>
                <a:cs typeface="Arial" panose="020B0604020202020204" pitchFamily="34" charset="0"/>
              </a:rPr>
              <a:t>Shortened life expectancy of roads and highways due to extreme snow events</a:t>
            </a:r>
          </a:p>
          <a:p>
            <a:pPr marL="171450" indent="-171450">
              <a:buFont typeface="Arial" panose="020B0604020202020204" pitchFamily="34" charset="0"/>
              <a:buChar char="•"/>
            </a:pPr>
            <a:r>
              <a:rPr lang="en-GB" sz="1000" baseline="0" dirty="0">
                <a:latin typeface="Arial" panose="020B0604020202020204" pitchFamily="34" charset="0"/>
                <a:ea typeface="ＭＳ 明朝" charset="-128"/>
                <a:cs typeface="Arial" panose="020B0604020202020204" pitchFamily="34" charset="0"/>
              </a:rPr>
              <a:t>Coastal infrastructure will flood more frequently and possibly permanently</a:t>
            </a:r>
            <a:endParaRPr lang="en-US" sz="1000" dirty="0">
              <a:latin typeface="Arial" panose="020B0604020202020204" pitchFamily="34" charset="0"/>
              <a:ea typeface="ＭＳ 明朝" charset="-128"/>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6B1ABD-61C6-1D4E-903C-080988B11C12}" type="slidenum">
              <a:rPr lang="en-US" smtClean="0"/>
              <a:t>21</a:t>
            </a:fld>
            <a:endParaRPr lang="en-US"/>
          </a:p>
        </p:txBody>
      </p:sp>
    </p:spTree>
    <p:extLst>
      <p:ext uri="{BB962C8B-B14F-4D97-AF65-F5344CB8AC3E}">
        <p14:creationId xmlns:p14="http://schemas.microsoft.com/office/powerpoint/2010/main" val="607009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Slide – Transport and possible effects of global warming</a:t>
            </a:r>
          </a:p>
        </p:txBody>
      </p:sp>
      <p:sp>
        <p:nvSpPr>
          <p:cNvPr id="4" name="Slide Number Placeholder 3"/>
          <p:cNvSpPr>
            <a:spLocks noGrp="1"/>
          </p:cNvSpPr>
          <p:nvPr>
            <p:ph type="sldNum" sz="quarter" idx="10"/>
          </p:nvPr>
        </p:nvSpPr>
        <p:spPr/>
        <p:txBody>
          <a:bodyPr/>
          <a:lstStyle/>
          <a:p>
            <a:fld id="{7D6B1ABD-61C6-1D4E-903C-080988B11C12}" type="slidenum">
              <a:rPr lang="en-US" smtClean="0"/>
              <a:t>22</a:t>
            </a:fld>
            <a:endParaRPr lang="en-US"/>
          </a:p>
        </p:txBody>
      </p:sp>
    </p:spTree>
    <p:extLst>
      <p:ext uri="{BB962C8B-B14F-4D97-AF65-F5344CB8AC3E}">
        <p14:creationId xmlns:p14="http://schemas.microsoft.com/office/powerpoint/2010/main" val="145979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a:cs typeface="Arial"/>
              </a:rPr>
              <a:t>Slide – About me &amp; CIHT  (and inform the children about Transport Infrastructure)</a:t>
            </a:r>
            <a:endParaRPr lang="en-GB" sz="1000" b="1" dirty="0">
              <a:latin typeface="Arial" panose="020B0604020202020204" pitchFamily="34" charset="0"/>
              <a:cs typeface="Arial" panose="020B0604020202020204" pitchFamily="34" charset="0"/>
            </a:endParaRPr>
          </a:p>
          <a:p>
            <a:endParaRPr lang="en-GB" sz="1000" b="1" dirty="0">
              <a:latin typeface="Arial" panose="020B0604020202020204" pitchFamily="34" charset="0"/>
              <a:cs typeface="Arial" panose="020B0604020202020204" pitchFamily="34" charset="0"/>
            </a:endParaRPr>
          </a:p>
          <a:p>
            <a:r>
              <a:rPr lang="en-GB" sz="1000" i="1" dirty="0">
                <a:latin typeface="Arial" panose="020B0604020202020204" pitchFamily="34" charset="0"/>
                <a:cs typeface="Arial" panose="020B0604020202020204" pitchFamily="34" charset="0"/>
              </a:rPr>
              <a:t>Instructions</a:t>
            </a:r>
            <a:endParaRPr lang="en-US" sz="1000" dirty="0">
              <a:latin typeface="Arial" panose="020B0604020202020204" pitchFamily="34" charset="0"/>
              <a:cs typeface="Arial" panose="020B0604020202020204" pitchFamily="34" charset="0"/>
            </a:endParaRPr>
          </a:p>
          <a:p>
            <a:pPr lvl="0"/>
            <a:r>
              <a:rPr lang="en-GB" sz="1000" dirty="0">
                <a:latin typeface="Arial" panose="020B0604020202020204" pitchFamily="34" charset="0"/>
                <a:cs typeface="Arial" panose="020B0604020202020204" pitchFamily="34" charset="0"/>
              </a:rPr>
              <a:t>Introduce yourself:</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Say which organisation you work for.</a:t>
            </a:r>
            <a:endParaRPr lang="en-US" sz="1000" dirty="0">
              <a:latin typeface="Arial" panose="020B0604020202020204" pitchFamily="34" charset="0"/>
              <a:cs typeface="Arial" panose="020B0604020202020204" pitchFamily="34" charset="0"/>
            </a:endParaRPr>
          </a:p>
          <a:p>
            <a:pPr marL="171435" indent="-171435">
              <a:buFont typeface="Arial" charset="0"/>
              <a:buChar char="•"/>
            </a:pPr>
            <a:r>
              <a:rPr lang="en-US" sz="1000" dirty="0">
                <a:latin typeface="Arial" panose="020B0604020202020204" pitchFamily="34" charset="0"/>
                <a:cs typeface="Arial" panose="020B0604020202020204" pitchFamily="34" charset="0"/>
              </a:rPr>
              <a:t>Mention a couple of the exciting transport-related projects that your </a:t>
            </a:r>
            <a:r>
              <a:rPr lang="en-US" sz="1000" dirty="0" err="1">
                <a:latin typeface="Arial" panose="020B0604020202020204" pitchFamily="34" charset="0"/>
                <a:cs typeface="Arial" panose="020B0604020202020204" pitchFamily="34" charset="0"/>
              </a:rPr>
              <a:t>organisation</a:t>
            </a:r>
            <a:r>
              <a:rPr lang="en-US" sz="1000" dirty="0">
                <a:latin typeface="Arial" panose="020B0604020202020204" pitchFamily="34" charset="0"/>
                <a:cs typeface="Arial" panose="020B0604020202020204" pitchFamily="34" charset="0"/>
              </a:rPr>
              <a:t> is involved with to motivate the audience.</a:t>
            </a:r>
          </a:p>
          <a:p>
            <a:pPr marL="170815" indent="-170815">
              <a:buFont typeface="Arial" charset="0"/>
              <a:buChar char="•"/>
            </a:pPr>
            <a:r>
              <a:rPr lang="en-US" sz="1000" dirty="0">
                <a:latin typeface="Arial"/>
                <a:cs typeface="Arial"/>
              </a:rPr>
              <a:t>Why they chose to work in transport</a:t>
            </a:r>
            <a:endParaRPr lang="en-US" sz="1000" dirty="0">
              <a:latin typeface="Arial" panose="020B0604020202020204" pitchFamily="34" charset="0"/>
              <a:cs typeface="Arial" panose="020B0604020202020204" pitchFamily="34" charset="0"/>
            </a:endParaRPr>
          </a:p>
          <a:p>
            <a:pPr>
              <a:buFont typeface="Arial" charset="0"/>
            </a:pP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Introduce CIHT: </a:t>
            </a:r>
          </a:p>
          <a:p>
            <a:pPr marL="171450" indent="-171450">
              <a:buFont typeface="Arial" panose="020B0604020202020204" pitchFamily="34" charset="0"/>
              <a:buChar char="•"/>
            </a:pPr>
            <a:r>
              <a:rPr lang="en-GB" sz="1000" kern="1200" dirty="0">
                <a:solidFill>
                  <a:schemeClr val="tx1"/>
                </a:solidFill>
                <a:effectLst/>
                <a:latin typeface="Arial" panose="020B0604020202020204" pitchFamily="34" charset="0"/>
                <a:ea typeface="+mn-ea"/>
                <a:cs typeface="Arial" panose="020B0604020202020204" pitchFamily="34" charset="0"/>
              </a:rPr>
              <a:t>The Chartered Institution of Highways and Transportation (CIHT) is the leading professional body for people who work in the transport industry.</a:t>
            </a:r>
          </a:p>
          <a:p>
            <a:pPr marL="171450" indent="-171450">
              <a:buFont typeface="Arial" panose="020B0604020202020204" pitchFamily="34" charset="0"/>
              <a:buChar char="•"/>
            </a:pPr>
            <a:r>
              <a:rPr lang="en-GB" sz="1000" kern="1200" dirty="0">
                <a:solidFill>
                  <a:schemeClr val="tx1"/>
                </a:solidFill>
                <a:effectLst/>
                <a:latin typeface="Arial" panose="020B0604020202020204" pitchFamily="34" charset="0"/>
                <a:ea typeface="+mn-ea"/>
                <a:cs typeface="Arial" panose="020B0604020202020204" pitchFamily="34" charset="0"/>
              </a:rPr>
              <a:t>The role of a professional institution is to support and advance a particular profession, the interests of those working in that profession and the public interest. </a:t>
            </a:r>
          </a:p>
          <a:p>
            <a:pPr marL="171450" indent="-171450">
              <a:buFont typeface="Arial" panose="020B0604020202020204" pitchFamily="34" charset="0"/>
              <a:buChar char="•"/>
            </a:pPr>
            <a:r>
              <a:rPr lang="en-GB" sz="1000" kern="1200" dirty="0">
                <a:solidFill>
                  <a:schemeClr val="tx1"/>
                </a:solidFill>
                <a:effectLst/>
                <a:latin typeface="Arial" panose="020B0604020202020204" pitchFamily="34" charset="0"/>
                <a:ea typeface="+mn-ea"/>
                <a:cs typeface="Arial" panose="020B0604020202020204" pitchFamily="34" charset="0"/>
              </a:rPr>
              <a:t>They work with government, industry, academia and a range of other bodies to represent, promote and support the profession and those working within it.</a:t>
            </a:r>
          </a:p>
          <a:p>
            <a:pPr marL="171450" indent="-171450">
              <a:buFont typeface="Arial" panose="020B0604020202020204" pitchFamily="34" charset="0"/>
              <a:buChar char="•"/>
            </a:pPr>
            <a:r>
              <a:rPr lang="en-GB" sz="1000" kern="1200" dirty="0">
                <a:solidFill>
                  <a:schemeClr val="tx1"/>
                </a:solidFill>
                <a:effectLst/>
                <a:latin typeface="Arial" panose="020B0604020202020204" pitchFamily="34" charset="0"/>
                <a:ea typeface="+mn-ea"/>
                <a:cs typeface="Arial" panose="020B0604020202020204" pitchFamily="34" charset="0"/>
              </a:rPr>
              <a:t>Whether someone is just starting out in their career or they are an experienced professional, joining a professional institution will help to further their career.</a:t>
            </a:r>
          </a:p>
          <a:p>
            <a:pPr marL="171450" indent="-171450">
              <a:buFont typeface="Arial" panose="020B0604020202020204" pitchFamily="34" charset="0"/>
              <a:buChar char="•"/>
            </a:pPr>
            <a:r>
              <a:rPr lang="en-GB" sz="1000" kern="1200" dirty="0">
                <a:solidFill>
                  <a:schemeClr val="tx1"/>
                </a:solidFill>
                <a:effectLst/>
                <a:latin typeface="Arial" panose="020B0604020202020204" pitchFamily="34" charset="0"/>
                <a:ea typeface="+mn-ea"/>
                <a:cs typeface="Arial" panose="020B0604020202020204" pitchFamily="34" charset="0"/>
              </a:rPr>
              <a:t>CIHT supports its members’ professional aspirations by providing routes to professional qualifications, networking opportunities and professional development events. CIHT also works to promote the importance of the transport industry to government and to society.</a:t>
            </a:r>
            <a:endParaRPr lang="en-US" sz="1000" dirty="0">
              <a:latin typeface="Arial" panose="020B0604020202020204" pitchFamily="34" charset="0"/>
              <a:cs typeface="Arial" panose="020B0604020202020204" pitchFamily="34" charset="0"/>
            </a:endParaRPr>
          </a:p>
          <a:p>
            <a:endParaRPr lang="en-GB"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6B1ABD-61C6-1D4E-903C-080988B11C12}" type="slidenum">
              <a:rPr lang="en-US" smtClean="0"/>
              <a:t>2</a:t>
            </a:fld>
            <a:endParaRPr lang="en-US"/>
          </a:p>
        </p:txBody>
      </p:sp>
    </p:spTree>
    <p:extLst>
      <p:ext uri="{BB962C8B-B14F-4D97-AF65-F5344CB8AC3E}">
        <p14:creationId xmlns:p14="http://schemas.microsoft.com/office/powerpoint/2010/main" val="2090738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Slide – Damage to bridges due to increased rainfall</a:t>
            </a:r>
          </a:p>
        </p:txBody>
      </p:sp>
      <p:sp>
        <p:nvSpPr>
          <p:cNvPr id="4" name="Slide Number Placeholder 3"/>
          <p:cNvSpPr>
            <a:spLocks noGrp="1"/>
          </p:cNvSpPr>
          <p:nvPr>
            <p:ph type="sldNum" sz="quarter" idx="10"/>
          </p:nvPr>
        </p:nvSpPr>
        <p:spPr/>
        <p:txBody>
          <a:bodyPr/>
          <a:lstStyle/>
          <a:p>
            <a:fld id="{7D6B1ABD-61C6-1D4E-903C-080988B11C12}" type="slidenum">
              <a:rPr lang="en-US" smtClean="0"/>
              <a:t>23</a:t>
            </a:fld>
            <a:endParaRPr lang="en-US"/>
          </a:p>
        </p:txBody>
      </p:sp>
    </p:spTree>
    <p:extLst>
      <p:ext uri="{BB962C8B-B14F-4D97-AF65-F5344CB8AC3E}">
        <p14:creationId xmlns:p14="http://schemas.microsoft.com/office/powerpoint/2010/main" val="1955096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1">
              <a:defRPr/>
            </a:pPr>
            <a:r>
              <a:rPr lang="en-US" sz="1000" b="1" dirty="0">
                <a:latin typeface="Arial" panose="020B0604020202020204" pitchFamily="34" charset="0"/>
                <a:cs typeface="Arial" panose="020B0604020202020204" pitchFamily="34" charset="0"/>
              </a:rPr>
              <a:t>Slide – Weakening of soils that support tunnels, roads etc. due to heavier rainfall</a:t>
            </a:r>
          </a:p>
          <a:p>
            <a:endParaRPr lang="en-US" dirty="0"/>
          </a:p>
        </p:txBody>
      </p:sp>
      <p:sp>
        <p:nvSpPr>
          <p:cNvPr id="4" name="Slide Number Placeholder 3"/>
          <p:cNvSpPr>
            <a:spLocks noGrp="1"/>
          </p:cNvSpPr>
          <p:nvPr>
            <p:ph type="sldNum" sz="quarter" idx="10"/>
          </p:nvPr>
        </p:nvSpPr>
        <p:spPr/>
        <p:txBody>
          <a:bodyPr/>
          <a:lstStyle/>
          <a:p>
            <a:fld id="{7D6B1ABD-61C6-1D4E-903C-080988B11C12}" type="slidenum">
              <a:rPr lang="en-US" smtClean="0"/>
              <a:t>24</a:t>
            </a:fld>
            <a:endParaRPr lang="en-US"/>
          </a:p>
        </p:txBody>
      </p:sp>
    </p:spTree>
    <p:extLst>
      <p:ext uri="{BB962C8B-B14F-4D97-AF65-F5344CB8AC3E}">
        <p14:creationId xmlns:p14="http://schemas.microsoft.com/office/powerpoint/2010/main" val="659828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1">
              <a:defRPr/>
            </a:pPr>
            <a:r>
              <a:rPr lang="en-US" sz="1000" b="1" dirty="0">
                <a:latin typeface="Arial" panose="020B0604020202020204" pitchFamily="34" charset="0"/>
                <a:cs typeface="Arial" panose="020B0604020202020204" pitchFamily="34" charset="0"/>
              </a:rPr>
              <a:t>Slide – Disruption due to snow</a:t>
            </a:r>
          </a:p>
          <a:p>
            <a:endParaRPr lang="en-US" dirty="0"/>
          </a:p>
        </p:txBody>
      </p:sp>
      <p:sp>
        <p:nvSpPr>
          <p:cNvPr id="4" name="Slide Number Placeholder 3"/>
          <p:cNvSpPr>
            <a:spLocks noGrp="1"/>
          </p:cNvSpPr>
          <p:nvPr>
            <p:ph type="sldNum" sz="quarter" idx="10"/>
          </p:nvPr>
        </p:nvSpPr>
        <p:spPr/>
        <p:txBody>
          <a:bodyPr/>
          <a:lstStyle/>
          <a:p>
            <a:fld id="{7D6B1ABD-61C6-1D4E-903C-080988B11C12}" type="slidenum">
              <a:rPr lang="en-US" smtClean="0"/>
              <a:t>25</a:t>
            </a:fld>
            <a:endParaRPr lang="en-US"/>
          </a:p>
        </p:txBody>
      </p:sp>
    </p:spTree>
    <p:extLst>
      <p:ext uri="{BB962C8B-B14F-4D97-AF65-F5344CB8AC3E}">
        <p14:creationId xmlns:p14="http://schemas.microsoft.com/office/powerpoint/2010/main" val="124500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a:t>
            </a:r>
            <a:r>
              <a:rPr lang="en-GB" baseline="0" dirty="0"/>
              <a:t> SLIDE</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Thank you.  For more information you can go to CIHT website: www.ciht.org.uk/careers</a:t>
            </a:r>
          </a:p>
        </p:txBody>
      </p:sp>
      <p:sp>
        <p:nvSpPr>
          <p:cNvPr id="4" name="Slide Number Placeholder 3"/>
          <p:cNvSpPr>
            <a:spLocks noGrp="1"/>
          </p:cNvSpPr>
          <p:nvPr>
            <p:ph type="sldNum" sz="quarter" idx="10"/>
          </p:nvPr>
        </p:nvSpPr>
        <p:spPr/>
        <p:txBody>
          <a:bodyPr/>
          <a:lstStyle/>
          <a:p>
            <a:fld id="{7D6B1ABD-61C6-1D4E-903C-080988B11C12}" type="slidenum">
              <a:rPr lang="en-US" smtClean="0"/>
              <a:t>27</a:t>
            </a:fld>
            <a:endParaRPr lang="en-US"/>
          </a:p>
        </p:txBody>
      </p:sp>
    </p:spTree>
    <p:extLst>
      <p:ext uri="{BB962C8B-B14F-4D97-AF65-F5344CB8AC3E}">
        <p14:creationId xmlns:p14="http://schemas.microsoft.com/office/powerpoint/2010/main" val="1998446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Print off slide 36 and give the sheet to the students in pairs. Use the following slides as prompts for the students to complete the task, joining up the statements on either side, to their job roles in the middle.</a:t>
            </a:r>
          </a:p>
          <a:p>
            <a:endParaRPr lang="en-US" dirty="0">
              <a:cs typeface="Calibri"/>
            </a:endParaRPr>
          </a:p>
        </p:txBody>
      </p:sp>
      <p:sp>
        <p:nvSpPr>
          <p:cNvPr id="4" name="Slide Number Placeholder 3"/>
          <p:cNvSpPr>
            <a:spLocks noGrp="1"/>
          </p:cNvSpPr>
          <p:nvPr>
            <p:ph type="sldNum" sz="quarter" idx="5"/>
          </p:nvPr>
        </p:nvSpPr>
        <p:spPr/>
        <p:txBody>
          <a:bodyPr/>
          <a:lstStyle/>
          <a:p>
            <a:fld id="{7D6B1ABD-61C6-1D4E-903C-080988B11C12}" type="slidenum">
              <a:rPr lang="en-US" smtClean="0"/>
              <a:t>28</a:t>
            </a:fld>
            <a:endParaRPr lang="en-US"/>
          </a:p>
        </p:txBody>
      </p:sp>
    </p:spTree>
    <p:extLst>
      <p:ext uri="{BB962C8B-B14F-4D97-AF65-F5344CB8AC3E}">
        <p14:creationId xmlns:p14="http://schemas.microsoft.com/office/powerpoint/2010/main" val="598563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1">
              <a:defRPr/>
            </a:pPr>
            <a:r>
              <a:rPr lang="en-GB" sz="1000" b="1" dirty="0">
                <a:latin typeface="Arial" panose="020B0604020202020204" pitchFamily="34" charset="0"/>
                <a:cs typeface="Arial" panose="020B0604020202020204" pitchFamily="34" charset="0"/>
              </a:rPr>
              <a:t>Slide – Who is involved in providing our transport and what are their roles?</a:t>
            </a:r>
          </a:p>
          <a:p>
            <a:pPr defTabSz="914321">
              <a:defRPr/>
            </a:pPr>
            <a:endParaRPr lang="en-GB" sz="1000" b="1" dirty="0">
              <a:latin typeface="Arial" panose="020B0604020202020204" pitchFamily="34" charset="0"/>
              <a:cs typeface="Arial" panose="020B0604020202020204" pitchFamily="34" charset="0"/>
            </a:endParaRPr>
          </a:p>
          <a:p>
            <a:pPr defTabSz="914321">
              <a:defRPr/>
            </a:pPr>
            <a:r>
              <a:rPr lang="en-GB" sz="1000" dirty="0">
                <a:latin typeface="Arial"/>
                <a:cs typeface="Arial"/>
              </a:rPr>
              <a:t>In this part we introduce key jobs in the transport sector so that students can start to think about the careers that they would like to pursue.</a:t>
            </a:r>
          </a:p>
          <a:p>
            <a:pPr defTabSz="914321">
              <a:defRPr/>
            </a:pPr>
            <a:endParaRPr lang="en-US" sz="1000" dirty="0">
              <a:latin typeface="Arial" panose="020B0604020202020204" pitchFamily="34" charset="0"/>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So far we have talked about all the different types of transport infrastructure that exist, and how we use it.</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Now we will meet some of the people that are responsible for designing, building and running it. </a:t>
            </a:r>
            <a:endParaRPr lang="en-US" sz="1000" dirty="0">
              <a:latin typeface="Arial" panose="020B0604020202020204" pitchFamily="34" charset="0"/>
              <a:ea typeface="ＭＳ 明朝" charset="-128"/>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D6B1ABD-61C6-1D4E-903C-080988B11C12}" type="slidenum">
              <a:rPr lang="en-US" smtClean="0"/>
              <a:t>29</a:t>
            </a:fld>
            <a:endParaRPr lang="en-US"/>
          </a:p>
        </p:txBody>
      </p:sp>
    </p:spTree>
    <p:extLst>
      <p:ext uri="{BB962C8B-B14F-4D97-AF65-F5344CB8AC3E}">
        <p14:creationId xmlns:p14="http://schemas.microsoft.com/office/powerpoint/2010/main" val="457421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Ask:</a:t>
            </a:r>
          </a:p>
          <a:p>
            <a:r>
              <a:rPr lang="en-US" dirty="0">
                <a:solidFill>
                  <a:schemeClr val="tx1"/>
                </a:solidFill>
              </a:rPr>
              <a:t>What do you think a Project Director does</a:t>
            </a:r>
          </a:p>
          <a:p>
            <a:endParaRPr lang="en-US" dirty="0">
              <a:solidFill>
                <a:schemeClr val="tx1"/>
              </a:solidFill>
            </a:endParaRPr>
          </a:p>
          <a:p>
            <a:r>
              <a:rPr lang="en-GB" b="1" dirty="0"/>
              <a:t>Explain</a:t>
            </a:r>
          </a:p>
          <a:p>
            <a:pPr marL="171450" indent="-171450">
              <a:buFont typeface="Arial" panose="020B0604020202020204" pitchFamily="34" charset="0"/>
              <a:buChar char="•"/>
            </a:pPr>
            <a:r>
              <a:rPr lang="en-US" b="0" dirty="0"/>
              <a:t>Project Directors lead large teams of people working on major, multi-disciplinary schemes and nationally significant infrastructure projects. </a:t>
            </a:r>
          </a:p>
          <a:p>
            <a:pPr marL="171450" indent="-171450">
              <a:buFont typeface="Arial" panose="020B0604020202020204" pitchFamily="34" charset="0"/>
              <a:buChar char="•"/>
            </a:pPr>
            <a:r>
              <a:rPr lang="en-US" b="0" dirty="0"/>
              <a:t>They help clients with the challenges they face in terms of transport and highways and develop options / solutions</a:t>
            </a:r>
          </a:p>
          <a:p>
            <a:pPr marL="171450" indent="-171450">
              <a:buFont typeface="Arial" panose="020B0604020202020204" pitchFamily="34" charset="0"/>
              <a:buChar char="•"/>
            </a:pPr>
            <a:r>
              <a:rPr lang="en-US" b="0" dirty="0"/>
              <a:t>They help secure funding where appropriate to enable them to put in place schemes which will be there for decades to come. </a:t>
            </a:r>
            <a:endParaRPr lang="en-GB" b="0" dirty="0"/>
          </a:p>
          <a:p>
            <a:endParaRPr lang="en-GB" dirty="0"/>
          </a:p>
        </p:txBody>
      </p:sp>
      <p:sp>
        <p:nvSpPr>
          <p:cNvPr id="4" name="Slide Number Placeholder 3"/>
          <p:cNvSpPr>
            <a:spLocks noGrp="1"/>
          </p:cNvSpPr>
          <p:nvPr>
            <p:ph type="sldNum" sz="quarter" idx="5"/>
          </p:nvPr>
        </p:nvSpPr>
        <p:spPr/>
        <p:txBody>
          <a:bodyPr/>
          <a:lstStyle/>
          <a:p>
            <a:fld id="{7D6B1ABD-61C6-1D4E-903C-080988B11C12}" type="slidenum">
              <a:rPr lang="en-US" smtClean="0"/>
              <a:t>30</a:t>
            </a:fld>
            <a:endParaRPr lang="en-US"/>
          </a:p>
        </p:txBody>
      </p:sp>
    </p:spTree>
    <p:extLst>
      <p:ext uri="{BB962C8B-B14F-4D97-AF65-F5344CB8AC3E}">
        <p14:creationId xmlns:p14="http://schemas.microsoft.com/office/powerpoint/2010/main" val="3836837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r>
              <a:rPr lang="en-US" dirty="0"/>
              <a:t>What do you think a Head of Lighting is?</a:t>
            </a:r>
          </a:p>
          <a:p>
            <a:endParaRPr lang="en-US" dirty="0"/>
          </a:p>
          <a:p>
            <a:r>
              <a:rPr lang="en-US" b="1" dirty="0"/>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Head of Lighting works on lighting assessment and design for all facets of the built environment.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Projects span highways and transportation hubs, amenity areas, ports, warehousing, buildings (inside and out), Dark Sky Parks, and everything in between.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Supports a team of designers in their work and development and search for new and exciting projects to get involved in</a:t>
            </a:r>
            <a:endParaRPr lang="en-GB" dirty="0"/>
          </a:p>
        </p:txBody>
      </p:sp>
      <p:sp>
        <p:nvSpPr>
          <p:cNvPr id="4" name="Slide Number Placeholder 3"/>
          <p:cNvSpPr>
            <a:spLocks noGrp="1"/>
          </p:cNvSpPr>
          <p:nvPr>
            <p:ph type="sldNum" sz="quarter" idx="5"/>
          </p:nvPr>
        </p:nvSpPr>
        <p:spPr/>
        <p:txBody>
          <a:bodyPr/>
          <a:lstStyle/>
          <a:p>
            <a:fld id="{7D6B1ABD-61C6-1D4E-903C-080988B11C12}" type="slidenum">
              <a:rPr lang="en-US" smtClean="0"/>
              <a:t>31</a:t>
            </a:fld>
            <a:endParaRPr lang="en-US"/>
          </a:p>
        </p:txBody>
      </p:sp>
    </p:spTree>
    <p:extLst>
      <p:ext uri="{BB962C8B-B14F-4D97-AF65-F5344CB8AC3E}">
        <p14:creationId xmlns:p14="http://schemas.microsoft.com/office/powerpoint/2010/main" val="171015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r>
              <a:rPr lang="en-US" dirty="0"/>
              <a:t>What do you think a Network Impact Manager?</a:t>
            </a:r>
          </a:p>
          <a:p>
            <a:endParaRPr lang="en-US" dirty="0"/>
          </a:p>
          <a:p>
            <a:r>
              <a:rPr lang="en-US" b="1" dirty="0"/>
              <a:t>Explain</a:t>
            </a:r>
            <a:r>
              <a:rPr lang="en-US" dirty="0"/>
              <a:t>:</a:t>
            </a:r>
          </a:p>
          <a:p>
            <a:r>
              <a:rPr lang="en-US" dirty="0"/>
              <a:t>A Network Impact Manager, manages and mitigates the impact of projects on the Road Network</a:t>
            </a:r>
          </a:p>
          <a:p>
            <a:r>
              <a:rPr lang="en-US" dirty="0"/>
              <a:t>They examine the impacts on projects on Bus network operations</a:t>
            </a:r>
          </a:p>
          <a:p>
            <a:r>
              <a:rPr lang="en-US" dirty="0"/>
              <a:t>They analyze, understand and report back on the impact of projects to invested stakeholders</a:t>
            </a:r>
            <a:endParaRPr lang="en-GB" dirty="0"/>
          </a:p>
        </p:txBody>
      </p:sp>
      <p:sp>
        <p:nvSpPr>
          <p:cNvPr id="4" name="Slide Number Placeholder 3"/>
          <p:cNvSpPr>
            <a:spLocks noGrp="1"/>
          </p:cNvSpPr>
          <p:nvPr>
            <p:ph type="sldNum" sz="quarter" idx="5"/>
          </p:nvPr>
        </p:nvSpPr>
        <p:spPr/>
        <p:txBody>
          <a:bodyPr/>
          <a:lstStyle/>
          <a:p>
            <a:fld id="{7D6B1ABD-61C6-1D4E-903C-080988B11C12}" type="slidenum">
              <a:rPr lang="en-US" smtClean="0"/>
              <a:t>32</a:t>
            </a:fld>
            <a:endParaRPr lang="en-US"/>
          </a:p>
        </p:txBody>
      </p:sp>
    </p:spTree>
    <p:extLst>
      <p:ext uri="{BB962C8B-B14F-4D97-AF65-F5344CB8AC3E}">
        <p14:creationId xmlns:p14="http://schemas.microsoft.com/office/powerpoint/2010/main" val="1233042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ea typeface="ＭＳ 明朝" charset="-128"/>
                <a:cs typeface="Arial" panose="020B0604020202020204" pitchFamily="34" charset="0"/>
              </a:rPr>
              <a:t>Slide – Who does What?</a:t>
            </a:r>
          </a:p>
          <a:p>
            <a:endParaRPr lang="en-US" sz="1000" dirty="0">
              <a:latin typeface="Arial" panose="020B0604020202020204" pitchFamily="34" charset="0"/>
              <a:ea typeface="ＭＳ 明朝" charset="-128"/>
              <a:cs typeface="Arial" panose="020B0604020202020204" pitchFamily="34" charset="0"/>
            </a:endParaRPr>
          </a:p>
          <a:p>
            <a:r>
              <a:rPr lang="en-US" sz="1000" b="1" dirty="0">
                <a:latin typeface="Arial" panose="020B0604020202020204" pitchFamily="34" charset="0"/>
                <a:ea typeface="ＭＳ 明朝" charset="-128"/>
                <a:cs typeface="Arial" panose="020B0604020202020204" pitchFamily="34" charset="0"/>
              </a:rPr>
              <a:t>Explain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panose="020B0604020202020204" pitchFamily="34" charset="0"/>
                <a:ea typeface="ＭＳ 明朝" charset="-128"/>
                <a:cs typeface="Arial" panose="020B0604020202020204" pitchFamily="34" charset="0"/>
              </a:rPr>
              <a:t>This activity focusses on three highways and transport professionals. There is a Project Director, a Head of Lighting and  Network Impact Manager</a:t>
            </a:r>
          </a:p>
          <a:p>
            <a:pPr marL="0" marR="0" lvl="0" indent="0" algn="l" defTabSz="914400" rtl="0" eaLnBrk="1" fontAlgn="auto" latinLnBrk="0" hangingPunct="1">
              <a:lnSpc>
                <a:spcPct val="100000"/>
              </a:lnSpc>
              <a:spcBef>
                <a:spcPts val="0"/>
              </a:spcBef>
              <a:spcAft>
                <a:spcPts val="0"/>
              </a:spcAft>
              <a:buClrTx/>
              <a:buSzTx/>
              <a:buFont typeface="Symbol" charset="2"/>
              <a:buNone/>
              <a:tabLst/>
              <a:defRPr/>
            </a:pPr>
            <a:endParaRPr lang="en-US" sz="1000" dirty="0">
              <a:latin typeface="Arial" panose="020B0604020202020204" pitchFamily="34" charset="0"/>
              <a:ea typeface="ＭＳ 明朝"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charset="2"/>
              <a:buNone/>
              <a:tabLst/>
              <a:defRPr/>
            </a:pPr>
            <a:r>
              <a:rPr lang="en-US" sz="1000" b="1" dirty="0">
                <a:latin typeface="Arial" panose="020B0604020202020204" pitchFamily="34" charset="0"/>
                <a:ea typeface="ＭＳ 明朝" charset="-128"/>
                <a:cs typeface="Arial" panose="020B0604020202020204" pitchFamily="34" charset="0"/>
              </a:rPr>
              <a: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panose="020B0604020202020204" pitchFamily="34" charset="0"/>
                <a:ea typeface="ＭＳ 明朝" charset="-128"/>
                <a:cs typeface="Arial" panose="020B0604020202020204" pitchFamily="34" charset="0"/>
              </a:rPr>
              <a:t>How will these people be able to take climate change into account in their work. </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6B1ABD-61C6-1D4E-903C-080988B11C12}" type="slidenum">
              <a:rPr lang="en-US" smtClean="0"/>
              <a:t>33</a:t>
            </a:fld>
            <a:endParaRPr lang="en-US"/>
          </a:p>
        </p:txBody>
      </p:sp>
    </p:spTree>
    <p:extLst>
      <p:ext uri="{BB962C8B-B14F-4D97-AF65-F5344CB8AC3E}">
        <p14:creationId xmlns:p14="http://schemas.microsoft.com/office/powerpoint/2010/main" val="82325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a:ea typeface="ＭＳ 明朝"/>
                <a:cs typeface="Arial"/>
              </a:rPr>
              <a:t>Depending on the time you have, you can do one activity, or all of them.</a:t>
            </a:r>
            <a:endParaRPr lang="en-US" sz="1000" dirty="0">
              <a:latin typeface="Arial" panose="020B0604020202020204" pitchFamily="34" charset="0"/>
              <a:ea typeface="ＭＳ 明朝" charset="-128"/>
              <a:cs typeface="Arial" panose="020B0604020202020204" pitchFamily="34" charset="0"/>
            </a:endParaRPr>
          </a:p>
          <a:p>
            <a:endParaRPr lang="en-GB" sz="1000"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Explain </a:t>
            </a:r>
            <a:endParaRPr lang="en-US" sz="1000" dirty="0">
              <a:latin typeface="Arial" panose="020B0604020202020204" pitchFamily="34" charset="0"/>
              <a:ea typeface="ＭＳ 明朝" charset="-128"/>
              <a:cs typeface="Arial" panose="020B0604020202020204" pitchFamily="34" charset="0"/>
            </a:endParaRPr>
          </a:p>
          <a:p>
            <a:pPr marL="342265" indent="-342265">
              <a:buFont typeface="Symbol" charset="2"/>
              <a:buChar char=""/>
            </a:pPr>
            <a:r>
              <a:rPr lang="en-GB" sz="1000" dirty="0">
                <a:latin typeface="Arial"/>
                <a:ea typeface="ＭＳ 明朝"/>
                <a:cs typeface="Arial"/>
              </a:rPr>
              <a:t>Over this session, you will be taken on a whirlwind tour of the exciting world of transport infrastructure. We will talk about:</a:t>
            </a:r>
            <a:endParaRPr lang="en-US" sz="1000" dirty="0">
              <a:latin typeface="Arial"/>
              <a:ea typeface="ＭＳ 明朝"/>
              <a:cs typeface="Arial"/>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How transport infrastructure joins us together</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How we depend on it</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The interesting and challenging careers open to you in the transport sector.</a:t>
            </a:r>
            <a:endParaRPr lang="en-US" sz="1000" dirty="0">
              <a:latin typeface="Arial" panose="020B0604020202020204" pitchFamily="34" charset="0"/>
              <a:ea typeface="ＭＳ 明朝" charset="-128"/>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D6B1ABD-61C6-1D4E-903C-080988B11C12}" type="slidenum">
              <a:rPr lang="en-US" smtClean="0"/>
              <a:t>3</a:t>
            </a:fld>
            <a:endParaRPr lang="en-US"/>
          </a:p>
        </p:txBody>
      </p:sp>
    </p:spTree>
    <p:extLst>
      <p:ext uri="{BB962C8B-B14F-4D97-AF65-F5344CB8AC3E}">
        <p14:creationId xmlns:p14="http://schemas.microsoft.com/office/powerpoint/2010/main" val="892359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participants to work out which statement belongs to which job title and which other statement on the opposite side of the page</a:t>
            </a:r>
            <a:endParaRPr lang="en-GB" dirty="0"/>
          </a:p>
          <a:p>
            <a:endParaRPr lang="en-GB" dirty="0"/>
          </a:p>
        </p:txBody>
      </p:sp>
      <p:sp>
        <p:nvSpPr>
          <p:cNvPr id="4" name="Slide Number Placeholder 3"/>
          <p:cNvSpPr>
            <a:spLocks noGrp="1"/>
          </p:cNvSpPr>
          <p:nvPr>
            <p:ph type="sldNum" sz="quarter" idx="5"/>
          </p:nvPr>
        </p:nvSpPr>
        <p:spPr/>
        <p:txBody>
          <a:bodyPr/>
          <a:lstStyle/>
          <a:p>
            <a:fld id="{7D6B1ABD-61C6-1D4E-903C-080988B11C12}" type="slidenum">
              <a:rPr lang="en-US" smtClean="0"/>
              <a:t>34</a:t>
            </a:fld>
            <a:endParaRPr lang="en-US"/>
          </a:p>
        </p:txBody>
      </p:sp>
    </p:spTree>
    <p:extLst>
      <p:ext uri="{BB962C8B-B14F-4D97-AF65-F5344CB8AC3E}">
        <p14:creationId xmlns:p14="http://schemas.microsoft.com/office/powerpoint/2010/main" val="3489722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How might a Project Director like Joanna Lyon, take climate change into account in her work?</a:t>
            </a:r>
          </a:p>
          <a:p>
            <a:endParaRPr lang="en-US" dirty="0">
              <a:solidFill>
                <a:schemeClr val="tx1"/>
              </a:solidFill>
            </a:endParaRPr>
          </a:p>
          <a:p>
            <a:r>
              <a:rPr lang="en-US" b="1" dirty="0">
                <a:solidFill>
                  <a:schemeClr val="tx1"/>
                </a:solidFill>
              </a:rPr>
              <a:t>Example; </a:t>
            </a:r>
          </a:p>
          <a:p>
            <a:pPr marL="171450" indent="-171450">
              <a:buFont typeface="Arial" panose="020B0604020202020204" pitchFamily="34" charset="0"/>
              <a:buChar char="•"/>
            </a:pPr>
            <a:r>
              <a:rPr lang="en-US" dirty="0">
                <a:solidFill>
                  <a:schemeClr val="tx1"/>
                </a:solidFill>
              </a:rPr>
              <a:t>Social Considerations</a:t>
            </a:r>
          </a:p>
          <a:p>
            <a:pPr marL="171450" indent="-171450">
              <a:buFont typeface="Arial" panose="020B0604020202020204" pitchFamily="34" charset="0"/>
              <a:buChar char="•"/>
            </a:pPr>
            <a:r>
              <a:rPr lang="en-US" dirty="0">
                <a:solidFill>
                  <a:schemeClr val="tx1"/>
                </a:solidFill>
              </a:rPr>
              <a:t>Environmental implications</a:t>
            </a:r>
          </a:p>
          <a:p>
            <a:pPr marL="171450" indent="-171450">
              <a:buFont typeface="Arial" panose="020B0604020202020204" pitchFamily="34" charset="0"/>
              <a:buChar char="•"/>
            </a:pPr>
            <a:r>
              <a:rPr lang="en-US" dirty="0">
                <a:solidFill>
                  <a:schemeClr val="tx1"/>
                </a:solidFill>
              </a:rPr>
              <a:t>Decarbonization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Path to present: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Joanna took a 4-year Master’s degree course in Engineering Science at Oxford University, where she learned about all types of engineering: civil, mechanical, electrical, thermodynamics, fluid mechanics, computing and material science. Her studies enables her to discover what she didn’t enjoy, as well as those areas of engineering that she liked the most.</a:t>
            </a:r>
            <a:endParaRPr lang="en-GB" dirty="0"/>
          </a:p>
        </p:txBody>
      </p:sp>
      <p:sp>
        <p:nvSpPr>
          <p:cNvPr id="4" name="Slide Number Placeholder 3"/>
          <p:cNvSpPr>
            <a:spLocks noGrp="1"/>
          </p:cNvSpPr>
          <p:nvPr>
            <p:ph type="sldNum" sz="quarter" idx="5"/>
          </p:nvPr>
        </p:nvSpPr>
        <p:spPr/>
        <p:txBody>
          <a:bodyPr/>
          <a:lstStyle/>
          <a:p>
            <a:fld id="{7D6B1ABD-61C6-1D4E-903C-080988B11C12}" type="slidenum">
              <a:rPr lang="en-US" smtClean="0"/>
              <a:t>35</a:t>
            </a:fld>
            <a:endParaRPr lang="en-US"/>
          </a:p>
        </p:txBody>
      </p:sp>
    </p:spTree>
    <p:extLst>
      <p:ext uri="{BB962C8B-B14F-4D97-AF65-F5344CB8AC3E}">
        <p14:creationId xmlns:p14="http://schemas.microsoft.com/office/powerpoint/2010/main" val="1085302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r>
              <a:rPr lang="en-US" b="0" dirty="0"/>
              <a:t>How might a Head of Lighting like Kim Bartlett, take climate change into account in her work?</a:t>
            </a:r>
          </a:p>
          <a:p>
            <a:endParaRPr lang="en-US" b="0" dirty="0"/>
          </a:p>
          <a:p>
            <a:r>
              <a:rPr lang="en-US" b="1" dirty="0"/>
              <a:t>Example; </a:t>
            </a:r>
          </a:p>
          <a:p>
            <a:pPr marL="171450" indent="-171450">
              <a:buFont typeface="Arial" panose="020B0604020202020204" pitchFamily="34" charset="0"/>
              <a:buChar char="•"/>
            </a:pPr>
            <a:r>
              <a:rPr lang="en-US" b="0" dirty="0"/>
              <a:t>Social Considerations</a:t>
            </a:r>
          </a:p>
          <a:p>
            <a:pPr marL="171450" indent="-171450">
              <a:buFont typeface="Arial" panose="020B0604020202020204" pitchFamily="34" charset="0"/>
              <a:buChar char="•"/>
            </a:pPr>
            <a:r>
              <a:rPr lang="en-US" b="0" dirty="0"/>
              <a:t>Environmental implications</a:t>
            </a:r>
          </a:p>
          <a:p>
            <a:pPr marL="171450" indent="-171450">
              <a:buFont typeface="Arial" panose="020B0604020202020204" pitchFamily="34" charset="0"/>
              <a:buChar char="•"/>
            </a:pPr>
            <a:r>
              <a:rPr lang="en-US" b="0" dirty="0"/>
              <a:t>Decarbonization</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Path to present:</a:t>
            </a:r>
          </a:p>
          <a:p>
            <a:pPr marL="0" indent="0">
              <a:buFont typeface="Arial" panose="020B0604020202020204" pitchFamily="34" charset="0"/>
              <a:buNone/>
            </a:pPr>
            <a:r>
              <a:rPr lang="en-US" b="0" dirty="0"/>
              <a:t>Kim did a Level 3 apprenticeship studying Electrical and Electronic Engineering on day release. Working and learning was the best option for me and she is sure that she would probably not be as successful as she is today, without having the benefit of applying her learning on the job and cementing the knowledge.  She continued studying through day release right the way through to the completion of her HND. </a:t>
            </a:r>
          </a:p>
        </p:txBody>
      </p:sp>
      <p:sp>
        <p:nvSpPr>
          <p:cNvPr id="4" name="Slide Number Placeholder 3"/>
          <p:cNvSpPr>
            <a:spLocks noGrp="1"/>
          </p:cNvSpPr>
          <p:nvPr>
            <p:ph type="sldNum" sz="quarter" idx="5"/>
          </p:nvPr>
        </p:nvSpPr>
        <p:spPr/>
        <p:txBody>
          <a:bodyPr/>
          <a:lstStyle/>
          <a:p>
            <a:fld id="{7D6B1ABD-61C6-1D4E-903C-080988B11C12}" type="slidenum">
              <a:rPr lang="en-US" smtClean="0"/>
              <a:t>36</a:t>
            </a:fld>
            <a:endParaRPr lang="en-US"/>
          </a:p>
        </p:txBody>
      </p:sp>
    </p:spTree>
    <p:extLst>
      <p:ext uri="{BB962C8B-B14F-4D97-AF65-F5344CB8AC3E}">
        <p14:creationId xmlns:p14="http://schemas.microsoft.com/office/powerpoint/2010/main" val="2874437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r>
              <a:rPr lang="en-US" b="0" dirty="0"/>
              <a:t>How might a Network Impact Manager like Amelia Williamson, take climate change into account in her work?</a:t>
            </a:r>
          </a:p>
          <a:p>
            <a:endParaRPr lang="en-US" b="0" dirty="0"/>
          </a:p>
          <a:p>
            <a:r>
              <a:rPr lang="en-US" b="1" dirty="0"/>
              <a:t>Example; </a:t>
            </a:r>
          </a:p>
          <a:p>
            <a:pPr marL="171450" indent="-171450">
              <a:buFont typeface="Arial" panose="020B0604020202020204" pitchFamily="34" charset="0"/>
              <a:buChar char="•"/>
            </a:pPr>
            <a:r>
              <a:rPr lang="en-US" b="0" dirty="0"/>
              <a:t>Social Considerations</a:t>
            </a:r>
          </a:p>
          <a:p>
            <a:pPr marL="171450" indent="-171450">
              <a:buFont typeface="Arial" panose="020B0604020202020204" pitchFamily="34" charset="0"/>
              <a:buChar char="•"/>
            </a:pPr>
            <a:r>
              <a:rPr lang="en-US" b="0" dirty="0"/>
              <a:t>Environmental implications</a:t>
            </a:r>
          </a:p>
          <a:p>
            <a:pPr marL="171450" indent="-171450">
              <a:buFont typeface="Arial" panose="020B0604020202020204" pitchFamily="34" charset="0"/>
              <a:buChar char="•"/>
            </a:pPr>
            <a:r>
              <a:rPr lang="en-US" b="0" dirty="0"/>
              <a:t>Decarbonization</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Path to present:</a:t>
            </a:r>
          </a:p>
          <a:p>
            <a:pPr marL="0" indent="0">
              <a:buFont typeface="Arial" panose="020B0604020202020204" pitchFamily="34" charset="0"/>
              <a:buNone/>
            </a:pPr>
            <a:r>
              <a:rPr lang="en-US" b="0" dirty="0"/>
              <a:t>Amelia became a level 3 Apprentice Transport Planner in the Highways and Transportation sector which is linked to the Engineering Technician professional qualification and requires the completion of a BTEC, Amelia chose this career because she wanted to have a career where she could make a difference in the real world and see the direct result of her work benefitting others. </a:t>
            </a:r>
          </a:p>
        </p:txBody>
      </p:sp>
      <p:sp>
        <p:nvSpPr>
          <p:cNvPr id="4" name="Slide Number Placeholder 3"/>
          <p:cNvSpPr>
            <a:spLocks noGrp="1"/>
          </p:cNvSpPr>
          <p:nvPr>
            <p:ph type="sldNum" sz="quarter" idx="5"/>
          </p:nvPr>
        </p:nvSpPr>
        <p:spPr/>
        <p:txBody>
          <a:bodyPr/>
          <a:lstStyle/>
          <a:p>
            <a:fld id="{7D6B1ABD-61C6-1D4E-903C-080988B11C12}" type="slidenum">
              <a:rPr lang="en-US" smtClean="0"/>
              <a:t>37</a:t>
            </a:fld>
            <a:endParaRPr lang="en-US"/>
          </a:p>
        </p:txBody>
      </p:sp>
    </p:spTree>
    <p:extLst>
      <p:ext uri="{BB962C8B-B14F-4D97-AF65-F5344CB8AC3E}">
        <p14:creationId xmlns:p14="http://schemas.microsoft.com/office/powerpoint/2010/main" val="3596496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 </a:t>
            </a:r>
          </a:p>
          <a:p>
            <a:r>
              <a:rPr lang="en-US" dirty="0"/>
              <a:t>This slide demonstrates which statement belong to which job role and which other statement.</a:t>
            </a:r>
          </a:p>
          <a:p>
            <a:endParaRPr lang="en-US" dirty="0"/>
          </a:p>
          <a:p>
            <a:r>
              <a:rPr lang="en-US" dirty="0"/>
              <a:t>Your participants may select different statements belongs to job titles </a:t>
            </a:r>
            <a:r>
              <a:rPr lang="en-US" dirty="0" err="1"/>
              <a:t>etc</a:t>
            </a:r>
            <a:r>
              <a:rPr lang="en-US" dirty="0"/>
              <a:t>, </a:t>
            </a:r>
            <a:endParaRPr lang="en-GB" dirty="0"/>
          </a:p>
        </p:txBody>
      </p:sp>
      <p:sp>
        <p:nvSpPr>
          <p:cNvPr id="4" name="Slide Number Placeholder 3"/>
          <p:cNvSpPr>
            <a:spLocks noGrp="1"/>
          </p:cNvSpPr>
          <p:nvPr>
            <p:ph type="sldNum" sz="quarter" idx="5"/>
          </p:nvPr>
        </p:nvSpPr>
        <p:spPr/>
        <p:txBody>
          <a:bodyPr/>
          <a:lstStyle/>
          <a:p>
            <a:fld id="{7D6B1ABD-61C6-1D4E-903C-080988B11C12}" type="slidenum">
              <a:rPr lang="en-US" smtClean="0"/>
              <a:t>38</a:t>
            </a:fld>
            <a:endParaRPr lang="en-US"/>
          </a:p>
        </p:txBody>
      </p:sp>
    </p:spTree>
    <p:extLst>
      <p:ext uri="{BB962C8B-B14F-4D97-AF65-F5344CB8AC3E}">
        <p14:creationId xmlns:p14="http://schemas.microsoft.com/office/powerpoint/2010/main" val="1403714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ea typeface="ＭＳ 明朝" charset="-128"/>
                <a:cs typeface="Arial" panose="020B0604020202020204" pitchFamily="34" charset="0"/>
              </a:rPr>
              <a:t>Slide – How do you become a transport professional?</a:t>
            </a:r>
          </a:p>
          <a:p>
            <a:endParaRPr lang="en-US" sz="1000" b="1"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Ask, how do you think you can become a transport professional?</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Study hard – Maths, English, Geography and Science are all important.</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You can then train via an apprenticeship route, working for one of the </a:t>
            </a:r>
            <a:r>
              <a:rPr lang="en-US" sz="1000" dirty="0">
                <a:latin typeface="Arial" panose="020B0604020202020204" pitchFamily="34" charset="0"/>
                <a:cs typeface="Arial" panose="020B0604020202020204" pitchFamily="34" charset="0"/>
              </a:rPr>
              <a:t>large or small </a:t>
            </a:r>
            <a:r>
              <a:rPr lang="en-US" sz="1000" dirty="0" err="1">
                <a:latin typeface="Arial" panose="020B0604020202020204" pitchFamily="34" charset="0"/>
                <a:cs typeface="Arial" panose="020B0604020202020204" pitchFamily="34" charset="0"/>
              </a:rPr>
              <a:t>organisations</a:t>
            </a:r>
            <a:r>
              <a:rPr lang="en-US" sz="1000" dirty="0">
                <a:latin typeface="Arial" panose="020B0604020202020204" pitchFamily="34" charset="0"/>
                <a:cs typeface="Arial" panose="020B0604020202020204" pitchFamily="34" charset="0"/>
              </a:rPr>
              <a:t> that design, build, operate and maintain our transport infrastructure</a:t>
            </a:r>
            <a:r>
              <a:rPr lang="en-GB" sz="1000" dirty="0">
                <a:latin typeface="Arial" panose="020B0604020202020204" pitchFamily="34" charset="0"/>
                <a:ea typeface="ＭＳ 明朝" charset="-128"/>
                <a:cs typeface="Arial" panose="020B0604020202020204" pitchFamily="34" charset="0"/>
              </a:rPr>
              <a:t>.</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Or you can apply to study at universities subjects like </a:t>
            </a:r>
            <a:r>
              <a:rPr lang="en-US" sz="1000" dirty="0">
                <a:latin typeface="Arial" panose="020B0604020202020204" pitchFamily="34" charset="0"/>
                <a:cs typeface="Arial" panose="020B0604020202020204" pitchFamily="34" charset="0"/>
              </a:rPr>
              <a:t>Civil Engineering to be an Infrastructure Engineer or Geography to be a Transport Planner.</a:t>
            </a:r>
          </a:p>
        </p:txBody>
      </p:sp>
      <p:sp>
        <p:nvSpPr>
          <p:cNvPr id="4" name="Slide Number Placeholder 3"/>
          <p:cNvSpPr>
            <a:spLocks noGrp="1"/>
          </p:cNvSpPr>
          <p:nvPr>
            <p:ph type="sldNum" sz="quarter" idx="10"/>
          </p:nvPr>
        </p:nvSpPr>
        <p:spPr/>
        <p:txBody>
          <a:bodyPr/>
          <a:lstStyle/>
          <a:p>
            <a:fld id="{7D6B1ABD-61C6-1D4E-903C-080988B11C12}" type="slidenum">
              <a:rPr lang="en-US" smtClean="0"/>
              <a:t>40</a:t>
            </a:fld>
            <a:endParaRPr lang="en-US"/>
          </a:p>
        </p:txBody>
      </p:sp>
    </p:spTree>
    <p:extLst>
      <p:ext uri="{BB962C8B-B14F-4D97-AF65-F5344CB8AC3E}">
        <p14:creationId xmlns:p14="http://schemas.microsoft.com/office/powerpoint/2010/main" val="794427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ea typeface="ＭＳ 明朝" charset="-128"/>
                <a:cs typeface="Arial" panose="020B0604020202020204" pitchFamily="34" charset="0"/>
              </a:rPr>
              <a:t>Slide - Conclusions</a:t>
            </a:r>
            <a:endParaRPr lang="en-US" sz="1000" b="1"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 </a:t>
            </a:r>
            <a:endParaRPr lang="en-US" sz="1000"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Explain:</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Today we have looked at the many different types of transport infrastructure that exist.</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We</a:t>
            </a:r>
            <a:r>
              <a:rPr lang="en-GB" sz="1000" baseline="0" dirty="0">
                <a:latin typeface="Arial" panose="020B0604020202020204" pitchFamily="34" charset="0"/>
                <a:ea typeface="ＭＳ 明朝" charset="-128"/>
                <a:cs typeface="Arial" panose="020B0604020202020204" pitchFamily="34" charset="0"/>
              </a:rPr>
              <a:t> have</a:t>
            </a:r>
            <a:r>
              <a:rPr lang="en-GB" sz="1000" dirty="0">
                <a:latin typeface="Arial" panose="020B0604020202020204" pitchFamily="34" charset="0"/>
                <a:ea typeface="ＭＳ 明朝" charset="-128"/>
                <a:cs typeface="Arial" panose="020B0604020202020204" pitchFamily="34" charset="0"/>
              </a:rPr>
              <a:t> looked at how we are dependent on transport infrastructure in lots of different ways. </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We</a:t>
            </a:r>
            <a:r>
              <a:rPr lang="en-GB" sz="1000" baseline="0" dirty="0">
                <a:latin typeface="Arial" panose="020B0604020202020204" pitchFamily="34" charset="0"/>
                <a:ea typeface="ＭＳ 明朝" charset="-128"/>
                <a:cs typeface="Arial" panose="020B0604020202020204" pitchFamily="34" charset="0"/>
              </a:rPr>
              <a:t> have</a:t>
            </a:r>
            <a:r>
              <a:rPr lang="en-GB" sz="1000" dirty="0">
                <a:latin typeface="Arial" panose="020B0604020202020204" pitchFamily="34" charset="0"/>
                <a:ea typeface="ＭＳ 明朝" charset="-128"/>
                <a:cs typeface="Arial" panose="020B0604020202020204" pitchFamily="34" charset="0"/>
              </a:rPr>
              <a:t> talked about three </a:t>
            </a:r>
            <a:r>
              <a:rPr lang="en-GB" sz="1000">
                <a:latin typeface="Arial" panose="020B0604020202020204" pitchFamily="34" charset="0"/>
                <a:ea typeface="ＭＳ 明朝" charset="-128"/>
                <a:cs typeface="Arial" panose="020B0604020202020204" pitchFamily="34" charset="0"/>
              </a:rPr>
              <a:t>different types </a:t>
            </a:r>
            <a:r>
              <a:rPr lang="en-GB" sz="1000" dirty="0">
                <a:latin typeface="Arial" panose="020B0604020202020204" pitchFamily="34" charset="0"/>
                <a:ea typeface="ＭＳ 明朝" charset="-128"/>
                <a:cs typeface="Arial" panose="020B0604020202020204" pitchFamily="34" charset="0"/>
              </a:rPr>
              <a:t>of transport professionals.</a:t>
            </a:r>
            <a:endParaRPr lang="en-US" sz="1000" dirty="0">
              <a:latin typeface="Arial" panose="020B0604020202020204" pitchFamily="34" charset="0"/>
              <a:ea typeface="ＭＳ 明朝" charset="-128"/>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6B1ABD-61C6-1D4E-903C-080988B11C12}" type="slidenum">
              <a:rPr lang="en-US" smtClean="0"/>
              <a:t>41</a:t>
            </a:fld>
            <a:endParaRPr lang="en-US"/>
          </a:p>
        </p:txBody>
      </p:sp>
    </p:spTree>
    <p:extLst>
      <p:ext uri="{BB962C8B-B14F-4D97-AF65-F5344CB8AC3E}">
        <p14:creationId xmlns:p14="http://schemas.microsoft.com/office/powerpoint/2010/main" val="659101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ea typeface="ＭＳ 明朝" charset="-128"/>
                <a:cs typeface="Arial" panose="020B0604020202020204" pitchFamily="34" charset="0"/>
              </a:rPr>
              <a:t>Slide – What else needs to be transported?</a:t>
            </a:r>
          </a:p>
          <a:p>
            <a:endParaRPr lang="en-GB" sz="1000"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Explain</a:t>
            </a:r>
            <a:endParaRPr lang="en-US" sz="1000" dirty="0">
              <a:latin typeface="Arial" panose="020B0604020202020204" pitchFamily="34" charset="0"/>
              <a:ea typeface="ＭＳ 明朝" charset="-128"/>
              <a:cs typeface="Arial" panose="020B0604020202020204" pitchFamily="34" charset="0"/>
            </a:endParaRPr>
          </a:p>
          <a:p>
            <a:pPr marL="342265" indent="-342265">
              <a:buFont typeface="Symbol" charset="2"/>
              <a:buChar char=""/>
            </a:pPr>
            <a:r>
              <a:rPr lang="en-GB" sz="1000" dirty="0">
                <a:latin typeface="Arial"/>
                <a:ea typeface="ＭＳ 明朝"/>
                <a:cs typeface="Arial"/>
              </a:rPr>
              <a:t>So far, we have talked about journeys that people make. But can you think of anything else that needs to be transported? Ask w</a:t>
            </a:r>
            <a:r>
              <a:rPr lang="en-GB" dirty="0">
                <a:latin typeface="Calibri"/>
                <a:ea typeface="ＭＳ 明朝"/>
                <a:cs typeface="Calibri"/>
              </a:rPr>
              <a:t>hat</a:t>
            </a:r>
            <a:r>
              <a:rPr lang="en-GB" dirty="0"/>
              <a:t> food they eat, and how do they think food gets from the fields to the shops?</a:t>
            </a:r>
            <a:r>
              <a:rPr lang="en-GB" dirty="0">
                <a:latin typeface="Calibri"/>
                <a:ea typeface="ＭＳ 明朝"/>
                <a:cs typeface="Calibri"/>
              </a:rPr>
              <a:t> </a:t>
            </a:r>
            <a:r>
              <a:rPr lang="en-GB" sz="1000" dirty="0">
                <a:latin typeface="Arial"/>
                <a:ea typeface="ＭＳ 明朝"/>
                <a:cs typeface="Arial"/>
              </a:rPr>
              <a:t>Try to draw out the following answers: </a:t>
            </a:r>
            <a:endParaRPr lang="en-US" sz="1000">
              <a:latin typeface="Arial" panose="020B0604020202020204" pitchFamily="34" charset="0"/>
              <a:ea typeface="ＭＳ 明朝" charset="-128"/>
              <a:cs typeface="Arial" panose="020B0604020202020204" pitchFamily="34" charset="0"/>
            </a:endParaRPr>
          </a:p>
          <a:p>
            <a:pPr marL="342265" indent="-342265">
              <a:buFont typeface="Symbol" charset="2"/>
              <a:buChar char=""/>
            </a:pPr>
            <a:endParaRPr lang="en-GB" sz="1000" dirty="0">
              <a:latin typeface="Arial"/>
              <a:ea typeface="ＭＳ 明朝"/>
              <a:cs typeface="Arial"/>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Food</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Fuel (coal, oil etc.)</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Construction materials</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Things we buy online</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Medical supplies.</a:t>
            </a:r>
            <a:endParaRPr lang="en-US" sz="1000" dirty="0">
              <a:latin typeface="Arial" panose="020B0604020202020204" pitchFamily="34" charset="0"/>
              <a:ea typeface="ＭＳ 明朝" charset="-128"/>
              <a:cs typeface="Arial" panose="020B0604020202020204" pitchFamily="34" charset="0"/>
            </a:endParaRPr>
          </a:p>
          <a:p>
            <a:pPr lvl="1"/>
            <a:endParaRPr lang="en-GB" sz="1000" dirty="0">
              <a:latin typeface="Arial"/>
              <a:ea typeface="ＭＳ 明朝"/>
              <a:cs typeface="Arial"/>
            </a:endParaRPr>
          </a:p>
          <a:p>
            <a:pPr marL="342265" indent="-342265">
              <a:buFont typeface="Symbol" charset="2"/>
              <a:buChar char=""/>
            </a:pPr>
            <a:r>
              <a:rPr lang="en-GB" sz="1000" dirty="0">
                <a:latin typeface="Arial"/>
                <a:ea typeface="ＭＳ 明朝"/>
                <a:cs typeface="Arial"/>
              </a:rPr>
              <a:t>Key point – transport systems are fundamental to our economy!</a:t>
            </a:r>
            <a:endParaRPr lang="en-US" sz="1000" dirty="0">
              <a:latin typeface="Arial"/>
              <a:ea typeface="ＭＳ 明朝"/>
              <a:cs typeface="Arial"/>
            </a:endParaRPr>
          </a:p>
          <a:p>
            <a:endParaRPr lang="en-GB" sz="1000" dirty="0">
              <a:latin typeface="Arial"/>
              <a:ea typeface="ＭＳ 明朝"/>
              <a:cs typeface="Arial"/>
            </a:endParaRPr>
          </a:p>
          <a:p>
            <a:r>
              <a:rPr lang="en-GB" sz="1000" b="1" dirty="0">
                <a:latin typeface="Arial"/>
                <a:ea typeface="ＭＳ 明朝"/>
                <a:cs typeface="Arial"/>
              </a:rPr>
              <a:t>Ask:</a:t>
            </a:r>
            <a:endParaRPr lang="en-GB" sz="1000" b="1" dirty="0">
              <a:latin typeface="Arial" panose="020B0604020202020204" pitchFamily="34" charset="0"/>
              <a:ea typeface="ＭＳ 明朝" charset="-128"/>
              <a:cs typeface="Arial" panose="020B0604020202020204" pitchFamily="34" charset="0"/>
            </a:endParaRPr>
          </a:p>
          <a:p>
            <a:r>
              <a:rPr lang="en-GB" sz="1000" dirty="0">
                <a:latin typeface="Arial"/>
                <a:ea typeface="ＭＳ 明朝"/>
                <a:cs typeface="Arial"/>
              </a:rPr>
              <a:t>How many of your parents buy something from Amazon next day delivery. Point out that online next-day delivery only works if parts of the transport network work together. </a:t>
            </a:r>
            <a:endParaRPr lang="en-US" sz="1000" dirty="0">
              <a:latin typeface="Arial" panose="020B0604020202020204" pitchFamily="34" charset="0"/>
              <a:ea typeface="ＭＳ 明朝" charset="-128"/>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6B1ABD-61C6-1D4E-903C-080988B11C12}" type="slidenum">
              <a:rPr lang="en-US" smtClean="0"/>
              <a:t>43</a:t>
            </a:fld>
            <a:endParaRPr lang="en-US"/>
          </a:p>
        </p:txBody>
      </p:sp>
    </p:spTree>
    <p:extLst>
      <p:ext uri="{BB962C8B-B14F-4D97-AF65-F5344CB8AC3E}">
        <p14:creationId xmlns:p14="http://schemas.microsoft.com/office/powerpoint/2010/main" val="588456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Slide – What else needs to be transported? [suggested answers]</a:t>
            </a:r>
          </a:p>
        </p:txBody>
      </p:sp>
      <p:sp>
        <p:nvSpPr>
          <p:cNvPr id="4" name="Slide Number Placeholder 3"/>
          <p:cNvSpPr>
            <a:spLocks noGrp="1"/>
          </p:cNvSpPr>
          <p:nvPr>
            <p:ph type="sldNum" sz="quarter" idx="10"/>
          </p:nvPr>
        </p:nvSpPr>
        <p:spPr/>
        <p:txBody>
          <a:bodyPr/>
          <a:lstStyle/>
          <a:p>
            <a:fld id="{7D6B1ABD-61C6-1D4E-903C-080988B11C12}" type="slidenum">
              <a:rPr lang="en-US" smtClean="0"/>
              <a:t>44</a:t>
            </a:fld>
            <a:endParaRPr lang="en-US"/>
          </a:p>
        </p:txBody>
      </p:sp>
    </p:spTree>
    <p:extLst>
      <p:ext uri="{BB962C8B-B14F-4D97-AF65-F5344CB8AC3E}">
        <p14:creationId xmlns:p14="http://schemas.microsoft.com/office/powerpoint/2010/main" val="1028217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a:t>
            </a:r>
            <a:r>
              <a:rPr lang="en-GB" baseline="0" dirty="0"/>
              <a:t> SLIDE</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Thank you.  For more information you can go to CIHT website: www.ciht.org.uk/careers</a:t>
            </a:r>
          </a:p>
        </p:txBody>
      </p:sp>
      <p:sp>
        <p:nvSpPr>
          <p:cNvPr id="4" name="Slide Number Placeholder 3"/>
          <p:cNvSpPr>
            <a:spLocks noGrp="1"/>
          </p:cNvSpPr>
          <p:nvPr>
            <p:ph type="sldNum" sz="quarter" idx="10"/>
          </p:nvPr>
        </p:nvSpPr>
        <p:spPr/>
        <p:txBody>
          <a:bodyPr/>
          <a:lstStyle/>
          <a:p>
            <a:fld id="{7D6B1ABD-61C6-1D4E-903C-080988B11C12}" type="slidenum">
              <a:rPr lang="en-US" smtClean="0"/>
              <a:t>45</a:t>
            </a:fld>
            <a:endParaRPr lang="en-US"/>
          </a:p>
        </p:txBody>
      </p:sp>
    </p:spTree>
    <p:extLst>
      <p:ext uri="{BB962C8B-B14F-4D97-AF65-F5344CB8AC3E}">
        <p14:creationId xmlns:p14="http://schemas.microsoft.com/office/powerpoint/2010/main" val="183198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cards and the map on the next slides to demonstrate to the students how different types of disruption affect their journey to school. More instructions are in the notes on slide 5</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D6B1ABD-61C6-1D4E-903C-080988B11C12}" type="slidenum">
              <a:rPr lang="en-US" smtClean="0"/>
              <a:t>4</a:t>
            </a:fld>
            <a:endParaRPr lang="en-US"/>
          </a:p>
        </p:txBody>
      </p:sp>
    </p:spTree>
    <p:extLst>
      <p:ext uri="{BB962C8B-B14F-4D97-AF65-F5344CB8AC3E}">
        <p14:creationId xmlns:p14="http://schemas.microsoft.com/office/powerpoint/2010/main" val="1493732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a:ea typeface="ＭＳ 明朝"/>
                <a:cs typeface="Arial"/>
              </a:rPr>
              <a:t>Outline</a:t>
            </a:r>
            <a:endParaRPr lang="en-US" sz="1000" b="1" dirty="0">
              <a:latin typeface="Arial"/>
              <a:ea typeface="ＭＳ 明朝"/>
              <a:cs typeface="Arial"/>
            </a:endParaRPr>
          </a:p>
          <a:p>
            <a:r>
              <a:rPr lang="en-GB" sz="1000" dirty="0">
                <a:latin typeface="Arial"/>
                <a:ea typeface="ＭＳ 明朝"/>
                <a:cs typeface="Arial"/>
              </a:rPr>
              <a:t>Display on screen the map (slide 6) showing routes between a house and different destinations. Print off a few copies of the map and the disruption cards (slide 7) and hand them to the students. The students will need to cut out the cards from the sheet to use them.  The aim of this activity is to get the students thinking about how we all depend upon different modes of transport. Repeat the activity at the end of the lesson, to demonstrate to the students how much more they understand about the highways and transport sector.</a:t>
            </a:r>
            <a:endParaRPr lang="en-US" sz="1000" dirty="0">
              <a:latin typeface="Arial"/>
              <a:ea typeface="ＭＳ 明朝"/>
              <a:cs typeface="Arial"/>
            </a:endParaRPr>
          </a:p>
          <a:p>
            <a:r>
              <a:rPr lang="en-GB" sz="1000" dirty="0">
                <a:latin typeface="Arial" panose="020B0604020202020204" pitchFamily="34" charset="0"/>
                <a:ea typeface="ＭＳ 明朝" charset="-128"/>
                <a:cs typeface="Arial" panose="020B0604020202020204" pitchFamily="34" charset="0"/>
              </a:rPr>
              <a:t> </a:t>
            </a:r>
            <a:endParaRPr lang="en-US" sz="1000" dirty="0">
              <a:latin typeface="Arial" panose="020B0604020202020204" pitchFamily="34" charset="0"/>
              <a:ea typeface="ＭＳ 明朝" charset="-128"/>
              <a:cs typeface="Arial" panose="020B0604020202020204" pitchFamily="34" charset="0"/>
            </a:endParaRPr>
          </a:p>
          <a:p>
            <a:r>
              <a:rPr lang="en-GB" sz="1000" b="1" dirty="0">
                <a:latin typeface="Arial"/>
                <a:ea typeface="ＭＳ 明朝"/>
                <a:cs typeface="Arial"/>
              </a:rPr>
              <a:t>Instructions </a:t>
            </a:r>
            <a:endParaRPr lang="en-US" sz="1000" b="1" dirty="0">
              <a:latin typeface="Arial"/>
              <a:ea typeface="ＭＳ 明朝"/>
              <a:cs typeface="Arial"/>
            </a:endParaRPr>
          </a:p>
          <a:p>
            <a:r>
              <a:rPr lang="en-GB" sz="1000" dirty="0">
                <a:latin typeface="Arial"/>
                <a:ea typeface="ＭＳ 明朝"/>
                <a:cs typeface="Arial"/>
              </a:rPr>
              <a:t>Put the students in groups and hand out one printed map and four of the disruption cards to each group. There are four unique cards for each map. Ask the students (in groups) to place the disruption cards on the map to show how disruption to the transport infrastructure impacts on journeys.</a:t>
            </a:r>
            <a:endParaRPr lang="en-US" sz="1000" dirty="0">
              <a:latin typeface="Arial"/>
              <a:ea typeface="ＭＳ 明朝"/>
              <a:cs typeface="Arial"/>
            </a:endParaRPr>
          </a:p>
          <a:p>
            <a:r>
              <a:rPr lang="en-GB" sz="1000" dirty="0">
                <a:latin typeface="Arial" panose="020B0604020202020204" pitchFamily="34" charset="0"/>
                <a:ea typeface="ＭＳ 明朝" charset="-128"/>
                <a:cs typeface="Arial" panose="020B0604020202020204" pitchFamily="34" charset="0"/>
              </a:rPr>
              <a:t> </a:t>
            </a:r>
            <a:endParaRPr lang="en-US" sz="1000"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Explain</a:t>
            </a:r>
            <a:endParaRPr lang="en-US" sz="1000" dirty="0">
              <a:latin typeface="Arial" panose="020B0604020202020204" pitchFamily="34" charset="0"/>
              <a:ea typeface="ＭＳ 明朝" charset="-128"/>
              <a:cs typeface="Arial" panose="020B0604020202020204" pitchFamily="34" charset="0"/>
            </a:endParaRPr>
          </a:p>
          <a:p>
            <a:pPr marL="342265" indent="-342265">
              <a:buFont typeface="Symbol" charset="2"/>
              <a:buChar char=""/>
            </a:pPr>
            <a:r>
              <a:rPr lang="en-GB" sz="1000" dirty="0">
                <a:latin typeface="Arial"/>
                <a:ea typeface="ＭＳ 明朝"/>
                <a:cs typeface="Arial"/>
              </a:rPr>
              <a:t>Each group has a map in front of you (or on screen). </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Point out the key destinations on the map (house, hospital, school and library).</a:t>
            </a:r>
            <a:endParaRPr lang="en-US" sz="1000" dirty="0">
              <a:latin typeface="Arial" panose="020B0604020202020204" pitchFamily="34" charset="0"/>
              <a:ea typeface="ＭＳ 明朝" charset="-128"/>
              <a:cs typeface="Arial" panose="020B0604020202020204" pitchFamily="34" charset="0"/>
            </a:endParaRPr>
          </a:p>
          <a:p>
            <a:pPr marL="342265" indent="-342265">
              <a:buFont typeface="Symbol" charset="2"/>
              <a:buChar char=""/>
            </a:pPr>
            <a:r>
              <a:rPr lang="en-GB" sz="1000" dirty="0">
                <a:latin typeface="Arial"/>
                <a:ea typeface="ＭＳ 明朝"/>
                <a:cs typeface="Arial"/>
              </a:rPr>
              <a:t>Ask the students to work out what route they would use to get to each of the destinations on the map.</a:t>
            </a:r>
            <a:endParaRPr lang="en-US" sz="1000" dirty="0">
              <a:latin typeface="Arial"/>
              <a:ea typeface="ＭＳ 明朝"/>
              <a:cs typeface="Arial"/>
            </a:endParaRPr>
          </a:p>
          <a:p>
            <a:pPr marL="342265" indent="-342265">
              <a:buFont typeface="Symbol" charset="2"/>
              <a:buChar char=""/>
            </a:pPr>
            <a:r>
              <a:rPr lang="en-GB" sz="1000" dirty="0">
                <a:latin typeface="Arial"/>
                <a:ea typeface="ＭＳ 明朝"/>
                <a:cs typeface="Arial"/>
              </a:rPr>
              <a:t>Now tell them to lay down the four disruption cards on the map</a:t>
            </a:r>
            <a:endParaRPr lang="en-US" sz="1000" dirty="0">
              <a:latin typeface="Arial"/>
              <a:ea typeface="ＭＳ 明朝"/>
              <a:cs typeface="Arial"/>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Ask for volunteers to say how their journeys to specific destinations were affected, and how could they get to their destinations.</a:t>
            </a:r>
            <a:endParaRPr lang="en-US" sz="1000"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 </a:t>
            </a:r>
            <a:endParaRPr lang="en-US" sz="1000"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Key points to make:</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This exercise begins to show us how we depend on transport infrastructure. </a:t>
            </a:r>
            <a:endParaRPr lang="en-US" sz="1000" dirty="0">
              <a:latin typeface="Arial" panose="020B0604020202020204" pitchFamily="34" charset="0"/>
              <a:ea typeface="ＭＳ 明朝" charset="-128"/>
              <a:cs typeface="Arial" panose="020B0604020202020204" pitchFamily="34" charset="0"/>
            </a:endParaRPr>
          </a:p>
          <a:p>
            <a:pPr marL="342870" indent="-342870">
              <a:buFont typeface="Symbol" charset="2"/>
              <a:buChar char=""/>
            </a:pPr>
            <a:r>
              <a:rPr lang="en-GB" sz="1000" dirty="0">
                <a:latin typeface="Arial" panose="020B0604020202020204" pitchFamily="34" charset="0"/>
                <a:ea typeface="ＭＳ 明朝" charset="-128"/>
                <a:cs typeface="Arial" panose="020B0604020202020204" pitchFamily="34" charset="0"/>
              </a:rPr>
              <a:t>Today we will look at</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The different types of transport that exist</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The people that design, build and operate our transport networks</a:t>
            </a:r>
            <a:endParaRPr lang="en-US" sz="1000" dirty="0">
              <a:latin typeface="Arial" panose="020B0604020202020204" pitchFamily="34" charset="0"/>
              <a:ea typeface="ＭＳ 明朝" charset="-128"/>
              <a:cs typeface="Arial" panose="020B0604020202020204" pitchFamily="34" charset="0"/>
            </a:endParaRPr>
          </a:p>
          <a:p>
            <a:pPr marL="742885" lvl="1" indent="-285725">
              <a:buFont typeface="Courier New" charset="0"/>
              <a:buChar char="o"/>
            </a:pPr>
            <a:r>
              <a:rPr lang="en-GB" sz="1000" dirty="0">
                <a:latin typeface="Arial" panose="020B0604020202020204" pitchFamily="34" charset="0"/>
                <a:ea typeface="ＭＳ 明朝" charset="-128"/>
                <a:cs typeface="Arial" panose="020B0604020202020204" pitchFamily="34" charset="0"/>
              </a:rPr>
              <a:t>The challenges that face our transport infrastructure</a:t>
            </a:r>
            <a:endParaRPr lang="en-US" sz="1000" dirty="0">
              <a:latin typeface="Arial" panose="020B0604020202020204" pitchFamily="34" charset="0"/>
              <a:ea typeface="ＭＳ 明朝" charset="-128"/>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D6B1ABD-61C6-1D4E-903C-080988B11C12}" type="slidenum">
              <a:rPr lang="en-US" smtClean="0"/>
              <a:t>5</a:t>
            </a:fld>
            <a:endParaRPr lang="en-US"/>
          </a:p>
        </p:txBody>
      </p:sp>
    </p:spTree>
    <p:extLst>
      <p:ext uri="{BB962C8B-B14F-4D97-AF65-F5344CB8AC3E}">
        <p14:creationId xmlns:p14="http://schemas.microsoft.com/office/powerpoint/2010/main" val="2007120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Story – starting point and end point!</a:t>
            </a:r>
            <a:endParaRPr lang="en-US" b="1" dirty="0">
              <a:ea typeface="Calibri"/>
              <a:cs typeface="Calibri"/>
            </a:endParaRPr>
          </a:p>
          <a:p>
            <a:endParaRPr lang="en-US" dirty="0"/>
          </a:p>
          <a:p>
            <a:r>
              <a:rPr lang="en-US" dirty="0"/>
              <a:t>Print out the destruction map from the STEM activity pack and give one two each two children. Working in teams, they need to decide where the destruction cards go on the map. One at a time, show them the next four slides (which show the destruction cards). Ask the teams to decide which section of the map the destruction cards go.</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7D6B1ABD-61C6-1D4E-903C-080988B11C12}" type="slidenum">
              <a:rPr lang="en-US" smtClean="0"/>
              <a:t>6</a:t>
            </a:fld>
            <a:endParaRPr lang="en-US"/>
          </a:p>
        </p:txBody>
      </p:sp>
    </p:spTree>
    <p:extLst>
      <p:ext uri="{BB962C8B-B14F-4D97-AF65-F5344CB8AC3E}">
        <p14:creationId xmlns:p14="http://schemas.microsoft.com/office/powerpoint/2010/main" val="584712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6B1ABD-61C6-1D4E-903C-080988B11C12}" type="slidenum">
              <a:rPr lang="en-US" smtClean="0"/>
              <a:t>7</a:t>
            </a:fld>
            <a:endParaRPr lang="en-US"/>
          </a:p>
        </p:txBody>
      </p:sp>
    </p:spTree>
    <p:extLst>
      <p:ext uri="{BB962C8B-B14F-4D97-AF65-F5344CB8AC3E}">
        <p14:creationId xmlns:p14="http://schemas.microsoft.com/office/powerpoint/2010/main" val="503499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a:t>
            </a:r>
            <a:r>
              <a:rPr lang="en-GB" baseline="0" dirty="0"/>
              <a:t> SLIDE</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Thank you.  For more information you can go to CIHT website: www.ciht.org.uk/careers</a:t>
            </a:r>
          </a:p>
        </p:txBody>
      </p:sp>
      <p:sp>
        <p:nvSpPr>
          <p:cNvPr id="4" name="Slide Number Placeholder 3"/>
          <p:cNvSpPr>
            <a:spLocks noGrp="1"/>
          </p:cNvSpPr>
          <p:nvPr>
            <p:ph type="sldNum" sz="quarter" idx="10"/>
          </p:nvPr>
        </p:nvSpPr>
        <p:spPr/>
        <p:txBody>
          <a:bodyPr/>
          <a:lstStyle/>
          <a:p>
            <a:fld id="{7D6B1ABD-61C6-1D4E-903C-080988B11C12}" type="slidenum">
              <a:rPr lang="en-US" smtClean="0"/>
              <a:t>9</a:t>
            </a:fld>
            <a:endParaRPr lang="en-US"/>
          </a:p>
        </p:txBody>
      </p:sp>
    </p:spTree>
    <p:extLst>
      <p:ext uri="{BB962C8B-B14F-4D97-AF65-F5344CB8AC3E}">
        <p14:creationId xmlns:p14="http://schemas.microsoft.com/office/powerpoint/2010/main" val="120315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opportunity to talk about different types of transport we use, and our dependency on it.</a:t>
            </a:r>
          </a:p>
        </p:txBody>
      </p:sp>
      <p:sp>
        <p:nvSpPr>
          <p:cNvPr id="4" name="Slide Number Placeholder 3"/>
          <p:cNvSpPr>
            <a:spLocks noGrp="1"/>
          </p:cNvSpPr>
          <p:nvPr>
            <p:ph type="sldNum" sz="quarter" idx="5"/>
          </p:nvPr>
        </p:nvSpPr>
        <p:spPr/>
        <p:txBody>
          <a:bodyPr/>
          <a:lstStyle/>
          <a:p>
            <a:fld id="{7D6B1ABD-61C6-1D4E-903C-080988B11C12}" type="slidenum">
              <a:rPr lang="en-US" smtClean="0"/>
              <a:t>10</a:t>
            </a:fld>
            <a:endParaRPr lang="en-US"/>
          </a:p>
        </p:txBody>
      </p:sp>
    </p:spTree>
    <p:extLst>
      <p:ext uri="{BB962C8B-B14F-4D97-AF65-F5344CB8AC3E}">
        <p14:creationId xmlns:p14="http://schemas.microsoft.com/office/powerpoint/2010/main" val="323023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B35981A-E254-6044-8369-839432CA0214}"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C2B4C-6373-7642-8A43-9FDA029716E6}" type="slidenum">
              <a:rPr lang="en-US" smtClean="0"/>
              <a:t>‹#›</a:t>
            </a:fld>
            <a:endParaRPr lang="en-US"/>
          </a:p>
        </p:txBody>
      </p:sp>
    </p:spTree>
    <p:extLst>
      <p:ext uri="{BB962C8B-B14F-4D97-AF65-F5344CB8AC3E}">
        <p14:creationId xmlns:p14="http://schemas.microsoft.com/office/powerpoint/2010/main" val="1988581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B35981A-E254-6044-8369-839432CA0214}"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C2B4C-6373-7642-8A43-9FDA029716E6}" type="slidenum">
              <a:rPr lang="en-US" smtClean="0"/>
              <a:t>‹#›</a:t>
            </a:fld>
            <a:endParaRPr lang="en-US"/>
          </a:p>
        </p:txBody>
      </p:sp>
    </p:spTree>
    <p:extLst>
      <p:ext uri="{BB962C8B-B14F-4D97-AF65-F5344CB8AC3E}">
        <p14:creationId xmlns:p14="http://schemas.microsoft.com/office/powerpoint/2010/main" val="87787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B35981A-E254-6044-8369-839432CA0214}"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C2B4C-6373-7642-8A43-9FDA029716E6}" type="slidenum">
              <a:rPr lang="en-US" smtClean="0"/>
              <a:t>‹#›</a:t>
            </a:fld>
            <a:endParaRPr lang="en-US"/>
          </a:p>
        </p:txBody>
      </p:sp>
    </p:spTree>
    <p:extLst>
      <p:ext uri="{BB962C8B-B14F-4D97-AF65-F5344CB8AC3E}">
        <p14:creationId xmlns:p14="http://schemas.microsoft.com/office/powerpoint/2010/main" val="123630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B35981A-E254-6044-8369-839432CA0214}"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C2B4C-6373-7642-8A43-9FDA029716E6}" type="slidenum">
              <a:rPr lang="en-US" smtClean="0"/>
              <a:t>‹#›</a:t>
            </a:fld>
            <a:endParaRPr lang="en-US"/>
          </a:p>
        </p:txBody>
      </p:sp>
    </p:spTree>
    <p:extLst>
      <p:ext uri="{BB962C8B-B14F-4D97-AF65-F5344CB8AC3E}">
        <p14:creationId xmlns:p14="http://schemas.microsoft.com/office/powerpoint/2010/main" val="804482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B35981A-E254-6044-8369-839432CA0214}"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C2B4C-6373-7642-8A43-9FDA029716E6}" type="slidenum">
              <a:rPr lang="en-US" smtClean="0"/>
              <a:t>‹#›</a:t>
            </a:fld>
            <a:endParaRPr lang="en-US"/>
          </a:p>
        </p:txBody>
      </p:sp>
    </p:spTree>
    <p:extLst>
      <p:ext uri="{BB962C8B-B14F-4D97-AF65-F5344CB8AC3E}">
        <p14:creationId xmlns:p14="http://schemas.microsoft.com/office/powerpoint/2010/main" val="378251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B35981A-E254-6044-8369-839432CA0214}"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0C2B4C-6373-7642-8A43-9FDA029716E6}" type="slidenum">
              <a:rPr lang="en-US" smtClean="0"/>
              <a:t>‹#›</a:t>
            </a:fld>
            <a:endParaRPr lang="en-US"/>
          </a:p>
        </p:txBody>
      </p:sp>
    </p:spTree>
    <p:extLst>
      <p:ext uri="{BB962C8B-B14F-4D97-AF65-F5344CB8AC3E}">
        <p14:creationId xmlns:p14="http://schemas.microsoft.com/office/powerpoint/2010/main" val="72842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B35981A-E254-6044-8369-839432CA0214}"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0C2B4C-6373-7642-8A43-9FDA029716E6}" type="slidenum">
              <a:rPr lang="en-US" smtClean="0"/>
              <a:t>‹#›</a:t>
            </a:fld>
            <a:endParaRPr lang="en-US"/>
          </a:p>
        </p:txBody>
      </p:sp>
    </p:spTree>
    <p:extLst>
      <p:ext uri="{BB962C8B-B14F-4D97-AF65-F5344CB8AC3E}">
        <p14:creationId xmlns:p14="http://schemas.microsoft.com/office/powerpoint/2010/main" val="197075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B35981A-E254-6044-8369-839432CA0214}" type="datetimeFigureOut">
              <a:rPr lang="en-US" smtClean="0"/>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0C2B4C-6373-7642-8A43-9FDA029716E6}" type="slidenum">
              <a:rPr lang="en-US" smtClean="0"/>
              <a:t>‹#›</a:t>
            </a:fld>
            <a:endParaRPr lang="en-US"/>
          </a:p>
        </p:txBody>
      </p:sp>
    </p:spTree>
    <p:extLst>
      <p:ext uri="{BB962C8B-B14F-4D97-AF65-F5344CB8AC3E}">
        <p14:creationId xmlns:p14="http://schemas.microsoft.com/office/powerpoint/2010/main" val="1895132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35981A-E254-6044-8369-839432CA0214}" type="datetimeFigureOut">
              <a:rPr lang="en-US" smtClean="0"/>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0C2B4C-6373-7642-8A43-9FDA029716E6}" type="slidenum">
              <a:rPr lang="en-US" smtClean="0"/>
              <a:t>‹#›</a:t>
            </a:fld>
            <a:endParaRPr lang="en-US"/>
          </a:p>
        </p:txBody>
      </p:sp>
    </p:spTree>
    <p:extLst>
      <p:ext uri="{BB962C8B-B14F-4D97-AF65-F5344CB8AC3E}">
        <p14:creationId xmlns:p14="http://schemas.microsoft.com/office/powerpoint/2010/main" val="17819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B35981A-E254-6044-8369-839432CA0214}"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0C2B4C-6373-7642-8A43-9FDA029716E6}" type="slidenum">
              <a:rPr lang="en-US" smtClean="0"/>
              <a:t>‹#›</a:t>
            </a:fld>
            <a:endParaRPr lang="en-US"/>
          </a:p>
        </p:txBody>
      </p:sp>
    </p:spTree>
    <p:extLst>
      <p:ext uri="{BB962C8B-B14F-4D97-AF65-F5344CB8AC3E}">
        <p14:creationId xmlns:p14="http://schemas.microsoft.com/office/powerpoint/2010/main" val="996966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B35981A-E254-6044-8369-839432CA0214}"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0C2B4C-6373-7642-8A43-9FDA029716E6}" type="slidenum">
              <a:rPr lang="en-US" smtClean="0"/>
              <a:t>‹#›</a:t>
            </a:fld>
            <a:endParaRPr lang="en-US"/>
          </a:p>
        </p:txBody>
      </p:sp>
    </p:spTree>
    <p:extLst>
      <p:ext uri="{BB962C8B-B14F-4D97-AF65-F5344CB8AC3E}">
        <p14:creationId xmlns:p14="http://schemas.microsoft.com/office/powerpoint/2010/main" val="1353425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5981A-E254-6044-8369-839432CA0214}" type="datetimeFigureOut">
              <a:rPr lang="en-US" smtClean="0"/>
              <a:t>2/8/2023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0C2B4C-6373-7642-8A43-9FDA029716E6}" type="slidenum">
              <a:rPr lang="en-US" smtClean="0"/>
              <a:t>‹#›</a:t>
            </a:fld>
            <a:endParaRPr lang="en-US"/>
          </a:p>
        </p:txBody>
      </p:sp>
    </p:spTree>
    <p:extLst>
      <p:ext uri="{BB962C8B-B14F-4D97-AF65-F5344CB8AC3E}">
        <p14:creationId xmlns:p14="http://schemas.microsoft.com/office/powerpoint/2010/main" val="247231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1909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5988-B47E-9F06-8201-6E9B0E9D32C4}"/>
              </a:ext>
            </a:extLst>
          </p:cNvPr>
          <p:cNvSpPr>
            <a:spLocks noGrp="1"/>
          </p:cNvSpPr>
          <p:nvPr>
            <p:ph type="title"/>
          </p:nvPr>
        </p:nvSpPr>
        <p:spPr/>
        <p:txBody>
          <a:bodyPr/>
          <a:lstStyle/>
          <a:p>
            <a:r>
              <a:rPr lang="en-US" b="1" dirty="0"/>
              <a:t>Activity 2: Discussion</a:t>
            </a:r>
            <a:endParaRPr lang="en-GB" b="1" dirty="0"/>
          </a:p>
        </p:txBody>
      </p:sp>
      <p:sp>
        <p:nvSpPr>
          <p:cNvPr id="3" name="Content Placeholder 2">
            <a:extLst>
              <a:ext uri="{FF2B5EF4-FFF2-40B4-BE49-F238E27FC236}">
                <a16:creationId xmlns:a16="http://schemas.microsoft.com/office/drawing/2014/main" id="{CA30B90A-FC5A-C793-C601-E52EFB87B660}"/>
              </a:ext>
            </a:extLst>
          </p:cNvPr>
          <p:cNvSpPr>
            <a:spLocks noGrp="1"/>
          </p:cNvSpPr>
          <p:nvPr>
            <p:ph idx="1"/>
          </p:nvPr>
        </p:nvSpPr>
        <p:spPr>
          <a:xfrm>
            <a:off x="292474" y="1515877"/>
            <a:ext cx="8572499" cy="5171608"/>
          </a:xfrm>
        </p:spPr>
        <p:txBody>
          <a:bodyPr vert="horz" lIns="91440" tIns="45720" rIns="91440" bIns="45720" rtlCol="0" anchor="t">
            <a:normAutofit/>
          </a:bodyPr>
          <a:lstStyle/>
          <a:p>
            <a:pPr marL="0" indent="0">
              <a:buNone/>
            </a:pPr>
            <a:r>
              <a:rPr lang="en-US" sz="3200" b="1" dirty="0"/>
              <a:t>What Transport do we find at different scales?</a:t>
            </a:r>
            <a:endParaRPr lang="en-US" sz="3200" b="1" dirty="0">
              <a:cs typeface="Calibri"/>
            </a:endParaRPr>
          </a:p>
          <a:p>
            <a:pPr marL="0" indent="0">
              <a:buNone/>
            </a:pPr>
            <a:endParaRPr lang="en-US" sz="3200" dirty="0"/>
          </a:p>
          <a:p>
            <a:pPr marL="0" indent="0">
              <a:buNone/>
            </a:pPr>
            <a:r>
              <a:rPr lang="en-US" sz="3000" dirty="0"/>
              <a:t>This activity will make you aware of the different modes of transport that exist and what infrastructure is needed to support them. You will be shown four maps which zoom in on certain points in a city. There are maps of 1km scale, 10km scale, 100 km scale and finally 1000 km scale. </a:t>
            </a:r>
          </a:p>
          <a:p>
            <a:pPr marL="0" indent="0">
              <a:buNone/>
            </a:pPr>
            <a:r>
              <a:rPr lang="en-US" sz="3000" dirty="0"/>
              <a:t>What sorts of journeys do you make at each scale? </a:t>
            </a:r>
            <a:endParaRPr lang="en-US" sz="3000" dirty="0">
              <a:cs typeface="Calibri"/>
            </a:endParaRPr>
          </a:p>
          <a:p>
            <a:pPr marL="0" indent="0">
              <a:buNone/>
            </a:pPr>
            <a:endParaRPr lang="en-GB" sz="3200" dirty="0"/>
          </a:p>
        </p:txBody>
      </p:sp>
    </p:spTree>
    <p:extLst>
      <p:ext uri="{BB962C8B-B14F-4D97-AF65-F5344CB8AC3E}">
        <p14:creationId xmlns:p14="http://schemas.microsoft.com/office/powerpoint/2010/main" val="4186758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398281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416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5300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006583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78890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EC87-B882-60AF-6E5D-72EC127D3DB4}"/>
              </a:ext>
            </a:extLst>
          </p:cNvPr>
          <p:cNvSpPr>
            <a:spLocks noGrp="1"/>
          </p:cNvSpPr>
          <p:nvPr>
            <p:ph type="title"/>
          </p:nvPr>
        </p:nvSpPr>
        <p:spPr/>
        <p:txBody>
          <a:bodyPr/>
          <a:lstStyle/>
          <a:p>
            <a:r>
              <a:rPr lang="en-US" b="1" dirty="0"/>
              <a:t>Activity 2 Questions and Feedback</a:t>
            </a:r>
            <a:endParaRPr lang="en-GB" b="1" dirty="0"/>
          </a:p>
        </p:txBody>
      </p:sp>
      <p:sp>
        <p:nvSpPr>
          <p:cNvPr id="3" name="Content Placeholder 2">
            <a:extLst>
              <a:ext uri="{FF2B5EF4-FFF2-40B4-BE49-F238E27FC236}">
                <a16:creationId xmlns:a16="http://schemas.microsoft.com/office/drawing/2014/main" id="{C2C52FC2-7726-9A4D-93D0-7E52832A6D58}"/>
              </a:ext>
            </a:extLst>
          </p:cNvPr>
          <p:cNvSpPr>
            <a:spLocks noGrp="1"/>
          </p:cNvSpPr>
          <p:nvPr>
            <p:ph idx="1"/>
          </p:nvPr>
        </p:nvSpPr>
        <p:spPr/>
        <p:txBody>
          <a:bodyPr vert="horz" lIns="91440" tIns="45720" rIns="91440" bIns="45720" rtlCol="0" anchor="t">
            <a:normAutofit/>
          </a:bodyPr>
          <a:lstStyle/>
          <a:p>
            <a:r>
              <a:rPr lang="en-US" dirty="0"/>
              <a:t>What modes of transport exist?</a:t>
            </a:r>
          </a:p>
          <a:p>
            <a:r>
              <a:rPr lang="en-US" dirty="0"/>
              <a:t>What sorts of journeys do you make that are 1km long, 10km long, 100km long and a 1000km long?</a:t>
            </a:r>
          </a:p>
          <a:p>
            <a:r>
              <a:rPr lang="en-US" dirty="0"/>
              <a:t>Talk about different types of transport, and our dependency on it.</a:t>
            </a:r>
          </a:p>
          <a:p>
            <a:r>
              <a:rPr lang="en-US" dirty="0"/>
              <a:t>Who is involved in providing our transport and what are their roles?</a:t>
            </a:r>
          </a:p>
          <a:p>
            <a:r>
              <a:rPr lang="en-US" dirty="0"/>
              <a:t>What infrastructure is needed to support our transport at each of these scales?</a:t>
            </a:r>
            <a:endParaRPr lang="en-US" dirty="0">
              <a:cs typeface="Calibri"/>
            </a:endParaRPr>
          </a:p>
          <a:p>
            <a:endParaRPr lang="en-GB" dirty="0"/>
          </a:p>
        </p:txBody>
      </p:sp>
    </p:spTree>
    <p:extLst>
      <p:ext uri="{BB962C8B-B14F-4D97-AF65-F5344CB8AC3E}">
        <p14:creationId xmlns:p14="http://schemas.microsoft.com/office/powerpoint/2010/main" val="410907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32688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4B20E-32E6-5A4F-C168-4D9709CD4C5B}"/>
              </a:ext>
            </a:extLst>
          </p:cNvPr>
          <p:cNvSpPr>
            <a:spLocks noGrp="1"/>
          </p:cNvSpPr>
          <p:nvPr>
            <p:ph type="title"/>
          </p:nvPr>
        </p:nvSpPr>
        <p:spPr/>
        <p:txBody>
          <a:bodyPr/>
          <a:lstStyle/>
          <a:p>
            <a:r>
              <a:rPr lang="en-GB" b="1" dirty="0">
                <a:cs typeface="Calibri Light"/>
              </a:rPr>
              <a:t>Activity 3</a:t>
            </a:r>
          </a:p>
        </p:txBody>
      </p:sp>
      <p:sp>
        <p:nvSpPr>
          <p:cNvPr id="3" name="Content Placeholder 2">
            <a:extLst>
              <a:ext uri="{FF2B5EF4-FFF2-40B4-BE49-F238E27FC236}">
                <a16:creationId xmlns:a16="http://schemas.microsoft.com/office/drawing/2014/main" id="{0104FEF1-F800-623A-81BB-2A7E37688000}"/>
              </a:ext>
            </a:extLst>
          </p:cNvPr>
          <p:cNvSpPr>
            <a:spLocks noGrp="1"/>
          </p:cNvSpPr>
          <p:nvPr>
            <p:ph idx="1"/>
          </p:nvPr>
        </p:nvSpPr>
        <p:spPr/>
        <p:txBody>
          <a:bodyPr vert="horz" lIns="91440" tIns="45720" rIns="91440" bIns="45720" rtlCol="0" anchor="t">
            <a:normAutofit/>
          </a:bodyPr>
          <a:lstStyle/>
          <a:p>
            <a:pPr marL="0" indent="0">
              <a:buNone/>
            </a:pPr>
            <a:r>
              <a:rPr lang="en-GB" dirty="0">
                <a:cs typeface="Calibri"/>
              </a:rPr>
              <a:t>What are the expected impacts of climate change on transport infrastructure?</a:t>
            </a:r>
            <a:endParaRPr lang="en-US" dirty="0">
              <a:cs typeface="Calibri"/>
            </a:endParaRPr>
          </a:p>
          <a:p>
            <a:pPr marL="0" indent="0">
              <a:buNone/>
            </a:pPr>
            <a:r>
              <a:rPr lang="en-GB" dirty="0">
                <a:cs typeface="Calibri"/>
              </a:rPr>
              <a:t>Let's look at the interesting challenges that people working in highways and transportation face and how they will have to find a way to overcome these challenges. </a:t>
            </a:r>
            <a:endParaRPr lang="en-US" dirty="0">
              <a:cs typeface="Calibri"/>
            </a:endParaRPr>
          </a:p>
          <a:p>
            <a:pPr marL="0" indent="0">
              <a:buNone/>
            </a:pPr>
            <a:r>
              <a:rPr lang="en-GB" dirty="0">
                <a:cs typeface="Calibri"/>
              </a:rPr>
              <a:t>Doing this will show you the possible roles that you can do in the sector that make positive impacts on communities, peoples quality of life and the economy. </a:t>
            </a:r>
            <a:endParaRPr lang="en-US" dirty="0">
              <a:cs typeface="Calibri"/>
            </a:endParaRPr>
          </a:p>
          <a:p>
            <a:endParaRPr lang="en-GB" dirty="0">
              <a:cs typeface="Calibri"/>
            </a:endParaRPr>
          </a:p>
        </p:txBody>
      </p:sp>
    </p:spTree>
    <p:extLst>
      <p:ext uri="{BB962C8B-B14F-4D97-AF65-F5344CB8AC3E}">
        <p14:creationId xmlns:p14="http://schemas.microsoft.com/office/powerpoint/2010/main" val="2122104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1071110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C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1520" y="2204492"/>
            <a:ext cx="2334165" cy="2334165"/>
          </a:xfrm>
          <a:ln w="38100">
            <a:solidFill>
              <a:schemeClr val="bg1"/>
            </a:solidFill>
          </a:ln>
        </p:spPr>
      </p:pic>
      <p:sp>
        <p:nvSpPr>
          <p:cNvPr id="5" name="TextBox 4"/>
          <p:cNvSpPr txBox="1"/>
          <p:nvPr/>
        </p:nvSpPr>
        <p:spPr>
          <a:xfrm>
            <a:off x="628650" y="585216"/>
            <a:ext cx="5662422" cy="707886"/>
          </a:xfrm>
          <a:prstGeom prst="rect">
            <a:avLst/>
          </a:prstGeom>
          <a:noFill/>
        </p:spPr>
        <p:txBody>
          <a:bodyPr wrap="square" rtlCol="0">
            <a:spAutoFit/>
          </a:bodyPr>
          <a:lstStyle/>
          <a:p>
            <a:r>
              <a:rPr lang="en-US" sz="4000" b="1" dirty="0">
                <a:solidFill>
                  <a:schemeClr val="bg1"/>
                </a:solidFill>
                <a:latin typeface="Effra" charset="0"/>
                <a:ea typeface="Effra" charset="0"/>
                <a:cs typeface="Effra" charset="0"/>
              </a:rPr>
              <a:t>About me &amp; CIHT</a:t>
            </a:r>
          </a:p>
        </p:txBody>
      </p:sp>
      <p:sp>
        <p:nvSpPr>
          <p:cNvPr id="6" name="TextBox 5"/>
          <p:cNvSpPr txBox="1"/>
          <p:nvPr/>
        </p:nvSpPr>
        <p:spPr>
          <a:xfrm>
            <a:off x="3374833" y="1985272"/>
            <a:ext cx="7181088" cy="1785104"/>
          </a:xfrm>
          <a:prstGeom prst="rect">
            <a:avLst/>
          </a:prstGeom>
          <a:noFill/>
        </p:spPr>
        <p:txBody>
          <a:bodyPr wrap="square" rtlCol="0">
            <a:spAutoFit/>
          </a:bodyPr>
          <a:lstStyle/>
          <a:p>
            <a:r>
              <a:rPr lang="en-US" sz="3000" b="1" dirty="0">
                <a:solidFill>
                  <a:schemeClr val="bg1"/>
                </a:solidFill>
                <a:latin typeface="Effra" charset="0"/>
                <a:ea typeface="Effra" charset="0"/>
                <a:cs typeface="Effra" charset="0"/>
              </a:rPr>
              <a:t>Insert Name</a:t>
            </a:r>
          </a:p>
          <a:p>
            <a:r>
              <a:rPr lang="en-US" sz="3000" b="1" dirty="0">
                <a:solidFill>
                  <a:schemeClr val="bg1"/>
                </a:solidFill>
                <a:latin typeface="Effra" charset="0"/>
                <a:ea typeface="Effra" charset="0"/>
                <a:cs typeface="Effra" charset="0"/>
              </a:rPr>
              <a:t>Insert Job Title</a:t>
            </a:r>
          </a:p>
          <a:p>
            <a:r>
              <a:rPr lang="en-US" sz="3000" b="1" dirty="0">
                <a:solidFill>
                  <a:schemeClr val="bg1"/>
                </a:solidFill>
                <a:latin typeface="Effra" charset="0"/>
                <a:ea typeface="Effra" charset="0"/>
                <a:cs typeface="Effra" charset="0"/>
              </a:rPr>
              <a:t>Insert </a:t>
            </a:r>
            <a:r>
              <a:rPr lang="en-US" sz="3000" b="1" dirty="0" err="1">
                <a:solidFill>
                  <a:schemeClr val="bg1"/>
                </a:solidFill>
                <a:latin typeface="Effra" charset="0"/>
                <a:ea typeface="Effra" charset="0"/>
                <a:cs typeface="Effra" charset="0"/>
              </a:rPr>
              <a:t>Organisation</a:t>
            </a:r>
            <a:endParaRPr lang="en-US" sz="3000" b="1" dirty="0">
              <a:solidFill>
                <a:schemeClr val="bg1"/>
              </a:solidFill>
              <a:latin typeface="Effra" charset="0"/>
              <a:ea typeface="Effra" charset="0"/>
              <a:cs typeface="Effra" charset="0"/>
            </a:endParaRPr>
          </a:p>
          <a:p>
            <a:endParaRPr lang="en-US" sz="2000" b="1" dirty="0">
              <a:solidFill>
                <a:schemeClr val="bg1"/>
              </a:solidFill>
              <a:latin typeface="Effra" charset="0"/>
              <a:ea typeface="Effra" charset="0"/>
              <a:cs typeface="Effra" charset="0"/>
            </a:endParaRPr>
          </a:p>
        </p:txBody>
      </p:sp>
      <p:sp>
        <p:nvSpPr>
          <p:cNvPr id="8" name="TextBox 7"/>
          <p:cNvSpPr txBox="1"/>
          <p:nvPr/>
        </p:nvSpPr>
        <p:spPr>
          <a:xfrm rot="20296927">
            <a:off x="533597" y="1824006"/>
            <a:ext cx="7181088" cy="307777"/>
          </a:xfrm>
          <a:prstGeom prst="rect">
            <a:avLst/>
          </a:prstGeom>
          <a:noFill/>
        </p:spPr>
        <p:txBody>
          <a:bodyPr wrap="square" rtlCol="0">
            <a:spAutoFit/>
          </a:bodyPr>
          <a:lstStyle/>
          <a:p>
            <a:r>
              <a:rPr lang="en-US" sz="1400" b="1" dirty="0">
                <a:solidFill>
                  <a:srgbClr val="C00000"/>
                </a:solidFill>
                <a:latin typeface="Effra" charset="0"/>
                <a:ea typeface="Effra" charset="0"/>
                <a:cs typeface="Effra" charset="0"/>
              </a:rPr>
              <a:t>Replace with custom image</a:t>
            </a:r>
          </a:p>
        </p:txBody>
      </p:sp>
      <p:cxnSp>
        <p:nvCxnSpPr>
          <p:cNvPr id="10" name="Straight Connector 9"/>
          <p:cNvCxnSpPr/>
          <p:nvPr/>
        </p:nvCxnSpPr>
        <p:spPr>
          <a:xfrm>
            <a:off x="731519" y="1499616"/>
            <a:ext cx="79735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645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953118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1773555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077091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1540810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2040039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218573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4B20E-32E6-5A4F-C168-4D9709CD4C5B}"/>
              </a:ext>
            </a:extLst>
          </p:cNvPr>
          <p:cNvSpPr>
            <a:spLocks noGrp="1"/>
          </p:cNvSpPr>
          <p:nvPr>
            <p:ph type="title"/>
          </p:nvPr>
        </p:nvSpPr>
        <p:spPr/>
        <p:txBody>
          <a:bodyPr/>
          <a:lstStyle/>
          <a:p>
            <a:r>
              <a:rPr lang="en-GB" b="1" dirty="0">
                <a:cs typeface="Calibri Light"/>
              </a:rPr>
              <a:t>Activity 3 Questions and Feedback</a:t>
            </a:r>
          </a:p>
        </p:txBody>
      </p:sp>
      <p:sp>
        <p:nvSpPr>
          <p:cNvPr id="3" name="Content Placeholder 2">
            <a:extLst>
              <a:ext uri="{FF2B5EF4-FFF2-40B4-BE49-F238E27FC236}">
                <a16:creationId xmlns:a16="http://schemas.microsoft.com/office/drawing/2014/main" id="{0104FEF1-F800-623A-81BB-2A7E37688000}"/>
              </a:ext>
            </a:extLst>
          </p:cNvPr>
          <p:cNvSpPr>
            <a:spLocks noGrp="1"/>
          </p:cNvSpPr>
          <p:nvPr>
            <p:ph idx="1"/>
          </p:nvPr>
        </p:nvSpPr>
        <p:spPr/>
        <p:txBody>
          <a:bodyPr vert="horz" lIns="91440" tIns="45720" rIns="91440" bIns="45720" rtlCol="0" anchor="t">
            <a:normAutofit/>
          </a:bodyPr>
          <a:lstStyle/>
          <a:p>
            <a:pPr marL="0" indent="0">
              <a:buNone/>
            </a:pPr>
            <a:r>
              <a:rPr lang="en-GB" sz="3200" dirty="0">
                <a:cs typeface="Calibri"/>
              </a:rPr>
              <a:t>Discuss how could global warming impact on Britain's transportation infrastructure?</a:t>
            </a:r>
            <a:endParaRPr lang="en-US" sz="3200">
              <a:cs typeface="Calibri"/>
            </a:endParaRPr>
          </a:p>
          <a:p>
            <a:endParaRPr lang="en-GB" dirty="0">
              <a:cs typeface="Calibri"/>
            </a:endParaRPr>
          </a:p>
        </p:txBody>
      </p:sp>
    </p:spTree>
    <p:extLst>
      <p:ext uri="{BB962C8B-B14F-4D97-AF65-F5344CB8AC3E}">
        <p14:creationId xmlns:p14="http://schemas.microsoft.com/office/powerpoint/2010/main" val="3119405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26595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DC5C0-4760-46A5-8B5C-EB5090903578}"/>
              </a:ext>
            </a:extLst>
          </p:cNvPr>
          <p:cNvSpPr>
            <a:spLocks noGrp="1"/>
          </p:cNvSpPr>
          <p:nvPr>
            <p:ph type="title"/>
          </p:nvPr>
        </p:nvSpPr>
        <p:spPr/>
        <p:txBody>
          <a:bodyPr/>
          <a:lstStyle/>
          <a:p>
            <a:r>
              <a:rPr lang="en-US" b="1" dirty="0"/>
              <a:t>Activity 4:</a:t>
            </a:r>
            <a:endParaRPr lang="en-GB" b="1" dirty="0"/>
          </a:p>
        </p:txBody>
      </p:sp>
      <p:sp>
        <p:nvSpPr>
          <p:cNvPr id="3" name="Content Placeholder 2">
            <a:extLst>
              <a:ext uri="{FF2B5EF4-FFF2-40B4-BE49-F238E27FC236}">
                <a16:creationId xmlns:a16="http://schemas.microsoft.com/office/drawing/2014/main" id="{0F43388B-B040-FDBF-7644-EB3D8A380689}"/>
              </a:ext>
            </a:extLst>
          </p:cNvPr>
          <p:cNvSpPr>
            <a:spLocks noGrp="1"/>
          </p:cNvSpPr>
          <p:nvPr>
            <p:ph idx="1"/>
          </p:nvPr>
        </p:nvSpPr>
        <p:spPr/>
        <p:txBody>
          <a:bodyPr>
            <a:normAutofit/>
          </a:bodyPr>
          <a:lstStyle/>
          <a:p>
            <a:pPr marL="0" indent="0">
              <a:buNone/>
            </a:pPr>
            <a:r>
              <a:rPr lang="en-US" sz="3600" dirty="0"/>
              <a:t>Who </a:t>
            </a:r>
            <a:r>
              <a:rPr lang="en-US" sz="3600"/>
              <a:t>does what?</a:t>
            </a:r>
            <a:endParaRPr lang="en-US" sz="3600" dirty="0"/>
          </a:p>
          <a:p>
            <a:pPr marL="0" indent="0">
              <a:buNone/>
            </a:pPr>
            <a:endParaRPr lang="en-US" dirty="0"/>
          </a:p>
          <a:p>
            <a:pPr marL="0" indent="0">
              <a:buNone/>
            </a:pPr>
            <a:r>
              <a:rPr lang="en-US" dirty="0"/>
              <a:t>This activity focuses on three transport professionals and how these people will need to take climate change into account in their work. </a:t>
            </a:r>
          </a:p>
          <a:p>
            <a:pPr marL="0" indent="0">
              <a:buNone/>
            </a:pPr>
            <a:r>
              <a:rPr lang="en-US" dirty="0"/>
              <a:t>There is a Transport Planner, a Transport Engineer and an Asset Manager. We will start with the Transport Planner.</a:t>
            </a:r>
          </a:p>
          <a:p>
            <a:pPr marL="0" indent="0">
              <a:buNone/>
            </a:pPr>
            <a:endParaRPr lang="en-US" dirty="0"/>
          </a:p>
          <a:p>
            <a:pPr marL="0" indent="0">
              <a:buNone/>
            </a:pPr>
            <a:endParaRPr lang="en-GB" sz="3600" dirty="0"/>
          </a:p>
        </p:txBody>
      </p:sp>
    </p:spTree>
    <p:extLst>
      <p:ext uri="{BB962C8B-B14F-4D97-AF65-F5344CB8AC3E}">
        <p14:creationId xmlns:p14="http://schemas.microsoft.com/office/powerpoint/2010/main" val="3263007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37157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30361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person, outdoor&#10;&#10;Description automatically generated">
            <a:extLst>
              <a:ext uri="{FF2B5EF4-FFF2-40B4-BE49-F238E27FC236}">
                <a16:creationId xmlns:a16="http://schemas.microsoft.com/office/drawing/2014/main" id="{A7E21A18-91F5-4F57-35D0-D52744C7040D}"/>
              </a:ext>
            </a:extLst>
          </p:cNvPr>
          <p:cNvPicPr>
            <a:picLocks noChangeAspect="1"/>
          </p:cNvPicPr>
          <p:nvPr/>
        </p:nvPicPr>
        <p:blipFill rotWithShape="1">
          <a:blip r:embed="rId3"/>
          <a:srcRect l="19640" r="22834" b="9091"/>
          <a:stretch/>
        </p:blipFill>
        <p:spPr>
          <a:xfrm>
            <a:off x="2642616" y="10"/>
            <a:ext cx="6501384"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3FA8F-9F5D-65AD-B0D6-B4ACFEDB4E92}"/>
              </a:ext>
            </a:extLst>
          </p:cNvPr>
          <p:cNvSpPr>
            <a:spLocks noGrp="1"/>
          </p:cNvSpPr>
          <p:nvPr>
            <p:ph type="title"/>
          </p:nvPr>
        </p:nvSpPr>
        <p:spPr>
          <a:xfrm>
            <a:off x="358485" y="1122363"/>
            <a:ext cx="3017520" cy="3204134"/>
          </a:xfrm>
        </p:spPr>
        <p:txBody>
          <a:bodyPr vert="horz" lIns="91440" tIns="45720" rIns="91440" bIns="45720" rtlCol="0" anchor="b">
            <a:normAutofit fontScale="90000"/>
          </a:bodyPr>
          <a:lstStyle/>
          <a:p>
            <a:r>
              <a:rPr lang="en-US" sz="4200" b="1" dirty="0"/>
              <a:t>What is a Project Director?</a:t>
            </a:r>
            <a:br>
              <a:rPr lang="en-US" sz="4200" dirty="0"/>
            </a:br>
            <a:br>
              <a:rPr lang="en-US" sz="4200" dirty="0"/>
            </a:br>
            <a:r>
              <a:rPr lang="en-US" sz="4200" dirty="0"/>
              <a:t>Meet:</a:t>
            </a:r>
            <a:br>
              <a:rPr lang="en-US" sz="4200" dirty="0"/>
            </a:br>
            <a:r>
              <a:rPr lang="en-US" sz="4200" dirty="0"/>
              <a:t>Joanna Lyon</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119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helmet and smoking a cigarette&#10;&#10;Description automatically generated with medium confidence">
            <a:extLst>
              <a:ext uri="{FF2B5EF4-FFF2-40B4-BE49-F238E27FC236}">
                <a16:creationId xmlns:a16="http://schemas.microsoft.com/office/drawing/2014/main" id="{C8A7D394-A02C-BFE8-D63C-4415D7B1769B}"/>
              </a:ext>
            </a:extLst>
          </p:cNvPr>
          <p:cNvPicPr>
            <a:picLocks noChangeAspect="1"/>
          </p:cNvPicPr>
          <p:nvPr/>
        </p:nvPicPr>
        <p:blipFill rotWithShape="1">
          <a:blip r:embed="rId3"/>
          <a:srcRect r="24591" b="1"/>
          <a:stretch/>
        </p:blipFill>
        <p:spPr>
          <a:xfrm>
            <a:off x="2642616" y="10"/>
            <a:ext cx="6501384"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A1097F-DB22-6725-61CB-2DA852A6D4C7}"/>
              </a:ext>
            </a:extLst>
          </p:cNvPr>
          <p:cNvSpPr>
            <a:spLocks noGrp="1"/>
          </p:cNvSpPr>
          <p:nvPr>
            <p:ph type="title"/>
          </p:nvPr>
        </p:nvSpPr>
        <p:spPr>
          <a:xfrm>
            <a:off x="358485" y="1122363"/>
            <a:ext cx="3017520" cy="3204134"/>
          </a:xfrm>
        </p:spPr>
        <p:txBody>
          <a:bodyPr vert="horz" lIns="91440" tIns="45720" rIns="91440" bIns="45720" rtlCol="0" anchor="b">
            <a:normAutofit fontScale="90000"/>
          </a:bodyPr>
          <a:lstStyle/>
          <a:p>
            <a:r>
              <a:rPr lang="en-US" sz="4200" b="1" dirty="0"/>
              <a:t>What is a Head of Lighting?</a:t>
            </a:r>
            <a:br>
              <a:rPr lang="en-US" sz="4200" dirty="0"/>
            </a:br>
            <a:br>
              <a:rPr lang="en-US" sz="4200" dirty="0"/>
            </a:br>
            <a:r>
              <a:rPr lang="en-US" sz="4200" dirty="0"/>
              <a:t>Meet: </a:t>
            </a:r>
            <a:br>
              <a:rPr lang="en-US" sz="4200" dirty="0"/>
            </a:br>
            <a:r>
              <a:rPr lang="en-US" sz="4200" dirty="0"/>
              <a:t>Kim Bartlett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960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glasses&#10;&#10;Description automatically generated with medium confidence">
            <a:extLst>
              <a:ext uri="{FF2B5EF4-FFF2-40B4-BE49-F238E27FC236}">
                <a16:creationId xmlns:a16="http://schemas.microsoft.com/office/drawing/2014/main" id="{212013C4-C6F6-F133-61C0-91DF699E7F02}"/>
              </a:ext>
            </a:extLst>
          </p:cNvPr>
          <p:cNvPicPr>
            <a:picLocks noChangeAspect="1"/>
          </p:cNvPicPr>
          <p:nvPr/>
        </p:nvPicPr>
        <p:blipFill rotWithShape="1">
          <a:blip r:embed="rId3"/>
          <a:srcRect t="9091" r="24805" b="-2"/>
          <a:stretch/>
        </p:blipFill>
        <p:spPr>
          <a:xfrm>
            <a:off x="2642616" y="0"/>
            <a:ext cx="6501384"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7BB5EE-F632-9D50-1393-068B1361C6C3}"/>
              </a:ext>
            </a:extLst>
          </p:cNvPr>
          <p:cNvSpPr>
            <a:spLocks noGrp="1"/>
          </p:cNvSpPr>
          <p:nvPr>
            <p:ph type="title"/>
          </p:nvPr>
        </p:nvSpPr>
        <p:spPr>
          <a:xfrm>
            <a:off x="358484" y="-211508"/>
            <a:ext cx="3462889" cy="4776716"/>
          </a:xfrm>
        </p:spPr>
        <p:txBody>
          <a:bodyPr vert="horz" lIns="91440" tIns="45720" rIns="91440" bIns="45720" rtlCol="0" anchor="b">
            <a:normAutofit/>
          </a:bodyPr>
          <a:lstStyle/>
          <a:p>
            <a:r>
              <a:rPr lang="en-US" sz="3800" b="1" dirty="0"/>
              <a:t>What is a Network Impact Manager</a:t>
            </a:r>
            <a:br>
              <a:rPr lang="en-US" sz="3800" dirty="0"/>
            </a:br>
            <a:br>
              <a:rPr lang="en-US" sz="3800" dirty="0"/>
            </a:br>
            <a:r>
              <a:rPr lang="en-US" sz="3800" dirty="0"/>
              <a:t>Meet:</a:t>
            </a:r>
            <a:br>
              <a:rPr lang="en-US" sz="3800" dirty="0"/>
            </a:br>
            <a:r>
              <a:rPr lang="en-US" sz="3800" dirty="0"/>
              <a:t>Amelia Williamson</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836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368063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47A8A-3811-7C60-87F2-D9BE7131DFFB}"/>
              </a:ext>
            </a:extLst>
          </p:cNvPr>
          <p:cNvSpPr>
            <a:spLocks noGrp="1"/>
          </p:cNvSpPr>
          <p:nvPr>
            <p:ph type="title"/>
          </p:nvPr>
        </p:nvSpPr>
        <p:spPr>
          <a:xfrm>
            <a:off x="523422" y="17885"/>
            <a:ext cx="7886700" cy="816913"/>
          </a:xfrm>
        </p:spPr>
        <p:txBody>
          <a:bodyPr>
            <a:normAutofit/>
          </a:bodyPr>
          <a:lstStyle/>
          <a:p>
            <a:r>
              <a:rPr lang="en-US" sz="3200" b="1" dirty="0"/>
              <a:t>Who does what?</a:t>
            </a:r>
            <a:endParaRPr lang="en-GB" sz="3200" b="1" dirty="0"/>
          </a:p>
        </p:txBody>
      </p:sp>
      <p:sp>
        <p:nvSpPr>
          <p:cNvPr id="4" name="Oval 3">
            <a:extLst>
              <a:ext uri="{FF2B5EF4-FFF2-40B4-BE49-F238E27FC236}">
                <a16:creationId xmlns:a16="http://schemas.microsoft.com/office/drawing/2014/main" id="{2A378619-CAA1-7345-AD4B-1A24E4700B76}"/>
              </a:ext>
            </a:extLst>
          </p:cNvPr>
          <p:cNvSpPr/>
          <p:nvPr/>
        </p:nvSpPr>
        <p:spPr>
          <a:xfrm>
            <a:off x="3737429" y="1690689"/>
            <a:ext cx="1458686" cy="13255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Project Director</a:t>
            </a:r>
            <a:endParaRPr lang="en-GB" dirty="0">
              <a:solidFill>
                <a:schemeClr val="tx1"/>
              </a:solidFill>
            </a:endParaRPr>
          </a:p>
        </p:txBody>
      </p:sp>
      <p:sp>
        <p:nvSpPr>
          <p:cNvPr id="5" name="Oval 4">
            <a:extLst>
              <a:ext uri="{FF2B5EF4-FFF2-40B4-BE49-F238E27FC236}">
                <a16:creationId xmlns:a16="http://schemas.microsoft.com/office/drawing/2014/main" id="{D957DF83-6591-9281-747C-A8305BDC3953}"/>
              </a:ext>
            </a:extLst>
          </p:cNvPr>
          <p:cNvSpPr/>
          <p:nvPr/>
        </p:nvSpPr>
        <p:spPr>
          <a:xfrm>
            <a:off x="3737429" y="3194164"/>
            <a:ext cx="1458686" cy="13255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Head of Lighting</a:t>
            </a:r>
            <a:endParaRPr lang="en-GB" dirty="0">
              <a:solidFill>
                <a:schemeClr val="tx1"/>
              </a:solidFill>
            </a:endParaRPr>
          </a:p>
        </p:txBody>
      </p:sp>
      <p:sp>
        <p:nvSpPr>
          <p:cNvPr id="6" name="Oval 5">
            <a:extLst>
              <a:ext uri="{FF2B5EF4-FFF2-40B4-BE49-F238E27FC236}">
                <a16:creationId xmlns:a16="http://schemas.microsoft.com/office/drawing/2014/main" id="{F07828B5-7123-DF70-77F7-14EB178D52F4}"/>
              </a:ext>
            </a:extLst>
          </p:cNvPr>
          <p:cNvSpPr/>
          <p:nvPr/>
        </p:nvSpPr>
        <p:spPr>
          <a:xfrm>
            <a:off x="3737429" y="4697639"/>
            <a:ext cx="1458686" cy="13255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Network Impact Manager</a:t>
            </a:r>
            <a:endParaRPr lang="en-GB" dirty="0">
              <a:solidFill>
                <a:schemeClr val="tx1"/>
              </a:solidFill>
            </a:endParaRPr>
          </a:p>
        </p:txBody>
      </p:sp>
      <p:sp>
        <p:nvSpPr>
          <p:cNvPr id="7" name="Title 1">
            <a:extLst>
              <a:ext uri="{FF2B5EF4-FFF2-40B4-BE49-F238E27FC236}">
                <a16:creationId xmlns:a16="http://schemas.microsoft.com/office/drawing/2014/main" id="{486A3899-1187-05BB-DA28-0ED9D06E37D0}"/>
              </a:ext>
            </a:extLst>
          </p:cNvPr>
          <p:cNvSpPr txBox="1">
            <a:spLocks/>
          </p:cNvSpPr>
          <p:nvPr/>
        </p:nvSpPr>
        <p:spPr>
          <a:xfrm>
            <a:off x="523422" y="604253"/>
            <a:ext cx="7886700" cy="81691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Join the relevant statements to the job roles below and see if you understand how these roles in the Highways and Transportation sector can positively impact climate change </a:t>
            </a:r>
            <a:endParaRPr lang="en-GB" sz="1800" b="1" dirty="0"/>
          </a:p>
        </p:txBody>
      </p:sp>
      <p:sp>
        <p:nvSpPr>
          <p:cNvPr id="8" name="Rectangle 7">
            <a:extLst>
              <a:ext uri="{FF2B5EF4-FFF2-40B4-BE49-F238E27FC236}">
                <a16:creationId xmlns:a16="http://schemas.microsoft.com/office/drawing/2014/main" id="{8A439F7A-B8D5-EBA2-E733-67D02E92C58E}"/>
              </a:ext>
            </a:extLst>
          </p:cNvPr>
          <p:cNvSpPr/>
          <p:nvPr/>
        </p:nvSpPr>
        <p:spPr>
          <a:xfrm>
            <a:off x="283030" y="3311412"/>
            <a:ext cx="2884713" cy="116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Design roads, railway and other transport infrastructure, while planning for future needs</a:t>
            </a:r>
            <a:endParaRPr lang="en-GB" sz="1600" dirty="0">
              <a:solidFill>
                <a:schemeClr val="tx1"/>
              </a:solidFill>
            </a:endParaRPr>
          </a:p>
        </p:txBody>
      </p:sp>
      <p:sp>
        <p:nvSpPr>
          <p:cNvPr id="9" name="Rectangle 8">
            <a:extLst>
              <a:ext uri="{FF2B5EF4-FFF2-40B4-BE49-F238E27FC236}">
                <a16:creationId xmlns:a16="http://schemas.microsoft.com/office/drawing/2014/main" id="{3442CF76-AF56-8BC0-21D2-8B96C48C82E8}"/>
              </a:ext>
            </a:extLst>
          </p:cNvPr>
          <p:cNvSpPr/>
          <p:nvPr/>
        </p:nvSpPr>
        <p:spPr>
          <a:xfrm>
            <a:off x="283030" y="1843089"/>
            <a:ext cx="2884714" cy="116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Predict demands on climate change on transport infrastructure and planning for future needs</a:t>
            </a:r>
            <a:endParaRPr lang="en-GB" sz="1600" dirty="0">
              <a:solidFill>
                <a:schemeClr val="tx1"/>
              </a:solidFill>
            </a:endParaRPr>
          </a:p>
        </p:txBody>
      </p:sp>
      <p:sp>
        <p:nvSpPr>
          <p:cNvPr id="10" name="Rectangle 9">
            <a:extLst>
              <a:ext uri="{FF2B5EF4-FFF2-40B4-BE49-F238E27FC236}">
                <a16:creationId xmlns:a16="http://schemas.microsoft.com/office/drawing/2014/main" id="{73DA40E8-E983-E77A-DA8E-45A68FD29E0C}"/>
              </a:ext>
            </a:extLst>
          </p:cNvPr>
          <p:cNvSpPr/>
          <p:nvPr/>
        </p:nvSpPr>
        <p:spPr>
          <a:xfrm>
            <a:off x="283030" y="4779736"/>
            <a:ext cx="2884713" cy="116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Work out how transport infrastructure needs to be maintained differently to consider weather conditions </a:t>
            </a:r>
            <a:endParaRPr lang="en-GB" sz="1600" dirty="0">
              <a:solidFill>
                <a:schemeClr val="tx1"/>
              </a:solidFill>
            </a:endParaRPr>
          </a:p>
        </p:txBody>
      </p:sp>
      <p:sp>
        <p:nvSpPr>
          <p:cNvPr id="11" name="Rectangle 10">
            <a:extLst>
              <a:ext uri="{FF2B5EF4-FFF2-40B4-BE49-F238E27FC236}">
                <a16:creationId xmlns:a16="http://schemas.microsoft.com/office/drawing/2014/main" id="{652F2F52-7BD9-E9A5-924F-ECBFFD0DE030}"/>
              </a:ext>
            </a:extLst>
          </p:cNvPr>
          <p:cNvSpPr/>
          <p:nvPr/>
        </p:nvSpPr>
        <p:spPr>
          <a:xfrm>
            <a:off x="5765800" y="3297906"/>
            <a:ext cx="3095170" cy="116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Create lighting assessments and designs for all facets of the built environment. </a:t>
            </a:r>
          </a:p>
          <a:p>
            <a:pPr algn="ctr"/>
            <a:r>
              <a:rPr lang="en-US" sz="1400" dirty="0">
                <a:solidFill>
                  <a:schemeClr val="tx1"/>
                </a:solidFill>
              </a:rPr>
              <a:t>Supports teams of designers in their work and development of products that positively impacts climate change</a:t>
            </a:r>
          </a:p>
        </p:txBody>
      </p:sp>
      <p:sp>
        <p:nvSpPr>
          <p:cNvPr id="12" name="Rectangle 11">
            <a:extLst>
              <a:ext uri="{FF2B5EF4-FFF2-40B4-BE49-F238E27FC236}">
                <a16:creationId xmlns:a16="http://schemas.microsoft.com/office/drawing/2014/main" id="{3992D642-3640-92DE-50F9-8B57579E4300}"/>
              </a:ext>
            </a:extLst>
          </p:cNvPr>
          <p:cNvSpPr/>
          <p:nvPr/>
        </p:nvSpPr>
        <p:spPr>
          <a:xfrm>
            <a:off x="5765801" y="1843089"/>
            <a:ext cx="3095170" cy="116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Lead teams of people working on major, multi-disciplinary schemes and infrastructure projects, developing solutions to climate change.</a:t>
            </a:r>
          </a:p>
          <a:p>
            <a:pPr algn="ctr"/>
            <a:r>
              <a:rPr lang="en-US" sz="1400" dirty="0">
                <a:solidFill>
                  <a:schemeClr val="tx1"/>
                </a:solidFill>
              </a:rPr>
              <a:t>Secure funding where appropriate. </a:t>
            </a:r>
          </a:p>
        </p:txBody>
      </p:sp>
      <p:sp>
        <p:nvSpPr>
          <p:cNvPr id="13" name="Rectangle 12">
            <a:extLst>
              <a:ext uri="{FF2B5EF4-FFF2-40B4-BE49-F238E27FC236}">
                <a16:creationId xmlns:a16="http://schemas.microsoft.com/office/drawing/2014/main" id="{EFB7AE7A-DB71-48A3-ACD1-0A4B9268C287}"/>
              </a:ext>
            </a:extLst>
          </p:cNvPr>
          <p:cNvSpPr/>
          <p:nvPr/>
        </p:nvSpPr>
        <p:spPr>
          <a:xfrm>
            <a:off x="5765801" y="4745242"/>
            <a:ext cx="3095170" cy="116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Mitigates impact of projects on the Road, rail and bus Networks and their operations. Analyze, understand and report back on the impact to the environment to invested stakeholders</a:t>
            </a:r>
          </a:p>
        </p:txBody>
      </p:sp>
    </p:spTree>
    <p:extLst>
      <p:ext uri="{BB962C8B-B14F-4D97-AF65-F5344CB8AC3E}">
        <p14:creationId xmlns:p14="http://schemas.microsoft.com/office/powerpoint/2010/main" val="1654266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 outdoor&#10;&#10;Description automatically generated">
            <a:extLst>
              <a:ext uri="{FF2B5EF4-FFF2-40B4-BE49-F238E27FC236}">
                <a16:creationId xmlns:a16="http://schemas.microsoft.com/office/drawing/2014/main" id="{A7E21A18-91F5-4F57-35D0-D52744C7040D}"/>
              </a:ext>
            </a:extLst>
          </p:cNvPr>
          <p:cNvPicPr>
            <a:picLocks noChangeAspect="1"/>
          </p:cNvPicPr>
          <p:nvPr/>
        </p:nvPicPr>
        <p:blipFill rotWithShape="1">
          <a:blip r:embed="rId3"/>
          <a:srcRect l="24065" r="22834" b="9091"/>
          <a:stretch/>
        </p:blipFill>
        <p:spPr>
          <a:xfrm>
            <a:off x="3248166" y="10"/>
            <a:ext cx="5895833" cy="6857990"/>
          </a:xfrm>
          <a:prstGeom prst="rect">
            <a:avLst/>
          </a:prstGeom>
        </p:spPr>
      </p:pic>
      <p:sp>
        <p:nvSpPr>
          <p:cNvPr id="2" name="Title 1">
            <a:extLst>
              <a:ext uri="{FF2B5EF4-FFF2-40B4-BE49-F238E27FC236}">
                <a16:creationId xmlns:a16="http://schemas.microsoft.com/office/drawing/2014/main" id="{B6A3FA8F-9F5D-65AD-B0D6-B4ACFEDB4E92}"/>
              </a:ext>
            </a:extLst>
          </p:cNvPr>
          <p:cNvSpPr>
            <a:spLocks noGrp="1"/>
          </p:cNvSpPr>
          <p:nvPr>
            <p:ph type="title"/>
          </p:nvPr>
        </p:nvSpPr>
        <p:spPr>
          <a:xfrm>
            <a:off x="358485" y="1122363"/>
            <a:ext cx="3017520" cy="3204134"/>
          </a:xfrm>
        </p:spPr>
        <p:txBody>
          <a:bodyPr vert="horz" lIns="91440" tIns="45720" rIns="91440" bIns="45720" rtlCol="0" anchor="b">
            <a:normAutofit/>
          </a:bodyPr>
          <a:lstStyle/>
          <a:p>
            <a:r>
              <a:rPr lang="en-US" sz="4200" b="1" dirty="0"/>
              <a:t>Project Director</a:t>
            </a:r>
            <a:br>
              <a:rPr lang="en-US" sz="4200" dirty="0"/>
            </a:br>
            <a:br>
              <a:rPr lang="en-US" sz="4200" dirty="0"/>
            </a:br>
            <a:r>
              <a:rPr lang="en-US" sz="4200" dirty="0"/>
              <a:t>Joanna Lyon</a:t>
            </a:r>
          </a:p>
        </p:txBody>
      </p:sp>
    </p:spTree>
    <p:extLst>
      <p:ext uri="{BB962C8B-B14F-4D97-AF65-F5344CB8AC3E}">
        <p14:creationId xmlns:p14="http://schemas.microsoft.com/office/powerpoint/2010/main" val="2238330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helmet and smoking a cigarette&#10;&#10;Description automatically generated with medium confidence">
            <a:extLst>
              <a:ext uri="{FF2B5EF4-FFF2-40B4-BE49-F238E27FC236}">
                <a16:creationId xmlns:a16="http://schemas.microsoft.com/office/drawing/2014/main" id="{C8A7D394-A02C-BFE8-D63C-4415D7B1769B}"/>
              </a:ext>
            </a:extLst>
          </p:cNvPr>
          <p:cNvPicPr>
            <a:picLocks noChangeAspect="1"/>
          </p:cNvPicPr>
          <p:nvPr/>
        </p:nvPicPr>
        <p:blipFill rotWithShape="1">
          <a:blip r:embed="rId3"/>
          <a:srcRect l="2166" t="1" r="24591" b="1"/>
          <a:stretch/>
        </p:blipFill>
        <p:spPr>
          <a:xfrm>
            <a:off x="3275463" y="10"/>
            <a:ext cx="5868536" cy="6857990"/>
          </a:xfrm>
          <a:prstGeom prst="rect">
            <a:avLst/>
          </a:prstGeom>
        </p:spPr>
      </p:pic>
      <p:sp>
        <p:nvSpPr>
          <p:cNvPr id="2" name="Title 1">
            <a:extLst>
              <a:ext uri="{FF2B5EF4-FFF2-40B4-BE49-F238E27FC236}">
                <a16:creationId xmlns:a16="http://schemas.microsoft.com/office/drawing/2014/main" id="{9CA1097F-DB22-6725-61CB-2DA852A6D4C7}"/>
              </a:ext>
            </a:extLst>
          </p:cNvPr>
          <p:cNvSpPr>
            <a:spLocks noGrp="1"/>
          </p:cNvSpPr>
          <p:nvPr>
            <p:ph type="title"/>
          </p:nvPr>
        </p:nvSpPr>
        <p:spPr>
          <a:xfrm>
            <a:off x="358485" y="1122363"/>
            <a:ext cx="3017520" cy="3204134"/>
          </a:xfrm>
        </p:spPr>
        <p:txBody>
          <a:bodyPr vert="horz" lIns="91440" tIns="45720" rIns="91440" bIns="45720" rtlCol="0" anchor="b">
            <a:normAutofit/>
          </a:bodyPr>
          <a:lstStyle/>
          <a:p>
            <a:r>
              <a:rPr lang="en-US" sz="4200" b="1" dirty="0"/>
              <a:t>Head of Lighting</a:t>
            </a:r>
            <a:br>
              <a:rPr lang="en-US" sz="4200" dirty="0"/>
            </a:br>
            <a:br>
              <a:rPr lang="en-US" sz="4200" dirty="0"/>
            </a:br>
            <a:r>
              <a:rPr lang="en-US" sz="4200" dirty="0"/>
              <a:t>Kim Bartlett </a:t>
            </a:r>
          </a:p>
        </p:txBody>
      </p:sp>
    </p:spTree>
    <p:extLst>
      <p:ext uri="{BB962C8B-B14F-4D97-AF65-F5344CB8AC3E}">
        <p14:creationId xmlns:p14="http://schemas.microsoft.com/office/powerpoint/2010/main" val="2243647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glasses&#10;&#10;Description automatically generated with medium confidence">
            <a:extLst>
              <a:ext uri="{FF2B5EF4-FFF2-40B4-BE49-F238E27FC236}">
                <a16:creationId xmlns:a16="http://schemas.microsoft.com/office/drawing/2014/main" id="{212013C4-C6F6-F133-61C0-91DF699E7F02}"/>
              </a:ext>
            </a:extLst>
          </p:cNvPr>
          <p:cNvPicPr>
            <a:picLocks noChangeAspect="1"/>
          </p:cNvPicPr>
          <p:nvPr/>
        </p:nvPicPr>
        <p:blipFill rotWithShape="1">
          <a:blip r:embed="rId3"/>
          <a:srcRect l="7856" t="9091" r="24805" b="-2"/>
          <a:stretch/>
        </p:blipFill>
        <p:spPr>
          <a:xfrm>
            <a:off x="3053457" y="0"/>
            <a:ext cx="6090543" cy="6857990"/>
          </a:xfrm>
          <a:prstGeom prst="rect">
            <a:avLst/>
          </a:prstGeom>
        </p:spPr>
      </p:pic>
      <p:sp>
        <p:nvSpPr>
          <p:cNvPr id="2" name="Title 1">
            <a:extLst>
              <a:ext uri="{FF2B5EF4-FFF2-40B4-BE49-F238E27FC236}">
                <a16:creationId xmlns:a16="http://schemas.microsoft.com/office/drawing/2014/main" id="{5E7BB5EE-F632-9D50-1393-068B1361C6C3}"/>
              </a:ext>
            </a:extLst>
          </p:cNvPr>
          <p:cNvSpPr>
            <a:spLocks noGrp="1"/>
          </p:cNvSpPr>
          <p:nvPr>
            <p:ph type="title"/>
          </p:nvPr>
        </p:nvSpPr>
        <p:spPr>
          <a:xfrm>
            <a:off x="358484" y="-211508"/>
            <a:ext cx="3176285" cy="4776716"/>
          </a:xfrm>
        </p:spPr>
        <p:txBody>
          <a:bodyPr vert="horz" lIns="91440" tIns="45720" rIns="91440" bIns="45720" rtlCol="0" anchor="b">
            <a:normAutofit/>
          </a:bodyPr>
          <a:lstStyle/>
          <a:p>
            <a:r>
              <a:rPr lang="en-US" sz="3800" b="1" dirty="0"/>
              <a:t>Network Impact Manager</a:t>
            </a:r>
            <a:br>
              <a:rPr lang="en-US" sz="3800" dirty="0"/>
            </a:br>
            <a:br>
              <a:rPr lang="en-US" sz="3800" dirty="0"/>
            </a:br>
            <a:r>
              <a:rPr lang="en-US" sz="3800" dirty="0"/>
              <a:t>Amelia Williamson</a:t>
            </a:r>
          </a:p>
        </p:txBody>
      </p:sp>
    </p:spTree>
    <p:extLst>
      <p:ext uri="{BB962C8B-B14F-4D97-AF65-F5344CB8AC3E}">
        <p14:creationId xmlns:p14="http://schemas.microsoft.com/office/powerpoint/2010/main" val="3541386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47A8A-3811-7C60-87F2-D9BE7131DFFB}"/>
              </a:ext>
            </a:extLst>
          </p:cNvPr>
          <p:cNvSpPr>
            <a:spLocks noGrp="1"/>
          </p:cNvSpPr>
          <p:nvPr>
            <p:ph type="title"/>
          </p:nvPr>
        </p:nvSpPr>
        <p:spPr>
          <a:xfrm>
            <a:off x="523422" y="17885"/>
            <a:ext cx="7886700" cy="816913"/>
          </a:xfrm>
        </p:spPr>
        <p:txBody>
          <a:bodyPr>
            <a:normAutofit/>
          </a:bodyPr>
          <a:lstStyle/>
          <a:p>
            <a:r>
              <a:rPr lang="en-US" sz="3200" b="1" dirty="0"/>
              <a:t>Who does what?</a:t>
            </a:r>
            <a:endParaRPr lang="en-GB" sz="3200" b="1" dirty="0"/>
          </a:p>
        </p:txBody>
      </p:sp>
      <p:sp>
        <p:nvSpPr>
          <p:cNvPr id="4" name="Oval 3">
            <a:extLst>
              <a:ext uri="{FF2B5EF4-FFF2-40B4-BE49-F238E27FC236}">
                <a16:creationId xmlns:a16="http://schemas.microsoft.com/office/drawing/2014/main" id="{2A378619-CAA1-7345-AD4B-1A24E4700B76}"/>
              </a:ext>
            </a:extLst>
          </p:cNvPr>
          <p:cNvSpPr/>
          <p:nvPr/>
        </p:nvSpPr>
        <p:spPr>
          <a:xfrm>
            <a:off x="3737429" y="1690689"/>
            <a:ext cx="1458686" cy="13255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Project Director</a:t>
            </a:r>
            <a:endParaRPr lang="en-GB" dirty="0">
              <a:solidFill>
                <a:schemeClr val="tx1"/>
              </a:solidFill>
            </a:endParaRPr>
          </a:p>
        </p:txBody>
      </p:sp>
      <p:sp>
        <p:nvSpPr>
          <p:cNvPr id="5" name="Oval 4">
            <a:extLst>
              <a:ext uri="{FF2B5EF4-FFF2-40B4-BE49-F238E27FC236}">
                <a16:creationId xmlns:a16="http://schemas.microsoft.com/office/drawing/2014/main" id="{D957DF83-6591-9281-747C-A8305BDC3953}"/>
              </a:ext>
            </a:extLst>
          </p:cNvPr>
          <p:cNvSpPr/>
          <p:nvPr/>
        </p:nvSpPr>
        <p:spPr>
          <a:xfrm>
            <a:off x="3737429" y="3194164"/>
            <a:ext cx="1458686" cy="13255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Head of Lighting</a:t>
            </a:r>
            <a:endParaRPr lang="en-GB" dirty="0">
              <a:solidFill>
                <a:schemeClr val="tx1"/>
              </a:solidFill>
            </a:endParaRPr>
          </a:p>
        </p:txBody>
      </p:sp>
      <p:sp>
        <p:nvSpPr>
          <p:cNvPr id="6" name="Oval 5">
            <a:extLst>
              <a:ext uri="{FF2B5EF4-FFF2-40B4-BE49-F238E27FC236}">
                <a16:creationId xmlns:a16="http://schemas.microsoft.com/office/drawing/2014/main" id="{F07828B5-7123-DF70-77F7-14EB178D52F4}"/>
              </a:ext>
            </a:extLst>
          </p:cNvPr>
          <p:cNvSpPr/>
          <p:nvPr/>
        </p:nvSpPr>
        <p:spPr>
          <a:xfrm>
            <a:off x="3737429" y="4697639"/>
            <a:ext cx="1458686" cy="13255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Network Impact Manager</a:t>
            </a:r>
            <a:endParaRPr lang="en-GB" dirty="0">
              <a:solidFill>
                <a:schemeClr val="tx1"/>
              </a:solidFill>
            </a:endParaRPr>
          </a:p>
        </p:txBody>
      </p:sp>
      <p:sp>
        <p:nvSpPr>
          <p:cNvPr id="7" name="Title 1">
            <a:extLst>
              <a:ext uri="{FF2B5EF4-FFF2-40B4-BE49-F238E27FC236}">
                <a16:creationId xmlns:a16="http://schemas.microsoft.com/office/drawing/2014/main" id="{486A3899-1187-05BB-DA28-0ED9D06E37D0}"/>
              </a:ext>
            </a:extLst>
          </p:cNvPr>
          <p:cNvSpPr txBox="1">
            <a:spLocks/>
          </p:cNvSpPr>
          <p:nvPr/>
        </p:nvSpPr>
        <p:spPr>
          <a:xfrm>
            <a:off x="523422" y="604253"/>
            <a:ext cx="7886700" cy="81691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Join the relevant statements to the job roles below and see if you understand how these roles in the Highways and Transportation sector can positively impact climate change </a:t>
            </a:r>
            <a:endParaRPr lang="en-GB" sz="1800" b="1" dirty="0"/>
          </a:p>
        </p:txBody>
      </p:sp>
      <p:sp>
        <p:nvSpPr>
          <p:cNvPr id="8" name="Rectangle 7">
            <a:extLst>
              <a:ext uri="{FF2B5EF4-FFF2-40B4-BE49-F238E27FC236}">
                <a16:creationId xmlns:a16="http://schemas.microsoft.com/office/drawing/2014/main" id="{8A439F7A-B8D5-EBA2-E733-67D02E92C58E}"/>
              </a:ext>
            </a:extLst>
          </p:cNvPr>
          <p:cNvSpPr/>
          <p:nvPr/>
        </p:nvSpPr>
        <p:spPr>
          <a:xfrm>
            <a:off x="283030" y="3311412"/>
            <a:ext cx="2884713" cy="116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Monitor the impact on roads, railway and other transport infrastructure, while planning for future needs</a:t>
            </a:r>
            <a:endParaRPr lang="en-GB" sz="1500" dirty="0">
              <a:solidFill>
                <a:schemeClr val="tx1"/>
              </a:solidFill>
            </a:endParaRPr>
          </a:p>
        </p:txBody>
      </p:sp>
      <p:sp>
        <p:nvSpPr>
          <p:cNvPr id="9" name="Rectangle 8">
            <a:extLst>
              <a:ext uri="{FF2B5EF4-FFF2-40B4-BE49-F238E27FC236}">
                <a16:creationId xmlns:a16="http://schemas.microsoft.com/office/drawing/2014/main" id="{3442CF76-AF56-8BC0-21D2-8B96C48C82E8}"/>
              </a:ext>
            </a:extLst>
          </p:cNvPr>
          <p:cNvSpPr/>
          <p:nvPr/>
        </p:nvSpPr>
        <p:spPr>
          <a:xfrm>
            <a:off x="283030" y="1843089"/>
            <a:ext cx="2884714" cy="116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Predict demands and develop transport infrastructure  solutions on climate change while planning for future needs</a:t>
            </a:r>
            <a:endParaRPr lang="en-GB" sz="1500" dirty="0">
              <a:solidFill>
                <a:schemeClr val="tx1"/>
              </a:solidFill>
            </a:endParaRPr>
          </a:p>
        </p:txBody>
      </p:sp>
      <p:sp>
        <p:nvSpPr>
          <p:cNvPr id="10" name="Rectangle 9">
            <a:extLst>
              <a:ext uri="{FF2B5EF4-FFF2-40B4-BE49-F238E27FC236}">
                <a16:creationId xmlns:a16="http://schemas.microsoft.com/office/drawing/2014/main" id="{73DA40E8-E983-E77A-DA8E-45A68FD29E0C}"/>
              </a:ext>
            </a:extLst>
          </p:cNvPr>
          <p:cNvSpPr/>
          <p:nvPr/>
        </p:nvSpPr>
        <p:spPr>
          <a:xfrm>
            <a:off x="283030" y="4779736"/>
            <a:ext cx="2884713" cy="116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Work out how designs and development of transport infrastructure need to be maintained differently to consider weather conditions </a:t>
            </a:r>
            <a:endParaRPr lang="en-GB" sz="1500" dirty="0">
              <a:solidFill>
                <a:schemeClr val="tx1"/>
              </a:solidFill>
            </a:endParaRPr>
          </a:p>
        </p:txBody>
      </p:sp>
      <p:sp>
        <p:nvSpPr>
          <p:cNvPr id="11" name="Rectangle 10">
            <a:extLst>
              <a:ext uri="{FF2B5EF4-FFF2-40B4-BE49-F238E27FC236}">
                <a16:creationId xmlns:a16="http://schemas.microsoft.com/office/drawing/2014/main" id="{652F2F52-7BD9-E9A5-924F-ECBFFD0DE030}"/>
              </a:ext>
            </a:extLst>
          </p:cNvPr>
          <p:cNvSpPr/>
          <p:nvPr/>
        </p:nvSpPr>
        <p:spPr>
          <a:xfrm>
            <a:off x="5711838" y="1772786"/>
            <a:ext cx="3095170" cy="116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Create lighting assessments and designs for all facets of the built environment. </a:t>
            </a:r>
          </a:p>
          <a:p>
            <a:pPr algn="ctr"/>
            <a:r>
              <a:rPr lang="en-US" sz="1400" dirty="0">
                <a:solidFill>
                  <a:schemeClr val="tx1"/>
                </a:solidFill>
              </a:rPr>
              <a:t>Supports teams of designers in their work and development of products that positively impacts climate change</a:t>
            </a:r>
          </a:p>
        </p:txBody>
      </p:sp>
      <p:sp>
        <p:nvSpPr>
          <p:cNvPr id="12" name="Rectangle 11">
            <a:extLst>
              <a:ext uri="{FF2B5EF4-FFF2-40B4-BE49-F238E27FC236}">
                <a16:creationId xmlns:a16="http://schemas.microsoft.com/office/drawing/2014/main" id="{3992D642-3640-92DE-50F9-8B57579E4300}"/>
              </a:ext>
            </a:extLst>
          </p:cNvPr>
          <p:cNvSpPr/>
          <p:nvPr/>
        </p:nvSpPr>
        <p:spPr>
          <a:xfrm>
            <a:off x="5711838" y="4842560"/>
            <a:ext cx="3095170" cy="116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Lead teams of people working on major, multi-disciplinary schemes and infrastructure projects, developing solutions to climate change.</a:t>
            </a:r>
          </a:p>
          <a:p>
            <a:pPr algn="ctr"/>
            <a:r>
              <a:rPr lang="en-US" sz="1400" dirty="0">
                <a:solidFill>
                  <a:schemeClr val="tx1"/>
                </a:solidFill>
              </a:rPr>
              <a:t>Secure funding where appropriate. </a:t>
            </a:r>
          </a:p>
        </p:txBody>
      </p:sp>
      <p:sp>
        <p:nvSpPr>
          <p:cNvPr id="13" name="Rectangle 12">
            <a:extLst>
              <a:ext uri="{FF2B5EF4-FFF2-40B4-BE49-F238E27FC236}">
                <a16:creationId xmlns:a16="http://schemas.microsoft.com/office/drawing/2014/main" id="{EFB7AE7A-DB71-48A3-ACD1-0A4B9268C287}"/>
              </a:ext>
            </a:extLst>
          </p:cNvPr>
          <p:cNvSpPr/>
          <p:nvPr/>
        </p:nvSpPr>
        <p:spPr>
          <a:xfrm>
            <a:off x="5711838" y="3307673"/>
            <a:ext cx="3095170" cy="1161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Mitigates impact of projects on roads, rail and bus networks and their operations. Analyze, understand and report back to invested stakeholders on the impact to the environment</a:t>
            </a:r>
          </a:p>
        </p:txBody>
      </p:sp>
      <p:cxnSp>
        <p:nvCxnSpPr>
          <p:cNvPr id="14" name="Connector: Curved 13">
            <a:extLst>
              <a:ext uri="{FF2B5EF4-FFF2-40B4-BE49-F238E27FC236}">
                <a16:creationId xmlns:a16="http://schemas.microsoft.com/office/drawing/2014/main" id="{E89CEBE9-EF2F-D58C-C670-7A626E96DC29}"/>
              </a:ext>
            </a:extLst>
          </p:cNvPr>
          <p:cNvCxnSpPr>
            <a:stCxn id="9" idx="3"/>
            <a:endCxn id="4" idx="0"/>
          </p:cNvCxnSpPr>
          <p:nvPr/>
        </p:nvCxnSpPr>
        <p:spPr>
          <a:xfrm flipV="1">
            <a:off x="3167744" y="1690689"/>
            <a:ext cx="1299028" cy="733084"/>
          </a:xfrm>
          <a:prstGeom prst="curvedConnector4">
            <a:avLst>
              <a:gd name="adj1" fmla="val 21927"/>
              <a:gd name="adj2" fmla="val 1311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7BEB8CFF-6459-8A71-415E-CADEECCF4484}"/>
              </a:ext>
            </a:extLst>
          </p:cNvPr>
          <p:cNvCxnSpPr>
            <a:cxnSpLocks/>
            <a:stCxn id="4" idx="6"/>
            <a:endCxn id="12" idx="1"/>
          </p:cNvCxnSpPr>
          <p:nvPr/>
        </p:nvCxnSpPr>
        <p:spPr>
          <a:xfrm>
            <a:off x="5196115" y="2353471"/>
            <a:ext cx="515723" cy="306977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4CBD395F-6947-C4FF-3944-6487C6E7A199}"/>
              </a:ext>
            </a:extLst>
          </p:cNvPr>
          <p:cNvCxnSpPr>
            <a:cxnSpLocks/>
            <a:stCxn id="8" idx="3"/>
            <a:endCxn id="6" idx="2"/>
          </p:cNvCxnSpPr>
          <p:nvPr/>
        </p:nvCxnSpPr>
        <p:spPr>
          <a:xfrm>
            <a:off x="3167743" y="3892096"/>
            <a:ext cx="569686" cy="146832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E4D4EA98-65CA-FC22-9F59-11556C07986F}"/>
              </a:ext>
            </a:extLst>
          </p:cNvPr>
          <p:cNvCxnSpPr>
            <a:stCxn id="6" idx="6"/>
            <a:endCxn id="13" idx="1"/>
          </p:cNvCxnSpPr>
          <p:nvPr/>
        </p:nvCxnSpPr>
        <p:spPr>
          <a:xfrm flipV="1">
            <a:off x="5196115" y="3888357"/>
            <a:ext cx="515723" cy="147206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7ECF18DD-836B-8E32-931C-73CEC141BC65}"/>
              </a:ext>
            </a:extLst>
          </p:cNvPr>
          <p:cNvCxnSpPr>
            <a:stCxn id="10" idx="3"/>
          </p:cNvCxnSpPr>
          <p:nvPr/>
        </p:nvCxnSpPr>
        <p:spPr>
          <a:xfrm flipV="1">
            <a:off x="3167743" y="4031226"/>
            <a:ext cx="569686" cy="132919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87B4CCB2-7958-B6AB-07EE-AD9CC4C7A88E}"/>
              </a:ext>
            </a:extLst>
          </p:cNvPr>
          <p:cNvCxnSpPr>
            <a:cxnSpLocks/>
            <a:stCxn id="5" idx="6"/>
            <a:endCxn id="11" idx="1"/>
          </p:cNvCxnSpPr>
          <p:nvPr/>
        </p:nvCxnSpPr>
        <p:spPr>
          <a:xfrm flipV="1">
            <a:off x="5196115" y="2353470"/>
            <a:ext cx="515723" cy="150347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369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EC87-B882-60AF-6E5D-72EC127D3DB4}"/>
              </a:ext>
            </a:extLst>
          </p:cNvPr>
          <p:cNvSpPr>
            <a:spLocks noGrp="1"/>
          </p:cNvSpPr>
          <p:nvPr>
            <p:ph type="title"/>
          </p:nvPr>
        </p:nvSpPr>
        <p:spPr/>
        <p:txBody>
          <a:bodyPr/>
          <a:lstStyle/>
          <a:p>
            <a:r>
              <a:rPr lang="en-US" b="1" dirty="0"/>
              <a:t>Activity 4 Questions and Feedback</a:t>
            </a:r>
            <a:endParaRPr lang="en-GB" b="1" dirty="0"/>
          </a:p>
        </p:txBody>
      </p:sp>
      <p:sp>
        <p:nvSpPr>
          <p:cNvPr id="3" name="Content Placeholder 2">
            <a:extLst>
              <a:ext uri="{FF2B5EF4-FFF2-40B4-BE49-F238E27FC236}">
                <a16:creationId xmlns:a16="http://schemas.microsoft.com/office/drawing/2014/main" id="{C2C52FC2-7726-9A4D-93D0-7E52832A6D58}"/>
              </a:ext>
            </a:extLst>
          </p:cNvPr>
          <p:cNvSpPr>
            <a:spLocks noGrp="1"/>
          </p:cNvSpPr>
          <p:nvPr>
            <p:ph idx="1"/>
          </p:nvPr>
        </p:nvSpPr>
        <p:spPr/>
        <p:txBody>
          <a:bodyPr>
            <a:normAutofit/>
          </a:bodyPr>
          <a:lstStyle/>
          <a:p>
            <a:r>
              <a:rPr lang="en-US" dirty="0"/>
              <a:t>What does a Transport Planner do</a:t>
            </a:r>
          </a:p>
          <a:p>
            <a:r>
              <a:rPr lang="en-US" dirty="0"/>
              <a:t>What does a Transport Engineer do?</a:t>
            </a:r>
          </a:p>
          <a:p>
            <a:r>
              <a:rPr lang="en-US" dirty="0"/>
              <a:t>What does an Asset Manager do?</a:t>
            </a:r>
          </a:p>
          <a:p>
            <a:r>
              <a:rPr lang="en-US" dirty="0"/>
              <a:t>Who is involved in providing what service to our transport and what are their roles?</a:t>
            </a:r>
          </a:p>
          <a:p>
            <a:r>
              <a:rPr lang="en-US" dirty="0"/>
              <a:t>What infrastructure is needed to support these three transport professionals so they can take climate change into account in their work?</a:t>
            </a:r>
          </a:p>
          <a:p>
            <a:endParaRPr lang="en-US" dirty="0"/>
          </a:p>
          <a:p>
            <a:endParaRPr lang="en-GB" dirty="0"/>
          </a:p>
        </p:txBody>
      </p:sp>
    </p:spTree>
    <p:extLst>
      <p:ext uri="{BB962C8B-B14F-4D97-AF65-F5344CB8AC3E}">
        <p14:creationId xmlns:p14="http://schemas.microsoft.com/office/powerpoint/2010/main" val="2266609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E1095-0908-6690-57D1-6D5352426DF0}"/>
              </a:ext>
            </a:extLst>
          </p:cNvPr>
          <p:cNvSpPr>
            <a:spLocks noGrp="1"/>
          </p:cNvSpPr>
          <p:nvPr>
            <p:ph type="title"/>
          </p:nvPr>
        </p:nvSpPr>
        <p:spPr/>
        <p:txBody>
          <a:bodyPr/>
          <a:lstStyle/>
          <a:p>
            <a:r>
              <a:rPr lang="en-GB" b="1" dirty="0">
                <a:cs typeface="Calibri Light"/>
              </a:rPr>
              <a:t>Activity 1: Disruption Cards</a:t>
            </a:r>
          </a:p>
        </p:txBody>
      </p:sp>
      <p:sp>
        <p:nvSpPr>
          <p:cNvPr id="3" name="Content Placeholder 2">
            <a:extLst>
              <a:ext uri="{FF2B5EF4-FFF2-40B4-BE49-F238E27FC236}">
                <a16:creationId xmlns:a16="http://schemas.microsoft.com/office/drawing/2014/main" id="{282009DB-8026-B79F-3F72-963FC83D5964}"/>
              </a:ext>
            </a:extLst>
          </p:cNvPr>
          <p:cNvSpPr>
            <a:spLocks noGrp="1"/>
          </p:cNvSpPr>
          <p:nvPr>
            <p:ph idx="1"/>
          </p:nvPr>
        </p:nvSpPr>
        <p:spPr/>
        <p:txBody>
          <a:bodyPr vert="horz" lIns="91440" tIns="45720" rIns="91440" bIns="45720" rtlCol="0" anchor="t">
            <a:normAutofit/>
          </a:bodyPr>
          <a:lstStyle/>
          <a:p>
            <a:pPr marL="0" indent="0">
              <a:buNone/>
            </a:pPr>
            <a:endParaRPr lang="en-GB" b="1" dirty="0">
              <a:cs typeface="Calibri"/>
            </a:endParaRPr>
          </a:p>
          <a:p>
            <a:pPr marL="0" indent="0">
              <a:buNone/>
            </a:pPr>
            <a:r>
              <a:rPr lang="en-GB" b="1" dirty="0">
                <a:cs typeface="Calibri"/>
              </a:rPr>
              <a:t>Discuss:</a:t>
            </a:r>
            <a:r>
              <a:rPr lang="en-GB" dirty="0">
                <a:cs typeface="Calibri"/>
              </a:rPr>
              <a:t> How do certain types of disruption affect transportation infrastructure. </a:t>
            </a:r>
            <a:endParaRPr lang="en-GB" dirty="0">
              <a:ea typeface="Calibri"/>
              <a:cs typeface="Calibri"/>
            </a:endParaRPr>
          </a:p>
          <a:p>
            <a:pPr marL="0" indent="0">
              <a:buNone/>
            </a:pPr>
            <a:r>
              <a:rPr lang="en-GB" b="1" dirty="0">
                <a:cs typeface="Calibri"/>
              </a:rPr>
              <a:t>Discuss:</a:t>
            </a:r>
            <a:r>
              <a:rPr lang="en-GB" dirty="0">
                <a:cs typeface="Calibri"/>
              </a:rPr>
              <a:t> How do certain types of disruption affect your journey to school?</a:t>
            </a:r>
          </a:p>
          <a:p>
            <a:pPr marL="0" indent="0">
              <a:buNone/>
            </a:pPr>
            <a:r>
              <a:rPr lang="en-GB" b="1" dirty="0">
                <a:cs typeface="Calibri"/>
              </a:rPr>
              <a:t>Action: </a:t>
            </a:r>
            <a:r>
              <a:rPr lang="en-GB" dirty="0">
                <a:cs typeface="Calibri"/>
              </a:rPr>
              <a:t>As the students to use the disruption cards and the map on the slides 5 – 8, to demonstrate how different types of disruption affect their journey to school</a:t>
            </a:r>
          </a:p>
          <a:p>
            <a:pPr marL="0" indent="0">
              <a:buNone/>
            </a:pPr>
            <a:endParaRPr lang="en-GB" dirty="0">
              <a:cs typeface="Calibri"/>
            </a:endParaRPr>
          </a:p>
        </p:txBody>
      </p:sp>
    </p:spTree>
    <p:extLst>
      <p:ext uri="{BB962C8B-B14F-4D97-AF65-F5344CB8AC3E}">
        <p14:creationId xmlns:p14="http://schemas.microsoft.com/office/powerpoint/2010/main" val="2836141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92266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62050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FABDA-BB35-37A1-A030-3C6552C83D7F}"/>
              </a:ext>
            </a:extLst>
          </p:cNvPr>
          <p:cNvSpPr>
            <a:spLocks noGrp="1"/>
          </p:cNvSpPr>
          <p:nvPr>
            <p:ph type="title"/>
          </p:nvPr>
        </p:nvSpPr>
        <p:spPr/>
        <p:txBody>
          <a:bodyPr/>
          <a:lstStyle/>
          <a:p>
            <a:r>
              <a:rPr lang="en-GB" b="1" dirty="0">
                <a:cs typeface="Calibri Light"/>
              </a:rPr>
              <a:t>Optional Activity</a:t>
            </a:r>
            <a:endParaRPr lang="en-GB" b="1">
              <a:cs typeface="Calibri Light"/>
            </a:endParaRPr>
          </a:p>
        </p:txBody>
      </p:sp>
      <p:sp>
        <p:nvSpPr>
          <p:cNvPr id="3" name="Content Placeholder 2">
            <a:extLst>
              <a:ext uri="{FF2B5EF4-FFF2-40B4-BE49-F238E27FC236}">
                <a16:creationId xmlns:a16="http://schemas.microsoft.com/office/drawing/2014/main" id="{1DCDD468-A9E0-BDA9-7B78-B8FB462F9A91}"/>
              </a:ext>
            </a:extLst>
          </p:cNvPr>
          <p:cNvSpPr>
            <a:spLocks noGrp="1"/>
          </p:cNvSpPr>
          <p:nvPr>
            <p:ph idx="1"/>
          </p:nvPr>
        </p:nvSpPr>
        <p:spPr/>
        <p:txBody>
          <a:bodyPr vert="horz" lIns="91440" tIns="45720" rIns="91440" bIns="45720" rtlCol="0" anchor="t">
            <a:normAutofit lnSpcReduction="10000"/>
          </a:bodyPr>
          <a:lstStyle/>
          <a:p>
            <a:pPr marL="0" indent="0">
              <a:buNone/>
            </a:pPr>
            <a:r>
              <a:rPr lang="en-GB" dirty="0">
                <a:cs typeface="Calibri"/>
              </a:rPr>
              <a:t>STEM is filled with enjoyable subjects. Ask the students to draw, on a piece of paper, two local landmarks that they are very familiar with and then draw the route from one landmark to another. </a:t>
            </a:r>
            <a:endParaRPr lang="en-US" dirty="0">
              <a:cs typeface="Calibri"/>
            </a:endParaRPr>
          </a:p>
          <a:p>
            <a:pPr marL="0" indent="0">
              <a:buNone/>
            </a:pPr>
            <a:r>
              <a:rPr lang="en-GB" dirty="0">
                <a:cs typeface="Calibri"/>
              </a:rPr>
              <a:t>Now they are more familiar with transport infrastructure, ask them to draw what transport infrastructure they see along the way from one landmark to another. Ask them who they think put that infrastructure there, who maintains it and what you seen when you take that journey that's caused disruption.</a:t>
            </a:r>
            <a:endParaRPr lang="en-US" dirty="0">
              <a:cs typeface="Calibri"/>
            </a:endParaRPr>
          </a:p>
          <a:p>
            <a:endParaRPr lang="en-GB" dirty="0">
              <a:cs typeface="Calibri"/>
            </a:endParaRPr>
          </a:p>
        </p:txBody>
      </p:sp>
    </p:spTree>
    <p:extLst>
      <p:ext uri="{BB962C8B-B14F-4D97-AF65-F5344CB8AC3E}">
        <p14:creationId xmlns:p14="http://schemas.microsoft.com/office/powerpoint/2010/main" val="4130661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7262420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1800349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33446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336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29285-6D70-1C6A-AC18-44B5CB332AE1}"/>
              </a:ext>
            </a:extLst>
          </p:cNvPr>
          <p:cNvPicPr>
            <a:picLocks noChangeAspect="1"/>
          </p:cNvPicPr>
          <p:nvPr/>
        </p:nvPicPr>
        <p:blipFill>
          <a:blip r:embed="rId3"/>
          <a:stretch>
            <a:fillRect/>
          </a:stretch>
        </p:blipFill>
        <p:spPr>
          <a:xfrm>
            <a:off x="1708879" y="119922"/>
            <a:ext cx="5741232" cy="6738442"/>
          </a:xfrm>
          <a:prstGeom prst="rect">
            <a:avLst/>
          </a:prstGeom>
        </p:spPr>
      </p:pic>
    </p:spTree>
    <p:extLst>
      <p:ext uri="{BB962C8B-B14F-4D97-AF65-F5344CB8AC3E}">
        <p14:creationId xmlns:p14="http://schemas.microsoft.com/office/powerpoint/2010/main" val="1889349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45D84-CB35-D1E8-1E33-AC9A249D1B33}"/>
              </a:ext>
            </a:extLst>
          </p:cNvPr>
          <p:cNvSpPr>
            <a:spLocks noGrp="1"/>
          </p:cNvSpPr>
          <p:nvPr>
            <p:ph type="title"/>
          </p:nvPr>
        </p:nvSpPr>
        <p:spPr>
          <a:xfrm>
            <a:off x="5630955" y="365127"/>
            <a:ext cx="2884395" cy="520617"/>
          </a:xfrm>
        </p:spPr>
        <p:txBody>
          <a:bodyPr>
            <a:normAutofit/>
          </a:bodyPr>
          <a:lstStyle/>
          <a:p>
            <a:pPr algn="ctr"/>
            <a:r>
              <a:rPr lang="en-US" sz="1400" b="1" dirty="0"/>
              <a:t>Flooding Card</a:t>
            </a:r>
            <a:endParaRPr lang="en-GB" sz="1400" b="1">
              <a:ea typeface="Calibri Light"/>
              <a:cs typeface="Calibri Light"/>
            </a:endParaRPr>
          </a:p>
        </p:txBody>
      </p:sp>
      <p:pic>
        <p:nvPicPr>
          <p:cNvPr id="5" name="Picture 4">
            <a:extLst>
              <a:ext uri="{FF2B5EF4-FFF2-40B4-BE49-F238E27FC236}">
                <a16:creationId xmlns:a16="http://schemas.microsoft.com/office/drawing/2014/main" id="{58D6158E-994F-FA2D-9E16-AEF851FD0BCE}"/>
              </a:ext>
            </a:extLst>
          </p:cNvPr>
          <p:cNvPicPr>
            <a:picLocks noChangeAspect="1"/>
          </p:cNvPicPr>
          <p:nvPr/>
        </p:nvPicPr>
        <p:blipFill rotWithShape="1">
          <a:blip r:embed="rId3"/>
          <a:srcRect b="3352"/>
          <a:stretch/>
        </p:blipFill>
        <p:spPr>
          <a:xfrm>
            <a:off x="5454435" y="1184223"/>
            <a:ext cx="2880096" cy="2069894"/>
          </a:xfrm>
          <a:prstGeom prst="rect">
            <a:avLst/>
          </a:prstGeom>
        </p:spPr>
      </p:pic>
      <p:pic>
        <p:nvPicPr>
          <p:cNvPr id="4" name="Picture 3" descr="A picture containing text, clipart, compass&#10;&#10;Description automatically generated">
            <a:extLst>
              <a:ext uri="{FF2B5EF4-FFF2-40B4-BE49-F238E27FC236}">
                <a16:creationId xmlns:a16="http://schemas.microsoft.com/office/drawing/2014/main" id="{176A3E7B-8C18-ED09-F86D-EADEC1116085}"/>
              </a:ext>
            </a:extLst>
          </p:cNvPr>
          <p:cNvPicPr>
            <a:picLocks noChangeAspect="1"/>
          </p:cNvPicPr>
          <p:nvPr/>
        </p:nvPicPr>
        <p:blipFill>
          <a:blip r:embed="rId4"/>
          <a:stretch>
            <a:fillRect/>
          </a:stretch>
        </p:blipFill>
        <p:spPr>
          <a:xfrm>
            <a:off x="1061901" y="1213050"/>
            <a:ext cx="3131120" cy="1919920"/>
          </a:xfrm>
          <a:prstGeom prst="rect">
            <a:avLst/>
          </a:prstGeom>
        </p:spPr>
      </p:pic>
      <p:pic>
        <p:nvPicPr>
          <p:cNvPr id="7" name="Picture 6" descr="Diagram&#10;&#10;Description automatically generated">
            <a:extLst>
              <a:ext uri="{FF2B5EF4-FFF2-40B4-BE49-F238E27FC236}">
                <a16:creationId xmlns:a16="http://schemas.microsoft.com/office/drawing/2014/main" id="{5EF2A46E-3B7F-F3EA-5870-BE3917733A4D}"/>
              </a:ext>
            </a:extLst>
          </p:cNvPr>
          <p:cNvPicPr>
            <a:picLocks noChangeAspect="1"/>
          </p:cNvPicPr>
          <p:nvPr/>
        </p:nvPicPr>
        <p:blipFill>
          <a:blip r:embed="rId5"/>
          <a:stretch>
            <a:fillRect/>
          </a:stretch>
        </p:blipFill>
        <p:spPr>
          <a:xfrm>
            <a:off x="5725084" y="4368531"/>
            <a:ext cx="2548218" cy="1696484"/>
          </a:xfrm>
          <a:prstGeom prst="rect">
            <a:avLst/>
          </a:prstGeom>
        </p:spPr>
      </p:pic>
      <p:sp>
        <p:nvSpPr>
          <p:cNvPr id="9" name="Title 1">
            <a:extLst>
              <a:ext uri="{FF2B5EF4-FFF2-40B4-BE49-F238E27FC236}">
                <a16:creationId xmlns:a16="http://schemas.microsoft.com/office/drawing/2014/main" id="{BF927B91-56F9-BCC0-FD51-DB20500B4015}"/>
              </a:ext>
            </a:extLst>
          </p:cNvPr>
          <p:cNvSpPr txBox="1">
            <a:spLocks/>
          </p:cNvSpPr>
          <p:nvPr/>
        </p:nvSpPr>
        <p:spPr>
          <a:xfrm>
            <a:off x="210353" y="407329"/>
            <a:ext cx="4834218" cy="8030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t>Sinkhole Card</a:t>
            </a:r>
            <a:endParaRPr lang="en-GB" sz="1400" b="1">
              <a:ea typeface="Calibri Light"/>
              <a:cs typeface="Calibri Light"/>
            </a:endParaRPr>
          </a:p>
        </p:txBody>
      </p:sp>
      <p:sp>
        <p:nvSpPr>
          <p:cNvPr id="10" name="Title 1">
            <a:extLst>
              <a:ext uri="{FF2B5EF4-FFF2-40B4-BE49-F238E27FC236}">
                <a16:creationId xmlns:a16="http://schemas.microsoft.com/office/drawing/2014/main" id="{DC26C643-B46E-B44D-488D-69D1CB41D9E8}"/>
              </a:ext>
            </a:extLst>
          </p:cNvPr>
          <p:cNvSpPr>
            <a:spLocks noGrp="1"/>
          </p:cNvSpPr>
          <p:nvPr/>
        </p:nvSpPr>
        <p:spPr>
          <a:xfrm>
            <a:off x="5200649" y="3605868"/>
            <a:ext cx="3745007" cy="534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t>Storm Card</a:t>
            </a:r>
            <a:endParaRPr lang="en-GB" sz="1400" b="1">
              <a:ea typeface="Calibri Light"/>
              <a:cs typeface="Calibri Light"/>
            </a:endParaRPr>
          </a:p>
        </p:txBody>
      </p:sp>
      <p:sp>
        <p:nvSpPr>
          <p:cNvPr id="12" name="Title 1">
            <a:extLst>
              <a:ext uri="{FF2B5EF4-FFF2-40B4-BE49-F238E27FC236}">
                <a16:creationId xmlns:a16="http://schemas.microsoft.com/office/drawing/2014/main" id="{6C8800D0-BAB7-9BEF-9C89-50D30FFA7FD5}"/>
              </a:ext>
            </a:extLst>
          </p:cNvPr>
          <p:cNvSpPr txBox="1">
            <a:spLocks/>
          </p:cNvSpPr>
          <p:nvPr/>
        </p:nvSpPr>
        <p:spPr>
          <a:xfrm rot="10800000" flipV="1">
            <a:off x="-37360" y="3255765"/>
            <a:ext cx="5170394" cy="11064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t>Snow Card</a:t>
            </a:r>
            <a:endParaRPr lang="en-GB" sz="1400" b="1">
              <a:ea typeface="Calibri Light"/>
              <a:cs typeface="Calibri Light"/>
            </a:endParaRPr>
          </a:p>
        </p:txBody>
      </p:sp>
      <p:pic>
        <p:nvPicPr>
          <p:cNvPr id="14" name="Picture 13">
            <a:extLst>
              <a:ext uri="{FF2B5EF4-FFF2-40B4-BE49-F238E27FC236}">
                <a16:creationId xmlns:a16="http://schemas.microsoft.com/office/drawing/2014/main" id="{654A673C-7B4A-8518-0C8A-CE68BF064B1A}"/>
              </a:ext>
            </a:extLst>
          </p:cNvPr>
          <p:cNvPicPr>
            <a:picLocks noChangeAspect="1"/>
          </p:cNvPicPr>
          <p:nvPr/>
        </p:nvPicPr>
        <p:blipFill>
          <a:blip r:embed="rId6"/>
          <a:stretch>
            <a:fillRect/>
          </a:stretch>
        </p:blipFill>
        <p:spPr>
          <a:xfrm>
            <a:off x="1217403" y="4197059"/>
            <a:ext cx="2859504" cy="1952387"/>
          </a:xfrm>
          <a:prstGeom prst="rect">
            <a:avLst/>
          </a:prstGeom>
        </p:spPr>
      </p:pic>
    </p:spTree>
    <p:extLst>
      <p:ext uri="{BB962C8B-B14F-4D97-AF65-F5344CB8AC3E}">
        <p14:creationId xmlns:p14="http://schemas.microsoft.com/office/powerpoint/2010/main" val="115872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29B0-6F9B-BF24-9010-83B9100E0283}"/>
              </a:ext>
            </a:extLst>
          </p:cNvPr>
          <p:cNvSpPr>
            <a:spLocks noGrp="1"/>
          </p:cNvSpPr>
          <p:nvPr>
            <p:ph type="title"/>
          </p:nvPr>
        </p:nvSpPr>
        <p:spPr/>
        <p:txBody>
          <a:bodyPr>
            <a:normAutofit fontScale="90000"/>
          </a:bodyPr>
          <a:lstStyle/>
          <a:p>
            <a:r>
              <a:rPr lang="en-US" b="1" dirty="0"/>
              <a:t>Activity 1: Summary, Questions &amp; Feedback</a:t>
            </a:r>
            <a:br>
              <a:rPr lang="en-US" b="1" dirty="0"/>
            </a:br>
            <a:endParaRPr lang="en-GB" b="1" dirty="0"/>
          </a:p>
        </p:txBody>
      </p:sp>
      <p:sp>
        <p:nvSpPr>
          <p:cNvPr id="3" name="Content Placeholder 2">
            <a:extLst>
              <a:ext uri="{FF2B5EF4-FFF2-40B4-BE49-F238E27FC236}">
                <a16:creationId xmlns:a16="http://schemas.microsoft.com/office/drawing/2014/main" id="{FCF0814D-A854-410F-36E6-66B1DA1D0F83}"/>
              </a:ext>
            </a:extLst>
          </p:cNvPr>
          <p:cNvSpPr>
            <a:spLocks noGrp="1"/>
          </p:cNvSpPr>
          <p:nvPr>
            <p:ph idx="1"/>
          </p:nvPr>
        </p:nvSpPr>
        <p:spPr>
          <a:xfrm>
            <a:off x="628650" y="2098795"/>
            <a:ext cx="7886700" cy="4351338"/>
          </a:xfrm>
        </p:spPr>
        <p:txBody>
          <a:bodyPr vert="horz" lIns="91440" tIns="45720" rIns="91440" bIns="45720" rtlCol="0" anchor="t">
            <a:normAutofit/>
          </a:bodyPr>
          <a:lstStyle/>
          <a:p>
            <a:pPr marL="514350" indent="-514350">
              <a:buFont typeface="+mj-lt"/>
              <a:buAutoNum type="arabicPeriod"/>
            </a:pPr>
            <a:r>
              <a:rPr lang="en-US" dirty="0"/>
              <a:t>Can I have some volunteers to say how their journeys to specific destinations were affected by the disruption cards, and how you could get to your destinations following a different route. </a:t>
            </a:r>
          </a:p>
          <a:p>
            <a:pPr marL="514350" indent="-514350">
              <a:buFont typeface="+mj-lt"/>
              <a:buAutoNum type="arabicPeriod"/>
            </a:pPr>
            <a:r>
              <a:rPr lang="en-US" dirty="0"/>
              <a:t>How could you clear or fix the obstruction, what would you do and how would you do it safely with no risk to yourself or the public</a:t>
            </a:r>
            <a:endParaRPr lang="en-US" dirty="0">
              <a:cs typeface="Calibri"/>
            </a:endParaRPr>
          </a:p>
        </p:txBody>
      </p:sp>
    </p:spTree>
    <p:extLst>
      <p:ext uri="{BB962C8B-B14F-4D97-AF65-F5344CB8AC3E}">
        <p14:creationId xmlns:p14="http://schemas.microsoft.com/office/powerpoint/2010/main" val="3996029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032921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298f7af-42c8-4d27-806b-8aeaa64c6f6a">
      <Terms xmlns="http://schemas.microsoft.com/office/infopath/2007/PartnerControls"/>
    </lcf76f155ced4ddcb4097134ff3c332f>
    <TaxCatchAll xmlns="00d79a7e-5b39-4c94-8f63-3795cd537da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C285583F838747AFD70992DCA73B9A" ma:contentTypeVersion="16" ma:contentTypeDescription="Create a new document." ma:contentTypeScope="" ma:versionID="78bcde4b86b6d46b32cfd5029892570c">
  <xsd:schema xmlns:xsd="http://www.w3.org/2001/XMLSchema" xmlns:xs="http://www.w3.org/2001/XMLSchema" xmlns:p="http://schemas.microsoft.com/office/2006/metadata/properties" xmlns:ns2="e298f7af-42c8-4d27-806b-8aeaa64c6f6a" xmlns:ns3="00d79a7e-5b39-4c94-8f63-3795cd537da2" targetNamespace="http://schemas.microsoft.com/office/2006/metadata/properties" ma:root="true" ma:fieldsID="38111eb64eacd53f1afe1395e3b6c43d" ns2:_="" ns3:_="">
    <xsd:import namespace="e298f7af-42c8-4d27-806b-8aeaa64c6f6a"/>
    <xsd:import namespace="00d79a7e-5b39-4c94-8f63-3795cd537d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98f7af-42c8-4d27-806b-8aeaa64c6f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83cab64-773b-408e-adad-3c56db964c2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0d79a7e-5b39-4c94-8f63-3795cd537da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d9e1823-cc4a-458d-b886-614eaf9142c9}" ma:internalName="TaxCatchAll" ma:showField="CatchAllData" ma:web="00d79a7e-5b39-4c94-8f63-3795cd537d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193FEE-36F4-428F-82FA-C5F63CEA076A}">
  <ds:schemaRefs>
    <ds:schemaRef ds:uri="http://schemas.microsoft.com/sharepoint/v3/contenttype/forms"/>
  </ds:schemaRefs>
</ds:datastoreItem>
</file>

<file path=customXml/itemProps2.xml><?xml version="1.0" encoding="utf-8"?>
<ds:datastoreItem xmlns:ds="http://schemas.openxmlformats.org/officeDocument/2006/customXml" ds:itemID="{98DB9AE0-D27E-40F8-B89E-C9C72F8FB4A0}">
  <ds:schemaRefs>
    <ds:schemaRef ds:uri="00d79a7e-5b39-4c94-8f63-3795cd537da2"/>
    <ds:schemaRef ds:uri="http://purl.org/dc/terms/"/>
    <ds:schemaRef ds:uri="http://purl.org/dc/elements/1.1/"/>
    <ds:schemaRef ds:uri="http://www.w3.org/XML/1998/namespace"/>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e298f7af-42c8-4d27-806b-8aeaa64c6f6a"/>
    <ds:schemaRef ds:uri="http://schemas.microsoft.com/office/2006/metadata/properties"/>
  </ds:schemaRefs>
</ds:datastoreItem>
</file>

<file path=customXml/itemProps3.xml><?xml version="1.0" encoding="utf-8"?>
<ds:datastoreItem xmlns:ds="http://schemas.openxmlformats.org/officeDocument/2006/customXml" ds:itemID="{28FC62D6-C51B-4199-8DFE-C8449F89F7DC}">
  <ds:schemaRefs>
    <ds:schemaRef ds:uri="00d79a7e-5b39-4c94-8f63-3795cd537da2"/>
    <ds:schemaRef ds:uri="e298f7af-42c8-4d27-806b-8aeaa64c6f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1137</TotalTime>
  <Words>4243</Words>
  <Application>Microsoft Office PowerPoint</Application>
  <PresentationFormat>On-screen Show (4:3)</PresentationFormat>
  <Paragraphs>380</Paragraphs>
  <Slides>45</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Courier New</vt:lpstr>
      <vt:lpstr>Effra</vt:lpstr>
      <vt:lpstr>Symbol</vt:lpstr>
      <vt:lpstr>Office Theme</vt:lpstr>
      <vt:lpstr>PowerPoint Presentation</vt:lpstr>
      <vt:lpstr>PowerPoint Presentation</vt:lpstr>
      <vt:lpstr>PowerPoint Presentation</vt:lpstr>
      <vt:lpstr>Activity 1: Disruption Cards</vt:lpstr>
      <vt:lpstr>PowerPoint Presentation</vt:lpstr>
      <vt:lpstr>PowerPoint Presentation</vt:lpstr>
      <vt:lpstr>Flooding Card</vt:lpstr>
      <vt:lpstr>Activity 1: Summary, Questions &amp; Feedback </vt:lpstr>
      <vt:lpstr>PowerPoint Presentation</vt:lpstr>
      <vt:lpstr>Activity 2: Discussion</vt:lpstr>
      <vt:lpstr>PowerPoint Presentation</vt:lpstr>
      <vt:lpstr>PowerPoint Presentation</vt:lpstr>
      <vt:lpstr>PowerPoint Presentation</vt:lpstr>
      <vt:lpstr>PowerPoint Presentation</vt:lpstr>
      <vt:lpstr>PowerPoint Presentation</vt:lpstr>
      <vt:lpstr>Activity 2 Questions and Feedback</vt:lpstr>
      <vt:lpstr>PowerPoint Presentation</vt:lpstr>
      <vt:lpstr>Activity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3 Questions and Feedback</vt:lpstr>
      <vt:lpstr>PowerPoint Presentation</vt:lpstr>
      <vt:lpstr>Activity 4:</vt:lpstr>
      <vt:lpstr>PowerPoint Presentation</vt:lpstr>
      <vt:lpstr>What is a Project Director?  Meet: Joanna Lyon</vt:lpstr>
      <vt:lpstr>What is a Head of Lighting?  Meet:  Kim Bartlett </vt:lpstr>
      <vt:lpstr>What is a Network Impact Manager  Meet: Amelia Williamson</vt:lpstr>
      <vt:lpstr>PowerPoint Presentation</vt:lpstr>
      <vt:lpstr>Who does what?</vt:lpstr>
      <vt:lpstr>Project Director  Joanna Lyon</vt:lpstr>
      <vt:lpstr>Head of Lighting  Kim Bartlett </vt:lpstr>
      <vt:lpstr>Network Impact Manager  Amelia Williamson</vt:lpstr>
      <vt:lpstr>Who does what?</vt:lpstr>
      <vt:lpstr>Activity 4 Questions and Feedback</vt:lpstr>
      <vt:lpstr>PowerPoint Presentation</vt:lpstr>
      <vt:lpstr>PowerPoint Presentation</vt:lpstr>
      <vt:lpstr>Optional Activity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Bardwell</dc:creator>
  <cp:lastModifiedBy>John Hall | CIHT</cp:lastModifiedBy>
  <cp:revision>929</cp:revision>
  <cp:lastPrinted>2016-05-18T09:55:01Z</cp:lastPrinted>
  <dcterms:created xsi:type="dcterms:W3CDTF">2016-02-01T22:18:33Z</dcterms:created>
  <dcterms:modified xsi:type="dcterms:W3CDTF">2023-02-08T17:37:11Z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0x010100F1C285583F838747AFD70992DCA73B9A</vt:lpwstr>
  </property>
  <property fmtid="{D5CDD505-2E9C-101B-9397-08002B2CF9AE}" pid="3" name="Order">
    <vt:r8>82700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MediaServiceImageTags">
    <vt:lpwstr/>
  </property>
</Properties>
</file>