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sldIdLst>
    <p:sldId id="256" r:id="rId5"/>
    <p:sldId id="300" r:id="rId6"/>
    <p:sldId id="257" r:id="rId7"/>
    <p:sldId id="295" r:id="rId8"/>
    <p:sldId id="263" r:id="rId9"/>
    <p:sldId id="264" r:id="rId10"/>
    <p:sldId id="265" r:id="rId11"/>
    <p:sldId id="266" r:id="rId12"/>
    <p:sldId id="296" r:id="rId13"/>
    <p:sldId id="267" r:id="rId14"/>
    <p:sldId id="268" r:id="rId15"/>
    <p:sldId id="269" r:id="rId16"/>
    <p:sldId id="270" r:id="rId17"/>
    <p:sldId id="271" r:id="rId18"/>
    <p:sldId id="272" r:id="rId19"/>
    <p:sldId id="273" r:id="rId20"/>
    <p:sldId id="298" r:id="rId21"/>
    <p:sldId id="274" r:id="rId22"/>
    <p:sldId id="275" r:id="rId23"/>
    <p:sldId id="293" r:id="rId24"/>
    <p:sldId id="276" r:id="rId25"/>
    <p:sldId id="294" r:id="rId26"/>
    <p:sldId id="299" r:id="rId27"/>
    <p:sldId id="277" r:id="rId28"/>
    <p:sldId id="287" r:id="rId29"/>
    <p:sldId id="291" r:id="rId30"/>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DF313-6469-3A4D-A4FA-65915BAA77A3}" v="4" dt="2022-08-18T15:38:00.879"/>
    <p1510:client id="{50D7B791-DD56-684B-8F5A-CA04FB4606D3}" v="80" dt="2022-12-02T16:21:33.637"/>
    <p1510:client id="{A2F498E1-037A-CCE0-57A4-A2CFF4D8B9A3}" v="14" dt="2022-12-20T09:59:16.552"/>
    <p1510:client id="{A627B8B3-E6D8-6CF0-B7ED-0770C18ED66E}" v="4" dt="2022-07-29T10:59:20.895"/>
    <p1510:client id="{C0B639D4-A148-A0A4-F3FB-95EBFE13B787}" v="20" dt="2022-12-01T12:13:56.263"/>
    <p1510:client id="{F61776EB-2560-7B5F-BCAE-89ACA64D8026}" v="24" dt="2022-12-07T09:58:16.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1" autoAdjust="0"/>
  </p:normalViewPr>
  <p:slideViewPr>
    <p:cSldViewPr snapToGrid="0" snapToObjects="1">
      <p:cViewPr varScale="1">
        <p:scale>
          <a:sx n="57" d="100"/>
          <a:sy n="57" d="100"/>
        </p:scale>
        <p:origin x="836"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04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0489"/>
          </a:xfrm>
          <a:prstGeom prst="rect">
            <a:avLst/>
          </a:prstGeom>
        </p:spPr>
        <p:txBody>
          <a:bodyPr vert="horz" lIns="91440" tIns="45720" rIns="91440" bIns="45720" rtlCol="0"/>
          <a:lstStyle>
            <a:lvl1pPr algn="r">
              <a:defRPr sz="1200"/>
            </a:lvl1pPr>
          </a:lstStyle>
          <a:p>
            <a:fld id="{0C10419E-87B6-774A-BE7A-849FD13036E6}" type="datetimeFigureOut">
              <a:rPr lang="en-US" smtClean="0"/>
              <a:t>12/20/2022</a:t>
            </a:fld>
            <a:endParaRPr lang="en-US"/>
          </a:p>
        </p:txBody>
      </p:sp>
      <p:sp>
        <p:nvSpPr>
          <p:cNvPr id="4" name="Slide Image Placeholder 3"/>
          <p:cNvSpPr>
            <a:spLocks noGrp="1" noRot="1" noChangeAspect="1"/>
          </p:cNvSpPr>
          <p:nvPr>
            <p:ph type="sldImg" idx="2"/>
          </p:nvPr>
        </p:nvSpPr>
        <p:spPr>
          <a:xfrm>
            <a:off x="1136650" y="1222375"/>
            <a:ext cx="4395788" cy="3298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04616"/>
            <a:ext cx="5335270" cy="384923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285338"/>
            <a:ext cx="2889938" cy="4904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285338"/>
            <a:ext cx="2889938" cy="490488"/>
          </a:xfrm>
          <a:prstGeom prst="rect">
            <a:avLst/>
          </a:prstGeom>
        </p:spPr>
        <p:txBody>
          <a:bodyPr vert="horz" lIns="91440" tIns="45720" rIns="91440" bIns="45720" rtlCol="0" anchor="b"/>
          <a:lstStyle>
            <a:lvl1pPr algn="r">
              <a:defRPr sz="1200"/>
            </a:lvl1pPr>
          </a:lstStyle>
          <a:p>
            <a:fld id="{A586C490-28E6-F34D-BEA9-555BEBC64D5C}" type="slidenum">
              <a:rPr lang="en-US" smtClean="0"/>
              <a:t>‹#›</a:t>
            </a:fld>
            <a:endParaRPr lang="en-US"/>
          </a:p>
        </p:txBody>
      </p:sp>
    </p:spTree>
    <p:extLst>
      <p:ext uri="{BB962C8B-B14F-4D97-AF65-F5344CB8AC3E}">
        <p14:creationId xmlns:p14="http://schemas.microsoft.com/office/powerpoint/2010/main" val="182404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Presentation: Depending on how much time you have, you may be able to deliver just one activity and discussion, or all of them.</a:t>
            </a:r>
            <a:endParaRPr lang="en-GB" dirty="0"/>
          </a:p>
          <a:p>
            <a:endParaRPr lang="en-GB" sz="1000" b="1" dirty="0">
              <a:latin typeface="Arial"/>
              <a:ea typeface="ＭＳ 明朝"/>
              <a:cs typeface="Arial"/>
            </a:endParaRPr>
          </a:p>
          <a:p>
            <a:r>
              <a:rPr lang="en-GB" sz="1000" b="1" dirty="0">
                <a:latin typeface="Arial"/>
                <a:ea typeface="ＭＳ 明朝"/>
                <a:cs typeface="Arial"/>
              </a:rPr>
              <a:t>Action: </a:t>
            </a:r>
            <a:r>
              <a:rPr lang="en-GB" sz="1000" dirty="0">
                <a:latin typeface="Arial"/>
                <a:ea typeface="ＭＳ 明朝"/>
                <a:cs typeface="Arial"/>
              </a:rPr>
              <a:t>Add</a:t>
            </a:r>
            <a:r>
              <a:rPr lang="en-GB" sz="1000" dirty="0">
                <a:effectLst/>
                <a:latin typeface="Arial"/>
                <a:ea typeface="ＭＳ 明朝"/>
                <a:cs typeface="Arial"/>
              </a:rPr>
              <a:t> your photograph</a:t>
            </a:r>
            <a:r>
              <a:rPr lang="en-GB" sz="1000" baseline="0" dirty="0">
                <a:effectLst/>
                <a:latin typeface="Arial"/>
                <a:ea typeface="ＭＳ 明朝"/>
                <a:cs typeface="Arial"/>
              </a:rPr>
              <a:t> to Slide 2 &amp; Introduce yourself, your job title and organisation.</a:t>
            </a:r>
            <a:r>
              <a:rPr lang="en-GB" sz="1000" dirty="0">
                <a:latin typeface="Arial"/>
                <a:ea typeface="ＭＳ 明朝"/>
                <a:cs typeface="Arial"/>
              </a:rPr>
              <a:t> Please also introduce</a:t>
            </a:r>
            <a:r>
              <a:rPr lang="en-GB" sz="1000" baseline="0" dirty="0">
                <a:effectLst/>
                <a:latin typeface="Arial"/>
                <a:ea typeface="ＭＳ 明朝"/>
                <a:cs typeface="Arial"/>
              </a:rPr>
              <a:t> CIHT.</a:t>
            </a:r>
            <a:endParaRPr lang="en-US">
              <a:latin typeface="Arial"/>
              <a:ea typeface="ＭＳ 明朝"/>
              <a:cs typeface="Arial"/>
            </a:endParaRPr>
          </a:p>
          <a:p>
            <a:endParaRPr lang="en-GB" sz="1000" dirty="0">
              <a:latin typeface="Arial"/>
              <a:ea typeface="ＭＳ 明朝"/>
              <a:cs typeface="Arial"/>
            </a:endParaRPr>
          </a:p>
          <a:p>
            <a:r>
              <a:rPr lang="en-GB" sz="1000" b="1" baseline="0" dirty="0">
                <a:effectLst/>
                <a:latin typeface="Arial"/>
                <a:ea typeface="ＭＳ 明朝"/>
                <a:cs typeface="Arial"/>
              </a:rPr>
              <a:t>Activity</a:t>
            </a:r>
            <a:r>
              <a:rPr lang="en-GB" sz="1000" b="1" dirty="0">
                <a:latin typeface="Arial"/>
                <a:ea typeface="ＭＳ 明朝"/>
                <a:cs typeface="Arial"/>
              </a:rPr>
              <a:t> 1</a:t>
            </a:r>
            <a:r>
              <a:rPr lang="en-GB" sz="1000" b="1" baseline="0" dirty="0">
                <a:effectLst/>
                <a:latin typeface="Arial"/>
                <a:ea typeface="ＭＳ 明朝"/>
                <a:cs typeface="Arial"/>
              </a:rPr>
              <a:t>:</a:t>
            </a:r>
            <a:r>
              <a:rPr lang="en-GB" sz="1000" dirty="0">
                <a:latin typeface="Arial"/>
                <a:ea typeface="ＭＳ 明朝"/>
                <a:cs typeface="Arial"/>
              </a:rPr>
              <a:t> </a:t>
            </a:r>
            <a:r>
              <a:rPr lang="en-GB" dirty="0"/>
              <a:t>The aim of this activity is to communicate the idea that transport </a:t>
            </a:r>
            <a:r>
              <a:rPr lang="en-GB" baseline="0" dirty="0">
                <a:effectLst/>
              </a:rPr>
              <a:t>infrastructure </a:t>
            </a:r>
            <a:r>
              <a:rPr lang="en-GB" dirty="0"/>
              <a:t>exists on many scales, and that we use different modes of transport depending on the scale of our journeys. You start the activity by displaying slide 5 on the screen, which is the first map, set to the scale of 1km. More maps on slides 6, 7 and 8 reveal a map of the UK </a:t>
            </a:r>
            <a:r>
              <a:rPr lang="en-GB" baseline="0" dirty="0">
                <a:effectLst/>
              </a:rPr>
              <a:t>at </a:t>
            </a:r>
            <a:r>
              <a:rPr lang="en-GB" dirty="0"/>
              <a:t>increasing </a:t>
            </a:r>
            <a:r>
              <a:rPr lang="en-GB" baseline="0" dirty="0">
                <a:effectLst/>
              </a:rPr>
              <a:t>scales</a:t>
            </a:r>
            <a:r>
              <a:rPr lang="en-GB" dirty="0"/>
              <a:t>, zooming out from 1km to 1000km</a:t>
            </a:r>
            <a:r>
              <a:rPr lang="en-GB" baseline="0" dirty="0">
                <a:effectLst/>
              </a:rPr>
              <a:t>.</a:t>
            </a:r>
            <a:r>
              <a:rPr lang="en-GB" dirty="0"/>
              <a:t> You will use each scale map to identify the types of infrastructure that enable us to make journeys at that scale</a:t>
            </a:r>
            <a:r>
              <a:rPr lang="en-GB" baseline="0" dirty="0">
                <a:effectLst/>
              </a:rPr>
              <a:t>.</a:t>
            </a:r>
            <a:r>
              <a:rPr lang="en-GB" dirty="0"/>
              <a:t> Explain that you are now going</a:t>
            </a:r>
            <a:r>
              <a:rPr lang="en-GB" baseline="0" dirty="0">
                <a:effectLst/>
              </a:rPr>
              <a:t> to </a:t>
            </a:r>
            <a:r>
              <a:rPr lang="en-GB" dirty="0"/>
              <a:t>explore the range of scales on which transport infrastructure exist.</a:t>
            </a:r>
            <a:endParaRPr lang="en-US" dirty="0">
              <a:cs typeface="Calibri" panose="020F0502020204030204"/>
            </a:endParaRPr>
          </a:p>
          <a:p>
            <a:endParaRPr lang="en-GB" sz="1000" b="1" dirty="0">
              <a:latin typeface="Arial"/>
              <a:ea typeface="ＭＳ 明朝"/>
              <a:cs typeface="Arial"/>
            </a:endParaRPr>
          </a:p>
          <a:p>
            <a:r>
              <a:rPr lang="en-GB" sz="1000" b="1" dirty="0">
                <a:latin typeface="Arial"/>
                <a:ea typeface="ＭＳ 明朝"/>
                <a:cs typeface="Arial"/>
              </a:rPr>
              <a:t>Activity 2:</a:t>
            </a:r>
            <a:r>
              <a:rPr lang="en-GB" sz="1000" dirty="0">
                <a:latin typeface="Arial"/>
                <a:ea typeface="ＭＳ 明朝"/>
                <a:cs typeface="Arial"/>
              </a:rPr>
              <a:t> </a:t>
            </a:r>
            <a:r>
              <a:rPr lang="en-GB" sz="1000" b="0" baseline="0" dirty="0">
                <a:effectLst/>
                <a:latin typeface="Arial"/>
                <a:ea typeface="ＭＳ 明朝"/>
                <a:cs typeface="Arial"/>
              </a:rPr>
              <a:t>What </a:t>
            </a:r>
            <a:r>
              <a:rPr lang="en-GB" sz="1000" dirty="0">
                <a:latin typeface="Arial"/>
                <a:ea typeface="ＭＳ 明朝"/>
                <a:cs typeface="Arial"/>
              </a:rPr>
              <a:t>issues </a:t>
            </a:r>
            <a:r>
              <a:rPr lang="en-GB" sz="1000" b="0" baseline="0" dirty="0">
                <a:effectLst/>
                <a:latin typeface="Arial"/>
                <a:ea typeface="ＭＳ 明朝"/>
                <a:cs typeface="Arial"/>
              </a:rPr>
              <a:t>will affect transport infrastructure in the next 30 years?</a:t>
            </a:r>
            <a:r>
              <a:rPr lang="en-GB" sz="1000" dirty="0">
                <a:latin typeface="Arial"/>
                <a:ea typeface="ＭＳ 明朝"/>
                <a:cs typeface="Arial"/>
              </a:rPr>
              <a:t> </a:t>
            </a:r>
            <a:r>
              <a:rPr lang="en-GB" sz="1000" b="0" baseline="0" dirty="0">
                <a:effectLst/>
                <a:latin typeface="Arial"/>
                <a:ea typeface="ＭＳ 明朝"/>
                <a:cs typeface="Arial"/>
              </a:rPr>
              <a:t> Slides </a:t>
            </a:r>
            <a:r>
              <a:rPr lang="en-GB" sz="1000" dirty="0">
                <a:latin typeface="Arial"/>
                <a:ea typeface="ＭＳ 明朝"/>
                <a:cs typeface="Arial"/>
              </a:rPr>
              <a:t>9 to 17</a:t>
            </a:r>
            <a:r>
              <a:rPr lang="en-GB" sz="1000" b="0" baseline="0" dirty="0">
                <a:effectLst/>
                <a:latin typeface="Arial"/>
                <a:ea typeface="ＭＳ 明朝"/>
                <a:cs typeface="Arial"/>
              </a:rPr>
              <a:t>.</a:t>
            </a:r>
            <a:endParaRPr lang="en-GB" sz="1000" dirty="0">
              <a:latin typeface="Arial"/>
              <a:ea typeface="ＭＳ 明朝"/>
              <a:cs typeface="Arial"/>
            </a:endParaRPr>
          </a:p>
          <a:p>
            <a:endParaRPr lang="en-GB" sz="1000" dirty="0">
              <a:latin typeface="Arial"/>
              <a:ea typeface="ＭＳ 明朝"/>
              <a:cs typeface="Arial"/>
            </a:endParaRPr>
          </a:p>
          <a:p>
            <a:r>
              <a:rPr lang="en-GB" b="1" dirty="0"/>
              <a:t>Discussion 1: </a:t>
            </a:r>
            <a:r>
              <a:rPr lang="en-GB" sz="1000" b="0" baseline="0" dirty="0">
                <a:effectLst/>
                <a:latin typeface="Arial"/>
                <a:ea typeface="ＭＳ 明朝"/>
                <a:cs typeface="Arial"/>
              </a:rPr>
              <a:t>What new technologies and initiatives might help us overcome these challenges?</a:t>
            </a:r>
            <a:r>
              <a:rPr lang="en-GB" sz="1000" dirty="0">
                <a:latin typeface="Arial"/>
                <a:ea typeface="ＭＳ 明朝"/>
                <a:cs typeface="Arial"/>
              </a:rPr>
              <a:t>  Slides 18 to 22</a:t>
            </a:r>
            <a:endParaRPr lang="en-GB" dirty="0">
              <a:latin typeface="Calibri" panose="020F0502020204030204"/>
              <a:ea typeface="ＭＳ 明朝"/>
              <a:cs typeface="Calibri" panose="020F0502020204030204"/>
            </a:endParaRPr>
          </a:p>
          <a:p>
            <a:endParaRPr lang="en-GB" sz="1000" dirty="0">
              <a:latin typeface="Arial"/>
              <a:ea typeface="ＭＳ 明朝"/>
              <a:cs typeface="Arial"/>
            </a:endParaRPr>
          </a:p>
          <a:p>
            <a:r>
              <a:rPr lang="en-GB" sz="1000" b="1" dirty="0">
                <a:latin typeface="Arial"/>
                <a:ea typeface="ＭＳ 明朝"/>
                <a:cs typeface="Arial"/>
              </a:rPr>
              <a:t>Discussion 2: </a:t>
            </a:r>
            <a:r>
              <a:rPr lang="en-GB" sz="1000" dirty="0">
                <a:latin typeface="Arial"/>
                <a:ea typeface="ＭＳ 明朝"/>
                <a:cs typeface="Arial"/>
              </a:rPr>
              <a:t>What’s</a:t>
            </a:r>
            <a:r>
              <a:rPr lang="en-GB" sz="1000" b="0" baseline="0" dirty="0">
                <a:effectLst/>
                <a:latin typeface="Arial"/>
                <a:ea typeface="ＭＳ 明朝"/>
                <a:cs typeface="Arial"/>
              </a:rPr>
              <a:t> new and what’s on the horizon</a:t>
            </a:r>
            <a:r>
              <a:rPr lang="en-GB" sz="1000" dirty="0">
                <a:latin typeface="Arial"/>
                <a:ea typeface="ＭＳ 明朝"/>
                <a:cs typeface="Arial"/>
              </a:rPr>
              <a:t> and conclusions - Slides</a:t>
            </a:r>
            <a:r>
              <a:rPr lang="en-GB" sz="1000" b="0" baseline="0" dirty="0">
                <a:effectLst/>
                <a:latin typeface="Arial"/>
                <a:ea typeface="ＭＳ 明朝"/>
                <a:cs typeface="Arial"/>
              </a:rPr>
              <a:t> </a:t>
            </a:r>
            <a:r>
              <a:rPr lang="en-GB" sz="1000" dirty="0">
                <a:latin typeface="Arial"/>
                <a:ea typeface="ＭＳ 明朝"/>
                <a:cs typeface="Arial"/>
              </a:rPr>
              <a:t>23 to 26</a:t>
            </a:r>
            <a:endParaRPr lang="en-GB" dirty="0">
              <a:cs typeface="Calibri" panose="020F0502020204030204"/>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 </a:t>
            </a:r>
            <a:endParaRPr lang="en-US" sz="1000" dirty="0">
              <a:effectLst/>
              <a:latin typeface="Arial" panose="020B0604020202020204" pitchFamily="34" charset="0"/>
              <a:ea typeface="ＭＳ 明朝"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A586C490-28E6-F34D-BEA9-555BEBC64D5C}" type="slidenum">
              <a:rPr lang="en-US" smtClean="0"/>
              <a:t>1</a:t>
            </a:fld>
            <a:endParaRPr lang="en-US"/>
          </a:p>
        </p:txBody>
      </p:sp>
    </p:spTree>
    <p:extLst>
      <p:ext uri="{BB962C8B-B14F-4D97-AF65-F5344CB8AC3E}">
        <p14:creationId xmlns:p14="http://schemas.microsoft.com/office/powerpoint/2010/main" val="2028828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000" dirty="0">
                <a:latin typeface="Arial"/>
                <a:ea typeface="ＭＳ 明朝"/>
                <a:cs typeface="Arial"/>
              </a:rPr>
              <a:t>The</a:t>
            </a:r>
            <a:r>
              <a:rPr lang="en-GB" sz="1000" dirty="0">
                <a:effectLst/>
                <a:latin typeface="Arial"/>
                <a:ea typeface="ＭＳ 明朝"/>
                <a:cs typeface="Arial"/>
              </a:rPr>
              <a:t> first question to ask is “What is likely to</a:t>
            </a:r>
            <a:r>
              <a:rPr lang="en-GB" sz="1000" baseline="0" dirty="0">
                <a:effectLst/>
                <a:latin typeface="Arial"/>
                <a:ea typeface="ＭＳ 明朝"/>
                <a:cs typeface="Arial"/>
              </a:rPr>
              <a:t> happen to the UK’s weather</a:t>
            </a:r>
            <a:r>
              <a:rPr lang="en-GB" sz="1000" dirty="0">
                <a:effectLst/>
                <a:latin typeface="Arial"/>
                <a:ea typeface="ＭＳ 明朝"/>
                <a:cs typeface="Arial"/>
              </a:rPr>
              <a:t> as a result of climate change?”</a:t>
            </a:r>
            <a:endParaRPr lang="en-US" sz="1000" dirty="0">
              <a:effectLst/>
              <a:latin typeface="Arial"/>
              <a:ea typeface="ＭＳ 明朝"/>
              <a:cs typeface="Arial"/>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 </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Invite participants to call out answers.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Reveal next slide with answers</a:t>
            </a: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marR="0">
              <a:spcBef>
                <a:spcPts val="0"/>
              </a:spcBef>
              <a:spcAft>
                <a:spcPts val="0"/>
              </a:spcAft>
            </a:pPr>
            <a:endParaRPr lang="en-US" sz="1200" dirty="0">
              <a:effectLst/>
              <a:latin typeface="Cambria" charset="0"/>
              <a:ea typeface="ＭＳ 明朝" charset="-128"/>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A586C490-28E6-F34D-BEA9-555BEBC64D5C}" type="slidenum">
              <a:rPr lang="en-US" smtClean="0"/>
              <a:t>11</a:t>
            </a:fld>
            <a:endParaRPr lang="en-US"/>
          </a:p>
        </p:txBody>
      </p:sp>
    </p:spTree>
    <p:extLst>
      <p:ext uri="{BB962C8B-B14F-4D97-AF65-F5344CB8AC3E}">
        <p14:creationId xmlns:p14="http://schemas.microsoft.com/office/powerpoint/2010/main" val="567438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000" b="1" dirty="0">
                <a:effectLst/>
                <a:latin typeface="Arial" panose="020B0604020202020204" pitchFamily="34" charset="0"/>
                <a:ea typeface="ＭＳ 明朝" charset="-128"/>
                <a:cs typeface="Arial" panose="020B0604020202020204" pitchFamily="34" charset="0"/>
              </a:rPr>
              <a:t>Slide – How</a:t>
            </a:r>
            <a:r>
              <a:rPr lang="en-GB" sz="1000" b="1" baseline="0" dirty="0">
                <a:effectLst/>
                <a:latin typeface="Arial" panose="020B0604020202020204" pitchFamily="34" charset="0"/>
                <a:ea typeface="ＭＳ 明朝" charset="-128"/>
                <a:cs typeface="Arial" panose="020B0604020202020204" pitchFamily="34" charset="0"/>
              </a:rPr>
              <a:t> could climate change effect the weather?</a:t>
            </a:r>
            <a:endParaRPr lang="en-US" sz="1000" b="1"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 </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Read out the bullet points on the screen:</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Heat waves will be more severe</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A rise in sea levels will amplify storm surges</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Storms will be more intense</a:t>
            </a: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Flooding and stronger winds</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 </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b="1" dirty="0">
                <a:effectLst/>
                <a:latin typeface="Arial" panose="020B0604020202020204" pitchFamily="34" charset="0"/>
                <a:ea typeface="ＭＳ 明朝" charset="-128"/>
                <a:cs typeface="Arial" panose="020B0604020202020204" pitchFamily="34" charset="0"/>
              </a:rPr>
              <a:t>Explain</a:t>
            </a:r>
            <a:r>
              <a:rPr lang="en-GB" sz="1000" dirty="0">
                <a:effectLst/>
                <a:latin typeface="Arial" panose="020B0604020202020204" pitchFamily="34" charset="0"/>
                <a:ea typeface="ＭＳ 明朝" charset="-128"/>
                <a:cs typeface="Arial" panose="020B0604020202020204" pitchFamily="34" charset="0"/>
              </a:rPr>
              <a:t> – now we are going to think about the impact of these changing weather patterns on different types of transport infrastructure.</a:t>
            </a:r>
            <a:endParaRPr lang="en-US" sz="1000" dirty="0">
              <a:effectLst/>
              <a:latin typeface="Arial" panose="020B0604020202020204" pitchFamily="34" charset="0"/>
              <a:ea typeface="ＭＳ 明朝" charset="-128"/>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A586C490-28E6-F34D-BEA9-555BEBC64D5C}" type="slidenum">
              <a:rPr lang="en-US" smtClean="0"/>
              <a:t>12</a:t>
            </a:fld>
            <a:endParaRPr lang="en-US"/>
          </a:p>
        </p:txBody>
      </p:sp>
    </p:spTree>
    <p:extLst>
      <p:ext uri="{BB962C8B-B14F-4D97-AF65-F5344CB8AC3E}">
        <p14:creationId xmlns:p14="http://schemas.microsoft.com/office/powerpoint/2010/main" val="1312644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000" dirty="0">
                <a:effectLst/>
                <a:highlight>
                  <a:srgbClr val="00FFFF"/>
                </a:highlight>
                <a:latin typeface="Arial" panose="020B0604020202020204" pitchFamily="34" charset="0"/>
                <a:ea typeface="ＭＳ 明朝" charset="-128"/>
                <a:cs typeface="Arial" panose="020B0604020202020204" pitchFamily="34" charset="0"/>
              </a:rPr>
              <a:t>Slide – What is likely to be the impact of climate change on transport infrastructure?</a:t>
            </a:r>
          </a:p>
          <a:p>
            <a:pPr marL="0" marR="0">
              <a:spcBef>
                <a:spcPts val="0"/>
              </a:spcBef>
              <a:spcAft>
                <a:spcPts val="0"/>
              </a:spcAft>
            </a:pP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Invite participants to call out answers, suggesting that they could look at their maps to get some ideas.</a:t>
            </a:r>
          </a:p>
          <a:p>
            <a:pPr marL="0" marR="0">
              <a:spcBef>
                <a:spcPts val="0"/>
              </a:spcBef>
              <a:spcAft>
                <a:spcPts val="0"/>
              </a:spcAft>
            </a:pPr>
            <a:endParaRPr lang="en-GB" sz="1000" dirty="0">
              <a:effectLst/>
              <a:latin typeface="Arial" panose="020B0604020202020204" pitchFamily="34" charset="0"/>
              <a:ea typeface="ＭＳ 明朝"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Then reveal the next slide with answers.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Answers</a:t>
            </a:r>
            <a:r>
              <a:rPr lang="en-GB" sz="1000" kern="1200" baseline="0" dirty="0">
                <a:solidFill>
                  <a:schemeClr val="tx1"/>
                </a:solidFill>
                <a:effectLst/>
                <a:latin typeface="Arial" panose="020B0604020202020204" pitchFamily="34" charset="0"/>
                <a:ea typeface="+mn-ea"/>
                <a:cs typeface="Arial" panose="020B0604020202020204" pitchFamily="34" charset="0"/>
              </a:rPr>
              <a:t> on the next slide are as follows:</a:t>
            </a: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Weakening of soils that support tunnels, roads and runways </a:t>
            </a:r>
            <a:r>
              <a:rPr lang="en-GB" sz="1000" dirty="0" err="1">
                <a:effectLst/>
                <a:latin typeface="Arial" panose="020B0604020202020204" pitchFamily="34" charset="0"/>
                <a:ea typeface="ＭＳ 明朝" charset="-128"/>
                <a:cs typeface="Arial" panose="020B0604020202020204" pitchFamily="34" charset="0"/>
              </a:rPr>
              <a:t>etc</a:t>
            </a:r>
            <a:r>
              <a:rPr lang="en-GB" sz="1000" dirty="0">
                <a:effectLst/>
                <a:latin typeface="Arial" panose="020B0604020202020204" pitchFamily="34" charset="0"/>
                <a:ea typeface="ＭＳ 明朝" charset="-128"/>
                <a:cs typeface="Arial" panose="020B0604020202020204" pitchFamily="34" charset="0"/>
              </a:rPr>
              <a:t> due to heavier rainfall</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Shortened life expectancy of roads and highways due to extreme snow events</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Coastal infrastructure will flood more frequently and possibly permanently</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Expansion and buckling of rail tracks in extreme heat</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Increase in debris on tracks from storms</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Closure of airports due to storms</a:t>
            </a:r>
            <a:r>
              <a:rPr lang="en-US" sz="1000" dirty="0">
                <a:effectLst/>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marR="0">
              <a:spcBef>
                <a:spcPts val="0"/>
              </a:spcBef>
              <a:spcAft>
                <a:spcPts val="0"/>
              </a:spcAft>
            </a:pPr>
            <a:endParaRPr lang="en-US" sz="1200" dirty="0">
              <a:effectLst/>
              <a:latin typeface="Cambria" charset="0"/>
              <a:ea typeface="ＭＳ 明朝" charset="-128"/>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A586C490-28E6-F34D-BEA9-555BEBC64D5C}" type="slidenum">
              <a:rPr lang="en-US" smtClean="0"/>
              <a:t>13</a:t>
            </a:fld>
            <a:endParaRPr lang="en-US"/>
          </a:p>
        </p:txBody>
      </p:sp>
    </p:spTree>
    <p:extLst>
      <p:ext uri="{BB962C8B-B14F-4D97-AF65-F5344CB8AC3E}">
        <p14:creationId xmlns:p14="http://schemas.microsoft.com/office/powerpoint/2010/main" val="509294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000" b="1" dirty="0">
                <a:effectLst/>
                <a:latin typeface="Arial" panose="020B0604020202020204" pitchFamily="34" charset="0"/>
                <a:ea typeface="ＭＳ 明朝" charset="-128"/>
                <a:cs typeface="Arial" panose="020B0604020202020204" pitchFamily="34" charset="0"/>
              </a:rPr>
              <a:t>Slide – Impact on transport infrastructure?</a:t>
            </a:r>
          </a:p>
          <a:p>
            <a:pPr marL="0" marR="0">
              <a:spcBef>
                <a:spcPts val="0"/>
              </a:spcBef>
              <a:spcAft>
                <a:spcPts val="0"/>
              </a:spcAft>
            </a:pP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Weakening of soils that support tunnels, roads and runways </a:t>
            </a:r>
            <a:r>
              <a:rPr lang="en-GB" sz="1000" dirty="0" err="1">
                <a:effectLst/>
                <a:latin typeface="Arial" panose="020B0604020202020204" pitchFamily="34" charset="0"/>
                <a:ea typeface="ＭＳ 明朝" charset="-128"/>
                <a:cs typeface="Arial" panose="020B0604020202020204" pitchFamily="34" charset="0"/>
              </a:rPr>
              <a:t>etc</a:t>
            </a:r>
            <a:r>
              <a:rPr lang="en-GB" sz="1000" dirty="0">
                <a:effectLst/>
                <a:latin typeface="Arial" panose="020B0604020202020204" pitchFamily="34" charset="0"/>
                <a:ea typeface="ＭＳ 明朝" charset="-128"/>
                <a:cs typeface="Arial" panose="020B0604020202020204" pitchFamily="34" charset="0"/>
              </a:rPr>
              <a:t> due to heavier rainfall</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Shortened life expectancy of roads and highways due to extreme snow events</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Coastal infrastructure will flood more frequently and possibly permanently</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Expansion and buckling of rail tracks in extreme heat</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Increase in debris on tracks from storms</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Closure of airports due to storms</a:t>
            </a:r>
            <a:r>
              <a:rPr lang="en-US" sz="1000" dirty="0">
                <a:effectLst/>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586C490-28E6-F34D-BEA9-555BEBC64D5C}" type="slidenum">
              <a:rPr lang="en-US" smtClean="0"/>
              <a:t>14</a:t>
            </a:fld>
            <a:endParaRPr lang="en-US"/>
          </a:p>
        </p:txBody>
      </p:sp>
    </p:spTree>
    <p:extLst>
      <p:ext uri="{BB962C8B-B14F-4D97-AF65-F5344CB8AC3E}">
        <p14:creationId xmlns:p14="http://schemas.microsoft.com/office/powerpoint/2010/main" val="337747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000" dirty="0">
                <a:effectLst/>
                <a:highlight>
                  <a:srgbClr val="00FFFF"/>
                </a:highlight>
                <a:latin typeface="Arial" panose="020B0604020202020204" pitchFamily="34" charset="0"/>
                <a:ea typeface="ＭＳ 明朝" charset="-128"/>
                <a:cs typeface="Arial" panose="020B0604020202020204" pitchFamily="34" charset="0"/>
              </a:rPr>
              <a:t>Slide – What other issues will affect transport infrastructure in the next thirty years?</a:t>
            </a:r>
          </a:p>
          <a:p>
            <a:pPr marL="0" marR="0">
              <a:spcBef>
                <a:spcPts val="0"/>
              </a:spcBef>
              <a:spcAft>
                <a:spcPts val="0"/>
              </a:spcAft>
            </a:pP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Ask the students to raise their hands if they can think of any other issues that are likely to affect our transport systems in the future. </a:t>
            </a:r>
          </a:p>
          <a:p>
            <a:pPr marL="0" marR="0">
              <a:spcBef>
                <a:spcPts val="0"/>
              </a:spcBef>
              <a:spcAft>
                <a:spcPts val="0"/>
              </a:spcAft>
            </a:pPr>
            <a:endParaRPr lang="en-GB"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Answers</a:t>
            </a:r>
            <a:r>
              <a:rPr lang="en-GB" sz="1000" baseline="0" dirty="0">
                <a:effectLst/>
                <a:latin typeface="Arial" panose="020B0604020202020204" pitchFamily="34" charset="0"/>
                <a:ea typeface="ＭＳ 明朝" charset="-128"/>
                <a:cs typeface="Arial" panose="020B0604020202020204" pitchFamily="34" charset="0"/>
              </a:rPr>
              <a:t> on next slide.</a:t>
            </a:r>
            <a:endParaRPr lang="en-US" sz="1000" dirty="0">
              <a:effectLst/>
              <a:latin typeface="Arial" panose="020B0604020202020204" pitchFamily="34" charset="0"/>
              <a:ea typeface="ＭＳ 明朝" charset="-128"/>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586C490-28E6-F34D-BEA9-555BEBC64D5C}" type="slidenum">
              <a:rPr lang="en-US" smtClean="0"/>
              <a:t>15</a:t>
            </a:fld>
            <a:endParaRPr lang="en-US"/>
          </a:p>
        </p:txBody>
      </p:sp>
    </p:spTree>
    <p:extLst>
      <p:ext uri="{BB962C8B-B14F-4D97-AF65-F5344CB8AC3E}">
        <p14:creationId xmlns:p14="http://schemas.microsoft.com/office/powerpoint/2010/main" val="1130996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000" dirty="0">
                <a:effectLst/>
                <a:highlight>
                  <a:srgbClr val="00FFFF"/>
                </a:highlight>
                <a:latin typeface="Arial" panose="020B0604020202020204" pitchFamily="34" charset="0"/>
                <a:ea typeface="ＭＳ 明朝" charset="-128"/>
                <a:cs typeface="Arial" panose="020B0604020202020204" pitchFamily="34" charset="0"/>
              </a:rPr>
              <a:t>Slide – Other issues that</a:t>
            </a:r>
            <a:r>
              <a:rPr lang="en-GB" sz="1000" baseline="0" dirty="0">
                <a:effectLst/>
                <a:highlight>
                  <a:srgbClr val="00FFFF"/>
                </a:highlight>
                <a:latin typeface="Arial" panose="020B0604020202020204" pitchFamily="34" charset="0"/>
                <a:ea typeface="ＭＳ 明朝" charset="-128"/>
                <a:cs typeface="Arial" panose="020B0604020202020204" pitchFamily="34" charset="0"/>
              </a:rPr>
              <a:t> could affect</a:t>
            </a:r>
            <a:r>
              <a:rPr lang="en-GB" sz="1000" dirty="0">
                <a:effectLst/>
                <a:highlight>
                  <a:srgbClr val="00FFFF"/>
                </a:highlight>
                <a:latin typeface="Arial" panose="020B0604020202020204" pitchFamily="34" charset="0"/>
                <a:ea typeface="ＭＳ 明朝" charset="-128"/>
                <a:cs typeface="Arial" panose="020B0604020202020204" pitchFamily="34" charset="0"/>
              </a:rPr>
              <a:t> transport infrastructure? </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 Check to see that the following points have been covered by the students and if not, make them yourself. </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 </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b="1" dirty="0">
                <a:effectLst/>
                <a:latin typeface="Arial" panose="020B0604020202020204" pitchFamily="34" charset="0"/>
                <a:ea typeface="ＭＳ 明朝" charset="-128"/>
                <a:cs typeface="Arial" panose="020B0604020202020204" pitchFamily="34" charset="0"/>
              </a:rPr>
              <a:t>Changes in cost of fuel</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A reduction in availability e.g. fewer new oil fields being identified</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Possible taxes to reflect the ‘externalities’ in the cost of fossil fuels</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 </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b="1" dirty="0">
                <a:effectLst/>
                <a:latin typeface="Arial" panose="020B0604020202020204" pitchFamily="34" charset="0"/>
                <a:ea typeface="ＭＳ 明朝" charset="-128"/>
                <a:cs typeface="Arial" panose="020B0604020202020204" pitchFamily="34" charset="0"/>
              </a:rPr>
              <a:t>Land use patterns and population growth</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Expansion of industry into rural areas</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Cities becoming bigger and more congested</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Homes being built on green belt</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 </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b="1" dirty="0">
                <a:effectLst/>
                <a:latin typeface="Arial" panose="020B0604020202020204" pitchFamily="34" charset="0"/>
                <a:ea typeface="ＭＳ 明朝" charset="-128"/>
                <a:cs typeface="Arial" panose="020B0604020202020204" pitchFamily="34" charset="0"/>
              </a:rPr>
              <a:t>Demographics and lifestyles</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More home-working</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Increase in leisure and tourism</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More ageing population</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More international work travel</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 </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b="1" dirty="0">
                <a:effectLst/>
                <a:latin typeface="Arial" panose="020B0604020202020204" pitchFamily="34" charset="0"/>
                <a:ea typeface="ＭＳ 明朝" charset="-128"/>
                <a:cs typeface="Arial" panose="020B0604020202020204" pitchFamily="34" charset="0"/>
              </a:rPr>
              <a:t>Development of the internet and smart technologies</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Need for systems such as smart tickets</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Need to improve communications with passengers including availability of information</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More direct deliveries of goods ordered online</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24 hour working</a:t>
            </a:r>
            <a:endParaRPr lang="en-US" sz="1000" dirty="0">
              <a:effectLst/>
              <a:latin typeface="Arial" panose="020B0604020202020204" pitchFamily="34" charset="0"/>
              <a:ea typeface="ＭＳ 明朝" charset="-128"/>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586C490-28E6-F34D-BEA9-555BEBC64D5C}" type="slidenum">
              <a:rPr lang="en-US" smtClean="0"/>
              <a:t>16</a:t>
            </a:fld>
            <a:endParaRPr lang="en-US"/>
          </a:p>
        </p:txBody>
      </p:sp>
    </p:spTree>
    <p:extLst>
      <p:ext uri="{BB962C8B-B14F-4D97-AF65-F5344CB8AC3E}">
        <p14:creationId xmlns:p14="http://schemas.microsoft.com/office/powerpoint/2010/main" val="220939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000" dirty="0">
                <a:effectLst/>
                <a:latin typeface="Arial"/>
                <a:ea typeface="ＭＳ 明朝"/>
                <a:cs typeface="Arial"/>
              </a:rPr>
              <a:t>Ask participants to call out any new technologies and initiatives that might help us to overcome these challenges?</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 </a:t>
            </a:r>
            <a:endParaRPr lang="en-US" sz="1000" dirty="0">
              <a:effectLst/>
              <a:latin typeface="Arial" panose="020B0604020202020204" pitchFamily="34" charset="0"/>
              <a:ea typeface="ＭＳ 明朝" charset="-128"/>
              <a:cs typeface="Arial" panose="020B0604020202020204" pitchFamily="34" charset="0"/>
            </a:endParaRPr>
          </a:p>
          <a:p>
            <a:r>
              <a:rPr lang="en-GB" sz="1000" dirty="0">
                <a:effectLst/>
                <a:latin typeface="Arial" panose="020B0604020202020204" pitchFamily="34" charset="0"/>
                <a:ea typeface="ＭＳ 明朝" charset="-128"/>
                <a:cs typeface="Arial" panose="020B0604020202020204" pitchFamily="34" charset="0"/>
              </a:rPr>
              <a:t>After participants have called out a few answers, show next slide with possible answers.</a:t>
            </a:r>
            <a:r>
              <a:rPr lang="en-US" sz="1000" dirty="0">
                <a:effectLst/>
                <a:latin typeface="Arial" panose="020B0604020202020204" pitchFamily="34" charset="0"/>
                <a:cs typeface="Arial" panose="020B0604020202020204" pitchFamily="34" charset="0"/>
              </a:rPr>
              <a:t> </a:t>
            </a:r>
          </a:p>
          <a:p>
            <a:endParaRPr lang="en-US" sz="1000" dirty="0">
              <a:effectLst/>
              <a:latin typeface="Arial" panose="020B0604020202020204" pitchFamily="34" charset="0"/>
              <a:cs typeface="Arial" panose="020B0604020202020204" pitchFamily="34" charset="0"/>
            </a:endParaRPr>
          </a:p>
          <a:p>
            <a:r>
              <a:rPr lang="en-US" sz="1000" dirty="0">
                <a:effectLst/>
                <a:latin typeface="Arial" panose="020B0604020202020204" pitchFamily="34" charset="0"/>
                <a:cs typeface="Arial" panose="020B0604020202020204" pitchFamily="34" charset="0"/>
              </a:rPr>
              <a:t>Answers</a:t>
            </a:r>
            <a:r>
              <a:rPr lang="en-US" sz="1000" baseline="0" dirty="0">
                <a:effectLst/>
                <a:latin typeface="Arial" panose="020B0604020202020204" pitchFamily="34" charset="0"/>
                <a:cs typeface="Arial" panose="020B0604020202020204" pitchFamily="34" charset="0"/>
              </a:rPr>
              <a:t> on next slides are as follows:</a:t>
            </a: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Electric cars</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Vehicle sharing</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Autonomous cars</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Smart technologies</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Toll roads</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Cycling</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Cycle hire scheme</a:t>
            </a:r>
          </a:p>
          <a:p>
            <a:pPr marL="342900" marR="0" lvl="0" indent="-342900">
              <a:spcBef>
                <a:spcPts val="0"/>
              </a:spcBef>
              <a:spcAft>
                <a:spcPts val="0"/>
              </a:spcAft>
              <a:buFont typeface="Symbol" charset="2"/>
              <a:buChar char=""/>
            </a:pPr>
            <a:endParaRPr lang="en-GB"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Nuclear power</a:t>
            </a: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Maglev</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More efficient mass transit</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Satellite cities</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Advanced signalling</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Rejuvenated waterways</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endParaRPr lang="en-US" sz="1000" dirty="0">
              <a:effectLst/>
              <a:latin typeface="Arial" panose="020B0604020202020204" pitchFamily="34" charset="0"/>
              <a:ea typeface="ＭＳ 明朝"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A586C490-28E6-F34D-BEA9-555BEBC64D5C}" type="slidenum">
              <a:rPr lang="en-US" smtClean="0"/>
              <a:t>18</a:t>
            </a:fld>
            <a:endParaRPr lang="en-US"/>
          </a:p>
        </p:txBody>
      </p:sp>
    </p:spTree>
    <p:extLst>
      <p:ext uri="{BB962C8B-B14F-4D97-AF65-F5344CB8AC3E}">
        <p14:creationId xmlns:p14="http://schemas.microsoft.com/office/powerpoint/2010/main" val="1678082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000" dirty="0">
                <a:effectLst/>
                <a:highlight>
                  <a:srgbClr val="00FFFF"/>
                </a:highlight>
                <a:latin typeface="Arial" panose="020B0604020202020204" pitchFamily="34" charset="0"/>
                <a:ea typeface="ＭＳ 明朝" charset="-128"/>
                <a:cs typeface="Arial" panose="020B0604020202020204" pitchFamily="34" charset="0"/>
              </a:rPr>
              <a:t>Slide – Technologies</a:t>
            </a:r>
            <a:r>
              <a:rPr lang="en-GB" sz="1000" baseline="0" dirty="0">
                <a:effectLst/>
                <a:highlight>
                  <a:srgbClr val="00FFFF"/>
                </a:highlight>
                <a:latin typeface="Arial" panose="020B0604020202020204" pitchFamily="34" charset="0"/>
                <a:ea typeface="ＭＳ 明朝" charset="-128"/>
                <a:cs typeface="Arial" panose="020B0604020202020204" pitchFamily="34" charset="0"/>
              </a:rPr>
              <a:t> and initiatives?</a:t>
            </a:r>
          </a:p>
          <a:p>
            <a:pPr marL="0" marR="0">
              <a:spcBef>
                <a:spcPts val="0"/>
              </a:spcBef>
              <a:spcAft>
                <a:spcPts val="0"/>
              </a:spcAft>
            </a:pP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Electric cars</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Vehicle sharing</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Autonomous cars</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Smart technologies</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Toll roads</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Cycling</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Cycle hire scheme</a:t>
            </a:r>
            <a:endParaRPr lang="en-US" sz="1000" dirty="0">
              <a:effectLst/>
              <a:latin typeface="Arial" panose="020B0604020202020204" pitchFamily="34" charset="0"/>
              <a:ea typeface="ＭＳ 明朝" charset="-128"/>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586C490-28E6-F34D-BEA9-555BEBC64D5C}" type="slidenum">
              <a:rPr lang="en-US" smtClean="0"/>
              <a:t>19</a:t>
            </a:fld>
            <a:endParaRPr lang="en-US"/>
          </a:p>
        </p:txBody>
      </p:sp>
    </p:spTree>
    <p:extLst>
      <p:ext uri="{BB962C8B-B14F-4D97-AF65-F5344CB8AC3E}">
        <p14:creationId xmlns:p14="http://schemas.microsoft.com/office/powerpoint/2010/main" val="1303359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 Example of toll road initiatives.</a:t>
            </a:r>
            <a:r>
              <a:rPr lang="en-US" b="1" baseline="0" dirty="0"/>
              <a:t>  </a:t>
            </a:r>
            <a:r>
              <a:rPr lang="en-US" b="1" dirty="0"/>
              <a:t>M6</a:t>
            </a:r>
            <a:r>
              <a:rPr lang="en-US" b="1" baseline="0" dirty="0"/>
              <a:t> Toll.</a:t>
            </a:r>
            <a:endParaRPr lang="en-US" b="1" dirty="0"/>
          </a:p>
        </p:txBody>
      </p:sp>
      <p:sp>
        <p:nvSpPr>
          <p:cNvPr id="4" name="Slide Number Placeholder 3"/>
          <p:cNvSpPr>
            <a:spLocks noGrp="1"/>
          </p:cNvSpPr>
          <p:nvPr>
            <p:ph type="sldNum" sz="quarter" idx="10"/>
          </p:nvPr>
        </p:nvSpPr>
        <p:spPr/>
        <p:txBody>
          <a:bodyPr/>
          <a:lstStyle/>
          <a:p>
            <a:fld id="{A586C490-28E6-F34D-BEA9-555BEBC64D5C}" type="slidenum">
              <a:rPr lang="en-US" smtClean="0"/>
              <a:t>20</a:t>
            </a:fld>
            <a:endParaRPr lang="en-US"/>
          </a:p>
        </p:txBody>
      </p:sp>
    </p:spTree>
    <p:extLst>
      <p:ext uri="{BB962C8B-B14F-4D97-AF65-F5344CB8AC3E}">
        <p14:creationId xmlns:p14="http://schemas.microsoft.com/office/powerpoint/2010/main" val="1953894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charset="2"/>
              <a:buNone/>
            </a:pPr>
            <a:r>
              <a:rPr lang="en-GB" sz="1000" b="1" dirty="0">
                <a:effectLst/>
                <a:latin typeface="Arial" panose="020B0604020202020204" pitchFamily="34" charset="0"/>
                <a:ea typeface="ＭＳ 明朝" charset="-128"/>
                <a:cs typeface="Arial" panose="020B0604020202020204" pitchFamily="34" charset="0"/>
              </a:rPr>
              <a:t>Slide</a:t>
            </a:r>
            <a:r>
              <a:rPr lang="en-GB" sz="1000" b="1" baseline="0" dirty="0">
                <a:effectLst/>
                <a:latin typeface="Arial" panose="020B0604020202020204" pitchFamily="34" charset="0"/>
                <a:ea typeface="ＭＳ 明朝" charset="-128"/>
                <a:cs typeface="Arial" panose="020B0604020202020204" pitchFamily="34" charset="0"/>
              </a:rPr>
              <a:t> – More technologies and initiatives?</a:t>
            </a:r>
          </a:p>
          <a:p>
            <a:pPr marL="0" marR="0" lvl="0" indent="0">
              <a:spcBef>
                <a:spcPts val="0"/>
              </a:spcBef>
              <a:spcAft>
                <a:spcPts val="0"/>
              </a:spcAft>
              <a:buFont typeface="Arial" panose="020B0604020202020204" pitchFamily="34" charset="0"/>
              <a:buNone/>
            </a:pP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Nuclear power</a:t>
            </a: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Maglev</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More efficient mass transit</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Satellite cities</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Advanced signalling</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Rejuvenated waterways</a:t>
            </a:r>
            <a:endParaRPr lang="en-US" sz="1000" dirty="0">
              <a:effectLst/>
              <a:latin typeface="Arial" panose="020B0604020202020204" pitchFamily="34" charset="0"/>
              <a:ea typeface="ＭＳ 明朝" charset="-128"/>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586C490-28E6-F34D-BEA9-555BEBC64D5C}" type="slidenum">
              <a:rPr lang="en-US" smtClean="0"/>
              <a:t>21</a:t>
            </a:fld>
            <a:endParaRPr lang="en-US"/>
          </a:p>
        </p:txBody>
      </p:sp>
    </p:spTree>
    <p:extLst>
      <p:ext uri="{BB962C8B-B14F-4D97-AF65-F5344CB8AC3E}">
        <p14:creationId xmlns:p14="http://schemas.microsoft.com/office/powerpoint/2010/main" val="204322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 About Me &amp; CIHT</a:t>
            </a:r>
            <a:endParaRPr lang="en-US" dirty="0"/>
          </a:p>
          <a:p>
            <a:endParaRPr lang="en-GB" dirty="0"/>
          </a:p>
          <a:p>
            <a:r>
              <a:rPr lang="en-GB" dirty="0"/>
              <a:t>This first part is a chance to introduce yourself and to capture the attention of your audience. Please introduce yourself, say which organisation you work for and mention a couple of the exciting transport-related projects that your organisation is involved with to motivate the audience.</a:t>
            </a:r>
            <a:endParaRPr lang="en-US" dirty="0"/>
          </a:p>
          <a:p>
            <a:endParaRPr lang="en-GB" dirty="0"/>
          </a:p>
          <a:p>
            <a:r>
              <a:rPr lang="en-GB" b="1" dirty="0"/>
              <a:t>Introduce CIHT:</a:t>
            </a:r>
            <a:endParaRPr lang="en-US" b="1">
              <a:cs typeface="Calibri"/>
            </a:endParaRPr>
          </a:p>
          <a:p>
            <a:pPr marL="171450" indent="-171450">
              <a:buFont typeface="Arial,Sans-Serif"/>
              <a:buChar char="•"/>
            </a:pPr>
            <a:r>
              <a:rPr lang="en-GB" dirty="0"/>
              <a:t>The Chartered Institution of Highways and Transportation (CIHT) is the leading professional body for people who work in the transport industry.</a:t>
            </a:r>
            <a:endParaRPr lang="en-US" dirty="0"/>
          </a:p>
          <a:p>
            <a:pPr marL="171450" indent="-171450">
              <a:buFont typeface="Arial,Sans-Serif"/>
              <a:buChar char="•"/>
            </a:pPr>
            <a:r>
              <a:rPr lang="en-GB" dirty="0"/>
              <a:t>The role of a professional institution is to support and advance a particular profession, the interests of those working in that profession and the public interest. </a:t>
            </a:r>
            <a:endParaRPr lang="en-US" dirty="0"/>
          </a:p>
          <a:p>
            <a:pPr marL="171450" indent="-171450">
              <a:buFont typeface="Arial,Sans-Serif"/>
              <a:buChar char="•"/>
            </a:pPr>
            <a:r>
              <a:rPr lang="en-GB" dirty="0"/>
              <a:t>CIHT members plan, design, build, operate and maintain best-in-class transport systems and infrastructure. </a:t>
            </a:r>
            <a:endParaRPr lang="en-US" dirty="0"/>
          </a:p>
          <a:p>
            <a:pPr marL="171450" indent="-171450">
              <a:buFont typeface="Arial,Sans-Serif"/>
              <a:buChar char="•"/>
            </a:pPr>
            <a:r>
              <a:rPr lang="en-GB" dirty="0"/>
              <a:t>The Institution supports its members’ professional aspirations by providing routes to professional qualifications, opportunities to strengthen their professional network and meet interesting people, and access to excellent professional development events. </a:t>
            </a:r>
            <a:endParaRPr lang="en-US" dirty="0"/>
          </a:p>
          <a:p>
            <a:pPr marL="171450" indent="-171450">
              <a:buFont typeface="Arial,Sans-Serif"/>
              <a:buChar char="•"/>
            </a:pPr>
            <a:r>
              <a:rPr lang="en-GB" dirty="0"/>
              <a:t>CIHT also works to promote the importance of the transportation industry to government and to society.</a:t>
            </a:r>
            <a:endParaRPr lang="en-US" dirty="0"/>
          </a:p>
          <a:p>
            <a:pPr marL="171450" indent="-171450">
              <a:buFont typeface="Arial,Sans-Serif"/>
              <a:buChar char="•"/>
            </a:pPr>
            <a:r>
              <a:rPr lang="en-GB" dirty="0"/>
              <a:t>CIHT’s knowledge and understanding of the highways and transportation makes it a clear choice for those working in the industry.</a:t>
            </a:r>
            <a:endParaRPr lang="en-US" dirty="0"/>
          </a:p>
          <a:p>
            <a:pPr marL="171450" indent="-171450">
              <a:buFont typeface="Arial,Sans-Serif"/>
              <a:buChar char="•"/>
            </a:pPr>
            <a:r>
              <a:rPr lang="en-GB" dirty="0"/>
              <a:t>Membership of CIHT is FREE for students studying a relevant course.</a:t>
            </a:r>
            <a:endParaRPr lang="en-US" dirty="0"/>
          </a:p>
          <a:p>
            <a:pPr marL="171450" indent="-171450">
              <a:buFont typeface="Arial,Sans-Serif"/>
              <a:buChar char="•"/>
            </a:pPr>
            <a:r>
              <a:rPr lang="en-GB" dirty="0"/>
              <a:t>If you want to know more about how the Institution has helped to further the careers of its members, search ‘CIHT journeys’ online.</a:t>
            </a:r>
          </a:p>
        </p:txBody>
      </p:sp>
      <p:sp>
        <p:nvSpPr>
          <p:cNvPr id="4" name="Slide Number Placeholder 3"/>
          <p:cNvSpPr>
            <a:spLocks noGrp="1"/>
          </p:cNvSpPr>
          <p:nvPr>
            <p:ph type="sldNum" sz="quarter" idx="5"/>
          </p:nvPr>
        </p:nvSpPr>
        <p:spPr/>
        <p:txBody>
          <a:bodyPr/>
          <a:lstStyle/>
          <a:p>
            <a:fld id="{A586C490-28E6-F34D-BEA9-555BEBC64D5C}" type="slidenum">
              <a:rPr lang="en-US" smtClean="0"/>
              <a:t>2</a:t>
            </a:fld>
            <a:endParaRPr lang="en-US"/>
          </a:p>
        </p:txBody>
      </p:sp>
    </p:spTree>
    <p:extLst>
      <p:ext uri="{BB962C8B-B14F-4D97-AF65-F5344CB8AC3E}">
        <p14:creationId xmlns:p14="http://schemas.microsoft.com/office/powerpoint/2010/main" val="619581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Slide - Example of</a:t>
            </a:r>
            <a:r>
              <a:rPr lang="en-US" sz="1000" b="1" baseline="0" dirty="0">
                <a:latin typeface="Arial" panose="020B0604020202020204" pitchFamily="34" charset="0"/>
                <a:cs typeface="Arial" panose="020B0604020202020204" pitchFamily="34" charset="0"/>
              </a:rPr>
              <a:t> Maglev technology.  Shanghai Maglev Train, </a:t>
            </a:r>
            <a:r>
              <a:rPr lang="en-US" sz="1000" b="1" baseline="0" dirty="0" err="1">
                <a:latin typeface="Arial" panose="020B0604020202020204" pitchFamily="34" charset="0"/>
                <a:cs typeface="Arial" panose="020B0604020202020204" pitchFamily="34" charset="0"/>
              </a:rPr>
              <a:t>Pudong</a:t>
            </a:r>
            <a:r>
              <a:rPr lang="en-US" sz="1000" b="1" baseline="0" dirty="0">
                <a:latin typeface="Arial" panose="020B0604020202020204" pitchFamily="34" charset="0"/>
                <a:cs typeface="Arial" panose="020B0604020202020204" pitchFamily="34" charset="0"/>
              </a:rPr>
              <a:t> International Airport.</a:t>
            </a:r>
            <a:endParaRPr 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586C490-28E6-F34D-BEA9-555BEBC64D5C}" type="slidenum">
              <a:rPr lang="en-US" smtClean="0"/>
              <a:t>22</a:t>
            </a:fld>
            <a:endParaRPr lang="en-US"/>
          </a:p>
        </p:txBody>
      </p:sp>
    </p:spTree>
    <p:extLst>
      <p:ext uri="{BB962C8B-B14F-4D97-AF65-F5344CB8AC3E}">
        <p14:creationId xmlns:p14="http://schemas.microsoft.com/office/powerpoint/2010/main" val="1426352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an optional activity / discussion.</a:t>
            </a:r>
            <a:endParaRPr lang="en-US" dirty="0"/>
          </a:p>
          <a:p>
            <a:endParaRPr lang="en-US" dirty="0">
              <a:cs typeface="Calibri"/>
            </a:endParaRPr>
          </a:p>
          <a:p>
            <a:r>
              <a:rPr lang="en-US" dirty="0">
                <a:cs typeface="Calibri"/>
              </a:rPr>
              <a:t>Action:</a:t>
            </a:r>
            <a:endParaRPr lang="en-US" dirty="0"/>
          </a:p>
          <a:p>
            <a:r>
              <a:rPr lang="en-US" dirty="0"/>
              <a:t>To undertake this discussion, you will first need to undertake a little research on one or two big transport projects that are either taking place now, or that are on the horizon. Begin the discussion with the students giving a brief summary of those projects.</a:t>
            </a:r>
          </a:p>
        </p:txBody>
      </p:sp>
      <p:sp>
        <p:nvSpPr>
          <p:cNvPr id="4" name="Slide Number Placeholder 3"/>
          <p:cNvSpPr>
            <a:spLocks noGrp="1"/>
          </p:cNvSpPr>
          <p:nvPr>
            <p:ph type="sldNum" sz="quarter" idx="5"/>
          </p:nvPr>
        </p:nvSpPr>
        <p:spPr/>
        <p:txBody>
          <a:bodyPr/>
          <a:lstStyle/>
          <a:p>
            <a:fld id="{A586C490-28E6-F34D-BEA9-555BEBC64D5C}" type="slidenum">
              <a:rPr lang="en-US" smtClean="0"/>
              <a:t>23</a:t>
            </a:fld>
            <a:endParaRPr lang="en-US"/>
          </a:p>
        </p:txBody>
      </p:sp>
    </p:spTree>
    <p:extLst>
      <p:ext uri="{BB962C8B-B14F-4D97-AF65-F5344CB8AC3E}">
        <p14:creationId xmlns:p14="http://schemas.microsoft.com/office/powerpoint/2010/main" val="839808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000" i="1" dirty="0">
                <a:latin typeface="Arial"/>
                <a:ea typeface="ＭＳ 明朝"/>
                <a:cs typeface="Arial"/>
              </a:rPr>
              <a:t>Explain</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a:ea typeface="ＭＳ 明朝"/>
                <a:cs typeface="Arial"/>
              </a:rPr>
              <a:t>In this part of the session you will be shifting to think about exciting new projects, and how these address some of the challenges identified.</a:t>
            </a:r>
            <a:endParaRPr lang="en-US" sz="1000" dirty="0">
              <a:effectLst/>
              <a:latin typeface="Arial"/>
              <a:ea typeface="ＭＳ 明朝"/>
              <a:cs typeface="Arial"/>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there are major infrastructure projects being delivered all the time to meet our changing needs.</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a:ea typeface="ＭＳ 明朝"/>
                <a:cs typeface="Arial"/>
              </a:rPr>
              <a:t>We are now going to have a look at what transport projects are on the horizon.</a:t>
            </a:r>
            <a:endParaRPr lang="en-GB" sz="1000" dirty="0">
              <a:effectLst/>
              <a:latin typeface="Arial" panose="020B0604020202020204" pitchFamily="34" charset="0"/>
              <a:ea typeface="ＭＳ 明朝" charset="-128"/>
              <a:cs typeface="Arial" panose="020B0604020202020204" pitchFamily="34" charset="0"/>
            </a:endParaRPr>
          </a:p>
          <a:p>
            <a:pPr marL="342900" indent="-342900">
              <a:buFont typeface="Symbol" charset="2"/>
              <a:buChar char=""/>
            </a:pPr>
            <a:r>
              <a:rPr lang="en-GB" sz="1000" kern="1200" dirty="0">
                <a:solidFill>
                  <a:schemeClr val="tx1"/>
                </a:solidFill>
                <a:effectLst/>
                <a:latin typeface="Arial"/>
                <a:cs typeface="Arial"/>
              </a:rPr>
              <a:t>Explain that all of these projects represent opportunities for exciting work for </a:t>
            </a:r>
            <a:r>
              <a:rPr lang="en-GB" sz="1000" dirty="0">
                <a:latin typeface="Arial"/>
                <a:cs typeface="Arial"/>
              </a:rPr>
              <a:t>highways and transportation professionals</a:t>
            </a:r>
            <a:endParaRPr lang="en-US" sz="1000" dirty="0">
              <a:effectLst/>
              <a:latin typeface="Arial"/>
              <a:ea typeface="ＭＳ 明朝" charset="-128"/>
              <a:cs typeface="Arial"/>
            </a:endParaRPr>
          </a:p>
          <a:p>
            <a:pPr marL="342900" indent="-342900">
              <a:buFont typeface="Symbol" charset="2"/>
              <a:buChar char=""/>
            </a:pPr>
            <a:endParaRPr lang="en-GB" sz="1000" dirty="0">
              <a:latin typeface="Arial"/>
              <a:cs typeface="Arial"/>
            </a:endParaRPr>
          </a:p>
          <a:p>
            <a:r>
              <a:rPr lang="en-GB" sz="1000" b="1" dirty="0">
                <a:latin typeface="Arial"/>
                <a:cs typeface="Arial"/>
              </a:rPr>
              <a:t>Discussion:</a:t>
            </a:r>
          </a:p>
          <a:p>
            <a:r>
              <a:rPr lang="en-GB" sz="1000" dirty="0">
                <a:latin typeface="Arial"/>
                <a:cs typeface="Arial"/>
              </a:rPr>
              <a:t>What jobs do you think are needed to fulfil the roles and meet the needs of these projects?</a:t>
            </a:r>
          </a:p>
          <a:p>
            <a:endParaRPr lang="en-GB" sz="1000" dirty="0">
              <a:latin typeface="Arial"/>
              <a:cs typeface="Arial"/>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A586C490-28E6-F34D-BEA9-555BEBC64D5C}" type="slidenum">
              <a:rPr lang="en-US" smtClean="0"/>
              <a:t>24</a:t>
            </a:fld>
            <a:endParaRPr lang="en-US"/>
          </a:p>
        </p:txBody>
      </p:sp>
    </p:spTree>
    <p:extLst>
      <p:ext uri="{BB962C8B-B14F-4D97-AF65-F5344CB8AC3E}">
        <p14:creationId xmlns:p14="http://schemas.microsoft.com/office/powerpoint/2010/main" val="29121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Explanation</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Summarise the key points from the session, making the link with the possible job roles. Explain about career routes. </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 </a:t>
            </a:r>
            <a:endParaRPr lang="en-US" sz="1000" b="1"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b="1" dirty="0">
                <a:effectLst/>
                <a:latin typeface="Arial" panose="020B0604020202020204" pitchFamily="34" charset="0"/>
                <a:ea typeface="ＭＳ 明朝" charset="-128"/>
                <a:cs typeface="Arial" panose="020B0604020202020204" pitchFamily="34" charset="0"/>
              </a:rPr>
              <a:t>Slide – Conclusions</a:t>
            </a:r>
            <a:endParaRPr lang="en-US" sz="1000" b="1"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 </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Explain:</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Now we</a:t>
            </a:r>
            <a:r>
              <a:rPr lang="en-GB" sz="1000" baseline="0" dirty="0">
                <a:effectLst/>
                <a:latin typeface="Arial" panose="020B0604020202020204" pitchFamily="34" charset="0"/>
                <a:ea typeface="ＭＳ 明朝" charset="-128"/>
                <a:cs typeface="Arial" panose="020B0604020202020204" pitchFamily="34" charset="0"/>
              </a:rPr>
              <a:t> have</a:t>
            </a:r>
            <a:r>
              <a:rPr lang="en-GB" sz="1000" dirty="0">
                <a:effectLst/>
                <a:latin typeface="Arial" panose="020B0604020202020204" pitchFamily="34" charset="0"/>
                <a:ea typeface="ＭＳ 明朝" charset="-128"/>
                <a:cs typeface="Arial" panose="020B0604020202020204" pitchFamily="34" charset="0"/>
              </a:rPr>
              <a:t> finished our whirlwind tour. </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On-route we</a:t>
            </a:r>
            <a:r>
              <a:rPr lang="en-GB" sz="1000" baseline="0" dirty="0">
                <a:effectLst/>
                <a:latin typeface="Arial" panose="020B0604020202020204" pitchFamily="34" charset="0"/>
                <a:ea typeface="ＭＳ 明朝" charset="-128"/>
                <a:cs typeface="Arial" panose="020B0604020202020204" pitchFamily="34" charset="0"/>
              </a:rPr>
              <a:t> have</a:t>
            </a:r>
            <a:r>
              <a:rPr lang="en-GB" sz="1000" dirty="0">
                <a:effectLst/>
                <a:latin typeface="Arial" panose="020B0604020202020204" pitchFamily="34" charset="0"/>
                <a:ea typeface="ＭＳ 明朝" charset="-128"/>
                <a:cs typeface="Arial" panose="020B0604020202020204" pitchFamily="34" charset="0"/>
              </a:rPr>
              <a:t> discovered that transport infrastructure exists at a large range of scales. </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That we are dependent on transport infrastructure for our quality of life, for getting around and for goods and services. </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That transport infrastructure faces a range of challenges in future.</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We are also going to be building a huge amount of infrastructure </a:t>
            </a:r>
            <a:r>
              <a:rPr lang="en-GB" sz="1000">
                <a:effectLst/>
                <a:latin typeface="Arial" panose="020B0604020202020204" pitchFamily="34" charset="0"/>
                <a:ea typeface="ＭＳ 明朝" charset="-128"/>
                <a:cs typeface="Arial" panose="020B0604020202020204" pitchFamily="34" charset="0"/>
              </a:rPr>
              <a:t>in the </a:t>
            </a:r>
            <a:r>
              <a:rPr lang="en-GB" sz="1000" dirty="0">
                <a:effectLst/>
                <a:latin typeface="Arial" panose="020B0604020202020204" pitchFamily="34" charset="0"/>
                <a:ea typeface="ＭＳ 明朝" charset="-128"/>
                <a:cs typeface="Arial" panose="020B0604020202020204" pitchFamily="34" charset="0"/>
              </a:rPr>
              <a:t>future. </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All of which means there are exciting job opportunities for Transport Planners, Transport Engineers and Asset Managers.</a:t>
            </a:r>
            <a:endParaRPr lang="en-US" sz="1000" dirty="0">
              <a:effectLst/>
              <a:latin typeface="Arial" panose="020B0604020202020204" pitchFamily="34" charset="0"/>
              <a:ea typeface="ＭＳ 明朝" charset="-128"/>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586C490-28E6-F34D-BEA9-555BEBC64D5C}" type="slidenum">
              <a:rPr lang="en-US" smtClean="0"/>
              <a:t>25</a:t>
            </a:fld>
            <a:endParaRPr lang="en-US"/>
          </a:p>
        </p:txBody>
      </p:sp>
    </p:spTree>
    <p:extLst>
      <p:ext uri="{BB962C8B-B14F-4D97-AF65-F5344CB8AC3E}">
        <p14:creationId xmlns:p14="http://schemas.microsoft.com/office/powerpoint/2010/main" val="1358124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END SLIDE</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Thank you.</a:t>
            </a:r>
            <a:r>
              <a:rPr lang="en-US" sz="1000" baseline="0" dirty="0">
                <a:latin typeface="Arial" panose="020B0604020202020204" pitchFamily="34" charset="0"/>
                <a:cs typeface="Arial" panose="020B0604020202020204" pitchFamily="34" charset="0"/>
              </a:rPr>
              <a:t> For more information you can go to www.ciht.org.uk/careers</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586C490-28E6-F34D-BEA9-555BEBC64D5C}" type="slidenum">
              <a:rPr lang="en-US" smtClean="0"/>
              <a:t>26</a:t>
            </a:fld>
            <a:endParaRPr lang="en-US"/>
          </a:p>
        </p:txBody>
      </p:sp>
    </p:spTree>
    <p:extLst>
      <p:ext uri="{BB962C8B-B14F-4D97-AF65-F5344CB8AC3E}">
        <p14:creationId xmlns:p14="http://schemas.microsoft.com/office/powerpoint/2010/main" val="120253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000" b="1" dirty="0">
                <a:latin typeface="Arial"/>
                <a:ea typeface="ＭＳ 明朝"/>
                <a:cs typeface="Arial"/>
              </a:rPr>
              <a:t>Explain </a:t>
            </a:r>
            <a:endParaRPr lang="en-US" sz="1000" b="1" dirty="0">
              <a:effectLst/>
              <a:latin typeface="Arial" panose="020B0604020202020204" pitchFamily="34" charset="0"/>
              <a:ea typeface="ＭＳ 明朝" charset="-128"/>
              <a:cs typeface="Arial" panose="020B0604020202020204" pitchFamily="34" charset="0"/>
            </a:endParaRPr>
          </a:p>
          <a:p>
            <a:pPr marL="342900" indent="-342900">
              <a:buFont typeface="Symbol" charset="2"/>
              <a:buChar char=""/>
            </a:pPr>
            <a:r>
              <a:rPr lang="en-GB" sz="1000" dirty="0">
                <a:latin typeface="Arial"/>
                <a:ea typeface="ＭＳ 明朝"/>
                <a:cs typeface="Arial"/>
              </a:rPr>
              <a:t>During this activity, you</a:t>
            </a:r>
            <a:r>
              <a:rPr lang="en-GB" sz="1000" dirty="0">
                <a:effectLst/>
                <a:latin typeface="Arial"/>
                <a:ea typeface="ＭＳ 明朝"/>
                <a:cs typeface="Arial"/>
              </a:rPr>
              <a:t> will be taken</a:t>
            </a:r>
            <a:r>
              <a:rPr lang="en-GB" sz="1000" baseline="0" dirty="0">
                <a:effectLst/>
                <a:latin typeface="Arial"/>
                <a:ea typeface="ＭＳ 明朝"/>
                <a:cs typeface="Arial"/>
              </a:rPr>
              <a:t> </a:t>
            </a:r>
            <a:r>
              <a:rPr lang="en-GB" sz="1000" dirty="0">
                <a:effectLst/>
                <a:latin typeface="Arial"/>
                <a:ea typeface="ＭＳ 明朝"/>
                <a:cs typeface="Arial"/>
              </a:rPr>
              <a:t>on a whirlwind tour of the exciting world of transport </a:t>
            </a:r>
            <a:r>
              <a:rPr lang="en-GB" sz="1000" dirty="0">
                <a:latin typeface="Arial"/>
                <a:ea typeface="ＭＳ 明朝"/>
                <a:cs typeface="Arial"/>
              </a:rPr>
              <a:t>infrastructure, where we</a:t>
            </a:r>
            <a:r>
              <a:rPr lang="en-GB" sz="1000" dirty="0">
                <a:effectLst/>
                <a:latin typeface="Arial"/>
                <a:ea typeface="ＭＳ 明朝"/>
                <a:cs typeface="Arial"/>
              </a:rPr>
              <a:t> will be looking at the challenges that face our transport infrastructure.</a:t>
            </a:r>
            <a:endParaRPr lang="en-US" sz="1000" dirty="0">
              <a:effectLst/>
              <a:latin typeface="Arial"/>
              <a:ea typeface="ＭＳ 明朝"/>
              <a:cs typeface="Arial"/>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As we go on this journey, we</a:t>
            </a:r>
            <a:r>
              <a:rPr lang="en-GB" sz="1000" baseline="0" dirty="0">
                <a:effectLst/>
                <a:latin typeface="Arial" panose="020B0604020202020204" pitchFamily="34" charset="0"/>
                <a:ea typeface="ＭＳ 明朝" charset="-128"/>
                <a:cs typeface="Arial" panose="020B0604020202020204" pitchFamily="34" charset="0"/>
              </a:rPr>
              <a:t> will</a:t>
            </a:r>
            <a:r>
              <a:rPr lang="en-GB" sz="1000" dirty="0">
                <a:effectLst/>
                <a:latin typeface="Arial" panose="020B0604020202020204" pitchFamily="34" charset="0"/>
                <a:ea typeface="ＭＳ 明朝" charset="-128"/>
                <a:cs typeface="Arial" panose="020B0604020202020204" pitchFamily="34" charset="0"/>
              </a:rPr>
              <a:t> be thinking about the role that three different types of transport professional will play in shaping the future of our infrastructure. </a:t>
            </a:r>
            <a:endParaRPr lang="en-US" sz="1000" dirty="0">
              <a:effectLst/>
              <a:latin typeface="Arial" panose="020B0604020202020204" pitchFamily="34" charset="0"/>
              <a:ea typeface="ＭＳ 明朝" charset="-128"/>
              <a:cs typeface="Arial" panose="020B0604020202020204" pitchFamily="34" charset="0"/>
            </a:endParaRPr>
          </a:p>
          <a:p>
            <a:pPr marL="342900" indent="-342900">
              <a:buFont typeface="Symbol" charset="2"/>
              <a:buChar char=""/>
            </a:pPr>
            <a:r>
              <a:rPr lang="en-GB" sz="1000" dirty="0">
                <a:effectLst/>
                <a:latin typeface="Arial"/>
                <a:ea typeface="ＭＳ 明朝"/>
                <a:cs typeface="Arial"/>
              </a:rPr>
              <a:t>We</a:t>
            </a:r>
            <a:r>
              <a:rPr lang="en-GB" sz="1000" baseline="0" dirty="0">
                <a:effectLst/>
                <a:latin typeface="Arial"/>
                <a:ea typeface="ＭＳ 明朝"/>
                <a:cs typeface="Arial"/>
              </a:rPr>
              <a:t> will</a:t>
            </a:r>
            <a:r>
              <a:rPr lang="en-GB" sz="1000" dirty="0">
                <a:effectLst/>
                <a:latin typeface="Arial"/>
                <a:ea typeface="ＭＳ 明朝"/>
                <a:cs typeface="Arial"/>
              </a:rPr>
              <a:t> meet three </a:t>
            </a:r>
            <a:r>
              <a:rPr lang="en-GB" sz="1000" dirty="0">
                <a:latin typeface="Arial"/>
                <a:ea typeface="ＭＳ 明朝"/>
                <a:cs typeface="Arial"/>
              </a:rPr>
              <a:t>of these professionals now</a:t>
            </a:r>
            <a:r>
              <a:rPr lang="en-GB" sz="1000" dirty="0">
                <a:effectLst/>
                <a:latin typeface="Arial"/>
                <a:ea typeface="ＭＳ 明朝"/>
                <a:cs typeface="Arial"/>
              </a:rPr>
              <a:t>.</a:t>
            </a:r>
            <a:endParaRPr lang="en-US" sz="1000" dirty="0">
              <a:effectLst/>
              <a:latin typeface="Arial"/>
              <a:ea typeface="ＭＳ 明朝"/>
              <a:cs typeface="Arial"/>
            </a:endParaRPr>
          </a:p>
          <a:p>
            <a:endParaRPr lang="en-US" dirty="0"/>
          </a:p>
        </p:txBody>
      </p:sp>
      <p:sp>
        <p:nvSpPr>
          <p:cNvPr id="4" name="Slide Number Placeholder 3"/>
          <p:cNvSpPr>
            <a:spLocks noGrp="1"/>
          </p:cNvSpPr>
          <p:nvPr>
            <p:ph type="sldNum" sz="quarter" idx="10"/>
          </p:nvPr>
        </p:nvSpPr>
        <p:spPr/>
        <p:txBody>
          <a:bodyPr/>
          <a:lstStyle/>
          <a:p>
            <a:fld id="{A586C490-28E6-F34D-BEA9-555BEBC64D5C}" type="slidenum">
              <a:rPr lang="en-US" smtClean="0"/>
              <a:t>3</a:t>
            </a:fld>
            <a:endParaRPr lang="en-US"/>
          </a:p>
        </p:txBody>
      </p:sp>
    </p:spTree>
    <p:extLst>
      <p:ext uri="{BB962C8B-B14F-4D97-AF65-F5344CB8AC3E}">
        <p14:creationId xmlns:p14="http://schemas.microsoft.com/office/powerpoint/2010/main" val="769571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Explanation:</a:t>
            </a:r>
            <a:endParaRPr lang="en-US" dirty="0"/>
          </a:p>
          <a:p>
            <a:r>
              <a:rPr lang="en-GB" dirty="0"/>
              <a:t>The aim of this activity is to communicate the idea that transport infrastructure exists on many scales, and that we use different modes of transport depending on the scale of our journeys.</a:t>
            </a:r>
            <a:endParaRPr lang="en-US" dirty="0"/>
          </a:p>
          <a:p>
            <a:r>
              <a:rPr lang="en-GB" dirty="0"/>
              <a:t> </a:t>
            </a:r>
            <a:endParaRPr lang="en-US" dirty="0"/>
          </a:p>
          <a:p>
            <a:r>
              <a:rPr lang="en-GB" b="1" dirty="0"/>
              <a:t>Instructions:</a:t>
            </a:r>
            <a:endParaRPr lang="en-US" dirty="0"/>
          </a:p>
          <a:p>
            <a:r>
              <a:rPr lang="en-GB" dirty="0"/>
              <a:t>You start the activity by either displaying slide 10 on the screen, which is the first map, set to the scale of 1km. More maps on slides 11, 12 and 13 reveal a map of the UK at increasing scales, zooming out from 1km to 1000km. You will use each scale map to identify the types of infrastructure that enable us to make journeys at that scale. </a:t>
            </a:r>
            <a:endParaRPr lang="en-US" dirty="0"/>
          </a:p>
          <a:p>
            <a:r>
              <a:rPr lang="en-GB" i="1" dirty="0"/>
              <a:t> </a:t>
            </a:r>
            <a:endParaRPr lang="en-US" dirty="0"/>
          </a:p>
          <a:p>
            <a:r>
              <a:rPr lang="en-GB" dirty="0"/>
              <a:t>Explain that you are now going to explore the range of scales on which transport infrastructure exist.</a:t>
            </a:r>
            <a:endParaRPr lang="en-GB" dirty="0">
              <a:cs typeface="Calibri"/>
            </a:endParaRPr>
          </a:p>
        </p:txBody>
      </p:sp>
      <p:sp>
        <p:nvSpPr>
          <p:cNvPr id="4" name="Slide Number Placeholder 3"/>
          <p:cNvSpPr>
            <a:spLocks noGrp="1"/>
          </p:cNvSpPr>
          <p:nvPr>
            <p:ph type="sldNum" sz="quarter" idx="5"/>
          </p:nvPr>
        </p:nvSpPr>
        <p:spPr/>
        <p:txBody>
          <a:bodyPr/>
          <a:lstStyle/>
          <a:p>
            <a:fld id="{A586C490-28E6-F34D-BEA9-555BEBC64D5C}" type="slidenum">
              <a:rPr lang="en-US" smtClean="0"/>
              <a:t>4</a:t>
            </a:fld>
            <a:endParaRPr lang="en-US"/>
          </a:p>
        </p:txBody>
      </p:sp>
    </p:spTree>
    <p:extLst>
      <p:ext uri="{BB962C8B-B14F-4D97-AF65-F5344CB8AC3E}">
        <p14:creationId xmlns:p14="http://schemas.microsoft.com/office/powerpoint/2010/main" val="94542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200" dirty="0">
                <a:effectLst/>
                <a:highlight>
                  <a:srgbClr val="00FFFF"/>
                </a:highlight>
                <a:latin typeface="Times New Roman" charset="0"/>
                <a:ea typeface="ＭＳ 明朝" charset="-128"/>
                <a:cs typeface="Times New Roman" charset="0"/>
              </a:rPr>
              <a:t>Slide</a:t>
            </a:r>
            <a:r>
              <a:rPr lang="en-GB" sz="1200" baseline="0" dirty="0">
                <a:effectLst/>
                <a:highlight>
                  <a:srgbClr val="00FFFF"/>
                </a:highlight>
                <a:latin typeface="Times New Roman" charset="0"/>
                <a:ea typeface="ＭＳ 明朝" charset="-128"/>
                <a:cs typeface="Times New Roman" charset="0"/>
              </a:rPr>
              <a:t> </a:t>
            </a:r>
            <a:r>
              <a:rPr lang="en-GB" sz="1200" dirty="0">
                <a:effectLst/>
                <a:highlight>
                  <a:srgbClr val="00FFFF"/>
                </a:highlight>
                <a:latin typeface="Times New Roman" charset="0"/>
                <a:ea typeface="ＭＳ 明朝" charset="-128"/>
                <a:cs typeface="Times New Roman" charset="0"/>
              </a:rPr>
              <a:t> – 1km scale map</a:t>
            </a:r>
            <a:endParaRPr lang="en-US" sz="1200" dirty="0">
              <a:effectLst/>
              <a:latin typeface="Cambria" charset="0"/>
              <a:ea typeface="ＭＳ 明朝" charset="-128"/>
              <a:cs typeface="Times New Roman" charset="0"/>
            </a:endParaRPr>
          </a:p>
          <a:p>
            <a:pPr marL="0" marR="0">
              <a:spcBef>
                <a:spcPts val="0"/>
              </a:spcBef>
              <a:spcAft>
                <a:spcPts val="0"/>
              </a:spcAft>
            </a:pPr>
            <a:r>
              <a:rPr lang="en-GB" sz="1000" b="1" dirty="0">
                <a:effectLst/>
                <a:latin typeface="Arial" panose="020B0604020202020204" pitchFamily="34" charset="0"/>
                <a:ea typeface="ＭＳ 明朝" charset="-128"/>
                <a:cs typeface="Arial" panose="020B0604020202020204" pitchFamily="34" charset="0"/>
              </a:rPr>
              <a:t>Explain </a:t>
            </a:r>
            <a:r>
              <a:rPr lang="en-GB" sz="1000" dirty="0">
                <a:effectLst/>
                <a:latin typeface="Arial" panose="020B0604020202020204" pitchFamily="34" charset="0"/>
                <a:ea typeface="ＭＳ 明朝" charset="-128"/>
                <a:cs typeface="Arial" panose="020B0604020202020204" pitchFamily="34" charset="0"/>
              </a:rPr>
              <a:t>– here we are looking at a 1km-scale map of an urban area.</a:t>
            </a:r>
            <a:endParaRPr lang="en-US" sz="1000" dirty="0">
              <a:effectLst/>
              <a:latin typeface="Arial" panose="020B0604020202020204" pitchFamily="34" charset="0"/>
              <a:ea typeface="ＭＳ 明朝" charset="-128"/>
              <a:cs typeface="Arial" panose="020B0604020202020204" pitchFamily="34" charset="0"/>
            </a:endParaRPr>
          </a:p>
          <a:p>
            <a:endParaRPr lang="en-GB" sz="1000" b="1" dirty="0">
              <a:latin typeface="Arial"/>
              <a:ea typeface="ＭＳ 明朝"/>
              <a:cs typeface="Arial"/>
            </a:endParaRPr>
          </a:p>
          <a:p>
            <a:pPr marL="0" marR="0">
              <a:spcBef>
                <a:spcPts val="0"/>
              </a:spcBef>
              <a:spcAft>
                <a:spcPts val="0"/>
              </a:spcAft>
            </a:pPr>
            <a:r>
              <a:rPr lang="en-GB" sz="1000" b="1" dirty="0">
                <a:effectLst/>
                <a:latin typeface="Arial"/>
                <a:ea typeface="ＭＳ 明朝"/>
                <a:cs typeface="Arial"/>
              </a:rPr>
              <a:t>Ask</a:t>
            </a:r>
            <a:r>
              <a:rPr lang="en-GB" sz="1000" dirty="0">
                <a:effectLst/>
                <a:latin typeface="Arial"/>
                <a:ea typeface="ＭＳ 明朝"/>
                <a:cs typeface="Arial"/>
              </a:rPr>
              <a:t> – what sort of journeys do we make that are 1km long?</a:t>
            </a:r>
            <a:endParaRPr lang="en-US" sz="1000">
              <a:effectLst/>
              <a:latin typeface="Arial"/>
              <a:ea typeface="ＭＳ 明朝"/>
              <a:cs typeface="Arial"/>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 </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Possible answers - journey to school, local shops, see friends, journeys around campus</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 </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b="1" dirty="0">
                <a:effectLst/>
                <a:latin typeface="Arial" panose="020B0604020202020204" pitchFamily="34" charset="0"/>
                <a:ea typeface="ＭＳ 明朝" charset="-128"/>
                <a:cs typeface="Arial" panose="020B0604020202020204" pitchFamily="34" charset="0"/>
              </a:rPr>
              <a:t>Ask</a:t>
            </a:r>
            <a:r>
              <a:rPr lang="en-GB" sz="1000" dirty="0">
                <a:effectLst/>
                <a:latin typeface="Arial" panose="020B0604020202020204" pitchFamily="34" charset="0"/>
                <a:ea typeface="ＭＳ 明朝" charset="-128"/>
                <a:cs typeface="Arial" panose="020B0604020202020204" pitchFamily="34" charset="0"/>
              </a:rPr>
              <a:t> – what mode of transport do we use to make these journeys?</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Possible answers:</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Foot</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Bike/scooter</a:t>
            </a:r>
            <a:endParaRPr lang="en-US" sz="1000" dirty="0">
              <a:effectLst/>
              <a:latin typeface="Arial" panose="020B0604020202020204" pitchFamily="34" charset="0"/>
              <a:ea typeface="ＭＳ 明朝" charset="-128"/>
              <a:cs typeface="Arial" panose="020B0604020202020204" pitchFamily="34" charset="0"/>
            </a:endParaRPr>
          </a:p>
          <a:p>
            <a:pPr marL="0" marR="0" lvl="0" indent="0">
              <a:spcBef>
                <a:spcPts val="0"/>
              </a:spcBef>
              <a:spcAft>
                <a:spcPts val="0"/>
              </a:spcAft>
              <a:buFont typeface="Symbol" charset="2"/>
              <a:buNone/>
            </a:pP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b="1" dirty="0">
                <a:effectLst/>
                <a:latin typeface="Arial" panose="020B0604020202020204" pitchFamily="34" charset="0"/>
                <a:ea typeface="ＭＳ 明朝" charset="-128"/>
                <a:cs typeface="Arial" panose="020B0604020202020204" pitchFamily="34" charset="0"/>
              </a:rPr>
              <a:t>Ask</a:t>
            </a:r>
            <a:r>
              <a:rPr lang="en-GB" sz="1000" dirty="0">
                <a:effectLst/>
                <a:latin typeface="Arial" panose="020B0604020202020204" pitchFamily="34" charset="0"/>
                <a:ea typeface="ＭＳ 明朝" charset="-128"/>
                <a:cs typeface="Arial" panose="020B0604020202020204" pitchFamily="34" charset="0"/>
              </a:rPr>
              <a:t> – what transport infrastructure makes these journeys possible?</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Answers to draw out:</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Pavement</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Minor roads and cycle paths.</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 </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Point out on the map the minor roads highlighted in orange that allow journeys at this scale.</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 </a:t>
            </a:r>
            <a:endParaRPr lang="en-US" sz="1000" dirty="0">
              <a:effectLst/>
              <a:latin typeface="Arial" panose="020B0604020202020204" pitchFamily="34" charset="0"/>
              <a:ea typeface="ＭＳ 明朝" charset="-128"/>
              <a:cs typeface="Arial" panose="020B0604020202020204" pitchFamily="34" charset="0"/>
            </a:endParaRPr>
          </a:p>
          <a:p>
            <a:r>
              <a:rPr lang="en-GB" sz="1000" dirty="0">
                <a:effectLst/>
                <a:latin typeface="Arial"/>
                <a:ea typeface="ＭＳ 明朝"/>
                <a:cs typeface="Arial"/>
              </a:rPr>
              <a:t>Now </a:t>
            </a:r>
            <a:r>
              <a:rPr lang="en-GB" sz="1000" dirty="0">
                <a:latin typeface="Arial"/>
                <a:ea typeface="ＭＳ 明朝"/>
                <a:cs typeface="Arial"/>
              </a:rPr>
              <a:t>reveal</a:t>
            </a:r>
            <a:r>
              <a:rPr lang="en-GB" sz="1000" dirty="0">
                <a:effectLst/>
                <a:latin typeface="Arial"/>
                <a:ea typeface="ＭＳ 明朝"/>
                <a:cs typeface="Arial"/>
              </a:rPr>
              <a:t> the next scale of map</a:t>
            </a:r>
            <a:r>
              <a:rPr lang="en-GB" sz="1000" dirty="0">
                <a:latin typeface="Arial"/>
                <a:ea typeface="ＭＳ 明朝"/>
                <a:cs typeface="Arial"/>
              </a:rPr>
              <a:t> on slide 10</a:t>
            </a:r>
            <a:r>
              <a:rPr lang="en-GB" sz="1000" dirty="0">
                <a:effectLst/>
                <a:latin typeface="Arial"/>
                <a:ea typeface="ＭＳ 明朝"/>
                <a:cs typeface="Arial"/>
              </a:rPr>
              <a:t>.</a:t>
            </a:r>
            <a:endParaRPr lang="en-US" sz="1000" dirty="0">
              <a:effectLst/>
              <a:latin typeface="Arial" panose="020B0604020202020204" pitchFamily="34" charset="0"/>
              <a:ea typeface="ＭＳ 明朝" charset="-128"/>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586C490-28E6-F34D-BEA9-555BEBC64D5C}" type="slidenum">
              <a:rPr lang="en-US" smtClean="0"/>
              <a:t>5</a:t>
            </a:fld>
            <a:endParaRPr lang="en-US"/>
          </a:p>
        </p:txBody>
      </p:sp>
    </p:spTree>
    <p:extLst>
      <p:ext uri="{BB962C8B-B14F-4D97-AF65-F5344CB8AC3E}">
        <p14:creationId xmlns:p14="http://schemas.microsoft.com/office/powerpoint/2010/main" val="36362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000" dirty="0">
                <a:effectLst/>
                <a:highlight>
                  <a:srgbClr val="00FFFF"/>
                </a:highlight>
                <a:latin typeface="Arial" panose="020B0604020202020204" pitchFamily="34" charset="0"/>
                <a:ea typeface="ＭＳ 明朝" charset="-128"/>
                <a:cs typeface="Arial" panose="020B0604020202020204" pitchFamily="34" charset="0"/>
              </a:rPr>
              <a:t>Slide – 10km scale map</a:t>
            </a:r>
          </a:p>
          <a:p>
            <a:pPr marL="0" marR="0">
              <a:spcBef>
                <a:spcPts val="0"/>
              </a:spcBef>
              <a:spcAft>
                <a:spcPts val="0"/>
              </a:spcAft>
            </a:pPr>
            <a:br>
              <a:rPr lang="en-GB" sz="1000" dirty="0">
                <a:effectLst/>
                <a:latin typeface="Arial" panose="020B0604020202020204" pitchFamily="34" charset="0"/>
                <a:ea typeface="ＭＳ 明朝" charset="-128"/>
                <a:cs typeface="Arial" panose="020B0604020202020204" pitchFamily="34" charset="0"/>
              </a:rPr>
            </a:br>
            <a:r>
              <a:rPr lang="en-GB" sz="1000" b="1" dirty="0">
                <a:effectLst/>
                <a:latin typeface="Arial" panose="020B0604020202020204" pitchFamily="34" charset="0"/>
                <a:ea typeface="ＭＳ 明朝" charset="-128"/>
                <a:cs typeface="Arial" panose="020B0604020202020204" pitchFamily="34" charset="0"/>
              </a:rPr>
              <a:t>Explain</a:t>
            </a:r>
            <a:endParaRPr lang="en-US" sz="1000" b="1" dirty="0">
              <a:effectLst/>
              <a:latin typeface="Arial" panose="020B0604020202020204" pitchFamily="34" charset="0"/>
              <a:ea typeface="ＭＳ 明朝" charset="-128"/>
              <a:cs typeface="Arial" panose="020B0604020202020204" pitchFamily="34" charset="0"/>
            </a:endParaRPr>
          </a:p>
          <a:p>
            <a:pPr marL="342900" indent="-342900">
              <a:buFont typeface="Symbol" charset="2"/>
              <a:buChar char=""/>
            </a:pPr>
            <a:r>
              <a:rPr lang="en-GB" sz="1000" dirty="0">
                <a:effectLst/>
                <a:latin typeface="Arial"/>
                <a:ea typeface="ＭＳ 明朝"/>
                <a:cs typeface="Arial"/>
              </a:rPr>
              <a:t>We</a:t>
            </a:r>
            <a:r>
              <a:rPr lang="en-GB" sz="1000" baseline="0" dirty="0">
                <a:effectLst/>
                <a:latin typeface="Arial"/>
                <a:ea typeface="ＭＳ 明朝"/>
                <a:cs typeface="Arial"/>
              </a:rPr>
              <a:t> have</a:t>
            </a:r>
            <a:r>
              <a:rPr lang="en-GB" sz="1000" dirty="0">
                <a:effectLst/>
                <a:latin typeface="Arial"/>
                <a:ea typeface="ＭＳ 明朝"/>
                <a:cs typeface="Arial"/>
              </a:rPr>
              <a:t> now zoomed out. Show the point that marks where we looking at the previous map</a:t>
            </a:r>
            <a:r>
              <a:rPr lang="en-GB" sz="1000" dirty="0">
                <a:latin typeface="Arial"/>
                <a:ea typeface="ＭＳ 明朝"/>
                <a:cs typeface="Arial"/>
              </a:rPr>
              <a:t> (which is the greyed out area of the map).</a:t>
            </a:r>
            <a:r>
              <a:rPr lang="en-GB" sz="1000" dirty="0">
                <a:effectLst/>
                <a:latin typeface="Arial"/>
                <a:ea typeface="ＭＳ 明朝"/>
                <a:cs typeface="Arial"/>
              </a:rPr>
              <a:t> At this scale we can see a whole town, or a large area of a city.</a:t>
            </a:r>
            <a:endParaRPr lang="en-US" sz="1000" dirty="0">
              <a:effectLst/>
              <a:latin typeface="Arial"/>
              <a:ea typeface="ＭＳ 明朝"/>
              <a:cs typeface="Arial"/>
            </a:endParaRPr>
          </a:p>
          <a:p>
            <a:endParaRPr lang="en-GB" sz="1000" dirty="0">
              <a:latin typeface="Arial"/>
              <a:ea typeface="ＭＳ 明朝"/>
              <a:cs typeface="Arial"/>
            </a:endParaRPr>
          </a:p>
          <a:p>
            <a:pPr>
              <a:buFont typeface="Symbol" charset="2"/>
            </a:pPr>
            <a:r>
              <a:rPr lang="en-GB" sz="1000" b="1" dirty="0">
                <a:latin typeface="Arial"/>
                <a:ea typeface="ＭＳ 明朝"/>
                <a:cs typeface="Arial"/>
              </a:rPr>
              <a:t>Ask</a:t>
            </a:r>
            <a:endParaRPr lang="en-US" sz="1000" b="1" dirty="0">
              <a:latin typeface="Arial"/>
              <a:ea typeface="ＭＳ 明朝"/>
              <a:cs typeface="Arial"/>
            </a:endParaRPr>
          </a:p>
          <a:p>
            <a:pPr marR="0" lvl="0">
              <a:spcBef>
                <a:spcPts val="0"/>
              </a:spcBef>
              <a:spcAft>
                <a:spcPts val="0"/>
              </a:spcAft>
              <a:buFont typeface="Symbol" charset="2"/>
            </a:pPr>
            <a:r>
              <a:rPr lang="en-GB" sz="1000" dirty="0">
                <a:latin typeface="Arial"/>
                <a:ea typeface="ＭＳ 明朝"/>
                <a:cs typeface="Arial"/>
              </a:rPr>
              <a:t>What</a:t>
            </a:r>
            <a:r>
              <a:rPr lang="en-GB" sz="1000" dirty="0">
                <a:effectLst/>
                <a:latin typeface="Arial"/>
                <a:ea typeface="ＭＳ 明朝"/>
                <a:cs typeface="Arial"/>
              </a:rPr>
              <a:t> types of transport infrastructure we can see at this stage:</a:t>
            </a:r>
            <a:endParaRPr lang="en-US" sz="1000" dirty="0">
              <a:effectLst/>
              <a:latin typeface="Arial"/>
              <a:ea typeface="ＭＳ 明朝"/>
              <a:cs typeface="Arial"/>
            </a:endParaRPr>
          </a:p>
          <a:p>
            <a:pPr marL="742950" marR="0" lvl="1" indent="-285750">
              <a:spcBef>
                <a:spcPts val="0"/>
              </a:spcBef>
              <a:spcAft>
                <a:spcPts val="0"/>
              </a:spcAft>
              <a:buFont typeface="Courier New" charset="0"/>
              <a:buChar char="o"/>
            </a:pPr>
            <a:r>
              <a:rPr lang="en-GB" sz="1000" dirty="0">
                <a:effectLst/>
                <a:latin typeface="Arial" panose="020B0604020202020204" pitchFamily="34" charset="0"/>
                <a:ea typeface="ＭＳ 明朝" charset="-128"/>
                <a:cs typeface="Arial" panose="020B0604020202020204" pitchFamily="34" charset="0"/>
              </a:rPr>
              <a:t>Major roads</a:t>
            </a:r>
            <a:endParaRPr lang="en-US" sz="1000" dirty="0">
              <a:effectLst/>
              <a:latin typeface="Arial" panose="020B0604020202020204" pitchFamily="34" charset="0"/>
              <a:ea typeface="ＭＳ 明朝" charset="-128"/>
              <a:cs typeface="Arial" panose="020B0604020202020204" pitchFamily="34" charset="0"/>
            </a:endParaRPr>
          </a:p>
          <a:p>
            <a:pPr marL="742950" marR="0" lvl="1" indent="-285750">
              <a:spcBef>
                <a:spcPts val="0"/>
              </a:spcBef>
              <a:spcAft>
                <a:spcPts val="0"/>
              </a:spcAft>
              <a:buFont typeface="Courier New" charset="0"/>
              <a:buChar char="o"/>
            </a:pPr>
            <a:r>
              <a:rPr lang="en-GB" sz="1000" dirty="0">
                <a:effectLst/>
                <a:latin typeface="Arial" panose="020B0604020202020204" pitchFamily="34" charset="0"/>
                <a:ea typeface="ＭＳ 明朝" charset="-128"/>
                <a:cs typeface="Arial" panose="020B0604020202020204" pitchFamily="34" charset="0"/>
              </a:rPr>
              <a:t>Local rail/Underground lines</a:t>
            </a:r>
            <a:endParaRPr lang="en-US" sz="1000" dirty="0">
              <a:effectLst/>
              <a:latin typeface="Arial" panose="020B0604020202020204" pitchFamily="34" charset="0"/>
              <a:ea typeface="ＭＳ 明朝" charset="-128"/>
              <a:cs typeface="Arial" panose="020B0604020202020204" pitchFamily="34" charset="0"/>
            </a:endParaRPr>
          </a:p>
          <a:p>
            <a:pPr marL="742950" marR="0" lvl="1" indent="-285750">
              <a:spcBef>
                <a:spcPts val="0"/>
              </a:spcBef>
              <a:spcAft>
                <a:spcPts val="0"/>
              </a:spcAft>
              <a:buFont typeface="Courier New" charset="0"/>
              <a:buChar char="o"/>
            </a:pPr>
            <a:r>
              <a:rPr lang="en-GB" sz="1000" dirty="0">
                <a:effectLst/>
                <a:latin typeface="Arial" panose="020B0604020202020204" pitchFamily="34" charset="0"/>
                <a:ea typeface="ＭＳ 明朝" charset="-128"/>
                <a:cs typeface="Arial" panose="020B0604020202020204" pitchFamily="34" charset="0"/>
              </a:rPr>
              <a:t>Canals/rivers</a:t>
            </a:r>
            <a:endParaRPr lang="en-US" sz="1000" dirty="0">
              <a:effectLst/>
              <a:latin typeface="Arial" panose="020B0604020202020204" pitchFamily="34" charset="0"/>
              <a:ea typeface="ＭＳ 明朝" charset="-128"/>
              <a:cs typeface="Arial" panose="020B0604020202020204" pitchFamily="34" charset="0"/>
            </a:endParaRPr>
          </a:p>
          <a:p>
            <a:endParaRPr lang="en-GB" sz="1000" dirty="0">
              <a:latin typeface="Arial"/>
              <a:ea typeface="ＭＳ 明朝"/>
              <a:cs typeface="Arial"/>
            </a:endParaRPr>
          </a:p>
          <a:p>
            <a:pPr>
              <a:buFont typeface="Symbol" charset="2"/>
            </a:pPr>
            <a:r>
              <a:rPr lang="en-GB" sz="1000" b="1" dirty="0">
                <a:latin typeface="Arial"/>
                <a:ea typeface="ＭＳ 明朝"/>
                <a:cs typeface="Arial"/>
              </a:rPr>
              <a:t>Ask</a:t>
            </a:r>
            <a:endParaRPr lang="en-US" sz="1000" b="1" dirty="0">
              <a:latin typeface="Arial"/>
              <a:ea typeface="ＭＳ 明朝"/>
              <a:cs typeface="Arial"/>
            </a:endParaRPr>
          </a:p>
          <a:p>
            <a:pPr marR="0" lvl="0">
              <a:spcBef>
                <a:spcPts val="0"/>
              </a:spcBef>
              <a:spcAft>
                <a:spcPts val="0"/>
              </a:spcAft>
              <a:buFont typeface="Symbol" charset="2"/>
            </a:pPr>
            <a:r>
              <a:rPr lang="en-GB" sz="1000" dirty="0">
                <a:latin typeface="Arial"/>
                <a:ea typeface="ＭＳ 明朝"/>
                <a:cs typeface="Arial"/>
              </a:rPr>
              <a:t>What</a:t>
            </a:r>
            <a:r>
              <a:rPr lang="en-GB" sz="1000" dirty="0">
                <a:effectLst/>
                <a:latin typeface="Arial"/>
                <a:ea typeface="ＭＳ 明朝"/>
                <a:cs typeface="Arial"/>
              </a:rPr>
              <a:t> types of journeys would you make that are 10km along and what infrastructure would you use</a:t>
            </a:r>
            <a:endParaRPr lang="en-US" sz="1000" dirty="0">
              <a:effectLst/>
              <a:latin typeface="Arial"/>
              <a:ea typeface="ＭＳ 明朝"/>
              <a:cs typeface="Arial"/>
            </a:endParaRPr>
          </a:p>
          <a:p>
            <a:pPr marL="742950" marR="0" lvl="1" indent="-285750">
              <a:spcBef>
                <a:spcPts val="0"/>
              </a:spcBef>
              <a:spcAft>
                <a:spcPts val="0"/>
              </a:spcAft>
              <a:buFont typeface="Courier New" charset="0"/>
              <a:buChar char="o"/>
            </a:pPr>
            <a:r>
              <a:rPr lang="en-GB" sz="1000" dirty="0">
                <a:effectLst/>
                <a:latin typeface="Arial" panose="020B0604020202020204" pitchFamily="34" charset="0"/>
                <a:ea typeface="ＭＳ 明朝" charset="-128"/>
                <a:cs typeface="Arial" panose="020B0604020202020204" pitchFamily="34" charset="0"/>
              </a:rPr>
              <a:t>Journeys to school, supermarkets, into the centre of the town/city, or to work.</a:t>
            </a:r>
            <a:endParaRPr lang="en-US" sz="1000" dirty="0">
              <a:effectLst/>
              <a:latin typeface="Arial" panose="020B0604020202020204" pitchFamily="34" charset="0"/>
              <a:ea typeface="ＭＳ 明朝" charset="-128"/>
              <a:cs typeface="Arial" panose="020B0604020202020204" pitchFamily="34" charset="0"/>
            </a:endParaRPr>
          </a:p>
          <a:p>
            <a:pPr marL="742950" lvl="1" indent="-285750">
              <a:buFont typeface="Courier New" charset="0"/>
              <a:buChar char="o"/>
            </a:pPr>
            <a:r>
              <a:rPr lang="en-GB" sz="1000" dirty="0">
                <a:effectLst/>
                <a:latin typeface="Arial"/>
                <a:ea typeface="ＭＳ 明朝"/>
                <a:cs typeface="Arial"/>
              </a:rPr>
              <a:t>By car, by train, by bike, by bus, using the infrastructure that we have mentioned.</a:t>
            </a:r>
            <a:endParaRPr lang="en-US" sz="1000" dirty="0">
              <a:latin typeface="Arial"/>
              <a:ea typeface="ＭＳ 明朝"/>
              <a:cs typeface="Arial"/>
            </a:endParaRPr>
          </a:p>
          <a:p>
            <a:pPr lvl="1"/>
            <a:endParaRPr lang="en-GB" sz="1000" dirty="0">
              <a:latin typeface="Arial"/>
              <a:ea typeface="ＭＳ 明朝"/>
              <a:cs typeface="Arial"/>
            </a:endParaRPr>
          </a:p>
          <a:p>
            <a:pPr lvl="1"/>
            <a:r>
              <a:rPr lang="en-GB" sz="1000" dirty="0">
                <a:effectLst/>
                <a:latin typeface="Arial"/>
                <a:ea typeface="ＭＳ 明朝"/>
                <a:cs typeface="Arial"/>
              </a:rPr>
              <a:t>Ask if you</a:t>
            </a:r>
            <a:r>
              <a:rPr lang="en-GB" sz="1000" baseline="0" dirty="0">
                <a:effectLst/>
                <a:latin typeface="Arial"/>
                <a:ea typeface="ＭＳ 明朝"/>
                <a:cs typeface="Arial"/>
              </a:rPr>
              <a:t> would</a:t>
            </a:r>
            <a:r>
              <a:rPr lang="en-GB" sz="1000" dirty="0">
                <a:effectLst/>
                <a:latin typeface="Arial"/>
                <a:ea typeface="ＭＳ 明朝"/>
                <a:cs typeface="Arial"/>
              </a:rPr>
              <a:t> make this sort of journey by foot – probably not.</a:t>
            </a:r>
            <a:endParaRPr lang="en-US" sz="1000" dirty="0">
              <a:effectLst/>
              <a:latin typeface="Arial"/>
              <a:ea typeface="ＭＳ 明朝"/>
              <a:cs typeface="Arial"/>
            </a:endParaRPr>
          </a:p>
          <a:p>
            <a:pPr marL="742950" marR="0" lvl="1" indent="-285750">
              <a:spcBef>
                <a:spcPts val="0"/>
              </a:spcBef>
              <a:spcAft>
                <a:spcPts val="0"/>
              </a:spcAft>
              <a:buFont typeface="Courier New" charset="0"/>
              <a:buChar char="o"/>
            </a:pPr>
            <a:endParaRPr lang="en-US" sz="1000" dirty="0">
              <a:effectLst/>
              <a:latin typeface="Arial" panose="020B0604020202020204" pitchFamily="34" charset="0"/>
              <a:ea typeface="ＭＳ 明朝" charset="-128"/>
              <a:cs typeface="Arial" panose="020B0604020202020204" pitchFamily="34" charset="0"/>
            </a:endParaRPr>
          </a:p>
          <a:p>
            <a:r>
              <a:rPr lang="en-GB" sz="1000" dirty="0">
                <a:effectLst/>
                <a:latin typeface="Arial"/>
                <a:ea typeface="ＭＳ 明朝"/>
                <a:cs typeface="Arial"/>
              </a:rPr>
              <a:t>Now we are going to zoom out even more</a:t>
            </a:r>
            <a:r>
              <a:rPr lang="en-GB" sz="1000" dirty="0">
                <a:latin typeface="Arial"/>
                <a:ea typeface="ＭＳ 明朝"/>
                <a:cs typeface="Arial"/>
              </a:rPr>
              <a:t> to 100km on slide 11</a:t>
            </a:r>
            <a:r>
              <a:rPr lang="en-US" sz="1000" dirty="0">
                <a:effectLst/>
                <a:latin typeface="Arial"/>
                <a:cs typeface="Arial"/>
              </a:rPr>
              <a:t>.</a:t>
            </a:r>
            <a:endParaRPr lang="en-US" sz="1000" dirty="0">
              <a:latin typeface="Arial"/>
              <a:cs typeface="Arial"/>
            </a:endParaRPr>
          </a:p>
        </p:txBody>
      </p:sp>
      <p:sp>
        <p:nvSpPr>
          <p:cNvPr id="4" name="Slide Number Placeholder 3"/>
          <p:cNvSpPr>
            <a:spLocks noGrp="1"/>
          </p:cNvSpPr>
          <p:nvPr>
            <p:ph type="sldNum" sz="quarter" idx="10"/>
          </p:nvPr>
        </p:nvSpPr>
        <p:spPr/>
        <p:txBody>
          <a:bodyPr/>
          <a:lstStyle/>
          <a:p>
            <a:fld id="{A586C490-28E6-F34D-BEA9-555BEBC64D5C}" type="slidenum">
              <a:rPr lang="en-US" smtClean="0"/>
              <a:t>6</a:t>
            </a:fld>
            <a:endParaRPr lang="en-US"/>
          </a:p>
        </p:txBody>
      </p:sp>
    </p:spTree>
    <p:extLst>
      <p:ext uri="{BB962C8B-B14F-4D97-AF65-F5344CB8AC3E}">
        <p14:creationId xmlns:p14="http://schemas.microsoft.com/office/powerpoint/2010/main" val="192443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000" dirty="0">
                <a:effectLst/>
                <a:highlight>
                  <a:srgbClr val="00FFFF"/>
                </a:highlight>
                <a:latin typeface="Arial" panose="020B0604020202020204" pitchFamily="34" charset="0"/>
                <a:ea typeface="ＭＳ 明朝" charset="-128"/>
                <a:cs typeface="Arial" panose="020B0604020202020204" pitchFamily="34" charset="0"/>
              </a:rPr>
              <a:t>Slide – 100km map</a:t>
            </a:r>
          </a:p>
          <a:p>
            <a:pPr marL="0" marR="0">
              <a:spcBef>
                <a:spcPts val="0"/>
              </a:spcBef>
              <a:spcAft>
                <a:spcPts val="0"/>
              </a:spcAft>
            </a:pP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b="1" dirty="0">
                <a:effectLst/>
                <a:latin typeface="Arial" panose="020B0604020202020204" pitchFamily="34" charset="0"/>
                <a:ea typeface="ＭＳ 明朝" charset="-128"/>
                <a:cs typeface="Arial" panose="020B0604020202020204" pitchFamily="34" charset="0"/>
              </a:rPr>
              <a:t>Explain</a:t>
            </a:r>
            <a:endParaRPr lang="en-US" sz="1000" b="1" dirty="0">
              <a:effectLst/>
              <a:latin typeface="Arial" panose="020B0604020202020204" pitchFamily="34" charset="0"/>
              <a:ea typeface="ＭＳ 明朝" charset="-128"/>
              <a:cs typeface="Arial" panose="020B0604020202020204" pitchFamily="34" charset="0"/>
            </a:endParaRPr>
          </a:p>
          <a:p>
            <a:pPr marL="342900" indent="-342900">
              <a:buFont typeface="Symbol" charset="2"/>
              <a:buChar char=""/>
            </a:pPr>
            <a:r>
              <a:rPr lang="en-GB" sz="1000" dirty="0">
                <a:effectLst/>
                <a:latin typeface="Arial"/>
                <a:ea typeface="ＭＳ 明朝"/>
                <a:cs typeface="Arial"/>
              </a:rPr>
              <a:t>We</a:t>
            </a:r>
            <a:r>
              <a:rPr lang="en-GB" sz="1000" baseline="0" dirty="0">
                <a:effectLst/>
                <a:latin typeface="Arial"/>
                <a:ea typeface="ＭＳ 明朝"/>
                <a:cs typeface="Arial"/>
              </a:rPr>
              <a:t> have</a:t>
            </a:r>
            <a:r>
              <a:rPr lang="en-GB" sz="1000" dirty="0">
                <a:effectLst/>
                <a:latin typeface="Arial"/>
                <a:ea typeface="ＭＳ 明朝"/>
                <a:cs typeface="Arial"/>
              </a:rPr>
              <a:t> now zoomed out even more</a:t>
            </a:r>
            <a:r>
              <a:rPr lang="en-GB" sz="1000" dirty="0">
                <a:latin typeface="Arial"/>
                <a:ea typeface="ＭＳ 明朝"/>
                <a:cs typeface="Arial"/>
              </a:rPr>
              <a:t> to a distance of 100km</a:t>
            </a:r>
            <a:r>
              <a:rPr lang="en-GB" sz="1000" dirty="0">
                <a:effectLst/>
                <a:latin typeface="Arial"/>
                <a:ea typeface="ＭＳ 明朝"/>
                <a:cs typeface="Arial"/>
              </a:rPr>
              <a:t>. We are still centred on the same point as previously. At this scale we can see whole towns and cities.</a:t>
            </a:r>
            <a:endParaRPr lang="en-US" sz="1000" dirty="0">
              <a:effectLst/>
              <a:latin typeface="Arial"/>
              <a:ea typeface="ＭＳ 明朝"/>
              <a:cs typeface="Arial"/>
            </a:endParaRPr>
          </a:p>
          <a:p>
            <a:endParaRPr lang="en-GB" sz="1000" dirty="0">
              <a:latin typeface="Arial"/>
              <a:ea typeface="ＭＳ 明朝"/>
              <a:cs typeface="Arial"/>
            </a:endParaRPr>
          </a:p>
          <a:p>
            <a:r>
              <a:rPr lang="en-GB" sz="1000" b="1" dirty="0">
                <a:latin typeface="Arial"/>
                <a:ea typeface="ＭＳ 明朝"/>
                <a:cs typeface="Arial"/>
              </a:rPr>
              <a:t>Ask</a:t>
            </a:r>
            <a:endParaRPr lang="en-US" sz="1000" b="1" dirty="0">
              <a:latin typeface="Arial" panose="020B0604020202020204" pitchFamily="34" charset="0"/>
              <a:ea typeface="ＭＳ 明朝" charset="-128"/>
              <a:cs typeface="Arial" panose="020B0604020202020204" pitchFamily="34" charset="0"/>
            </a:endParaRPr>
          </a:p>
          <a:p>
            <a:r>
              <a:rPr lang="en-GB" sz="1000" dirty="0">
                <a:latin typeface="Arial"/>
                <a:ea typeface="ＭＳ 明朝"/>
                <a:cs typeface="Arial"/>
              </a:rPr>
              <a:t>What</a:t>
            </a:r>
            <a:r>
              <a:rPr lang="en-GB" sz="1000" dirty="0">
                <a:effectLst/>
                <a:latin typeface="Arial"/>
                <a:ea typeface="ＭＳ 明朝"/>
                <a:cs typeface="Arial"/>
              </a:rPr>
              <a:t> sort of transport infrastructure can we see at this scale?</a:t>
            </a:r>
            <a:r>
              <a:rPr lang="en-GB" sz="1000" dirty="0">
                <a:latin typeface="Arial"/>
                <a:ea typeface="ＭＳ 明朝"/>
                <a:cs typeface="Arial"/>
              </a:rPr>
              <a:t> </a:t>
            </a:r>
            <a:endParaRPr lang="en-US" sz="1000" dirty="0">
              <a:effectLst/>
              <a:latin typeface="Arial" panose="020B0604020202020204" pitchFamily="34" charset="0"/>
              <a:ea typeface="ＭＳ 明朝" charset="-128"/>
              <a:cs typeface="Arial" panose="020B0604020202020204" pitchFamily="34" charset="0"/>
            </a:endParaRPr>
          </a:p>
          <a:p>
            <a:pPr marL="742950" marR="0" lvl="1" indent="-285750">
              <a:spcBef>
                <a:spcPts val="0"/>
              </a:spcBef>
              <a:spcAft>
                <a:spcPts val="0"/>
              </a:spcAft>
              <a:buFont typeface="Courier New" charset="0"/>
              <a:buChar char="o"/>
            </a:pPr>
            <a:r>
              <a:rPr lang="en-GB" sz="1000" dirty="0">
                <a:effectLst/>
                <a:latin typeface="Arial" panose="020B0604020202020204" pitchFamily="34" charset="0"/>
                <a:ea typeface="ＭＳ 明朝" charset="-128"/>
                <a:cs typeface="Arial" panose="020B0604020202020204" pitchFamily="34" charset="0"/>
              </a:rPr>
              <a:t>Motorways</a:t>
            </a:r>
            <a:endParaRPr lang="en-US" sz="1000" dirty="0">
              <a:effectLst/>
              <a:latin typeface="Arial" panose="020B0604020202020204" pitchFamily="34" charset="0"/>
              <a:ea typeface="ＭＳ 明朝" charset="-128"/>
              <a:cs typeface="Arial" panose="020B0604020202020204" pitchFamily="34" charset="0"/>
            </a:endParaRPr>
          </a:p>
          <a:p>
            <a:pPr marL="742950" marR="0" lvl="1" indent="-285750">
              <a:spcBef>
                <a:spcPts val="0"/>
              </a:spcBef>
              <a:spcAft>
                <a:spcPts val="0"/>
              </a:spcAft>
              <a:buFont typeface="Courier New" charset="0"/>
              <a:buChar char="o"/>
            </a:pPr>
            <a:r>
              <a:rPr lang="en-GB" sz="1000" dirty="0">
                <a:effectLst/>
                <a:latin typeface="Arial" panose="020B0604020202020204" pitchFamily="34" charset="0"/>
                <a:ea typeface="ＭＳ 明朝" charset="-128"/>
                <a:cs typeface="Arial" panose="020B0604020202020204" pitchFamily="34" charset="0"/>
              </a:rPr>
              <a:t>Trunk roads</a:t>
            </a:r>
            <a:endParaRPr lang="en-US" sz="1000" dirty="0">
              <a:effectLst/>
              <a:latin typeface="Arial" panose="020B0604020202020204" pitchFamily="34" charset="0"/>
              <a:ea typeface="ＭＳ 明朝" charset="-128"/>
              <a:cs typeface="Arial" panose="020B0604020202020204" pitchFamily="34" charset="0"/>
            </a:endParaRPr>
          </a:p>
          <a:p>
            <a:pPr marL="742950" marR="0" lvl="1" indent="-285750">
              <a:spcBef>
                <a:spcPts val="0"/>
              </a:spcBef>
              <a:spcAft>
                <a:spcPts val="0"/>
              </a:spcAft>
              <a:buFont typeface="Courier New" charset="0"/>
              <a:buChar char="o"/>
            </a:pPr>
            <a:r>
              <a:rPr lang="en-GB" sz="1000" dirty="0">
                <a:effectLst/>
                <a:latin typeface="Arial" panose="020B0604020202020204" pitchFamily="34" charset="0"/>
                <a:ea typeface="ＭＳ 明朝" charset="-128"/>
                <a:cs typeface="Arial" panose="020B0604020202020204" pitchFamily="34" charset="0"/>
              </a:rPr>
              <a:t>Long-distance rail</a:t>
            </a:r>
          </a:p>
          <a:p>
            <a:pPr marL="742950" marR="0" lvl="1" indent="-285750">
              <a:spcBef>
                <a:spcPts val="0"/>
              </a:spcBef>
              <a:spcAft>
                <a:spcPts val="0"/>
              </a:spcAft>
              <a:buFont typeface="Courier New" charset="0"/>
              <a:buChar char="o"/>
            </a:pPr>
            <a:endParaRPr lang="en-US" sz="1000" dirty="0">
              <a:effectLst/>
              <a:latin typeface="Arial" panose="020B0604020202020204" pitchFamily="34" charset="0"/>
              <a:ea typeface="ＭＳ 明朝" charset="-128"/>
              <a:cs typeface="Arial" panose="020B0604020202020204" pitchFamily="34" charset="0"/>
            </a:endParaRPr>
          </a:p>
          <a:p>
            <a:r>
              <a:rPr lang="en-GB" sz="1000" b="1" dirty="0">
                <a:latin typeface="Arial"/>
                <a:ea typeface="ＭＳ 明朝"/>
                <a:cs typeface="Arial"/>
              </a:rPr>
              <a:t>Ask</a:t>
            </a:r>
          </a:p>
          <a:p>
            <a:pPr marR="0" lvl="0">
              <a:spcBef>
                <a:spcPts val="0"/>
              </a:spcBef>
              <a:spcAft>
                <a:spcPts val="0"/>
              </a:spcAft>
            </a:pPr>
            <a:r>
              <a:rPr lang="en-GB" sz="1000" dirty="0">
                <a:latin typeface="Arial"/>
                <a:ea typeface="ＭＳ 明朝"/>
                <a:cs typeface="Arial"/>
              </a:rPr>
              <a:t>What</a:t>
            </a:r>
            <a:r>
              <a:rPr lang="en-GB" sz="1000" dirty="0">
                <a:effectLst/>
                <a:latin typeface="Arial"/>
                <a:ea typeface="ＭＳ 明朝"/>
                <a:cs typeface="Arial"/>
              </a:rPr>
              <a:t> sorts of journeys you</a:t>
            </a:r>
            <a:r>
              <a:rPr lang="en-GB" sz="1000" baseline="0" dirty="0">
                <a:effectLst/>
                <a:latin typeface="Arial"/>
                <a:ea typeface="ＭＳ 明朝"/>
                <a:cs typeface="Arial"/>
              </a:rPr>
              <a:t> would</a:t>
            </a:r>
            <a:r>
              <a:rPr lang="en-GB" sz="1000" dirty="0">
                <a:effectLst/>
                <a:latin typeface="Arial"/>
                <a:ea typeface="ＭＳ 明朝"/>
                <a:cs typeface="Arial"/>
              </a:rPr>
              <a:t> make which are this long?</a:t>
            </a:r>
            <a:endParaRPr lang="en-US" sz="1000" dirty="0">
              <a:effectLst/>
              <a:latin typeface="Arial"/>
              <a:ea typeface="ＭＳ 明朝"/>
              <a:cs typeface="Arial"/>
            </a:endParaRPr>
          </a:p>
          <a:p>
            <a:pPr marL="742950" marR="0" lvl="1" indent="-285750">
              <a:spcBef>
                <a:spcPts val="0"/>
              </a:spcBef>
              <a:spcAft>
                <a:spcPts val="0"/>
              </a:spcAft>
              <a:buFont typeface="Courier New" charset="0"/>
              <a:buChar char="o"/>
            </a:pPr>
            <a:r>
              <a:rPr lang="en-GB" sz="1000" dirty="0">
                <a:effectLst/>
                <a:latin typeface="Arial" panose="020B0604020202020204" pitchFamily="34" charset="0"/>
                <a:ea typeface="ＭＳ 明朝" charset="-128"/>
                <a:cs typeface="Arial" panose="020B0604020202020204" pitchFamily="34" charset="0"/>
              </a:rPr>
              <a:t>Visiting friends/family in other towns and cities. </a:t>
            </a:r>
            <a:endParaRPr lang="en-US" sz="1000" dirty="0">
              <a:effectLst/>
              <a:latin typeface="Arial" panose="020B0604020202020204" pitchFamily="34" charset="0"/>
              <a:ea typeface="ＭＳ 明朝" charset="-128"/>
              <a:cs typeface="Arial" panose="020B0604020202020204" pitchFamily="34" charset="0"/>
            </a:endParaRPr>
          </a:p>
          <a:p>
            <a:pPr marL="742950" marR="0" lvl="1" indent="-285750">
              <a:spcBef>
                <a:spcPts val="0"/>
              </a:spcBef>
              <a:spcAft>
                <a:spcPts val="0"/>
              </a:spcAft>
              <a:buFont typeface="Courier New" charset="0"/>
              <a:buChar char="o"/>
            </a:pPr>
            <a:r>
              <a:rPr lang="en-GB" sz="1000" dirty="0">
                <a:effectLst/>
                <a:latin typeface="Arial" panose="020B0604020202020204" pitchFamily="34" charset="0"/>
                <a:ea typeface="ＭＳ 明朝" charset="-128"/>
                <a:cs typeface="Arial" panose="020B0604020202020204" pitchFamily="34" charset="0"/>
              </a:rPr>
              <a:t>Day trips.</a:t>
            </a:r>
            <a:endParaRPr lang="en-US" sz="1000" dirty="0">
              <a:effectLst/>
              <a:latin typeface="Arial" panose="020B0604020202020204" pitchFamily="34" charset="0"/>
              <a:ea typeface="ＭＳ 明朝" charset="-128"/>
              <a:cs typeface="Arial" panose="020B0604020202020204" pitchFamily="34" charset="0"/>
            </a:endParaRPr>
          </a:p>
          <a:p>
            <a:pPr marL="742950" marR="0" lvl="1" indent="-285750">
              <a:spcBef>
                <a:spcPts val="0"/>
              </a:spcBef>
              <a:spcAft>
                <a:spcPts val="0"/>
              </a:spcAft>
              <a:buFont typeface="Courier New" charset="0"/>
              <a:buChar char="o"/>
            </a:pPr>
            <a:r>
              <a:rPr lang="en-GB" sz="1000" dirty="0">
                <a:effectLst/>
                <a:latin typeface="Arial" panose="020B0604020202020204" pitchFamily="34" charset="0"/>
                <a:ea typeface="ＭＳ 明朝" charset="-128"/>
                <a:cs typeface="Arial" panose="020B0604020202020204" pitchFamily="34" charset="0"/>
              </a:rPr>
              <a:t>Holidays.</a:t>
            </a:r>
          </a:p>
          <a:p>
            <a:pPr marL="742950" marR="0" lvl="1" indent="-285750">
              <a:spcBef>
                <a:spcPts val="0"/>
              </a:spcBef>
              <a:spcAft>
                <a:spcPts val="0"/>
              </a:spcAft>
              <a:buFont typeface="Courier New" charset="0"/>
              <a:buChar char="o"/>
            </a:pP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Point out how at this scale you start to see how we join different types of transport infrastructure together to get to where we want to go. E.g.:</a:t>
            </a:r>
            <a:endParaRPr lang="en-US" sz="1000" dirty="0">
              <a:effectLst/>
              <a:latin typeface="Arial" panose="020B0604020202020204" pitchFamily="34" charset="0"/>
              <a:ea typeface="ＭＳ 明朝" charset="-128"/>
              <a:cs typeface="Arial" panose="020B0604020202020204" pitchFamily="34" charset="0"/>
            </a:endParaRPr>
          </a:p>
          <a:p>
            <a:pPr marL="742950" marR="0" lvl="1" indent="-285750">
              <a:spcBef>
                <a:spcPts val="0"/>
              </a:spcBef>
              <a:spcAft>
                <a:spcPts val="0"/>
              </a:spcAft>
              <a:buFont typeface="Courier New" charset="0"/>
              <a:buChar char="o"/>
            </a:pPr>
            <a:r>
              <a:rPr lang="en-GB" sz="1000" dirty="0">
                <a:effectLst/>
                <a:latin typeface="Arial" panose="020B0604020202020204" pitchFamily="34" charset="0"/>
                <a:ea typeface="ＭＳ 明朝" charset="-128"/>
                <a:cs typeface="Arial" panose="020B0604020202020204" pitchFamily="34" charset="0"/>
              </a:rPr>
              <a:t>We travel on minor roads</a:t>
            </a:r>
            <a:r>
              <a:rPr lang="en-GB" sz="1000" baseline="0" dirty="0">
                <a:effectLst/>
                <a:latin typeface="Arial" panose="020B0604020202020204" pitchFamily="34" charset="0"/>
                <a:ea typeface="ＭＳ 明朝" charset="-128"/>
                <a:cs typeface="Arial" panose="020B0604020202020204" pitchFamily="34" charset="0"/>
              </a:rPr>
              <a:t> </a:t>
            </a:r>
            <a:r>
              <a:rPr lang="en-GB" sz="1000" dirty="0">
                <a:effectLst/>
                <a:latin typeface="Arial" panose="020B0604020202020204" pitchFamily="34" charset="0"/>
                <a:ea typeface="ＭＳ 明朝" charset="-128"/>
                <a:cs typeface="Arial" panose="020B0604020202020204" pitchFamily="34" charset="0"/>
              </a:rPr>
              <a:t>that lead to trunk roads which then take us to the motorway. </a:t>
            </a:r>
            <a:endParaRPr lang="en-US" sz="1000" dirty="0">
              <a:effectLst/>
              <a:latin typeface="Arial" panose="020B0604020202020204" pitchFamily="34" charset="0"/>
              <a:ea typeface="ＭＳ 明朝" charset="-128"/>
              <a:cs typeface="Arial" panose="020B0604020202020204" pitchFamily="34" charset="0"/>
            </a:endParaRPr>
          </a:p>
          <a:p>
            <a:pPr marL="742950" marR="0" lvl="1" indent="-285750">
              <a:spcBef>
                <a:spcPts val="0"/>
              </a:spcBef>
              <a:spcAft>
                <a:spcPts val="0"/>
              </a:spcAft>
              <a:buFont typeface="Courier New" charset="0"/>
              <a:buChar char="o"/>
            </a:pPr>
            <a:r>
              <a:rPr lang="en-GB" sz="1000" dirty="0">
                <a:effectLst/>
                <a:latin typeface="Arial" panose="020B0604020202020204" pitchFamily="34" charset="0"/>
                <a:ea typeface="ＭＳ 明朝" charset="-128"/>
                <a:cs typeface="Arial" panose="020B0604020202020204" pitchFamily="34" charset="0"/>
              </a:rPr>
              <a:t>We walk to the metro station and travel to the main railway station to get the long-distance train.</a:t>
            </a:r>
          </a:p>
          <a:p>
            <a:pPr marL="742950" marR="0" lvl="1" indent="-285750">
              <a:spcBef>
                <a:spcPts val="0"/>
              </a:spcBef>
              <a:spcAft>
                <a:spcPts val="0"/>
              </a:spcAft>
              <a:buFont typeface="Courier New" charset="0"/>
              <a:buChar char="o"/>
            </a:pPr>
            <a:endParaRPr lang="en-US" sz="1000" dirty="0">
              <a:effectLst/>
              <a:latin typeface="Arial" panose="020B0604020202020204" pitchFamily="34" charset="0"/>
              <a:ea typeface="ＭＳ 明朝" charset="-128"/>
              <a:cs typeface="Arial" panose="020B0604020202020204" pitchFamily="34" charset="0"/>
            </a:endParaRPr>
          </a:p>
          <a:p>
            <a:pPr marL="342900" indent="-342900">
              <a:buFont typeface="Symbol" charset="2"/>
              <a:buChar char=""/>
            </a:pPr>
            <a:r>
              <a:rPr lang="en-GB" sz="1000" dirty="0">
                <a:effectLst/>
                <a:latin typeface="Arial"/>
                <a:ea typeface="ＭＳ 明朝"/>
                <a:cs typeface="Arial"/>
              </a:rPr>
              <a:t>We are now going to zoom out one more time</a:t>
            </a:r>
            <a:r>
              <a:rPr lang="en-GB" sz="1000" dirty="0">
                <a:latin typeface="Arial"/>
                <a:ea typeface="ＭＳ 明朝"/>
                <a:cs typeface="Arial"/>
              </a:rPr>
              <a:t> to a distance of 1,000km</a:t>
            </a:r>
            <a:r>
              <a:rPr lang="en-GB" sz="1000" dirty="0">
                <a:effectLst/>
                <a:latin typeface="Arial"/>
                <a:ea typeface="ＭＳ 明朝"/>
                <a:cs typeface="Arial"/>
              </a:rPr>
              <a:t>.</a:t>
            </a:r>
            <a:endParaRPr lang="en-US" sz="1000" dirty="0">
              <a:effectLst/>
              <a:latin typeface="Arial"/>
              <a:ea typeface="ＭＳ 明朝"/>
              <a:cs typeface="Arial"/>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586C490-28E6-F34D-BEA9-555BEBC64D5C}" type="slidenum">
              <a:rPr lang="en-US" smtClean="0"/>
              <a:t>7</a:t>
            </a:fld>
            <a:endParaRPr lang="en-US"/>
          </a:p>
        </p:txBody>
      </p:sp>
    </p:spTree>
    <p:extLst>
      <p:ext uri="{BB962C8B-B14F-4D97-AF65-F5344CB8AC3E}">
        <p14:creationId xmlns:p14="http://schemas.microsoft.com/office/powerpoint/2010/main" val="1590413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000" dirty="0">
                <a:effectLst/>
                <a:highlight>
                  <a:srgbClr val="00FFFF"/>
                </a:highlight>
                <a:latin typeface="Arial" panose="020B0604020202020204" pitchFamily="34" charset="0"/>
                <a:ea typeface="ＭＳ 明朝" charset="-128"/>
                <a:cs typeface="Arial" panose="020B0604020202020204" pitchFamily="34" charset="0"/>
              </a:rPr>
              <a:t>Slide – 1000km map</a:t>
            </a:r>
          </a:p>
          <a:p>
            <a:pPr marL="0" marR="0">
              <a:spcBef>
                <a:spcPts val="0"/>
              </a:spcBef>
              <a:spcAft>
                <a:spcPts val="0"/>
              </a:spcAft>
            </a:pP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b="1" dirty="0">
                <a:effectLst/>
                <a:latin typeface="Arial" panose="020B0604020202020204" pitchFamily="34" charset="0"/>
                <a:ea typeface="ＭＳ 明朝" charset="-128"/>
                <a:cs typeface="Arial" panose="020B0604020202020204" pitchFamily="34" charset="0"/>
              </a:rPr>
              <a:t>Explain</a:t>
            </a:r>
            <a:r>
              <a:rPr lang="en-GB" sz="1000" dirty="0">
                <a:effectLst/>
                <a:latin typeface="Arial" panose="020B0604020202020204" pitchFamily="34" charset="0"/>
                <a:ea typeface="ＭＳ 明朝" charset="-128"/>
                <a:cs typeface="Arial" panose="020B0604020202020204" pitchFamily="34" charset="0"/>
              </a:rPr>
              <a:t> </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We</a:t>
            </a:r>
            <a:r>
              <a:rPr lang="en-GB" sz="1000" baseline="0" dirty="0">
                <a:effectLst/>
                <a:latin typeface="Arial" panose="020B0604020202020204" pitchFamily="34" charset="0"/>
                <a:ea typeface="ＭＳ 明朝" charset="-128"/>
                <a:cs typeface="Arial" panose="020B0604020202020204" pitchFamily="34" charset="0"/>
              </a:rPr>
              <a:t> have</a:t>
            </a:r>
            <a:r>
              <a:rPr lang="en-GB" sz="1000" dirty="0">
                <a:effectLst/>
                <a:latin typeface="Arial" panose="020B0604020202020204" pitchFamily="34" charset="0"/>
                <a:ea typeface="ＭＳ 明朝" charset="-128"/>
                <a:cs typeface="Arial" panose="020B0604020202020204" pitchFamily="34" charset="0"/>
              </a:rPr>
              <a:t> now zoomed out so that we can see 1000km. Again, we are still centred on the same point as before. At this scale we can see the whole country, and some other countries as well. </a:t>
            </a:r>
            <a:endParaRPr lang="en-US" sz="1000" dirty="0">
              <a:effectLst/>
              <a:latin typeface="Arial" panose="020B0604020202020204" pitchFamily="34" charset="0"/>
              <a:ea typeface="ＭＳ 明朝" charset="-128"/>
              <a:cs typeface="Arial" panose="020B0604020202020204" pitchFamily="34" charset="0"/>
            </a:endParaRPr>
          </a:p>
          <a:p>
            <a:endParaRPr lang="en-GB" sz="1000" dirty="0">
              <a:latin typeface="Arial"/>
              <a:ea typeface="ＭＳ 明朝"/>
              <a:cs typeface="Arial"/>
            </a:endParaRPr>
          </a:p>
          <a:p>
            <a:r>
              <a:rPr lang="en-GB" sz="1000" b="1" dirty="0">
                <a:latin typeface="Arial"/>
                <a:ea typeface="ＭＳ 明朝"/>
                <a:cs typeface="Arial"/>
              </a:rPr>
              <a:t>Ask</a:t>
            </a:r>
            <a:endParaRPr lang="en-US" sz="1000" b="1" dirty="0">
              <a:latin typeface="Arial"/>
              <a:ea typeface="ＭＳ 明朝"/>
              <a:cs typeface="Arial"/>
            </a:endParaRPr>
          </a:p>
          <a:p>
            <a:pPr marR="0" lvl="0">
              <a:spcBef>
                <a:spcPts val="0"/>
              </a:spcBef>
              <a:spcAft>
                <a:spcPts val="0"/>
              </a:spcAft>
            </a:pPr>
            <a:r>
              <a:rPr lang="en-GB" sz="1000" dirty="0">
                <a:latin typeface="Arial"/>
                <a:ea typeface="ＭＳ 明朝"/>
                <a:cs typeface="Arial"/>
              </a:rPr>
              <a:t>What</a:t>
            </a:r>
            <a:r>
              <a:rPr lang="en-GB" sz="1000" dirty="0">
                <a:effectLst/>
                <a:latin typeface="Arial"/>
                <a:ea typeface="ＭＳ 明朝"/>
                <a:cs typeface="Arial"/>
              </a:rPr>
              <a:t> sort of infrastructure can we see at this scale?</a:t>
            </a:r>
            <a:endParaRPr lang="en-US" sz="1000" dirty="0">
              <a:effectLst/>
              <a:latin typeface="Arial"/>
              <a:ea typeface="ＭＳ 明朝"/>
              <a:cs typeface="Arial"/>
            </a:endParaRPr>
          </a:p>
          <a:p>
            <a:pPr marL="742950" marR="0" lvl="1" indent="-285750">
              <a:spcBef>
                <a:spcPts val="0"/>
              </a:spcBef>
              <a:spcAft>
                <a:spcPts val="0"/>
              </a:spcAft>
              <a:buFont typeface="Courier New" charset="0"/>
              <a:buChar char="o"/>
            </a:pPr>
            <a:r>
              <a:rPr lang="en-GB" sz="1000" dirty="0">
                <a:effectLst/>
                <a:latin typeface="Arial" panose="020B0604020202020204" pitchFamily="34" charset="0"/>
                <a:ea typeface="ＭＳ 明朝" charset="-128"/>
                <a:cs typeface="Arial" panose="020B0604020202020204" pitchFamily="34" charset="0"/>
              </a:rPr>
              <a:t>Long-distance/international rail routes</a:t>
            </a:r>
            <a:endParaRPr lang="en-US" sz="1000" dirty="0">
              <a:effectLst/>
              <a:latin typeface="Arial" panose="020B0604020202020204" pitchFamily="34" charset="0"/>
              <a:ea typeface="ＭＳ 明朝" charset="-128"/>
              <a:cs typeface="Arial" panose="020B0604020202020204" pitchFamily="34" charset="0"/>
            </a:endParaRPr>
          </a:p>
          <a:p>
            <a:pPr marL="742950" marR="0" lvl="1" indent="-285750">
              <a:spcBef>
                <a:spcPts val="0"/>
              </a:spcBef>
              <a:spcAft>
                <a:spcPts val="0"/>
              </a:spcAft>
              <a:buFont typeface="Courier New" charset="0"/>
              <a:buChar char="o"/>
            </a:pPr>
            <a:r>
              <a:rPr lang="en-GB" sz="1000" dirty="0">
                <a:effectLst/>
                <a:latin typeface="Arial" panose="020B0604020202020204" pitchFamily="34" charset="0"/>
                <a:ea typeface="ＭＳ 明朝" charset="-128"/>
                <a:cs typeface="Arial" panose="020B0604020202020204" pitchFamily="34" charset="0"/>
              </a:rPr>
              <a:t>Airports</a:t>
            </a:r>
            <a:endParaRPr lang="en-US" sz="1000" dirty="0">
              <a:effectLst/>
              <a:latin typeface="Arial" panose="020B0604020202020204" pitchFamily="34" charset="0"/>
              <a:ea typeface="ＭＳ 明朝" charset="-128"/>
              <a:cs typeface="Arial" panose="020B0604020202020204" pitchFamily="34" charset="0"/>
            </a:endParaRPr>
          </a:p>
          <a:p>
            <a:pPr marL="742950" marR="0" lvl="1" indent="-285750">
              <a:spcBef>
                <a:spcPts val="0"/>
              </a:spcBef>
              <a:spcAft>
                <a:spcPts val="0"/>
              </a:spcAft>
              <a:buFont typeface="Courier New" charset="0"/>
              <a:buChar char="o"/>
            </a:pPr>
            <a:r>
              <a:rPr lang="en-GB" sz="1000" dirty="0">
                <a:effectLst/>
                <a:latin typeface="Arial" panose="020B0604020202020204" pitchFamily="34" charset="0"/>
                <a:ea typeface="ＭＳ 明朝" charset="-128"/>
                <a:cs typeface="Arial" panose="020B0604020202020204" pitchFamily="34" charset="0"/>
              </a:rPr>
              <a:t>Harbours</a:t>
            </a:r>
          </a:p>
          <a:p>
            <a:pPr marL="742950" marR="0" lvl="1" indent="-285750">
              <a:spcBef>
                <a:spcPts val="0"/>
              </a:spcBef>
              <a:spcAft>
                <a:spcPts val="0"/>
              </a:spcAft>
              <a:buFont typeface="Courier New" charset="0"/>
              <a:buChar char="o"/>
            </a:pP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Point out how transport infrastructure can move us right the way across the country, and also to other countries.</a:t>
            </a:r>
            <a:endParaRPr lang="en-US" dirty="0"/>
          </a:p>
        </p:txBody>
      </p:sp>
      <p:sp>
        <p:nvSpPr>
          <p:cNvPr id="4" name="Slide Number Placeholder 3"/>
          <p:cNvSpPr>
            <a:spLocks noGrp="1"/>
          </p:cNvSpPr>
          <p:nvPr>
            <p:ph type="sldNum" sz="quarter" idx="10"/>
          </p:nvPr>
        </p:nvSpPr>
        <p:spPr/>
        <p:txBody>
          <a:bodyPr/>
          <a:lstStyle/>
          <a:p>
            <a:fld id="{A586C490-28E6-F34D-BEA9-555BEBC64D5C}" type="slidenum">
              <a:rPr lang="en-US" smtClean="0"/>
              <a:t>8</a:t>
            </a:fld>
            <a:endParaRPr lang="en-US"/>
          </a:p>
        </p:txBody>
      </p:sp>
    </p:spTree>
    <p:extLst>
      <p:ext uri="{BB962C8B-B14F-4D97-AF65-F5344CB8AC3E}">
        <p14:creationId xmlns:p14="http://schemas.microsoft.com/office/powerpoint/2010/main" val="140287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000" b="1" i="1" dirty="0">
                <a:effectLst/>
                <a:latin typeface="Arial" panose="020B0604020202020204" pitchFamily="34" charset="0"/>
                <a:ea typeface="ＭＳ 明朝" charset="-128"/>
                <a:cs typeface="Arial" panose="020B0604020202020204" pitchFamily="34" charset="0"/>
              </a:rPr>
              <a:t>Explanation</a:t>
            </a:r>
            <a:endParaRPr lang="en-US" sz="1000" b="1" dirty="0">
              <a:effectLst/>
              <a:latin typeface="Arial" panose="020B0604020202020204" pitchFamily="34" charset="0"/>
              <a:ea typeface="ＭＳ 明朝" charset="-128"/>
              <a:cs typeface="Arial" panose="020B0604020202020204" pitchFamily="34" charset="0"/>
            </a:endParaRPr>
          </a:p>
          <a:p>
            <a:r>
              <a:rPr lang="en-GB" dirty="0"/>
              <a:t>Explain that we are going to look at how our transport infrastructure has to adapt to many different social, environmental and economic issues.</a:t>
            </a:r>
            <a:r>
              <a:rPr lang="en-GB" dirty="0">
                <a:latin typeface="Calibri"/>
                <a:ea typeface="ＭＳ 明朝"/>
                <a:cs typeface="Calibri"/>
              </a:rPr>
              <a:t> </a:t>
            </a:r>
            <a:r>
              <a:rPr lang="en-GB" sz="1000" dirty="0">
                <a:effectLst/>
                <a:latin typeface="Arial"/>
                <a:ea typeface="ＭＳ 明朝"/>
                <a:cs typeface="Arial"/>
              </a:rPr>
              <a:t>The aim of this session is to demonstrate that the transport infrastructure is constantly changing and evolving.</a:t>
            </a:r>
            <a:r>
              <a:rPr lang="en-GB" sz="1000" dirty="0">
                <a:latin typeface="Arial"/>
                <a:ea typeface="ＭＳ 明朝"/>
                <a:cs typeface="Arial"/>
              </a:rPr>
              <a:t> </a:t>
            </a:r>
            <a:r>
              <a:rPr lang="en-GB" sz="1000" dirty="0">
                <a:effectLst/>
                <a:latin typeface="Arial"/>
                <a:ea typeface="ＭＳ 明朝"/>
                <a:cs typeface="Arial"/>
              </a:rPr>
              <a:t> It should also demonstrate that Asset Managers, Transport Engineers and Transport</a:t>
            </a:r>
            <a:r>
              <a:rPr lang="en-GB" sz="1000" baseline="0" dirty="0">
                <a:effectLst/>
                <a:latin typeface="Arial"/>
                <a:ea typeface="ＭＳ 明朝"/>
                <a:cs typeface="Arial"/>
              </a:rPr>
              <a:t> P</a:t>
            </a:r>
            <a:r>
              <a:rPr lang="en-GB" sz="1000" dirty="0">
                <a:effectLst/>
                <a:latin typeface="Arial"/>
                <a:ea typeface="ＭＳ 明朝"/>
                <a:cs typeface="Arial"/>
              </a:rPr>
              <a:t>lanners work to solve real problems and issues that affect our own lives as well as society as a whole.</a:t>
            </a:r>
            <a:endParaRPr lang="en-US" sz="1000" dirty="0">
              <a:effectLst/>
              <a:latin typeface="Arial"/>
              <a:ea typeface="ＭＳ 明朝"/>
              <a:cs typeface="Arial"/>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 </a:t>
            </a:r>
            <a:endParaRPr lang="en-US" sz="1000" dirty="0">
              <a:effectLst/>
              <a:latin typeface="Arial" panose="020B0604020202020204" pitchFamily="34" charset="0"/>
              <a:ea typeface="ＭＳ 明朝" charset="-128"/>
              <a:cs typeface="Arial" panose="020B0604020202020204" pitchFamily="34" charset="0"/>
            </a:endParaRPr>
          </a:p>
          <a:p>
            <a:pPr marL="0" marR="0">
              <a:spcBef>
                <a:spcPts val="0"/>
              </a:spcBef>
              <a:spcAft>
                <a:spcPts val="0"/>
              </a:spcAft>
            </a:pPr>
            <a:r>
              <a:rPr lang="en-GB" sz="1000" dirty="0">
                <a:effectLst/>
                <a:latin typeface="Arial" panose="020B0604020202020204" pitchFamily="34" charset="0"/>
                <a:ea typeface="ＭＳ 明朝" charset="-128"/>
                <a:cs typeface="Arial" panose="020B0604020202020204" pitchFamily="34" charset="0"/>
              </a:rPr>
              <a:t>In this session:</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You will focus on climate change and the impacts this may have on different types of transport infrastructure.</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panose="020B0604020202020204" pitchFamily="34" charset="0"/>
                <a:ea typeface="ＭＳ 明朝" charset="-128"/>
                <a:cs typeface="Arial" panose="020B0604020202020204" pitchFamily="34" charset="0"/>
              </a:rPr>
              <a:t>You will then open the discussion to groups and ask them what other factors will have an impact on transport infrastructure.</a:t>
            </a:r>
            <a:endParaRPr lang="en-US" sz="1000" dirty="0">
              <a:effectLst/>
              <a:latin typeface="Arial" panose="020B0604020202020204" pitchFamily="34" charset="0"/>
              <a:ea typeface="ＭＳ 明朝" charset="-128"/>
              <a:cs typeface="Arial" panose="020B0604020202020204" pitchFamily="34" charset="0"/>
            </a:endParaRPr>
          </a:p>
          <a:p>
            <a:pPr marL="342900" marR="0" lvl="0" indent="-342900">
              <a:spcBef>
                <a:spcPts val="0"/>
              </a:spcBef>
              <a:spcAft>
                <a:spcPts val="0"/>
              </a:spcAft>
              <a:buFont typeface="Symbol" charset="2"/>
              <a:buChar char=""/>
            </a:pPr>
            <a:r>
              <a:rPr lang="en-GB" sz="1000" dirty="0">
                <a:effectLst/>
                <a:latin typeface="Arial"/>
                <a:ea typeface="ＭＳ 明朝"/>
                <a:cs typeface="Arial"/>
              </a:rPr>
              <a:t>You will then show a list of possible technologies or developments that may help us deal with these challenges.</a:t>
            </a:r>
          </a:p>
        </p:txBody>
      </p:sp>
      <p:sp>
        <p:nvSpPr>
          <p:cNvPr id="4" name="Slide Number Placeholder 3"/>
          <p:cNvSpPr>
            <a:spLocks noGrp="1"/>
          </p:cNvSpPr>
          <p:nvPr>
            <p:ph type="sldNum" sz="quarter" idx="10"/>
          </p:nvPr>
        </p:nvSpPr>
        <p:spPr/>
        <p:txBody>
          <a:bodyPr/>
          <a:lstStyle/>
          <a:p>
            <a:fld id="{A586C490-28E6-F34D-BEA9-555BEBC64D5C}" type="slidenum">
              <a:rPr lang="en-US" smtClean="0"/>
              <a:t>10</a:t>
            </a:fld>
            <a:endParaRPr lang="en-US"/>
          </a:p>
        </p:txBody>
      </p:sp>
    </p:spTree>
    <p:extLst>
      <p:ext uri="{BB962C8B-B14F-4D97-AF65-F5344CB8AC3E}">
        <p14:creationId xmlns:p14="http://schemas.microsoft.com/office/powerpoint/2010/main" val="77798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FCD8702-A19F-E544-83A2-C538F8D67981}"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C12ED-F137-AA4C-9EF1-FD6A482086CF}" type="slidenum">
              <a:rPr lang="en-US" smtClean="0"/>
              <a:t>‹#›</a:t>
            </a:fld>
            <a:endParaRPr lang="en-US"/>
          </a:p>
        </p:txBody>
      </p:sp>
    </p:spTree>
    <p:extLst>
      <p:ext uri="{BB962C8B-B14F-4D97-AF65-F5344CB8AC3E}">
        <p14:creationId xmlns:p14="http://schemas.microsoft.com/office/powerpoint/2010/main" val="1952301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FCD8702-A19F-E544-83A2-C538F8D67981}"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C12ED-F137-AA4C-9EF1-FD6A482086CF}" type="slidenum">
              <a:rPr lang="en-US" smtClean="0"/>
              <a:t>‹#›</a:t>
            </a:fld>
            <a:endParaRPr lang="en-US"/>
          </a:p>
        </p:txBody>
      </p:sp>
    </p:spTree>
    <p:extLst>
      <p:ext uri="{BB962C8B-B14F-4D97-AF65-F5344CB8AC3E}">
        <p14:creationId xmlns:p14="http://schemas.microsoft.com/office/powerpoint/2010/main" val="78732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FCD8702-A19F-E544-83A2-C538F8D67981}"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C12ED-F137-AA4C-9EF1-FD6A482086CF}" type="slidenum">
              <a:rPr lang="en-US" smtClean="0"/>
              <a:t>‹#›</a:t>
            </a:fld>
            <a:endParaRPr lang="en-US"/>
          </a:p>
        </p:txBody>
      </p:sp>
    </p:spTree>
    <p:extLst>
      <p:ext uri="{BB962C8B-B14F-4D97-AF65-F5344CB8AC3E}">
        <p14:creationId xmlns:p14="http://schemas.microsoft.com/office/powerpoint/2010/main" val="1920626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2 Column">
    <p:spTree>
      <p:nvGrpSpPr>
        <p:cNvPr id="1" name=""/>
        <p:cNvGrpSpPr/>
        <p:nvPr/>
      </p:nvGrpSpPr>
      <p:grpSpPr>
        <a:xfrm>
          <a:off x="0" y="0"/>
          <a:ext cx="0" cy="0"/>
          <a:chOff x="0" y="0"/>
          <a:chExt cx="0" cy="0"/>
        </a:xfrm>
      </p:grpSpPr>
      <p:sp>
        <p:nvSpPr>
          <p:cNvPr id="2" name="Title 1"/>
          <p:cNvSpPr>
            <a:spLocks noGrp="1"/>
          </p:cNvSpPr>
          <p:nvPr>
            <p:ph type="title"/>
          </p:nvPr>
        </p:nvSpPr>
        <p:spPr>
          <a:xfrm>
            <a:off x="554357" y="274640"/>
            <a:ext cx="7977556"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54357" y="1566952"/>
            <a:ext cx="3942088" cy="2158999"/>
          </a:xfrm>
        </p:spPr>
        <p:txBody>
          <a:bodyPr/>
          <a:lstStyle>
            <a:lvl1pPr>
              <a:defRPr sz="1711"/>
            </a:lvl1pPr>
            <a:lvl2pPr>
              <a:defRPr sz="1711"/>
            </a:lvl2pPr>
            <a:lvl3pPr>
              <a:defRPr sz="1711"/>
            </a:lvl3pPr>
            <a:lvl4pPr>
              <a:defRPr sz="1711"/>
            </a:lvl4pPr>
            <a:lvl5pPr>
              <a:defRPr sz="1711"/>
            </a:lvl5pPr>
            <a:lvl6pPr>
              <a:defRPr sz="1711"/>
            </a:lvl6pPr>
            <a:lvl7pPr>
              <a:defRPr sz="1711"/>
            </a:lvl7pPr>
            <a:lvl8pPr>
              <a:defRPr sz="1711"/>
            </a:lvl8pPr>
            <a:lvl9pPr>
              <a:defRPr sz="17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9635" y="1566952"/>
            <a:ext cx="3942088" cy="2158999"/>
          </a:xfrm>
        </p:spPr>
        <p:txBody>
          <a:bodyPr/>
          <a:lstStyle>
            <a:lvl1pPr>
              <a:defRPr sz="1711"/>
            </a:lvl1pPr>
            <a:lvl2pPr>
              <a:defRPr sz="1711"/>
            </a:lvl2pPr>
            <a:lvl3pPr>
              <a:defRPr sz="1711"/>
            </a:lvl3pPr>
            <a:lvl4pPr>
              <a:defRPr sz="1711"/>
            </a:lvl4pPr>
            <a:lvl5pPr>
              <a:defRPr sz="1711"/>
            </a:lvl5pPr>
            <a:lvl6pPr>
              <a:defRPr sz="1711"/>
            </a:lvl6pPr>
            <a:lvl7pPr>
              <a:defRPr sz="1711"/>
            </a:lvl7pPr>
            <a:lvl8pPr>
              <a:defRPr sz="1711"/>
            </a:lvl8pPr>
            <a:lvl9pPr>
              <a:defRPr sz="17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half" idx="10"/>
          </p:nvPr>
        </p:nvSpPr>
        <p:spPr>
          <a:xfrm>
            <a:off x="554357" y="3852091"/>
            <a:ext cx="3942088" cy="2158999"/>
          </a:xfrm>
        </p:spPr>
        <p:txBody>
          <a:bodyPr/>
          <a:lstStyle>
            <a:lvl1pPr>
              <a:defRPr sz="1711"/>
            </a:lvl1pPr>
            <a:lvl2pPr>
              <a:defRPr sz="1711"/>
            </a:lvl2pPr>
            <a:lvl3pPr>
              <a:defRPr sz="1711"/>
            </a:lvl3pPr>
            <a:lvl4pPr>
              <a:defRPr sz="1711"/>
            </a:lvl4pPr>
            <a:lvl5pPr>
              <a:defRPr sz="1711"/>
            </a:lvl5pPr>
            <a:lvl6pPr>
              <a:defRPr sz="1711"/>
            </a:lvl6pPr>
            <a:lvl7pPr>
              <a:defRPr sz="1711"/>
            </a:lvl7pPr>
            <a:lvl8pPr>
              <a:defRPr sz="1711"/>
            </a:lvl8pPr>
            <a:lvl9pPr>
              <a:defRPr sz="17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1"/>
          </p:nvPr>
        </p:nvSpPr>
        <p:spPr>
          <a:xfrm>
            <a:off x="4619635" y="3852091"/>
            <a:ext cx="3942088" cy="2158999"/>
          </a:xfrm>
        </p:spPr>
        <p:txBody>
          <a:bodyPr/>
          <a:lstStyle>
            <a:lvl1pPr>
              <a:defRPr sz="1711"/>
            </a:lvl1pPr>
            <a:lvl2pPr>
              <a:defRPr sz="1711"/>
            </a:lvl2pPr>
            <a:lvl3pPr>
              <a:defRPr sz="1711"/>
            </a:lvl3pPr>
            <a:lvl4pPr>
              <a:defRPr sz="1711"/>
            </a:lvl4pPr>
            <a:lvl5pPr>
              <a:defRPr sz="1711"/>
            </a:lvl5pPr>
            <a:lvl6pPr>
              <a:defRPr sz="1711"/>
            </a:lvl6pPr>
            <a:lvl7pPr>
              <a:defRPr sz="1711"/>
            </a:lvl7pPr>
            <a:lvl8pPr>
              <a:defRPr sz="1711"/>
            </a:lvl8pPr>
            <a:lvl9pPr>
              <a:defRPr sz="17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8830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FCD8702-A19F-E544-83A2-C538F8D67981}"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C12ED-F137-AA4C-9EF1-FD6A482086CF}" type="slidenum">
              <a:rPr lang="en-US" smtClean="0"/>
              <a:t>‹#›</a:t>
            </a:fld>
            <a:endParaRPr lang="en-US"/>
          </a:p>
        </p:txBody>
      </p:sp>
    </p:spTree>
    <p:extLst>
      <p:ext uri="{BB962C8B-B14F-4D97-AF65-F5344CB8AC3E}">
        <p14:creationId xmlns:p14="http://schemas.microsoft.com/office/powerpoint/2010/main" val="936617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FCD8702-A19F-E544-83A2-C538F8D67981}"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C12ED-F137-AA4C-9EF1-FD6A482086CF}" type="slidenum">
              <a:rPr lang="en-US" smtClean="0"/>
              <a:t>‹#›</a:t>
            </a:fld>
            <a:endParaRPr lang="en-US"/>
          </a:p>
        </p:txBody>
      </p:sp>
    </p:spTree>
    <p:extLst>
      <p:ext uri="{BB962C8B-B14F-4D97-AF65-F5344CB8AC3E}">
        <p14:creationId xmlns:p14="http://schemas.microsoft.com/office/powerpoint/2010/main" val="67851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FCD8702-A19F-E544-83A2-C538F8D67981}"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C12ED-F137-AA4C-9EF1-FD6A482086CF}" type="slidenum">
              <a:rPr lang="en-US" smtClean="0"/>
              <a:t>‹#›</a:t>
            </a:fld>
            <a:endParaRPr lang="en-US"/>
          </a:p>
        </p:txBody>
      </p:sp>
    </p:spTree>
    <p:extLst>
      <p:ext uri="{BB962C8B-B14F-4D97-AF65-F5344CB8AC3E}">
        <p14:creationId xmlns:p14="http://schemas.microsoft.com/office/powerpoint/2010/main" val="71009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FCD8702-A19F-E544-83A2-C538F8D67981}" type="datetimeFigureOut">
              <a:rPr lang="en-US" smtClean="0"/>
              <a:t>12/20/2022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C12ED-F137-AA4C-9EF1-FD6A482086CF}" type="slidenum">
              <a:rPr lang="en-US" smtClean="0"/>
              <a:t>‹#›</a:t>
            </a:fld>
            <a:endParaRPr lang="en-US"/>
          </a:p>
        </p:txBody>
      </p:sp>
    </p:spTree>
    <p:extLst>
      <p:ext uri="{BB962C8B-B14F-4D97-AF65-F5344CB8AC3E}">
        <p14:creationId xmlns:p14="http://schemas.microsoft.com/office/powerpoint/2010/main" val="1011164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FCD8702-A19F-E544-83A2-C538F8D67981}" type="datetimeFigureOut">
              <a:rPr lang="en-US" smtClean="0"/>
              <a:t>12/20/2022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DC12ED-F137-AA4C-9EF1-FD6A482086CF}" type="slidenum">
              <a:rPr lang="en-US" smtClean="0"/>
              <a:t>‹#›</a:t>
            </a:fld>
            <a:endParaRPr lang="en-US"/>
          </a:p>
        </p:txBody>
      </p:sp>
    </p:spTree>
    <p:extLst>
      <p:ext uri="{BB962C8B-B14F-4D97-AF65-F5344CB8AC3E}">
        <p14:creationId xmlns:p14="http://schemas.microsoft.com/office/powerpoint/2010/main" val="160961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D8702-A19F-E544-83A2-C538F8D67981}" type="datetimeFigureOut">
              <a:rPr lang="en-US" smtClean="0"/>
              <a:t>12/20/2022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DC12ED-F137-AA4C-9EF1-FD6A482086CF}" type="slidenum">
              <a:rPr lang="en-US" smtClean="0"/>
              <a:t>‹#›</a:t>
            </a:fld>
            <a:endParaRPr lang="en-US"/>
          </a:p>
        </p:txBody>
      </p:sp>
    </p:spTree>
    <p:extLst>
      <p:ext uri="{BB962C8B-B14F-4D97-AF65-F5344CB8AC3E}">
        <p14:creationId xmlns:p14="http://schemas.microsoft.com/office/powerpoint/2010/main" val="101963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FCD8702-A19F-E544-83A2-C538F8D67981}"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C12ED-F137-AA4C-9EF1-FD6A482086CF}" type="slidenum">
              <a:rPr lang="en-US" smtClean="0"/>
              <a:t>‹#›</a:t>
            </a:fld>
            <a:endParaRPr lang="en-US"/>
          </a:p>
        </p:txBody>
      </p:sp>
    </p:spTree>
    <p:extLst>
      <p:ext uri="{BB962C8B-B14F-4D97-AF65-F5344CB8AC3E}">
        <p14:creationId xmlns:p14="http://schemas.microsoft.com/office/powerpoint/2010/main" val="117186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FCD8702-A19F-E544-83A2-C538F8D67981}"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C12ED-F137-AA4C-9EF1-FD6A482086CF}" type="slidenum">
              <a:rPr lang="en-US" smtClean="0"/>
              <a:t>‹#›</a:t>
            </a:fld>
            <a:endParaRPr lang="en-US"/>
          </a:p>
        </p:txBody>
      </p:sp>
    </p:spTree>
    <p:extLst>
      <p:ext uri="{BB962C8B-B14F-4D97-AF65-F5344CB8AC3E}">
        <p14:creationId xmlns:p14="http://schemas.microsoft.com/office/powerpoint/2010/main" val="30516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D8702-A19F-E544-83A2-C538F8D67981}" type="datetimeFigureOut">
              <a:rPr lang="en-US" smtClean="0"/>
              <a:t>12/20/2022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C12ED-F137-AA4C-9EF1-FD6A482086CF}" type="slidenum">
              <a:rPr lang="en-US" smtClean="0"/>
              <a:t>‹#›</a:t>
            </a:fld>
            <a:endParaRPr lang="en-US"/>
          </a:p>
        </p:txBody>
      </p:sp>
    </p:spTree>
    <p:extLst>
      <p:ext uri="{BB962C8B-B14F-4D97-AF65-F5344CB8AC3E}">
        <p14:creationId xmlns:p14="http://schemas.microsoft.com/office/powerpoint/2010/main" val="305238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3923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0612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635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841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13282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2693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27767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660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6E0C1-5068-6062-DCD8-4E8988F99D52}"/>
              </a:ext>
            </a:extLst>
          </p:cNvPr>
          <p:cNvSpPr>
            <a:spLocks noGrp="1"/>
          </p:cNvSpPr>
          <p:nvPr>
            <p:ph type="title"/>
          </p:nvPr>
        </p:nvSpPr>
        <p:spPr/>
        <p:txBody>
          <a:bodyPr/>
          <a:lstStyle/>
          <a:p>
            <a:r>
              <a:rPr lang="en-GB" b="1" dirty="0">
                <a:cs typeface="Calibri Light"/>
              </a:rPr>
              <a:t>Discussion 1</a:t>
            </a:r>
          </a:p>
        </p:txBody>
      </p:sp>
      <p:sp>
        <p:nvSpPr>
          <p:cNvPr id="3" name="Content Placeholder 2">
            <a:extLst>
              <a:ext uri="{FF2B5EF4-FFF2-40B4-BE49-F238E27FC236}">
                <a16:creationId xmlns:a16="http://schemas.microsoft.com/office/drawing/2014/main" id="{05741101-3864-C7A8-BF45-E39FFE1B4209}"/>
              </a:ext>
            </a:extLst>
          </p:cNvPr>
          <p:cNvSpPr>
            <a:spLocks noGrp="1"/>
          </p:cNvSpPr>
          <p:nvPr>
            <p:ph idx="1"/>
          </p:nvPr>
        </p:nvSpPr>
        <p:spPr/>
        <p:txBody>
          <a:bodyPr vert="horz" lIns="91440" tIns="45720" rIns="91440" bIns="45720" rtlCol="0" anchor="t">
            <a:normAutofit/>
          </a:bodyPr>
          <a:lstStyle/>
          <a:p>
            <a:pPr marL="0" indent="0">
              <a:buNone/>
            </a:pPr>
            <a:r>
              <a:rPr lang="en-GB" sz="3600" dirty="0">
                <a:cs typeface="Calibri"/>
              </a:rPr>
              <a:t>What new technologies and initiatives might help us overcome these challenges?  </a:t>
            </a:r>
            <a:endParaRPr lang="en-US" sz="3600">
              <a:cs typeface="Calibri"/>
            </a:endParaRPr>
          </a:p>
          <a:p>
            <a:endParaRPr lang="en-GB" dirty="0">
              <a:cs typeface="Calibri"/>
            </a:endParaRPr>
          </a:p>
        </p:txBody>
      </p:sp>
    </p:spTree>
    <p:extLst>
      <p:ext uri="{BB962C8B-B14F-4D97-AF65-F5344CB8AC3E}">
        <p14:creationId xmlns:p14="http://schemas.microsoft.com/office/powerpoint/2010/main" val="332067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6591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094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850E2-F941-40B2-B621-E600F5278273}"/>
              </a:ext>
            </a:extLst>
          </p:cNvPr>
          <p:cNvSpPr>
            <a:spLocks noGrp="1"/>
          </p:cNvSpPr>
          <p:nvPr>
            <p:ph type="title"/>
          </p:nvPr>
        </p:nvSpPr>
        <p:spPr>
          <a:xfrm>
            <a:off x="467544" y="2730718"/>
            <a:ext cx="7977556" cy="579583"/>
          </a:xfrm>
        </p:spPr>
        <p:txBody>
          <a:bodyPr wrap="square" anchor="t">
            <a:normAutofit fontScale="90000"/>
          </a:bodyPr>
          <a:lstStyle/>
          <a:p>
            <a:r>
              <a:rPr lang="en-US" b="0" dirty="0"/>
              <a:t>THIS IS ME: I am a STEM Ambassador</a:t>
            </a:r>
          </a:p>
        </p:txBody>
      </p:sp>
      <p:pic>
        <p:nvPicPr>
          <p:cNvPr id="9" name="Picture 8" descr="A group of people standing around a table with a sign&#10;&#10;Description automatically generated with low confidence">
            <a:extLst>
              <a:ext uri="{FF2B5EF4-FFF2-40B4-BE49-F238E27FC236}">
                <a16:creationId xmlns:a16="http://schemas.microsoft.com/office/drawing/2014/main" id="{A3A00F05-C3F7-B15F-F3E0-53ABB6E3FC5E}"/>
              </a:ext>
            </a:extLst>
          </p:cNvPr>
          <p:cNvPicPr>
            <a:picLocks noChangeAspect="1"/>
          </p:cNvPicPr>
          <p:nvPr/>
        </p:nvPicPr>
        <p:blipFill>
          <a:blip r:embed="rId3"/>
          <a:stretch>
            <a:fillRect/>
          </a:stretch>
        </p:blipFill>
        <p:spPr>
          <a:xfrm>
            <a:off x="5436096" y="8395"/>
            <a:ext cx="3575206" cy="2681406"/>
          </a:xfrm>
          <a:prstGeom prst="rect">
            <a:avLst/>
          </a:prstGeom>
          <a:noFill/>
          <a:ln cap="flat">
            <a:noFill/>
          </a:ln>
        </p:spPr>
      </p:pic>
      <p:sp>
        <p:nvSpPr>
          <p:cNvPr id="12" name="Content Placeholder 2">
            <a:extLst>
              <a:ext uri="{FF2B5EF4-FFF2-40B4-BE49-F238E27FC236}">
                <a16:creationId xmlns:a16="http://schemas.microsoft.com/office/drawing/2014/main" id="{A8ED3C21-4E87-19C1-E493-6436034D2C2E}"/>
              </a:ext>
            </a:extLst>
          </p:cNvPr>
          <p:cNvSpPr>
            <a:spLocks noGrp="1"/>
          </p:cNvSpPr>
          <p:nvPr>
            <p:ph sz="half" idx="10"/>
          </p:nvPr>
        </p:nvSpPr>
        <p:spPr>
          <a:xfrm>
            <a:off x="467545" y="3555836"/>
            <a:ext cx="7977555" cy="2158999"/>
          </a:xfrm>
        </p:spPr>
        <p:txBody>
          <a:bodyPr wrap="square" anchor="t">
            <a:normAutofit/>
          </a:bodyPr>
          <a:lstStyle/>
          <a:p>
            <a:r>
              <a:rPr lang="en-US" sz="1700" b="1" dirty="0"/>
              <a:t>Me: </a:t>
            </a:r>
            <a:endParaRPr lang="en-US" i="1"/>
          </a:p>
          <a:p>
            <a:r>
              <a:rPr lang="en-US" sz="1700" b="1" dirty="0"/>
              <a:t>My Company: </a:t>
            </a:r>
            <a:endParaRPr lang="en-US" sz="1700" i="1">
              <a:cs typeface="Arial"/>
            </a:endParaRPr>
          </a:p>
          <a:p>
            <a:r>
              <a:rPr lang="en-US" sz="1700" b="1" dirty="0"/>
              <a:t>My Journey: </a:t>
            </a:r>
            <a:r>
              <a:rPr lang="en-US" sz="1700" i="1" dirty="0"/>
              <a:t>How I got here</a:t>
            </a:r>
            <a:endParaRPr lang="en-US" sz="1700" i="1" dirty="0">
              <a:cs typeface="Arial"/>
            </a:endParaRPr>
          </a:p>
          <a:p>
            <a:r>
              <a:rPr lang="en-US" b="1" dirty="0"/>
              <a:t>My Day: </a:t>
            </a:r>
            <a:r>
              <a:rPr lang="en-US" i="1" dirty="0"/>
              <a:t>What I do at work and how that helps others</a:t>
            </a:r>
          </a:p>
          <a:p>
            <a:r>
              <a:rPr lang="en-US" sz="1700" b="1" dirty="0"/>
              <a:t>My Skills: </a:t>
            </a:r>
            <a:r>
              <a:rPr lang="en-US" sz="1700" i="1" dirty="0"/>
              <a:t>What skills I need to be good at what I do</a:t>
            </a:r>
            <a:endParaRPr lang="en-US" sz="1700" i="1" dirty="0">
              <a:cs typeface="Arial"/>
            </a:endParaRPr>
          </a:p>
          <a:p>
            <a:endParaRPr lang="en-US" dirty="0"/>
          </a:p>
        </p:txBody>
      </p:sp>
      <p:pic>
        <p:nvPicPr>
          <p:cNvPr id="1026" name="Picture 2">
            <a:extLst>
              <a:ext uri="{FF2B5EF4-FFF2-40B4-BE49-F238E27FC236}">
                <a16:creationId xmlns:a16="http://schemas.microsoft.com/office/drawing/2014/main" id="{B72835E0-66D9-5826-B9B0-6B94E9A016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295" y="221545"/>
            <a:ext cx="2792537" cy="57958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8703732F-FBAF-4930-0D7B-EE85714AEF70}"/>
              </a:ext>
            </a:extLst>
          </p:cNvPr>
          <p:cNvPicPr>
            <a:picLocks noChangeAspect="1"/>
          </p:cNvPicPr>
          <p:nvPr/>
        </p:nvPicPr>
        <p:blipFill rotWithShape="1">
          <a:blip r:embed="rId5"/>
          <a:srcRect l="5417" t="7406" r="5185" b="15980"/>
          <a:stretch/>
        </p:blipFill>
        <p:spPr>
          <a:xfrm>
            <a:off x="3137759" y="148337"/>
            <a:ext cx="1996492" cy="725998"/>
          </a:xfrm>
          <a:prstGeom prst="rect">
            <a:avLst/>
          </a:prstGeom>
        </p:spPr>
      </p:pic>
    </p:spTree>
    <p:extLst>
      <p:ext uri="{BB962C8B-B14F-4D97-AF65-F5344CB8AC3E}">
        <p14:creationId xmlns:p14="http://schemas.microsoft.com/office/powerpoint/2010/main" val="2905151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03" b="-69"/>
          <a:stretch/>
        </p:blipFill>
        <p:spPr>
          <a:xfrm>
            <a:off x="-9426" y="-9427"/>
            <a:ext cx="9153426" cy="6872140"/>
          </a:xfrm>
          <a:prstGeom prst="rect">
            <a:avLst/>
          </a:prstGeom>
        </p:spPr>
      </p:pic>
    </p:spTree>
    <p:extLst>
      <p:ext uri="{BB962C8B-B14F-4D97-AF65-F5344CB8AC3E}">
        <p14:creationId xmlns:p14="http://schemas.microsoft.com/office/powerpoint/2010/main" val="305692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4093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b="-69"/>
          <a:stretch/>
        </p:blipFill>
        <p:spPr>
          <a:xfrm>
            <a:off x="-56562" y="0"/>
            <a:ext cx="9181707" cy="6862713"/>
          </a:xfrm>
          <a:prstGeom prst="rect">
            <a:avLst/>
          </a:prstGeom>
        </p:spPr>
      </p:pic>
    </p:spTree>
    <p:extLst>
      <p:ext uri="{BB962C8B-B14F-4D97-AF65-F5344CB8AC3E}">
        <p14:creationId xmlns:p14="http://schemas.microsoft.com/office/powerpoint/2010/main" val="846965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6E0C1-5068-6062-DCD8-4E8988F99D52}"/>
              </a:ext>
            </a:extLst>
          </p:cNvPr>
          <p:cNvSpPr>
            <a:spLocks noGrp="1"/>
          </p:cNvSpPr>
          <p:nvPr>
            <p:ph type="title"/>
          </p:nvPr>
        </p:nvSpPr>
        <p:spPr/>
        <p:txBody>
          <a:bodyPr/>
          <a:lstStyle/>
          <a:p>
            <a:r>
              <a:rPr lang="en-GB" b="1" dirty="0">
                <a:cs typeface="Calibri Light"/>
              </a:rPr>
              <a:t>Discussion 2</a:t>
            </a:r>
          </a:p>
        </p:txBody>
      </p:sp>
      <p:sp>
        <p:nvSpPr>
          <p:cNvPr id="3" name="Content Placeholder 2">
            <a:extLst>
              <a:ext uri="{FF2B5EF4-FFF2-40B4-BE49-F238E27FC236}">
                <a16:creationId xmlns:a16="http://schemas.microsoft.com/office/drawing/2014/main" id="{05741101-3864-C7A8-BF45-E39FFE1B4209}"/>
              </a:ext>
            </a:extLst>
          </p:cNvPr>
          <p:cNvSpPr>
            <a:spLocks noGrp="1"/>
          </p:cNvSpPr>
          <p:nvPr>
            <p:ph idx="1"/>
          </p:nvPr>
        </p:nvSpPr>
        <p:spPr/>
        <p:txBody>
          <a:bodyPr vert="horz" lIns="91440" tIns="45720" rIns="91440" bIns="45720" rtlCol="0" anchor="t">
            <a:normAutofit/>
          </a:bodyPr>
          <a:lstStyle/>
          <a:p>
            <a:pPr marL="0" indent="0">
              <a:buNone/>
            </a:pPr>
            <a:r>
              <a:rPr lang="en-GB" sz="3600" dirty="0">
                <a:cs typeface="Calibri"/>
              </a:rPr>
              <a:t>What's new and on the horizon</a:t>
            </a:r>
          </a:p>
          <a:p>
            <a:endParaRPr lang="en-GB" dirty="0">
              <a:cs typeface="Calibri"/>
            </a:endParaRPr>
          </a:p>
        </p:txBody>
      </p:sp>
    </p:spTree>
    <p:extLst>
      <p:ext uri="{BB962C8B-B14F-4D97-AF65-F5344CB8AC3E}">
        <p14:creationId xmlns:p14="http://schemas.microsoft.com/office/powerpoint/2010/main" val="2675361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426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9854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584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05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FD4B9-753F-0AD9-34B3-ED02DA1DD9A5}"/>
              </a:ext>
            </a:extLst>
          </p:cNvPr>
          <p:cNvSpPr>
            <a:spLocks noGrp="1"/>
          </p:cNvSpPr>
          <p:nvPr>
            <p:ph type="title"/>
          </p:nvPr>
        </p:nvSpPr>
        <p:spPr/>
        <p:txBody>
          <a:bodyPr/>
          <a:lstStyle/>
          <a:p>
            <a:r>
              <a:rPr lang="en-GB" b="1" dirty="0">
                <a:cs typeface="Calibri Light"/>
              </a:rPr>
              <a:t>Activity 1</a:t>
            </a:r>
          </a:p>
        </p:txBody>
      </p:sp>
      <p:sp>
        <p:nvSpPr>
          <p:cNvPr id="3" name="Content Placeholder 2">
            <a:extLst>
              <a:ext uri="{FF2B5EF4-FFF2-40B4-BE49-F238E27FC236}">
                <a16:creationId xmlns:a16="http://schemas.microsoft.com/office/drawing/2014/main" id="{C543C716-DF23-A6EF-C6D3-44CCA24DF73E}"/>
              </a:ext>
            </a:extLst>
          </p:cNvPr>
          <p:cNvSpPr>
            <a:spLocks noGrp="1"/>
          </p:cNvSpPr>
          <p:nvPr>
            <p:ph idx="1"/>
          </p:nvPr>
        </p:nvSpPr>
        <p:spPr/>
        <p:txBody>
          <a:bodyPr vert="horz" lIns="91440" tIns="45720" rIns="91440" bIns="45720" rtlCol="0" anchor="t">
            <a:normAutofit/>
          </a:bodyPr>
          <a:lstStyle/>
          <a:p>
            <a:pPr marL="0" indent="0">
              <a:buNone/>
            </a:pPr>
            <a:r>
              <a:rPr lang="en-GB" sz="3200" dirty="0">
                <a:cs typeface="Calibri"/>
              </a:rPr>
              <a:t>Transport infrastructure exists on many scales, and that we use different modes of transport depending on the scale of our journeys.</a:t>
            </a:r>
          </a:p>
        </p:txBody>
      </p:sp>
    </p:spTree>
    <p:extLst>
      <p:ext uri="{BB962C8B-B14F-4D97-AF65-F5344CB8AC3E}">
        <p14:creationId xmlns:p14="http://schemas.microsoft.com/office/powerpoint/2010/main" val="194593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179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981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0953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519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C9D09-3A07-B2EA-AFCB-F1923381644D}"/>
              </a:ext>
            </a:extLst>
          </p:cNvPr>
          <p:cNvSpPr>
            <a:spLocks noGrp="1"/>
          </p:cNvSpPr>
          <p:nvPr>
            <p:ph type="title"/>
          </p:nvPr>
        </p:nvSpPr>
        <p:spPr/>
        <p:txBody>
          <a:bodyPr/>
          <a:lstStyle/>
          <a:p>
            <a:r>
              <a:rPr lang="en-GB" b="1" dirty="0">
                <a:cs typeface="Calibri Light"/>
              </a:rPr>
              <a:t>Activity 2</a:t>
            </a:r>
          </a:p>
        </p:txBody>
      </p:sp>
      <p:sp>
        <p:nvSpPr>
          <p:cNvPr id="3" name="Content Placeholder 2">
            <a:extLst>
              <a:ext uri="{FF2B5EF4-FFF2-40B4-BE49-F238E27FC236}">
                <a16:creationId xmlns:a16="http://schemas.microsoft.com/office/drawing/2014/main" id="{2FB8E8B5-E37B-EB8B-2FC0-C36B3E323AC8}"/>
              </a:ext>
            </a:extLst>
          </p:cNvPr>
          <p:cNvSpPr>
            <a:spLocks noGrp="1"/>
          </p:cNvSpPr>
          <p:nvPr>
            <p:ph idx="1"/>
          </p:nvPr>
        </p:nvSpPr>
        <p:spPr/>
        <p:txBody>
          <a:bodyPr vert="horz" lIns="91440" tIns="45720" rIns="91440" bIns="45720" rtlCol="0" anchor="t">
            <a:normAutofit/>
          </a:bodyPr>
          <a:lstStyle/>
          <a:p>
            <a:pPr marL="0" indent="0">
              <a:buNone/>
            </a:pPr>
            <a:r>
              <a:rPr lang="en-GB" sz="3200" dirty="0">
                <a:cs typeface="Calibri"/>
              </a:rPr>
              <a:t>What issues will affect transport infrastructure in the next 30 years</a:t>
            </a:r>
          </a:p>
        </p:txBody>
      </p:sp>
    </p:spTree>
    <p:extLst>
      <p:ext uri="{BB962C8B-B14F-4D97-AF65-F5344CB8AC3E}">
        <p14:creationId xmlns:p14="http://schemas.microsoft.com/office/powerpoint/2010/main" val="4220944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298f7af-42c8-4d27-806b-8aeaa64c6f6a">
      <Terms xmlns="http://schemas.microsoft.com/office/infopath/2007/PartnerControls"/>
    </lcf76f155ced4ddcb4097134ff3c332f>
    <TaxCatchAll xmlns="00d79a7e-5b39-4c94-8f63-3795cd537da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C285583F838747AFD70992DCA73B9A" ma:contentTypeVersion="16" ma:contentTypeDescription="Create a new document." ma:contentTypeScope="" ma:versionID="78bcde4b86b6d46b32cfd5029892570c">
  <xsd:schema xmlns:xsd="http://www.w3.org/2001/XMLSchema" xmlns:xs="http://www.w3.org/2001/XMLSchema" xmlns:p="http://schemas.microsoft.com/office/2006/metadata/properties" xmlns:ns2="e298f7af-42c8-4d27-806b-8aeaa64c6f6a" xmlns:ns3="00d79a7e-5b39-4c94-8f63-3795cd537da2" targetNamespace="http://schemas.microsoft.com/office/2006/metadata/properties" ma:root="true" ma:fieldsID="38111eb64eacd53f1afe1395e3b6c43d" ns2:_="" ns3:_="">
    <xsd:import namespace="e298f7af-42c8-4d27-806b-8aeaa64c6f6a"/>
    <xsd:import namespace="00d79a7e-5b39-4c94-8f63-3795cd537d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98f7af-42c8-4d27-806b-8aeaa64c6f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3cab64-773b-408e-adad-3c56db964c2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d79a7e-5b39-4c94-8f63-3795cd537da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9e1823-cc4a-458d-b886-614eaf9142c9}" ma:internalName="TaxCatchAll" ma:showField="CatchAllData" ma:web="00d79a7e-5b39-4c94-8f63-3795cd537d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3BC9E6-FEB2-445B-A59A-706E3574C0B2}">
  <ds:schemaRefs>
    <ds:schemaRef ds:uri="http://www.w3.org/XML/1998/namespace"/>
    <ds:schemaRef ds:uri="http://purl.org/dc/elements/1.1/"/>
    <ds:schemaRef ds:uri="http://purl.org/dc/terms/"/>
    <ds:schemaRef ds:uri="00d79a7e-5b39-4c94-8f63-3795cd537da2"/>
    <ds:schemaRef ds:uri="e298f7af-42c8-4d27-806b-8aeaa64c6f6a"/>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88A91CAE-C202-40A5-A998-B9839FCF1D48}">
  <ds:schemaRefs>
    <ds:schemaRef ds:uri="http://schemas.microsoft.com/sharepoint/v3/contenttype/forms"/>
  </ds:schemaRefs>
</ds:datastoreItem>
</file>

<file path=customXml/itemProps3.xml><?xml version="1.0" encoding="utf-8"?>
<ds:datastoreItem xmlns:ds="http://schemas.openxmlformats.org/officeDocument/2006/customXml" ds:itemID="{B2D185DE-9CFA-4D6F-BFA7-9B4E3CF64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98f7af-42c8-4d27-806b-8aeaa64c6f6a"/>
    <ds:schemaRef ds:uri="00d79a7e-5b39-4c94-8f63-3795cd537d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799</TotalTime>
  <Words>2409</Words>
  <Application>Microsoft Office PowerPoint</Application>
  <PresentationFormat>On-screen Show (4:3)</PresentationFormat>
  <Paragraphs>282</Paragraphs>
  <Slides>26</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Calibri Light</vt:lpstr>
      <vt:lpstr>Cambria</vt:lpstr>
      <vt:lpstr>Courier New</vt:lpstr>
      <vt:lpstr>Symbol</vt:lpstr>
      <vt:lpstr>Times New Roman</vt:lpstr>
      <vt:lpstr>Office Theme</vt:lpstr>
      <vt:lpstr>PowerPoint Presentation</vt:lpstr>
      <vt:lpstr>THIS IS ME: I am a STEM Ambassador</vt:lpstr>
      <vt:lpstr>PowerPoint Presentation</vt:lpstr>
      <vt:lpstr>Activity 1</vt:lpstr>
      <vt:lpstr>PowerPoint Presentation</vt:lpstr>
      <vt:lpstr>PowerPoint Presentation</vt:lpstr>
      <vt:lpstr>PowerPoint Presentation</vt:lpstr>
      <vt:lpstr>PowerPoint Presentation</vt:lpstr>
      <vt:lpstr>Activity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1</vt:lpstr>
      <vt:lpstr>PowerPoint Presentation</vt:lpstr>
      <vt:lpstr>PowerPoint Presentation</vt:lpstr>
      <vt:lpstr>PowerPoint Presentation</vt:lpstr>
      <vt:lpstr>PowerPoint Presentation</vt:lpstr>
      <vt:lpstr>PowerPoint Presentation</vt:lpstr>
      <vt:lpstr>Discussion 2</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Bardwell</dc:creator>
  <cp:lastModifiedBy>Elizabeth Hooper</cp:lastModifiedBy>
  <cp:revision>480</cp:revision>
  <cp:lastPrinted>2016-05-18T09:55:24Z</cp:lastPrinted>
  <dcterms:created xsi:type="dcterms:W3CDTF">2016-03-21T16:08:28Z</dcterms:created>
  <dcterms:modified xsi:type="dcterms:W3CDTF">2022-12-20T11:16:55Z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6707200</vt:r8>
  </property>
  <property fmtid="{D5CDD505-2E9C-101B-9397-08002B2CF9AE}" pid="3" name="ContentTypeId">
    <vt:lpwstr>0x010100F1C285583F838747AFD70992DCA73B9A</vt:lpwstr>
  </property>
  <property fmtid="{D5CDD505-2E9C-101B-9397-08002B2CF9AE}" pid="4" name="MediaServiceImageTags">
    <vt:lpwstr/>
  </property>
</Properties>
</file>